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6" r:id="rId1"/>
  </p:sldMasterIdLst>
  <p:sldIdLst>
    <p:sldId id="289" r:id="rId2"/>
    <p:sldId id="281" r:id="rId3"/>
    <p:sldId id="282" r:id="rId4"/>
    <p:sldId id="283" r:id="rId5"/>
    <p:sldId id="284" r:id="rId6"/>
    <p:sldId id="263" r:id="rId7"/>
    <p:sldId id="264" r:id="rId8"/>
    <p:sldId id="265" r:id="rId9"/>
    <p:sldId id="266" r:id="rId10"/>
    <p:sldId id="287" r:id="rId11"/>
    <p:sldId id="267" r:id="rId12"/>
    <p:sldId id="288"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2"/>
    <p:restoredTop sz="95878"/>
  </p:normalViewPr>
  <p:slideViewPr>
    <p:cSldViewPr snapToGrid="0" snapToObjects="1">
      <p:cViewPr varScale="1">
        <p:scale>
          <a:sx n="69" d="100"/>
          <a:sy n="69" d="100"/>
        </p:scale>
        <p:origin x="64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849134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625015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002475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5203526"/>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005980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955304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442957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824164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456565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03504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408979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609092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406697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43259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444249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19783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28139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1155880"/>
            <a:ext cx="8596668" cy="4833458"/>
          </a:xfrm>
        </p:spPr>
        <p:txBody>
          <a:bodyPr>
            <a:normAutofit/>
          </a:bodyPr>
          <a:lstStyle/>
          <a:p>
            <a:pPr algn="ctr"/>
            <a:r>
              <a:rPr lang="en-US" sz="4000" b="1" dirty="0">
                <a:latin typeface="Times New Roman" pitchFamily="18" charset="0"/>
                <a:cs typeface="Times New Roman" pitchFamily="18" charset="0"/>
              </a:rPr>
              <a:t>CASE LÂM SÀNG</a:t>
            </a:r>
            <a:br>
              <a:rPr lang="en-US" sz="4000" b="1" dirty="0">
                <a:latin typeface="Times New Roman" pitchFamily="18" charset="0"/>
                <a:cs typeface="Times New Roman" pitchFamily="18" charset="0"/>
              </a:rPr>
            </a:br>
            <a:r>
              <a:rPr lang="en-US" sz="4800" b="1" i="1" dirty="0">
                <a:latin typeface="Times New Roman" pitchFamily="18" charset="0"/>
                <a:cs typeface="Times New Roman" pitchFamily="18" charset="0"/>
              </a:rPr>
              <a:t>K39C - HPMU</a:t>
            </a:r>
            <a:br>
              <a:rPr lang="vi-VN" sz="4800" b="1" i="1" dirty="0">
                <a:latin typeface="Times New Roman" pitchFamily="18" charset="0"/>
                <a:cs typeface="Times New Roman" pitchFamily="18" charset="0"/>
              </a:rPr>
            </a:br>
            <a:br>
              <a:rPr lang="vi-VN" sz="4800" b="1" i="1" dirty="0">
                <a:latin typeface="Times New Roman" pitchFamily="18" charset="0"/>
                <a:cs typeface="Times New Roman" pitchFamily="18" charset="0"/>
              </a:rPr>
            </a:br>
            <a:r>
              <a:rPr lang="vi-VN" sz="8000" b="1" dirty="0">
                <a:solidFill>
                  <a:srgbClr val="FF0000"/>
                </a:solidFill>
                <a:latin typeface="Times New Roman" pitchFamily="18" charset="0"/>
                <a:cs typeface="Times New Roman" pitchFamily="18" charset="0"/>
              </a:rPr>
              <a:t>THOÁT VỊ BẸN</a:t>
            </a:r>
            <a:endParaRPr lang="en-US" sz="8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253006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C807D-A709-9E4A-CB4E-D9F8298D01BB}"/>
              </a:ext>
            </a:extLst>
          </p:cNvPr>
          <p:cNvSpPr>
            <a:spLocks noGrp="1"/>
          </p:cNvSpPr>
          <p:nvPr>
            <p:ph idx="1"/>
          </p:nvPr>
        </p:nvSpPr>
        <p:spPr>
          <a:xfrm>
            <a:off x="515155" y="643944"/>
            <a:ext cx="10838645" cy="5214967"/>
          </a:xfrm>
        </p:spPr>
        <p:txBody>
          <a:bodyPr>
            <a:normAutofit/>
          </a:bodyPr>
          <a:lstStyle/>
          <a:p>
            <a:pPr marL="457200" indent="-457200">
              <a:buFont typeface="+mj-lt"/>
              <a:buAutoNum type="arabicParenR" startAt="2"/>
            </a:pPr>
            <a:r>
              <a:rPr lang="en-SG" sz="2000" dirty="0" err="1">
                <a:latin typeface="Times New Roman" pitchFamily="18" charset="0"/>
                <a:cs typeface="Times New Roman" pitchFamily="18" charset="0"/>
              </a:rPr>
              <a:t>Siêu</a:t>
            </a:r>
            <a:r>
              <a:rPr lang="en-SG" sz="2000" dirty="0">
                <a:latin typeface="Times New Roman" pitchFamily="18" charset="0"/>
                <a:cs typeface="Times New Roman" pitchFamily="18" charset="0"/>
              </a:rPr>
              <a:t> </a:t>
            </a:r>
            <a:r>
              <a:rPr lang="en-SG" sz="2000" dirty="0" err="1">
                <a:latin typeface="Times New Roman" pitchFamily="18" charset="0"/>
                <a:cs typeface="Times New Roman" pitchFamily="18" charset="0"/>
              </a:rPr>
              <a:t>âm</a:t>
            </a:r>
            <a:r>
              <a:rPr lang="en-SG" sz="2000" dirty="0">
                <a:latin typeface="Times New Roman" pitchFamily="18" charset="0"/>
                <a:cs typeface="Times New Roman" pitchFamily="18" charset="0"/>
              </a:rPr>
              <a:t> ổ </a:t>
            </a:r>
            <a:r>
              <a:rPr lang="en-SG" sz="2000" dirty="0" err="1">
                <a:latin typeface="Times New Roman" pitchFamily="18" charset="0"/>
                <a:cs typeface="Times New Roman" pitchFamily="18" charset="0"/>
              </a:rPr>
              <a:t>bụng</a:t>
            </a:r>
            <a:r>
              <a:rPr lang="en-SG" sz="2000" dirty="0">
                <a:latin typeface="Times New Roman" pitchFamily="18" charset="0"/>
                <a:cs typeface="Times New Roman" pitchFamily="18" charset="0"/>
              </a:rPr>
              <a:t>;</a:t>
            </a:r>
          </a:p>
          <a:p>
            <a:pPr lvl="1"/>
            <a:r>
              <a:rPr lang="vi-VN" sz="2000" dirty="0">
                <a:latin typeface="Times New Roman" pitchFamily="18" charset="0"/>
                <a:cs typeface="Times New Roman" pitchFamily="18" charset="0"/>
              </a:rPr>
              <a:t>Ổ bụng không dịch, không hạch. </a:t>
            </a:r>
          </a:p>
          <a:p>
            <a:pPr lvl="1"/>
            <a:r>
              <a:rPr lang="vi-VN" sz="2000" dirty="0">
                <a:latin typeface="Times New Roman" pitchFamily="18" charset="0"/>
                <a:cs typeface="Times New Roman" pitchFamily="18" charset="0"/>
              </a:rPr>
              <a:t>Vùng ống bẹn P sau khi làm nghiệm pháp Valsalva có hình ảnh ống tiêu hóa chui vào bên trong kt ~ 9x15mm. </a:t>
            </a:r>
          </a:p>
          <a:p>
            <a:pPr lvl="1"/>
            <a:r>
              <a:rPr lang="vi-VN" sz="2000" dirty="0">
                <a:latin typeface="Times New Roman" pitchFamily="18" charset="0"/>
                <a:cs typeface="Times New Roman" pitchFamily="18" charset="0"/>
              </a:rPr>
              <a:t>KL: Hình ảnh thoát vị bẹn P.</a:t>
            </a:r>
            <a:endParaRPr lang="en-US" sz="2000" dirty="0">
              <a:latin typeface="Times New Roman" pitchFamily="18" charset="0"/>
              <a:cs typeface="Times New Roman" pitchFamily="18" charset="0"/>
            </a:endParaRPr>
          </a:p>
          <a:p>
            <a:pPr marL="457200" indent="-457200">
              <a:buFont typeface="+mj-lt"/>
              <a:buAutoNum type="arabicParenR" startAt="2"/>
            </a:pPr>
            <a:r>
              <a:rPr lang="vi-VN" sz="2000" dirty="0">
                <a:latin typeface="Times New Roman" pitchFamily="18" charset="0"/>
                <a:cs typeface="Times New Roman" pitchFamily="18" charset="0"/>
              </a:rPr>
              <a:t>SA Doppler tim: </a:t>
            </a:r>
            <a:endParaRPr lang="en-US" sz="2000" dirty="0">
              <a:latin typeface="Times New Roman" pitchFamily="18" charset="0"/>
              <a:cs typeface="Times New Roman" pitchFamily="18" charset="0"/>
            </a:endParaRPr>
          </a:p>
          <a:p>
            <a:pPr marL="857250" lvl="1" indent="-457200"/>
            <a:r>
              <a:rPr lang="vi-VN" sz="2000" dirty="0">
                <a:latin typeface="Times New Roman" pitchFamily="18" charset="0"/>
                <a:cs typeface="Times New Roman" pitchFamily="18" charset="0"/>
              </a:rPr>
              <a:t>Kích thước và chức năng tâm thu thất trái trong giới hạn bình thường.</a:t>
            </a:r>
            <a:endParaRPr lang="en-US" sz="2000" dirty="0">
              <a:latin typeface="Times New Roman" pitchFamily="18" charset="0"/>
              <a:cs typeface="Times New Roman" pitchFamily="18" charset="0"/>
            </a:endParaRPr>
          </a:p>
          <a:p>
            <a:pPr marL="457200" indent="-457200">
              <a:buFont typeface="+mj-lt"/>
              <a:buAutoNum type="arabicParenR" startAt="2"/>
            </a:pPr>
            <a:r>
              <a:rPr lang="vi-VN" sz="2000" dirty="0">
                <a:latin typeface="Times New Roman" pitchFamily="18" charset="0"/>
                <a:cs typeface="Times New Roman" pitchFamily="18" charset="0"/>
              </a:rPr>
              <a:t>Xquang ngực: </a:t>
            </a:r>
            <a:endParaRPr lang="en-US" sz="2000" dirty="0">
              <a:latin typeface="Times New Roman" pitchFamily="18" charset="0"/>
              <a:cs typeface="Times New Roman" pitchFamily="18" charset="0"/>
            </a:endParaRPr>
          </a:p>
          <a:p>
            <a:pPr lvl="1"/>
            <a:r>
              <a:rPr lang="vi-VN" sz="2000" dirty="0">
                <a:latin typeface="Times New Roman" pitchFamily="18" charset="0"/>
                <a:cs typeface="Times New Roman" pitchFamily="18" charset="0"/>
              </a:rPr>
              <a:t>Hình ảnh xơ kẽ rải rác 2 phổi. </a:t>
            </a:r>
            <a:endParaRPr lang="en-US" sz="2000" dirty="0">
              <a:latin typeface="Times New Roman" pitchFamily="18" charset="0"/>
              <a:cs typeface="Times New Roman" pitchFamily="18" charset="0"/>
            </a:endParaRPr>
          </a:p>
          <a:p>
            <a:pPr lvl="1"/>
            <a:r>
              <a:rPr lang="vi-VN" sz="2000" dirty="0">
                <a:latin typeface="Times New Roman" pitchFamily="18" charset="0"/>
                <a:cs typeface="Times New Roman" pitchFamily="18" charset="0"/>
              </a:rPr>
              <a:t>Bóng tim không to.</a:t>
            </a:r>
            <a:endParaRPr lang="en-US" sz="2000" dirty="0">
              <a:latin typeface="Times New Roman" pitchFamily="18" charset="0"/>
              <a:cs typeface="Times New Roman" pitchFamily="18" charset="0"/>
            </a:endParaRPr>
          </a:p>
          <a:p>
            <a:pPr marL="457200" indent="-457200">
              <a:buFont typeface="+mj-lt"/>
              <a:buAutoNum type="arabicParenR" startAt="2"/>
            </a:pPr>
            <a:endParaRPr lang="en-SG" sz="2000" dirty="0">
              <a:latin typeface="Times New Roman" pitchFamily="18" charset="0"/>
              <a:cs typeface="Times New Roman" pitchFamily="18" charset="0"/>
            </a:endParaRPr>
          </a:p>
        </p:txBody>
      </p:sp>
    </p:spTree>
    <p:extLst>
      <p:ext uri="{BB962C8B-B14F-4D97-AF65-F5344CB8AC3E}">
        <p14:creationId xmlns:p14="http://schemas.microsoft.com/office/powerpoint/2010/main" val="12006323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8677-AB58-CD2F-BE8C-073AEE1FC277}"/>
              </a:ext>
            </a:extLst>
          </p:cNvPr>
          <p:cNvSpPr>
            <a:spLocks noGrp="1"/>
          </p:cNvSpPr>
          <p:nvPr>
            <p:ph type="title"/>
          </p:nvPr>
        </p:nvSpPr>
        <p:spPr>
          <a:xfrm>
            <a:off x="535666" y="545206"/>
            <a:ext cx="8596668" cy="755561"/>
          </a:xfrm>
        </p:spPr>
        <p:txBody>
          <a:bodyPr/>
          <a:lstStyle/>
          <a:p>
            <a:r>
              <a:rPr lang="en-US" dirty="0">
                <a:solidFill>
                  <a:schemeClr val="accent5"/>
                </a:solidFill>
                <a:latin typeface="Times New Roman" panose="02020603050405020304" pitchFamily="18" charset="0"/>
                <a:cs typeface="Times New Roman" panose="02020603050405020304" pitchFamily="18" charset="0"/>
              </a:rPr>
              <a:t>7. TÓM TẮT BỆNH ÁN</a:t>
            </a: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6D7F0-4115-AAB7-164C-67F154951EFD}"/>
              </a:ext>
            </a:extLst>
          </p:cNvPr>
          <p:cNvSpPr>
            <a:spLocks noGrp="1"/>
          </p:cNvSpPr>
          <p:nvPr>
            <p:ph idx="1"/>
          </p:nvPr>
        </p:nvSpPr>
        <p:spPr>
          <a:xfrm>
            <a:off x="535666" y="1506828"/>
            <a:ext cx="9136368" cy="4829577"/>
          </a:xfrm>
        </p:spPr>
        <p:txBody>
          <a:bodyPr>
            <a:noAutofit/>
          </a:bodyPr>
          <a:lstStyle/>
          <a:p>
            <a:pPr marL="0" indent="0">
              <a:buNone/>
            </a:pPr>
            <a:r>
              <a:rPr lang="vi-VN" sz="2000" dirty="0">
                <a:latin typeface="Times New Roman" pitchFamily="18" charset="0"/>
                <a:cs typeface="Times New Roman" pitchFamily="18" charset="0"/>
              </a:rPr>
              <a:t>BN nam 63</a:t>
            </a:r>
            <a:r>
              <a:rPr lang="en-US" sz="2000" dirty="0">
                <a:latin typeface="Times New Roman" pitchFamily="18" charset="0"/>
                <a:cs typeface="Times New Roman" pitchFamily="18" charset="0"/>
              </a:rPr>
              <a:t>t</a:t>
            </a:r>
            <a:r>
              <a:rPr lang="vi-VN" sz="2000" dirty="0">
                <a:latin typeface="Times New Roman" pitchFamily="18" charset="0"/>
                <a:cs typeface="Times New Roman" pitchFamily="18" charset="0"/>
              </a:rPr>
              <a:t>, vào viện vì khối vùng bẹn phải phồng to ở ngày thứ 20 của bệnh. Qua hỏi và khám thấy:</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TS: Khỏe mạnh</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Tiêu hóa: </a:t>
            </a:r>
          </a:p>
          <a:p>
            <a:pPr marL="0" indent="0">
              <a:buNone/>
            </a:pPr>
            <a:r>
              <a:rPr lang="vi-VN" sz="2000" dirty="0">
                <a:latin typeface="Times New Roman" pitchFamily="18" charset="0"/>
                <a:cs typeface="Times New Roman" pitchFamily="18" charset="0"/>
              </a:rPr>
              <a:t>-TT: Không HC nhiễm trùng.</a:t>
            </a:r>
            <a:endParaRPr lang="en-US" sz="2000" dirty="0">
              <a:latin typeface="Times New Roman" pitchFamily="18" charset="0"/>
              <a:cs typeface="Times New Roman" pitchFamily="18" charset="0"/>
            </a:endParaRPr>
          </a:p>
          <a:p>
            <a:pPr marL="0" indent="0">
              <a:buNone/>
            </a:pPr>
            <a:r>
              <a:rPr lang="vi-VN" sz="2000" dirty="0">
                <a:latin typeface="Times New Roman" pitchFamily="18" charset="0"/>
                <a:cs typeface="Times New Roman" pitchFamily="18" charset="0"/>
              </a:rPr>
              <a:t>-CN: Khối phồng vùng bẹn P, tăng kích thước chậm, cảm giác nặng tức khi đi lại, sau khi làm việc, mất đi khi nằm nghỉ, không đau. Đại tiểu tiện bình thường.</a:t>
            </a:r>
            <a:endParaRPr lang="en-US" sz="2000" dirty="0">
              <a:latin typeface="Times New Roman" pitchFamily="18" charset="0"/>
              <a:cs typeface="Times New Roman" pitchFamily="18" charset="0"/>
            </a:endParaRPr>
          </a:p>
          <a:p>
            <a:pPr marL="0" indent="0">
              <a:buNone/>
            </a:pPr>
            <a:r>
              <a:rPr lang="vi-VN" sz="2000" dirty="0">
                <a:latin typeface="Times New Roman" pitchFamily="18" charset="0"/>
                <a:cs typeface="Times New Roman" pitchFamily="18" charset="0"/>
              </a:rPr>
              <a:t>-TT: Khối vùng bẹn P, mật độ mềm, ranh giới rõ, phục vị. Ấn không đau khối vùng bẹn P. Lỗ bẹn nông P rộng. Bụng mềm, không chướng. PUTB (-).</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 SA ổ bụng: Ổ bụng không dịch, không hạch. Vùng ống bẹn P sau khi làm nghiệm pháp Valsalva có hình ảnh ống tiêu hóa chui vào bên trong kt ~ 9x15mm. KL: Hình ảnh TVB P.</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8325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914400"/>
            <a:ext cx="9259910" cy="5126962"/>
          </a:xfrm>
        </p:spPr>
        <p:txBody>
          <a:bodyPr>
            <a:normAutofit/>
          </a:bodyPr>
          <a:lstStyle/>
          <a:p>
            <a:r>
              <a:rPr lang="vi-VN" sz="2000" dirty="0">
                <a:latin typeface="Times New Roman" pitchFamily="18" charset="0"/>
                <a:cs typeface="Times New Roman" pitchFamily="18" charset="0"/>
              </a:rPr>
              <a:t>C</a:t>
            </a:r>
            <a:r>
              <a:rPr lang="en-US" sz="2000" dirty="0">
                <a:latin typeface="Times New Roman" pitchFamily="18" charset="0"/>
                <a:cs typeface="Times New Roman" pitchFamily="18" charset="0"/>
              </a:rPr>
              <a:t>Đ</a:t>
            </a:r>
            <a:r>
              <a:rPr lang="vi-VN" sz="2000" dirty="0">
                <a:latin typeface="Times New Roman" pitchFamily="18" charset="0"/>
                <a:cs typeface="Times New Roman" pitchFamily="18" charset="0"/>
              </a:rPr>
              <a:t> trước mổ: TVB P gián tiếp</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Chỉ định PT: PT điều trị TVB phương pháp Lichtenstein.</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PP vô cảm: mê TM + TTS.</a:t>
            </a:r>
            <a:br>
              <a:rPr lang="vi-VN" sz="2000" dirty="0">
                <a:latin typeface="Times New Roman" pitchFamily="18" charset="0"/>
                <a:cs typeface="Times New Roman" pitchFamily="18" charset="0"/>
              </a:rPr>
            </a:br>
            <a:r>
              <a:rPr lang="vi-VN" sz="2000" dirty="0">
                <a:latin typeface="Times New Roman" pitchFamily="18" charset="0"/>
                <a:cs typeface="Times New Roman" pitchFamily="18" charset="0"/>
              </a:rPr>
              <a:t>Trình tự PT:  Rạch da ở vị trí bẹn P ~ 6cm. Bóc tách bộc lộ bao thoát vị. Bao thoát vị bẹn gián tiếp. Khâu cổ bao thoát vị. Khâu phục hồi thành bụng sử dụng tấm lưới thoát vị và chỉ prolen 0/0. Cầm máu. Khâu lại vết mổ.</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2h sau mổ, BN phục hồi tri giác tốt, M: 90l/p, HA: 120/80 mmHg, chuyển khoa LNTM điều trị tiếp. Tại khoa, BN được điều trị kháng sinh, giảm đau, truyền dịch.</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Hiện tại, ngày thứ 7 sau mổ, BN không còn đau vết mổ khi đi lại, vết mổ khô, không thấm dịch, nề nhẹ. BN ăn uống tốt, đã ăn được cơm. Đại tiểu tiện bình thường.</a:t>
            </a: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24817759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78262" y="726510"/>
            <a:ext cx="8596668" cy="934864"/>
          </a:xfrm>
        </p:spPr>
        <p:txBody>
          <a:bodyPr/>
          <a:lstStyle/>
          <a:p>
            <a:r>
              <a:rPr lang="en-US" dirty="0">
                <a:solidFill>
                  <a:srgbClr val="FF0000"/>
                </a:solidFill>
                <a:latin typeface="Times New Roman" pitchFamily="18" charset="0"/>
                <a:cs typeface="Times New Roman" pitchFamily="18" charset="0"/>
              </a:rPr>
              <a:t>8. CHẨN ĐOÁN XÁC ĐỊNH</a:t>
            </a:r>
          </a:p>
        </p:txBody>
      </p:sp>
      <p:sp>
        <p:nvSpPr>
          <p:cNvPr id="3" name="Content Placeholder 2">
            <a:extLst>
              <a:ext uri="{FF2B5EF4-FFF2-40B4-BE49-F238E27FC236}">
                <a16:creationId xmlns:a16="http://schemas.microsoft.com/office/drawing/2014/main" id="{D65AE9DD-785C-7F5A-4A85-23672ED357A6}"/>
              </a:ext>
            </a:extLst>
          </p:cNvPr>
          <p:cNvSpPr>
            <a:spLocks noGrp="1"/>
          </p:cNvSpPr>
          <p:nvPr>
            <p:ph idx="1"/>
          </p:nvPr>
        </p:nvSpPr>
        <p:spPr>
          <a:xfrm>
            <a:off x="677333" y="1661374"/>
            <a:ext cx="9097731" cy="3322750"/>
          </a:xfrm>
        </p:spPr>
        <p:txBody>
          <a:bodyPr>
            <a:normAutofit/>
          </a:bodyPr>
          <a:lstStyle/>
          <a:p>
            <a:pPr marL="0" indent="0">
              <a:buNone/>
            </a:pPr>
            <a:r>
              <a:rPr lang="vi-VN" sz="3600" dirty="0">
                <a:latin typeface="Times New Roman" pitchFamily="18" charset="0"/>
                <a:cs typeface="Times New Roman" pitchFamily="18" charset="0"/>
              </a:rPr>
              <a:t>Sau mổ bao thoát vị bẹn gián tiếp bên P ngày thứ 7. Hiện tại, tình trạng BN ổn định.</a:t>
            </a:r>
            <a:endParaRPr lang="en-US" sz="3600" dirty="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x-none" sz="2000" dirty="0">
              <a:latin typeface="Times New Roman" pitchFamily="18" charset="0"/>
              <a:cs typeface="Times New Roman" pitchFamily="18" charset="0"/>
            </a:endParaRPr>
          </a:p>
        </p:txBody>
      </p:sp>
    </p:spTree>
    <p:extLst>
      <p:ext uri="{BB962C8B-B14F-4D97-AF65-F5344CB8AC3E}">
        <p14:creationId xmlns:p14="http://schemas.microsoft.com/office/powerpoint/2010/main" val="16325917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BB5E-259B-27AA-1059-3474FBE7F377}"/>
              </a:ext>
            </a:extLst>
          </p:cNvPr>
          <p:cNvSpPr>
            <a:spLocks noGrp="1"/>
          </p:cNvSpPr>
          <p:nvPr>
            <p:ph type="title"/>
          </p:nvPr>
        </p:nvSpPr>
        <p:spPr>
          <a:xfrm>
            <a:off x="838200" y="365125"/>
            <a:ext cx="10515600" cy="628297"/>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9. ĐIỀU TRỊ</a:t>
            </a:r>
            <a:endParaRPr lang="x-none"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60243-1298-674D-2ACC-2D98698AEC8F}"/>
              </a:ext>
            </a:extLst>
          </p:cNvPr>
          <p:cNvSpPr>
            <a:spLocks noGrp="1"/>
          </p:cNvSpPr>
          <p:nvPr>
            <p:ph idx="1"/>
          </p:nvPr>
        </p:nvSpPr>
        <p:spPr>
          <a:xfrm>
            <a:off x="838200" y="901874"/>
            <a:ext cx="9201912" cy="6078474"/>
          </a:xfrm>
        </p:spPr>
        <p:txBody>
          <a:bodyPr>
            <a:normAutofit/>
          </a:bodyPr>
          <a:lstStyle/>
          <a:p>
            <a:pPr>
              <a:buFont typeface="+mj-lt"/>
              <a:buAutoNum type="arabicPeriod"/>
            </a:pPr>
            <a:r>
              <a:rPr lang="vi-VN" sz="2000" dirty="0">
                <a:latin typeface="Times New Roman" pitchFamily="18" charset="0"/>
                <a:cs typeface="Times New Roman" pitchFamily="18" charset="0"/>
              </a:rPr>
              <a:t>Hướng đ</a:t>
            </a:r>
            <a:r>
              <a:rPr lang="en-US" sz="2000" dirty="0" err="1">
                <a:latin typeface="Times New Roman" pitchFamily="18" charset="0"/>
                <a:cs typeface="Times New Roman" pitchFamily="18" charset="0"/>
              </a:rPr>
              <a:t>iều</a:t>
            </a:r>
            <a:r>
              <a:rPr lang="vi-VN" sz="2000" dirty="0">
                <a:latin typeface="Times New Roman" pitchFamily="18" charset="0"/>
                <a:cs typeface="Times New Roman" pitchFamily="18" charset="0"/>
              </a:rPr>
              <a:t> trị : </a:t>
            </a:r>
            <a:endParaRPr lang="en-US" sz="2000" dirty="0">
              <a:latin typeface="Times New Roman" pitchFamily="18" charset="0"/>
              <a:cs typeface="Times New Roman" pitchFamily="18" charset="0"/>
            </a:endParaRPr>
          </a:p>
          <a:p>
            <a:pPr marL="685800" lvl="1"/>
            <a:r>
              <a:rPr lang="vi-VN" sz="2000" dirty="0">
                <a:latin typeface="Times New Roman" pitchFamily="18" charset="0"/>
                <a:cs typeface="Times New Roman" pitchFamily="18" charset="0"/>
              </a:rPr>
              <a:t>Kháng sinh, giảm đau, truyền dịch.</a:t>
            </a:r>
            <a:endParaRPr lang="en-US" sz="2000" dirty="0">
              <a:latin typeface="Times New Roman" pitchFamily="18" charset="0"/>
              <a:cs typeface="Times New Roman" pitchFamily="18" charset="0"/>
            </a:endParaRPr>
          </a:p>
          <a:p>
            <a:pPr marL="685800" lvl="1"/>
            <a:r>
              <a:rPr lang="vi-VN" sz="2000" dirty="0">
                <a:latin typeface="Times New Roman" pitchFamily="18" charset="0"/>
                <a:cs typeface="Times New Roman" pitchFamily="18" charset="0"/>
              </a:rPr>
              <a:t>Dinh dưỡng, </a:t>
            </a:r>
            <a:r>
              <a:rPr lang="en-US" sz="2000" dirty="0" err="1">
                <a:latin typeface="Times New Roman" pitchFamily="18" charset="0"/>
                <a:cs typeface="Times New Roman" pitchFamily="18" charset="0"/>
              </a:rPr>
              <a:t>vận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vi-VN" sz="2000" dirty="0">
                <a:latin typeface="Times New Roman" pitchFamily="18" charset="0"/>
                <a:cs typeface="Times New Roman" pitchFamily="18" charset="0"/>
              </a:rPr>
              <a:t> sớm.</a:t>
            </a:r>
            <a:endParaRPr lang="en-US" sz="2000" dirty="0">
              <a:latin typeface="Times New Roman" pitchFamily="18" charset="0"/>
              <a:cs typeface="Times New Roman" pitchFamily="18" charset="0"/>
            </a:endParaRPr>
          </a:p>
          <a:p>
            <a:pPr marL="285750">
              <a:buFont typeface="+mj-lt"/>
              <a:buAutoNum type="arabicPeriod"/>
            </a:pP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a:t>
            </a:r>
          </a:p>
          <a:p>
            <a:pPr lvl="1"/>
            <a:r>
              <a:rPr lang="vi-VN" sz="2000" dirty="0">
                <a:latin typeface="Times New Roman" pitchFamily="18" charset="0"/>
                <a:cs typeface="Times New Roman" pitchFamily="18" charset="0"/>
              </a:rPr>
              <a:t>Ticarlinat 1,6g (Ticarlinat + acid clavulanic) x4 lọ/ngày, chia 2 lần, 2 lọ/lần, sáng/ chiều.</a:t>
            </a:r>
            <a:endParaRPr lang="en-US" sz="2000" dirty="0">
              <a:latin typeface="Times New Roman" pitchFamily="18" charset="0"/>
              <a:cs typeface="Times New Roman" pitchFamily="18" charset="0"/>
            </a:endParaRPr>
          </a:p>
          <a:p>
            <a:pPr lvl="1"/>
            <a:r>
              <a:rPr lang="vi-VN" sz="2000" dirty="0">
                <a:latin typeface="Times New Roman" pitchFamily="18" charset="0"/>
                <a:cs typeface="Times New Roman" pitchFamily="18" charset="0"/>
              </a:rPr>
              <a:t>Pharbacol ( Paracetamol 650mg) x 2 viên/ngày, chia 2 lần, 1 viên/lần, sáng/ chiều.</a:t>
            </a:r>
          </a:p>
          <a:p>
            <a:pPr marL="457200" lvl="1" indent="0">
              <a:buNone/>
            </a:pPr>
            <a:endParaRPr lang="en-US" sz="2000" dirty="0">
              <a:latin typeface="Times New Roman" pitchFamily="18" charset="0"/>
              <a:cs typeface="Times New Roman" pitchFamily="18" charset="0"/>
            </a:endParaRPr>
          </a:p>
          <a:p>
            <a:pPr marL="1085850" lvl="2"/>
            <a:endParaRPr lang="en-US" sz="2000" dirty="0">
              <a:latin typeface="Times New Roman" pitchFamily="18" charset="0"/>
              <a:cs typeface="Times New Roman" pitchFamily="18" charset="0"/>
            </a:endParaRPr>
          </a:p>
          <a:p>
            <a:pPr marL="285750">
              <a:buFont typeface="+mj-lt"/>
              <a:buAutoNum type="arabicPeriod"/>
            </a:pP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80225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420E-E194-2153-F8B0-3D445D110D00}"/>
              </a:ext>
            </a:extLst>
          </p:cNvPr>
          <p:cNvSpPr>
            <a:spLocks noGrp="1"/>
          </p:cNvSpPr>
          <p:nvPr>
            <p:ph type="title"/>
          </p:nvPr>
        </p:nvSpPr>
        <p:spPr>
          <a:xfrm>
            <a:off x="677334" y="839789"/>
            <a:ext cx="8596668" cy="1320800"/>
          </a:xfrm>
        </p:spPr>
        <p:txBody>
          <a:bodyPr/>
          <a:lstStyle/>
          <a:p>
            <a:r>
              <a:rPr lang="en-SG" dirty="0">
                <a:solidFill>
                  <a:schemeClr val="accent5"/>
                </a:solidFill>
                <a:latin typeface="Times New Roman" panose="02020603050405020304" pitchFamily="18" charset="0"/>
                <a:cs typeface="Times New Roman" panose="02020603050405020304" pitchFamily="18" charset="0"/>
              </a:rPr>
              <a:t>1.THÔNG TIN HÀNH CHÍNH</a:t>
            </a: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59BAF1-2AE2-9552-BFA2-3FA24FE47BCE}"/>
              </a:ext>
            </a:extLst>
          </p:cNvPr>
          <p:cNvSpPr>
            <a:spLocks noGrp="1"/>
          </p:cNvSpPr>
          <p:nvPr>
            <p:ph idx="1"/>
          </p:nvPr>
        </p:nvSpPr>
        <p:spPr>
          <a:xfrm>
            <a:off x="677334" y="1528175"/>
            <a:ext cx="8596668" cy="4513187"/>
          </a:xfrm>
        </p:spPr>
        <p:txBody>
          <a:bodyPr>
            <a:normAutofit/>
          </a:bodyPr>
          <a:lstStyle/>
          <a:p>
            <a:r>
              <a:rPr lang="x-none" sz="2000" dirty="0">
                <a:latin typeface="Times New Roman" panose="02020603050405020304" pitchFamily="18" charset="0"/>
                <a:cs typeface="Times New Roman" panose="02020603050405020304" pitchFamily="18" charset="0"/>
              </a:rPr>
              <a:t>Họ và tên: </a:t>
            </a:r>
            <a:r>
              <a:rPr lang="en-SG" sz="2000" dirty="0">
                <a:latin typeface="Times New Roman" panose="02020603050405020304" pitchFamily="18" charset="0"/>
                <a:cs typeface="Times New Roman" panose="02020603050405020304" pitchFamily="18" charset="0"/>
              </a:rPr>
              <a:t>TR</a:t>
            </a:r>
            <a:r>
              <a:rPr lang="en-US" sz="2000" dirty="0">
                <a:latin typeface="Times New Roman" panose="02020603050405020304" pitchFamily="18" charset="0"/>
                <a:cs typeface="Times New Roman" panose="02020603050405020304" pitchFamily="18" charset="0"/>
              </a:rPr>
              <a:t>ẦN VĂN HẢI </a:t>
            </a:r>
          </a:p>
          <a:p>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63	        </a:t>
            </a:r>
            <a:endParaRPr lang="x-none" sz="2000" dirty="0">
              <a:latin typeface="Times New Roman" panose="02020603050405020304" pitchFamily="18" charset="0"/>
              <a:cs typeface="Times New Roman" panose="02020603050405020304" pitchFamily="18" charset="0"/>
            </a:endParaRPr>
          </a:p>
          <a:p>
            <a:r>
              <a:rPr lang="x-none" sz="2000" dirty="0">
                <a:latin typeface="Times New Roman" panose="02020603050405020304" pitchFamily="18" charset="0"/>
                <a:cs typeface="Times New Roman" panose="02020603050405020304" pitchFamily="18" charset="0"/>
              </a:rPr>
              <a:t>Giới tính: N</a:t>
            </a:r>
            <a:r>
              <a:rPr lang="en-SG" sz="2000" dirty="0">
                <a:latin typeface="Times New Roman" panose="02020603050405020304" pitchFamily="18" charset="0"/>
                <a:cs typeface="Times New Roman" panose="02020603050405020304" pitchFamily="18" charset="0"/>
              </a:rPr>
              <a:t>am      </a:t>
            </a:r>
            <a:endParaRPr lang="x-none" sz="2000" dirty="0">
              <a:latin typeface="Times New Roman" panose="02020603050405020304" pitchFamily="18" charset="0"/>
              <a:cs typeface="Times New Roman" panose="02020603050405020304" pitchFamily="18" charset="0"/>
            </a:endParaRPr>
          </a:p>
          <a:p>
            <a:r>
              <a:rPr lang="x-none" sz="2000" dirty="0">
                <a:latin typeface="Times New Roman" panose="02020603050405020304" pitchFamily="18" charset="0"/>
                <a:cs typeface="Times New Roman" panose="02020603050405020304" pitchFamily="18" charset="0"/>
              </a:rPr>
              <a:t>Nghề nghiệp: </a:t>
            </a:r>
            <a:r>
              <a:rPr lang="en-SG" sz="2000" dirty="0" err="1">
                <a:latin typeface="Times New Roman" panose="02020603050405020304" pitchFamily="18" charset="0"/>
                <a:cs typeface="Times New Roman" panose="02020603050405020304" pitchFamily="18" charset="0"/>
              </a:rPr>
              <a:t>Tự</a:t>
            </a:r>
            <a:r>
              <a:rPr lang="en-SG" sz="2000" dirty="0">
                <a:latin typeface="Times New Roman" panose="02020603050405020304" pitchFamily="18" charset="0"/>
                <a:cs typeface="Times New Roman" panose="02020603050405020304" pitchFamily="18" charset="0"/>
              </a:rPr>
              <a:t> do</a:t>
            </a:r>
            <a:endParaRPr lang="x-none"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x-none"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Kênh</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Dương</a:t>
            </a:r>
            <a:r>
              <a:rPr lang="x-none" sz="2000" dirty="0">
                <a:latin typeface="Times New Roman" panose="02020603050405020304" pitchFamily="18" charset="0"/>
                <a:cs typeface="Times New Roman" panose="02020603050405020304" pitchFamily="18" charset="0"/>
              </a:rPr>
              <a:t>, Lê Chân, Hải Phòng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x-none"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Trần</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Thị</a:t>
            </a:r>
            <a:r>
              <a:rPr lang="en-SG" sz="2000" dirty="0">
                <a:latin typeface="Times New Roman" panose="02020603050405020304" pitchFamily="18" charset="0"/>
                <a:cs typeface="Times New Roman" panose="02020603050405020304" pitchFamily="18" charset="0"/>
              </a:rPr>
              <a:t> Thu </a:t>
            </a:r>
            <a:r>
              <a:rPr lang="en-SG" sz="2000" dirty="0" err="1">
                <a:latin typeface="Times New Roman" panose="02020603050405020304" pitchFamily="18" charset="0"/>
                <a:cs typeface="Times New Roman" panose="02020603050405020304" pitchFamily="18" charset="0"/>
              </a:rPr>
              <a:t>Hiền</a:t>
            </a:r>
            <a:r>
              <a:rPr lang="x-none"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vợ</a:t>
            </a:r>
            <a:r>
              <a:rPr lang="x-none" sz="2000" dirty="0">
                <a:latin typeface="Times New Roman" panose="02020603050405020304" pitchFamily="18" charset="0"/>
                <a:cs typeface="Times New Roman" panose="02020603050405020304" pitchFamily="18" charset="0"/>
              </a:rPr>
              <a:t>), SĐT: 0</a:t>
            </a:r>
            <a:r>
              <a:rPr lang="en-SG" sz="2000" dirty="0">
                <a:latin typeface="Times New Roman" panose="02020603050405020304" pitchFamily="18" charset="0"/>
                <a:cs typeface="Times New Roman" panose="02020603050405020304" pitchFamily="18" charset="0"/>
              </a:rPr>
              <a:t>89</a:t>
            </a:r>
            <a:r>
              <a:rPr lang="x-none" sz="2000" dirty="0">
                <a:latin typeface="Times New Roman" panose="02020603050405020304" pitchFamily="18" charset="0"/>
                <a:cs typeface="Times New Roman" panose="02020603050405020304" pitchFamily="18" charset="0"/>
              </a:rPr>
              <a:t>5957</a:t>
            </a:r>
            <a:r>
              <a:rPr lang="en-US" sz="2000" dirty="0">
                <a:latin typeface="Times New Roman" panose="02020603050405020304" pitchFamily="18" charset="0"/>
                <a:cs typeface="Times New Roman" panose="02020603050405020304" pitchFamily="18" charset="0"/>
              </a:rPr>
              <a:t>xxx</a:t>
            </a:r>
          </a:p>
          <a:p>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15/09/2022</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8732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485B-D815-878D-8961-48A41F502F0B}"/>
              </a:ext>
            </a:extLst>
          </p:cNvPr>
          <p:cNvSpPr>
            <a:spLocks noGrp="1"/>
          </p:cNvSpPr>
          <p:nvPr>
            <p:ph type="title"/>
          </p:nvPr>
        </p:nvSpPr>
        <p:spPr>
          <a:xfrm>
            <a:off x="437882" y="594892"/>
            <a:ext cx="9355342" cy="1325563"/>
          </a:xfrm>
        </p:spPr>
        <p:txBody>
          <a:bodyPr anchor="ctr">
            <a:normAutofit/>
          </a:bodyPr>
          <a:lstStyle/>
          <a:p>
            <a:r>
              <a:rPr lang="en-US" dirty="0">
                <a:solidFill>
                  <a:schemeClr val="accent5"/>
                </a:solidFill>
                <a:latin typeface="Times New Roman" panose="02020603050405020304" pitchFamily="18" charset="0"/>
                <a:cs typeface="Times New Roman" panose="02020603050405020304" pitchFamily="18" charset="0"/>
              </a:rPr>
              <a:t>2. LÝ DO VÀO VIỆN</a:t>
            </a: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106C3E-5F94-6DF9-E672-46E9B082052B}"/>
              </a:ext>
            </a:extLst>
          </p:cNvPr>
          <p:cNvSpPr>
            <a:spLocks noGrp="1"/>
          </p:cNvSpPr>
          <p:nvPr>
            <p:ph idx="1"/>
          </p:nvPr>
        </p:nvSpPr>
        <p:spPr>
          <a:xfrm>
            <a:off x="677334" y="1753645"/>
            <a:ext cx="8596668" cy="4287718"/>
          </a:xfrm>
        </p:spPr>
        <p:txBody>
          <a:bodyPr>
            <a:normAutofit/>
          </a:bodyPr>
          <a:lstStyle/>
          <a:p>
            <a:pPr marL="0" indent="0">
              <a:buNone/>
            </a:pPr>
            <a:r>
              <a:rPr lang="vi-VN" sz="3600" dirty="0">
                <a:latin typeface="Times New Roman" pitchFamily="18" charset="0"/>
                <a:cs typeface="Times New Roman" pitchFamily="18" charset="0"/>
              </a:rPr>
              <a:t>Khối vùng bẹn phải phồng to ở ngày thứ 20 của bệnh.</a:t>
            </a:r>
            <a:endParaRPr lang="x-none"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9645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E5CD-A0C0-C0D3-2C27-38238AD4B6AB}"/>
              </a:ext>
            </a:extLst>
          </p:cNvPr>
          <p:cNvSpPr>
            <a:spLocks noGrp="1"/>
          </p:cNvSpPr>
          <p:nvPr>
            <p:ph type="title"/>
          </p:nvPr>
        </p:nvSpPr>
        <p:spPr>
          <a:xfrm>
            <a:off x="635311" y="279578"/>
            <a:ext cx="7336712" cy="802248"/>
          </a:xfrm>
        </p:spPr>
        <p:txBody>
          <a:bodyPr>
            <a:normAutofit/>
          </a:bodyPr>
          <a:lstStyle/>
          <a:p>
            <a:pPr>
              <a:spcBef>
                <a:spcPts val="0"/>
              </a:spcBef>
            </a:pPr>
            <a:r>
              <a:rPr lang="x-none">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3. BỆNH SỬ</a:t>
            </a:r>
            <a:endParaRPr lang="x-none" dirty="0">
              <a:solidFill>
                <a:schemeClr val="accent5"/>
              </a:solidFill>
            </a:endParaRPr>
          </a:p>
        </p:txBody>
      </p:sp>
      <p:sp>
        <p:nvSpPr>
          <p:cNvPr id="3" name="Content Placeholder 2">
            <a:extLst>
              <a:ext uri="{FF2B5EF4-FFF2-40B4-BE49-F238E27FC236}">
                <a16:creationId xmlns:a16="http://schemas.microsoft.com/office/drawing/2014/main" id="{0262A56D-5F45-5BF4-3B86-AD6E175DDCE5}"/>
              </a:ext>
            </a:extLst>
          </p:cNvPr>
          <p:cNvSpPr>
            <a:spLocks noGrp="1"/>
          </p:cNvSpPr>
          <p:nvPr>
            <p:ph idx="1"/>
          </p:nvPr>
        </p:nvSpPr>
        <p:spPr>
          <a:xfrm>
            <a:off x="236066" y="1081826"/>
            <a:ext cx="9822333" cy="5679582"/>
          </a:xfrm>
        </p:spPr>
        <p:txBody>
          <a:bodyPr>
            <a:noAutofit/>
          </a:bodyPr>
          <a:lstStyle/>
          <a:p>
            <a:r>
              <a:rPr lang="vi-VN" sz="2000" dirty="0">
                <a:latin typeface="Times New Roman" pitchFamily="18" charset="0"/>
                <a:cs typeface="Times New Roman" pitchFamily="18" charset="0"/>
              </a:rPr>
              <a:t>20 ngày trước khi vv, khi đang tắm, BN phát hiện thấy ở vùng bẹn phải hơi sưng, BN sờ thấy 1 khối mềm, kt~2cm, không đau tức, khi ấn thì mất đi nhưng lại xuất hiện khi không ấn, da vùng bẹn không đỏ, không nóng. BN thấy khối phồng đó phát triền chậm và do bận công việc nên BN ko đi khám. Theo lời kể của BN, sau khi làm việc nặng thì khối đó phồng to hơn, cảm giác vướng, và khi đi nằm nghỉ thì nhỏ lại. Trong những ngày này, BN ăn uống tốt, không tiểu buốt, không tiểu rắt, đôi khi táo bón. Ngày vào viện, khối vùng bẹn phải phồng to hơn, cám giác vướng, nặng tức khi đi lại nên đến khám ở BV Việt Tiệp.</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Tại khoa, khám thấy: BN tỉnh, tiếp xúc tốt, M: 76l/p, HA: 120/70mmHg, t0: 36,5.</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Khối vùng bẹn P, mật độ mềm, phục vị. Ấn không đau khối vùng bẹn P. Lỗ bẹn nông P rộng.</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CTM: RBC/HB/HCT: 4.76/146/0.446, PLT: 320, WBC: 10,8, APTT: 26.9, PT: 0.76</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HSM: G: 5,2, ure/cre: 4,7/102,9, ast/alt: 21,2/13,8</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SA ổ bụng: Ổ bụng không dịch, không hạch. Vùng ống bẹn P sau khi làm nghiệm pháp Valsalva có hình ảnh ống tiêu hóa chui vào bên trong kt ~ 9x15mm. KL: Hình ảnh TVB P.</a:t>
            </a:r>
            <a:endParaRPr lang="en-US" sz="2000" dirty="0">
              <a:latin typeface="Times New Roman" pitchFamily="18" charset="0"/>
              <a:cs typeface="Times New Roman" pitchFamily="18" charset="0"/>
            </a:endParaRPr>
          </a:p>
          <a:p>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2397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AC208-7E68-4110-44AB-06DC8682A394}"/>
              </a:ext>
            </a:extLst>
          </p:cNvPr>
          <p:cNvSpPr>
            <a:spLocks noGrp="1"/>
          </p:cNvSpPr>
          <p:nvPr>
            <p:ph idx="1"/>
          </p:nvPr>
        </p:nvSpPr>
        <p:spPr>
          <a:xfrm>
            <a:off x="677335" y="708338"/>
            <a:ext cx="8596668" cy="5808372"/>
          </a:xfrm>
        </p:spPr>
        <p:txBody>
          <a:bodyPr>
            <a:normAutofit/>
          </a:bodyPr>
          <a:lstStyle/>
          <a:p>
            <a:r>
              <a:rPr lang="vi-VN" sz="2000" dirty="0">
                <a:latin typeface="Times New Roman" pitchFamily="18" charset="0"/>
                <a:cs typeface="Times New Roman" pitchFamily="18" charset="0"/>
              </a:rPr>
              <a:t>Chẩn đoán trước mổ: TVB P gián tiếp</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Chỉ định PT: PT điều trị TVB phương pháp Lichtenstein.</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PP vô cảm: mê TM + TTS.</a:t>
            </a:r>
            <a:br>
              <a:rPr lang="vi-VN" sz="2000" dirty="0">
                <a:latin typeface="Times New Roman" pitchFamily="18" charset="0"/>
                <a:cs typeface="Times New Roman" pitchFamily="18" charset="0"/>
              </a:rPr>
            </a:br>
            <a:r>
              <a:rPr lang="vi-VN" sz="2000" dirty="0">
                <a:latin typeface="Times New Roman" pitchFamily="18" charset="0"/>
                <a:cs typeface="Times New Roman" pitchFamily="18" charset="0"/>
              </a:rPr>
              <a:t>Trình tự PT:  </a:t>
            </a:r>
            <a:r>
              <a:rPr lang="en-US" sz="2000" dirty="0">
                <a:latin typeface="Times New Roman" pitchFamily="18" charset="0"/>
                <a:cs typeface="Times New Roman" pitchFamily="18" charset="0"/>
              </a:rPr>
              <a:t>R</a:t>
            </a:r>
            <a:r>
              <a:rPr lang="vi-VN" sz="2000" dirty="0">
                <a:latin typeface="Times New Roman" pitchFamily="18" charset="0"/>
                <a:cs typeface="Times New Roman" pitchFamily="18" charset="0"/>
              </a:rPr>
              <a:t>ạch da ở vị trí bẹn P ~ 6cm. Bóc tách bộc lộ bao thoát vị. Bao thoát vị bẹn gián tiếp. Khâu cổ bao thoát vị. Khâu phục hồi thành bụng sử dụng tấm lưới thoát vị và chỉ prolen 0/0. Cầm máu. Khâu lại vết mổ.</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2h sau mổ, B</a:t>
            </a:r>
            <a:r>
              <a:rPr lang="en-US" sz="2000" dirty="0">
                <a:latin typeface="Times New Roman" pitchFamily="18" charset="0"/>
                <a:cs typeface="Times New Roman" pitchFamily="18" charset="0"/>
              </a:rPr>
              <a:t>N</a:t>
            </a:r>
            <a:r>
              <a:rPr lang="vi-VN" sz="2000" dirty="0">
                <a:latin typeface="Times New Roman" pitchFamily="18" charset="0"/>
                <a:cs typeface="Times New Roman" pitchFamily="18" charset="0"/>
              </a:rPr>
              <a:t> phục hồi tri giác tốt, M: 90l/p, HA: 120/80 mmHg, chuyển khoa LNTM điều trị tiếp. Tại khoa, BN được điều trị kháng sinh, giảm đau, truyền dịch.</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Hiện tại, ngày thứ 7 sau mổ, BN không còn đau vết mổ khi đi lại, vết mổ khô, không thấm dịch, nề nhẹ. BN ăn uống tốt, đã ăn được cơm. Đại tiểu tiện bình thường.</a:t>
            </a:r>
            <a:endParaRPr lang="en-US" sz="2000" dirty="0">
              <a:latin typeface="Times New Roman" pitchFamily="18" charset="0"/>
              <a:cs typeface="Times New Roman" pitchFamily="18" charset="0"/>
            </a:endParaRPr>
          </a:p>
          <a:p>
            <a:pPr marL="0" indent="0">
              <a:buNone/>
            </a:pP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0500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56D-C80A-9C88-DA27-9584B05259BB}"/>
              </a:ext>
            </a:extLst>
          </p:cNvPr>
          <p:cNvSpPr>
            <a:spLocks noGrp="1"/>
          </p:cNvSpPr>
          <p:nvPr>
            <p:ph type="title"/>
          </p:nvPr>
        </p:nvSpPr>
        <p:spPr>
          <a:xfrm>
            <a:off x="762000" y="500062"/>
            <a:ext cx="10515600" cy="1325563"/>
          </a:xfrm>
        </p:spPr>
        <p:txBody>
          <a:bodyPr/>
          <a:lstStyle/>
          <a:p>
            <a:r>
              <a:rPr lang="en-US" dirty="0">
                <a:solidFill>
                  <a:schemeClr val="accent5"/>
                </a:solidFill>
                <a:latin typeface="Times New Roman" panose="02020603050405020304" pitchFamily="18" charset="0"/>
                <a:cs typeface="Times New Roman" panose="02020603050405020304" pitchFamily="18" charset="0"/>
              </a:rPr>
              <a:t>4. TIỀN SỬ</a:t>
            </a:r>
            <a:br>
              <a:rPr lang="vi-VN" dirty="0">
                <a:solidFill>
                  <a:schemeClr val="accent5"/>
                </a:solidFill>
                <a:latin typeface="Times New Roman" panose="02020603050405020304" pitchFamily="18" charset="0"/>
                <a:cs typeface="Times New Roman" panose="02020603050405020304" pitchFamily="18" charset="0"/>
              </a:rPr>
            </a:b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665C34-9223-6904-A66A-71A4B4A9C1E3}"/>
              </a:ext>
            </a:extLst>
          </p:cNvPr>
          <p:cNvSpPr>
            <a:spLocks noGrp="1"/>
          </p:cNvSpPr>
          <p:nvPr>
            <p:ph idx="1"/>
          </p:nvPr>
        </p:nvSpPr>
        <p:spPr>
          <a:xfrm>
            <a:off x="677334" y="1177447"/>
            <a:ext cx="8596668" cy="4863915"/>
          </a:xfrm>
        </p:spPr>
        <p:txBody>
          <a:bodyPr>
            <a:normAutofit/>
          </a:bodyPr>
          <a:lstStyle/>
          <a:p>
            <a:pPr marL="0" indent="0">
              <a:buNone/>
            </a:pPr>
            <a:r>
              <a:rPr lang="vi-VN" sz="2000" dirty="0">
                <a:latin typeface="Times New Roman" pitchFamily="18" charset="0"/>
                <a:cs typeface="Times New Roman" pitchFamily="18" charset="0"/>
              </a:rPr>
              <a:t>* Bản thân:</a:t>
            </a:r>
          </a:p>
          <a:p>
            <a:r>
              <a:rPr lang="en-US" sz="2000" dirty="0">
                <a:latin typeface="Times New Roman" pitchFamily="18" charset="0"/>
                <a:cs typeface="Times New Roman" pitchFamily="18" charset="0"/>
              </a:rPr>
              <a:t>K</a:t>
            </a:r>
            <a:r>
              <a:rPr lang="vi-VN" sz="2000" dirty="0">
                <a:latin typeface="Times New Roman" pitchFamily="18" charset="0"/>
                <a:cs typeface="Times New Roman" pitchFamily="18" charset="0"/>
              </a:rPr>
              <a: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hút</a:t>
            </a:r>
            <a:r>
              <a:rPr lang="vi-VN" sz="2000" dirty="0">
                <a:latin typeface="Times New Roman" pitchFamily="18" charset="0"/>
                <a:cs typeface="Times New Roman" pitchFamily="18" charset="0"/>
              </a:rPr>
              <a:t> thuốc lá.</a:t>
            </a:r>
          </a:p>
          <a:p>
            <a:r>
              <a:rPr lang="vi-VN" sz="2000" dirty="0">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uống</a:t>
            </a:r>
            <a:r>
              <a:rPr lang="vi-VN" sz="2000" dirty="0">
                <a:latin typeface="Times New Roman" pitchFamily="18" charset="0"/>
                <a:cs typeface="Times New Roman" pitchFamily="18" charset="0"/>
              </a:rPr>
              <a:t> rượu bia.</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Chưa phát hiện các bệnh lí mãn tính.</a:t>
            </a:r>
            <a:endParaRPr lang="en-US" sz="2000" dirty="0">
              <a:latin typeface="Times New Roman" pitchFamily="18" charset="0"/>
              <a:cs typeface="Times New Roman" pitchFamily="18" charset="0"/>
            </a:endParaRPr>
          </a:p>
          <a:p>
            <a:r>
              <a:rPr lang="vi-VN" sz="2000" dirty="0">
                <a:latin typeface="Times New Roman" pitchFamily="18" charset="0"/>
                <a:cs typeface="Times New Roman" pitchFamily="18" charset="0"/>
              </a:rPr>
              <a:t>Chưa phát hiện bệnh lí nội ngoại khoa khác.</a:t>
            </a:r>
          </a:p>
          <a:p>
            <a:pPr marL="0" indent="0">
              <a:buNone/>
            </a:pPr>
            <a:r>
              <a:rPr lang="vi-VN" sz="2000" dirty="0">
                <a:latin typeface="Times New Roman" pitchFamily="18" charset="0"/>
                <a:cs typeface="Times New Roman" pitchFamily="18" charset="0"/>
              </a:rPr>
              <a:t>* Gia đình: Chưa phát hiện bệnh lí liên quan.</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2813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F94C-97AB-7D01-5322-C2298FA7F06D}"/>
              </a:ext>
            </a:extLst>
          </p:cNvPr>
          <p:cNvSpPr>
            <a:spLocks noGrp="1"/>
          </p:cNvSpPr>
          <p:nvPr>
            <p:ph type="title"/>
          </p:nvPr>
        </p:nvSpPr>
        <p:spPr>
          <a:xfrm>
            <a:off x="677334" y="377781"/>
            <a:ext cx="8596668" cy="897228"/>
          </a:xfrm>
        </p:spPr>
        <p:txBody>
          <a:bodyPr>
            <a:normAutofit fontScale="90000"/>
          </a:bodyPr>
          <a:lstStyle/>
          <a:p>
            <a:r>
              <a:rPr lang="en-US" dirty="0">
                <a:solidFill>
                  <a:schemeClr val="accent5"/>
                </a:solidFill>
                <a:latin typeface="Times New Roman" panose="02020603050405020304" pitchFamily="18" charset="0"/>
                <a:cs typeface="Times New Roman" panose="02020603050405020304" pitchFamily="18" charset="0"/>
              </a:rPr>
              <a:t>5. KHÁM</a:t>
            </a:r>
            <a:br>
              <a:rPr lang="x-none" dirty="0">
                <a:solidFill>
                  <a:schemeClr val="accent5"/>
                </a:solidFill>
                <a:latin typeface="Times New Roman" panose="02020603050405020304" pitchFamily="18" charset="0"/>
                <a:cs typeface="Times New Roman" panose="02020603050405020304" pitchFamily="18" charset="0"/>
              </a:rPr>
            </a:b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BFDA8-D953-D95E-B426-B90C22711523}"/>
              </a:ext>
            </a:extLst>
          </p:cNvPr>
          <p:cNvSpPr>
            <a:spLocks noGrp="1"/>
          </p:cNvSpPr>
          <p:nvPr>
            <p:ph idx="1"/>
          </p:nvPr>
        </p:nvSpPr>
        <p:spPr>
          <a:xfrm>
            <a:off x="218941" y="864296"/>
            <a:ext cx="9350063" cy="5472110"/>
          </a:xfrm>
        </p:spPr>
        <p:txBody>
          <a:bodyPr>
            <a:noAutofit/>
          </a:bodyPr>
          <a:lstStyle/>
          <a:p>
            <a:pPr marL="457200" indent="-457200" algn="just">
              <a:buFont typeface="+mj-lt"/>
              <a:buAutoNum type="arabicParenR"/>
            </a:pPr>
            <a:r>
              <a:rPr lang="en-US" sz="2000" dirty="0" err="1">
                <a:latin typeface="Times New Roman" pitchFamily="18" charset="0"/>
                <a:cs typeface="Times New Roman" pitchFamily="18" charset="0"/>
              </a:rPr>
              <a:t>Toàn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thân</a:t>
            </a:r>
            <a:r>
              <a:rPr lang="en-US" sz="2000" dirty="0">
                <a:latin typeface="Times New Roman" pitchFamily="18" charset="0"/>
                <a:cs typeface="Times New Roman" pitchFamily="18" charset="0"/>
              </a:rPr>
              <a:t>:</a:t>
            </a:r>
          </a:p>
          <a:p>
            <a:pPr marL="857250" lvl="1" indent="-457200" algn="just"/>
            <a:r>
              <a:rPr lang="en-US" sz="2000" dirty="0" err="1">
                <a:latin typeface="Times New Roman" pitchFamily="18" charset="0"/>
                <a:cs typeface="Times New Roman" pitchFamily="18" charset="0"/>
              </a:rPr>
              <a:t>Bệnh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tỉnh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xúc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tốt</a:t>
            </a:r>
            <a:endParaRPr lang="vi-VN" sz="2000" dirty="0">
              <a:latin typeface="Times New Roman" pitchFamily="18" charset="0"/>
              <a:cs typeface="Times New Roman" pitchFamily="18" charset="0"/>
            </a:endParaRPr>
          </a:p>
          <a:p>
            <a:pPr marL="857250" lvl="1" indent="-457200" algn="just"/>
            <a:r>
              <a:rPr lang="vi-VN" sz="2000" dirty="0">
                <a:latin typeface="Times New Roman" pitchFamily="18" charset="0"/>
                <a:cs typeface="Times New Roman" pitchFamily="18" charset="0"/>
              </a:rPr>
              <a:t>Thể trạng trung bình, BMI: 20.5.</a:t>
            </a:r>
            <a:endParaRPr lang="en-US" sz="2000" dirty="0">
              <a:latin typeface="Times New Roman" pitchFamily="18" charset="0"/>
              <a:cs typeface="Times New Roman" pitchFamily="18" charset="0"/>
            </a:endParaRPr>
          </a:p>
          <a:p>
            <a:pPr marL="857250" lvl="1" indent="-457200" algn="just"/>
            <a:r>
              <a:rPr lang="en-US" sz="2000" dirty="0">
                <a:latin typeface="Times New Roman" pitchFamily="18" charset="0"/>
                <a:cs typeface="Times New Roman" pitchFamily="18" charset="0"/>
              </a:rPr>
              <a:t>Da, </a:t>
            </a:r>
            <a:r>
              <a:rPr lang="en-US" sz="2000" dirty="0" err="1">
                <a:latin typeface="Times New Roman" pitchFamily="18" charset="0"/>
                <a:cs typeface="Times New Roman" pitchFamily="18" charset="0"/>
              </a:rPr>
              <a:t>niêm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mạc</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hồng.</a:t>
            </a:r>
            <a:endParaRPr lang="en-US" sz="2000" dirty="0">
              <a:latin typeface="Times New Roman" pitchFamily="18" charset="0"/>
              <a:cs typeface="Times New Roman" pitchFamily="18" charset="0"/>
            </a:endParaRPr>
          </a:p>
          <a:p>
            <a:pPr marL="857250" lvl="1" indent="-457200" algn="just"/>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XHDD.</a:t>
            </a:r>
            <a:endParaRPr lang="en-US" sz="2000" dirty="0">
              <a:latin typeface="Times New Roman" pitchFamily="18" charset="0"/>
              <a:cs typeface="Times New Roman" pitchFamily="18" charset="0"/>
            </a:endParaRPr>
          </a:p>
          <a:p>
            <a:pPr marL="857250" lvl="1" indent="-457200" algn="just"/>
            <a:r>
              <a:rPr lang="en-US" sz="2000" dirty="0" err="1">
                <a:latin typeface="Times New Roman" pitchFamily="18" charset="0"/>
                <a:cs typeface="Times New Roman" pitchFamily="18" charset="0"/>
              </a:rPr>
              <a:t>Tuyến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H</a:t>
            </a:r>
            <a:r>
              <a:rPr lang="en-US" sz="2000" dirty="0" err="1">
                <a:latin typeface="Times New Roman" pitchFamily="18" charset="0"/>
                <a:cs typeface="Times New Roman" pitchFamily="18" charset="0"/>
              </a:rPr>
              <a:t>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ngoại</a:t>
            </a:r>
            <a:r>
              <a:rPr lang="en-US" sz="2000" dirty="0">
                <a:latin typeface="Times New Roman" pitchFamily="18" charset="0"/>
                <a:cs typeface="Times New Roman" pitchFamily="18" charset="0"/>
              </a:rPr>
              <a:t> vi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sờ</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thấy.</a:t>
            </a:r>
            <a:endParaRPr lang="en-US" sz="2000" dirty="0">
              <a:latin typeface="Times New Roman" pitchFamily="18" charset="0"/>
              <a:cs typeface="Times New Roman" pitchFamily="18" charset="0"/>
            </a:endParaRPr>
          </a:p>
          <a:p>
            <a:pPr marL="857250" lvl="1" indent="-457200" algn="just"/>
            <a:r>
              <a:rPr lang="vi-VN" sz="2000" dirty="0">
                <a:latin typeface="Times New Roman" pitchFamily="18" charset="0"/>
                <a:cs typeface="Times New Roman" pitchFamily="18" charset="0"/>
              </a:rPr>
              <a:t>M: 76l/p, HA: 120/70mmHg, tº: 36,5ºC, chiều cao: 156cm, cân nặng: 50kg.</a:t>
            </a:r>
            <a:endParaRPr lang="en-US" sz="2000" dirty="0">
              <a:latin typeface="Times New Roman" pitchFamily="18" charset="0"/>
              <a:cs typeface="Times New Roman" pitchFamily="18" charset="0"/>
            </a:endParaRPr>
          </a:p>
          <a:p>
            <a:pPr marL="457200" indent="-457200" algn="just">
              <a:buFont typeface="+mj-lt"/>
              <a:buAutoNum type="arabicParenR"/>
            </a:pPr>
            <a:r>
              <a:rPr lang="en-US" sz="2000" dirty="0" err="1">
                <a:latin typeface="Times New Roman" pitchFamily="18" charset="0"/>
                <a:cs typeface="Times New Roman" pitchFamily="18" charset="0"/>
              </a:rPr>
              <a:t>Bộ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phận</a:t>
            </a:r>
            <a:r>
              <a:rPr lang="en-US" sz="2000" dirty="0">
                <a:latin typeface="Times New Roman" pitchFamily="18" charset="0"/>
                <a:cs typeface="Times New Roman" pitchFamily="18" charset="0"/>
              </a:rPr>
              <a:t>:</a:t>
            </a:r>
          </a:p>
          <a:p>
            <a:pPr marL="857250" lvl="1" indent="-457200" algn="just">
              <a:buFont typeface="+mj-lt"/>
              <a:buAutoNum type="romanLcPeriod"/>
            </a:pPr>
            <a:r>
              <a:rPr lang="en-US" sz="2000" dirty="0" err="1">
                <a:latin typeface="Times New Roman" pitchFamily="18" charset="0"/>
                <a:cs typeface="Times New Roman" pitchFamily="18" charset="0"/>
              </a:rPr>
              <a:t>Tiêu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hóa</a:t>
            </a:r>
            <a:endParaRPr lang="en-US" sz="2000" dirty="0">
              <a:latin typeface="Times New Roman" pitchFamily="18" charset="0"/>
              <a:cs typeface="Times New Roman" pitchFamily="18" charset="0"/>
            </a:endParaRPr>
          </a:p>
          <a:p>
            <a:pPr lvl="2" algn="just"/>
            <a:r>
              <a:rPr lang="vi-VN" sz="2000" dirty="0">
                <a:latin typeface="Times New Roman" pitchFamily="18" charset="0"/>
                <a:cs typeface="Times New Roman" pitchFamily="18" charset="0"/>
              </a:rPr>
              <a:t>Bụng mềm, không chướng. </a:t>
            </a:r>
            <a:endParaRPr lang="en-US" sz="2000" dirty="0">
              <a:latin typeface="Times New Roman" pitchFamily="18" charset="0"/>
              <a:cs typeface="Times New Roman" pitchFamily="18" charset="0"/>
            </a:endParaRPr>
          </a:p>
          <a:p>
            <a:pPr lvl="2" algn="just"/>
            <a:r>
              <a:rPr lang="vi-VN" sz="2000" dirty="0">
                <a:latin typeface="Times New Roman" pitchFamily="18" charset="0"/>
                <a:cs typeface="Times New Roman" pitchFamily="18" charset="0"/>
              </a:rPr>
              <a:t>Vết mổ dọc dây chằng bẹn bên P dài ~ 6cm, khô, không thấm dịch băng, không nề đỏ, đau nhẹ khi ấn. </a:t>
            </a:r>
            <a:endParaRPr lang="en-US" sz="2000" dirty="0">
              <a:latin typeface="Times New Roman" pitchFamily="18" charset="0"/>
              <a:cs typeface="Times New Roman" pitchFamily="18" charset="0"/>
            </a:endParaRPr>
          </a:p>
          <a:p>
            <a:pPr lvl="2" algn="just"/>
            <a:r>
              <a:rPr lang="vi-VN" sz="2000" dirty="0">
                <a:latin typeface="Times New Roman" pitchFamily="18" charset="0"/>
                <a:cs typeface="Times New Roman" pitchFamily="18" charset="0"/>
              </a:rPr>
              <a:t>Gan lách không sờ thấy.</a:t>
            </a:r>
            <a:endParaRPr lang="en-US" sz="2000" dirty="0">
              <a:latin typeface="Times New Roman" pitchFamily="18" charset="0"/>
              <a:cs typeface="Times New Roman" pitchFamily="18" charset="0"/>
            </a:endParaRPr>
          </a:p>
          <a:p>
            <a:pPr marL="0" indent="0" algn="just">
              <a:buNone/>
            </a:pPr>
            <a:endParaRPr lang="x-none"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12933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2F841-99E2-FC3B-2127-695BFD2294F2}"/>
              </a:ext>
            </a:extLst>
          </p:cNvPr>
          <p:cNvSpPr>
            <a:spLocks noGrp="1"/>
          </p:cNvSpPr>
          <p:nvPr>
            <p:ph idx="1"/>
          </p:nvPr>
        </p:nvSpPr>
        <p:spPr>
          <a:xfrm>
            <a:off x="664455" y="579549"/>
            <a:ext cx="8596668" cy="5436055"/>
          </a:xfrm>
        </p:spPr>
        <p:txBody>
          <a:bodyPr>
            <a:normAutofit fontScale="92500"/>
          </a:bodyPr>
          <a:lstStyle/>
          <a:p>
            <a:pPr marL="857250" lvl="1" indent="-457200" algn="just">
              <a:buFont typeface="+mj-lt"/>
              <a:buAutoNum type="romanLcPeriod" startAt="2"/>
            </a:pPr>
            <a:r>
              <a:rPr lang="en-US" sz="2000" dirty="0" err="1">
                <a:latin typeface="Times New Roman" pitchFamily="18" charset="0"/>
                <a:cs typeface="Times New Roman" pitchFamily="18" charset="0"/>
              </a:rPr>
              <a:t>Tuần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hoàn</a:t>
            </a:r>
            <a:r>
              <a:rPr lang="en-US" sz="2000" dirty="0">
                <a:latin typeface="Times New Roman" pitchFamily="18" charset="0"/>
                <a:cs typeface="Times New Roman" pitchFamily="18" charset="0"/>
              </a:rPr>
              <a:t>:</a:t>
            </a:r>
          </a:p>
          <a:p>
            <a:pPr marL="1085850" lvl="2" indent="-285750" algn="just"/>
            <a:r>
              <a:rPr lang="en-US" sz="2000" dirty="0" err="1">
                <a:latin typeface="Times New Roman" pitchFamily="18" charset="0"/>
                <a:cs typeface="Times New Roman" pitchFamily="18" charset="0"/>
              </a:rPr>
              <a:t>Mỏm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đập</a:t>
            </a:r>
            <a:r>
              <a:rPr lang="en-US" sz="2000" dirty="0">
                <a:latin typeface="Times New Roman" pitchFamily="18" charset="0"/>
                <a:cs typeface="Times New Roman" pitchFamily="18" charset="0"/>
              </a:rPr>
              <a:t> KLS V </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giữa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đòn</a:t>
            </a:r>
            <a:r>
              <a:rPr lang="en-US" sz="2000" dirty="0">
                <a:latin typeface="Times New Roman" pitchFamily="18" charset="0"/>
                <a:cs typeface="Times New Roman" pitchFamily="18" charset="0"/>
              </a:rPr>
              <a:t> T</a:t>
            </a:r>
          </a:p>
          <a:p>
            <a:pPr marL="1085850" lvl="2" indent="-285750" algn="just"/>
            <a:r>
              <a:rPr lang="en-US" sz="2000" dirty="0">
                <a:latin typeface="Times New Roman" pitchFamily="18" charset="0"/>
                <a:cs typeface="Times New Roman" pitchFamily="18" charset="0"/>
              </a:rPr>
              <a:t>T1, T2 </a:t>
            </a:r>
            <a:r>
              <a:rPr lang="vi-VN" sz="2000" dirty="0">
                <a:latin typeface="Times New Roman" pitchFamily="18" charset="0"/>
                <a:cs typeface="Times New Roman" pitchFamily="18" charset="0"/>
              </a:rPr>
              <a:t>đều, rõ.</a:t>
            </a:r>
          </a:p>
          <a:p>
            <a:pPr marL="1085850" lvl="2" indent="-285750" algn="just"/>
            <a:r>
              <a:rPr lang="vi-VN" sz="2000" dirty="0">
                <a:latin typeface="Times New Roman" pitchFamily="18" charset="0"/>
                <a:cs typeface="Times New Roman" pitchFamily="18" charset="0"/>
              </a:rPr>
              <a:t>Chưa phát hiện tiếng tim bất thường.</a:t>
            </a:r>
            <a:endParaRPr lang="en-US" sz="2000" dirty="0">
              <a:latin typeface="Times New Roman" pitchFamily="18" charset="0"/>
              <a:cs typeface="Times New Roman" pitchFamily="18" charset="0"/>
            </a:endParaRPr>
          </a:p>
          <a:p>
            <a:pPr lvl="1" indent="-400050" algn="just">
              <a:buFont typeface="+mj-lt"/>
              <a:buAutoNum type="romanLcPeriod" startAt="3"/>
            </a:pPr>
            <a:r>
              <a:rPr lang="en-US" sz="2000" dirty="0" err="1">
                <a:latin typeface="Times New Roman" pitchFamily="18" charset="0"/>
                <a:cs typeface="Times New Roman" pitchFamily="18" charset="0"/>
              </a:rPr>
              <a:t>Hô</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hấp</a:t>
            </a:r>
            <a:r>
              <a:rPr lang="en-US" sz="2000" dirty="0">
                <a:latin typeface="Times New Roman" pitchFamily="18" charset="0"/>
                <a:cs typeface="Times New Roman" pitchFamily="18" charset="0"/>
              </a:rPr>
              <a:t>:</a:t>
            </a:r>
          </a:p>
          <a:p>
            <a:pPr marL="1028700" lvl="2" indent="-285750" algn="just"/>
            <a:r>
              <a:rPr lang="en-US" sz="2000" dirty="0" err="1">
                <a:latin typeface="Times New Roman" pitchFamily="18" charset="0"/>
                <a:cs typeface="Times New Roman" pitchFamily="18" charset="0"/>
              </a:rPr>
              <a:t>Lồng</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ngự</a:t>
            </a:r>
            <a:r>
              <a:rPr lang="en-US" sz="2000" dirty="0">
                <a:latin typeface="Times New Roman" pitchFamily="18" charset="0"/>
                <a:cs typeface="Times New Roman" pitchFamily="18" charset="0"/>
              </a:rPr>
              <a:t>c </a:t>
            </a:r>
            <a:r>
              <a:rPr lang="en-US" sz="2000" dirty="0" err="1">
                <a:latin typeface="Times New Roman" pitchFamily="18" charset="0"/>
                <a:cs typeface="Times New Roman" pitchFamily="18" charset="0"/>
              </a:rPr>
              <a:t>cân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nhịp</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thở.</a:t>
            </a:r>
            <a:endParaRPr lang="en-US" sz="2000" dirty="0">
              <a:latin typeface="Times New Roman" pitchFamily="18" charset="0"/>
              <a:cs typeface="Times New Roman" pitchFamily="18" charset="0"/>
            </a:endParaRPr>
          </a:p>
          <a:p>
            <a:pPr marL="1028700" lvl="2" indent="-285750" algn="just"/>
            <a:r>
              <a:rPr lang="en-US" sz="2000" dirty="0" err="1">
                <a:latin typeface="Times New Roman" pitchFamily="18" charset="0"/>
                <a:cs typeface="Times New Roman" pitchFamily="18" charset="0"/>
              </a:rPr>
              <a:t>Phổi</a:t>
            </a:r>
            <a:r>
              <a:rPr lang="en-US" sz="2000" dirty="0">
                <a:latin typeface="Times New Roman" pitchFamily="18" charset="0"/>
                <a:cs typeface="Times New Roman" pitchFamily="18" charset="0"/>
              </a:rPr>
              <a:t> RRPN </a:t>
            </a:r>
            <a:r>
              <a:rPr lang="vi-VN" sz="2000" dirty="0">
                <a:latin typeface="Times New Roman" pitchFamily="18" charset="0"/>
                <a:cs typeface="Times New Roman" pitchFamily="18" charset="0"/>
              </a:rPr>
              <a:t>đều, rõ 2 bên. </a:t>
            </a:r>
          </a:p>
          <a:p>
            <a:pPr marL="1028700" lvl="2" indent="-285750" algn="just"/>
            <a:r>
              <a:rPr lang="vi-VN" sz="2000" dirty="0">
                <a:latin typeface="Times New Roman" pitchFamily="18" charset="0"/>
                <a:cs typeface="Times New Roman" pitchFamily="18" charset="0"/>
              </a:rPr>
              <a:t>K</a:t>
            </a:r>
            <a:r>
              <a:rPr lang="en-US" sz="2000" dirty="0" err="1">
                <a:latin typeface="Times New Roman" pitchFamily="18" charset="0"/>
                <a:cs typeface="Times New Roman" pitchFamily="18" charset="0"/>
              </a:rPr>
              <a:t>hông</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rale.</a:t>
            </a:r>
            <a:endParaRPr lang="en-US" sz="2000" dirty="0">
              <a:latin typeface="Times New Roman" pitchFamily="18" charset="0"/>
              <a:cs typeface="Times New Roman" pitchFamily="18" charset="0"/>
            </a:endParaRPr>
          </a:p>
          <a:p>
            <a:pPr lvl="1" indent="-400050" algn="just">
              <a:buFont typeface="+mj-lt"/>
              <a:buAutoNum type="romanLcPeriod" startAt="3"/>
            </a:pPr>
            <a:r>
              <a:rPr lang="en-US" sz="2000" dirty="0" err="1">
                <a:latin typeface="Times New Roman" pitchFamily="18" charset="0"/>
                <a:cs typeface="Times New Roman" pitchFamily="18" charset="0"/>
              </a:rPr>
              <a:t>Thận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niệu</a:t>
            </a:r>
            <a:r>
              <a:rPr lang="en-US" sz="2000" dirty="0">
                <a:latin typeface="Times New Roman" pitchFamily="18" charset="0"/>
                <a:cs typeface="Times New Roman" pitchFamily="18" charset="0"/>
              </a:rPr>
              <a:t>:</a:t>
            </a:r>
          </a:p>
          <a:p>
            <a:pPr marL="1028700" lvl="2" indent="-285750" algn="just"/>
            <a:r>
              <a:rPr lang="en-US" sz="2000" dirty="0" err="1">
                <a:latin typeface="Times New Roman" pitchFamily="18" charset="0"/>
                <a:cs typeface="Times New Roman" pitchFamily="18" charset="0"/>
              </a:rPr>
              <a:t>Hố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thận</a:t>
            </a: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bên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đầy</a:t>
            </a:r>
            <a:endParaRPr lang="en-US" sz="2000" dirty="0">
              <a:latin typeface="Times New Roman" pitchFamily="18" charset="0"/>
              <a:cs typeface="Times New Roman" pitchFamily="18" charset="0"/>
            </a:endParaRPr>
          </a:p>
          <a:p>
            <a:pPr marL="1028700" lvl="2" indent="-285750" algn="just"/>
            <a:r>
              <a:rPr lang="en-US" sz="2000" dirty="0" err="1">
                <a:latin typeface="Times New Roman" pitchFamily="18" charset="0"/>
                <a:cs typeface="Times New Roman" pitchFamily="18" charset="0"/>
              </a:rPr>
              <a:t>Chạm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bềnh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thận</a:t>
            </a:r>
            <a:r>
              <a:rPr lang="en-US" sz="2000" dirty="0">
                <a:latin typeface="Times New Roman" pitchFamily="18" charset="0"/>
                <a:cs typeface="Times New Roman" pitchFamily="18" charset="0"/>
              </a:rPr>
              <a:t>(-)</a:t>
            </a:r>
            <a:r>
              <a:rPr lang="vi-VN" sz="2000" dirty="0">
                <a:latin typeface="Times New Roman" pitchFamily="18" charset="0"/>
                <a:cs typeface="Times New Roman" pitchFamily="18" charset="0"/>
              </a:rPr>
              <a:t>.</a:t>
            </a:r>
          </a:p>
          <a:p>
            <a:pPr marL="1028700" lvl="2" indent="-285750" algn="just"/>
            <a:r>
              <a:rPr lang="vi-VN" sz="2000" dirty="0">
                <a:latin typeface="Times New Roman" pitchFamily="18" charset="0"/>
                <a:cs typeface="Times New Roman" pitchFamily="18" charset="0"/>
              </a:rPr>
              <a:t>Hai tinh hoàn cân đối 2 bên, nằm trong bìu, kt~ 1.5x 2.5cm, không sưng đỏ.</a:t>
            </a:r>
            <a:endParaRPr lang="en-US" sz="2000" dirty="0">
              <a:latin typeface="Times New Roman" pitchFamily="18" charset="0"/>
              <a:cs typeface="Times New Roman" pitchFamily="18" charset="0"/>
            </a:endParaRPr>
          </a:p>
          <a:p>
            <a:pPr marL="800100" lvl="1" indent="-514350" algn="just">
              <a:buFont typeface="+mj-lt"/>
              <a:buAutoNum type="romanLcPeriod" startAt="3"/>
            </a:pP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cơ</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quan</a:t>
            </a:r>
            <a:r>
              <a:rPr lang="en-US" sz="2200" dirty="0">
                <a:latin typeface="Times New Roman" pitchFamily="18" charset="0"/>
                <a:cs typeface="Times New Roman" pitchFamily="18" charset="0"/>
              </a:rPr>
              <a:t> </a:t>
            </a:r>
            <a:r>
              <a:rPr lang="vi-VN" sz="2200" dirty="0">
                <a:latin typeface="Times New Roman" pitchFamily="18" charset="0"/>
                <a:cs typeface="Times New Roman" pitchFamily="18" charset="0"/>
              </a:rPr>
              <a:t>khác: C</a:t>
            </a:r>
            <a:r>
              <a:rPr lang="en-US" sz="2200" dirty="0" err="1">
                <a:latin typeface="Times New Roman" pitchFamily="18" charset="0"/>
                <a:cs typeface="Times New Roman" pitchFamily="18" charset="0"/>
              </a:rPr>
              <a:t>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phát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dấu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bệnh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lý</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2757068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B8A5-917D-5A38-0E88-1BF8FEC56DD8}"/>
              </a:ext>
            </a:extLst>
          </p:cNvPr>
          <p:cNvSpPr>
            <a:spLocks noGrp="1"/>
          </p:cNvSpPr>
          <p:nvPr>
            <p:ph type="title"/>
          </p:nvPr>
        </p:nvSpPr>
        <p:spPr>
          <a:xfrm>
            <a:off x="677334" y="358736"/>
            <a:ext cx="8596668" cy="807076"/>
          </a:xfrm>
        </p:spPr>
        <p:txBody>
          <a:bodyPr/>
          <a:lstStyle/>
          <a:p>
            <a:r>
              <a:rPr lang="en-SG" dirty="0">
                <a:solidFill>
                  <a:schemeClr val="accent5"/>
                </a:solidFill>
                <a:latin typeface="Times New Roman" panose="02020603050405020304" pitchFamily="18" charset="0"/>
                <a:cs typeface="Times New Roman" panose="02020603050405020304" pitchFamily="18" charset="0"/>
              </a:rPr>
              <a:t>6. CẬN LÂM SÀNG</a:t>
            </a:r>
            <a:endParaRPr lang="x-none" dirty="0">
              <a:solidFill>
                <a:schemeClr val="accent5"/>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77334" y="1049903"/>
            <a:ext cx="8596668" cy="595490"/>
          </a:xfrm>
        </p:spPr>
        <p:txBody>
          <a:bodyPr>
            <a:normAutofit/>
          </a:bodyPr>
          <a:lstStyle/>
          <a:p>
            <a:pPr>
              <a:buFont typeface="+mj-lt"/>
              <a:buAutoNum type="arabicPeriod"/>
            </a:pPr>
            <a:r>
              <a:rPr lang="en-US" sz="2000" dirty="0" err="1">
                <a:latin typeface="Times New Roman" pitchFamily="18" charset="0"/>
                <a:cs typeface="Times New Roman" pitchFamily="18" charset="0"/>
              </a:rPr>
              <a:t>Xét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máu</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55129171"/>
              </p:ext>
            </p:extLst>
          </p:nvPr>
        </p:nvGraphicFramePr>
        <p:xfrm>
          <a:off x="1055850" y="1787060"/>
          <a:ext cx="7508600" cy="4846320"/>
        </p:xfrm>
        <a:graphic>
          <a:graphicData uri="http://schemas.openxmlformats.org/drawingml/2006/table">
            <a:tbl>
              <a:tblPr firstRow="1" bandRow="1">
                <a:tableStyleId>{5C22544A-7EE6-4342-B048-85BDC9FD1C3A}</a:tableStyleId>
              </a:tblPr>
              <a:tblGrid>
                <a:gridCol w="3548078">
                  <a:extLst>
                    <a:ext uri="{9D8B030D-6E8A-4147-A177-3AD203B41FA5}">
                      <a16:colId xmlns:a16="http://schemas.microsoft.com/office/drawing/2014/main" val="20000"/>
                    </a:ext>
                  </a:extLst>
                </a:gridCol>
                <a:gridCol w="3960522">
                  <a:extLst>
                    <a:ext uri="{9D8B030D-6E8A-4147-A177-3AD203B41FA5}">
                      <a16:colId xmlns:a16="http://schemas.microsoft.com/office/drawing/2014/main" val="20001"/>
                    </a:ext>
                  </a:extLst>
                </a:gridCol>
              </a:tblGrid>
              <a:tr h="329912">
                <a:tc>
                  <a:txBody>
                    <a:bodyPr/>
                    <a:lstStyle/>
                    <a:p>
                      <a:r>
                        <a:rPr lang="en-US" dirty="0" err="1"/>
                        <a:t>Công</a:t>
                      </a:r>
                      <a:r>
                        <a:rPr lang="en-US" baseline="0" dirty="0"/>
                        <a:t> </a:t>
                      </a:r>
                      <a:r>
                        <a:rPr lang="en-US" baseline="0" dirty="0" err="1"/>
                        <a:t>thức</a:t>
                      </a:r>
                      <a:r>
                        <a:rPr lang="en-US" baseline="0" dirty="0"/>
                        <a:t> </a:t>
                      </a:r>
                      <a:r>
                        <a:rPr lang="en-US" baseline="0" dirty="0" err="1"/>
                        <a:t>máu</a:t>
                      </a:r>
                      <a:endParaRPr lang="en-US" dirty="0"/>
                    </a:p>
                  </a:txBody>
                  <a:tcPr/>
                </a:tc>
                <a:tc>
                  <a:txBody>
                    <a:bodyPr/>
                    <a:lstStyle/>
                    <a:p>
                      <a:r>
                        <a:rPr lang="en-US" dirty="0" err="1"/>
                        <a:t>Hóa</a:t>
                      </a:r>
                      <a:r>
                        <a:rPr lang="en-US" baseline="0" dirty="0"/>
                        <a:t> </a:t>
                      </a:r>
                      <a:r>
                        <a:rPr lang="en-US" baseline="0" dirty="0" err="1"/>
                        <a:t>sinh</a:t>
                      </a:r>
                      <a:r>
                        <a:rPr lang="en-US" baseline="0" dirty="0"/>
                        <a:t> </a:t>
                      </a:r>
                      <a:r>
                        <a:rPr lang="en-US" baseline="0" dirty="0" err="1"/>
                        <a:t>máu</a:t>
                      </a:r>
                      <a:endParaRPr lang="en-US" dirty="0"/>
                    </a:p>
                  </a:txBody>
                  <a:tcPr/>
                </a:tc>
                <a:extLst>
                  <a:ext uri="{0D108BD9-81ED-4DB2-BD59-A6C34878D82A}">
                    <a16:rowId xmlns:a16="http://schemas.microsoft.com/office/drawing/2014/main" val="10000"/>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RBC</a:t>
                      </a:r>
                      <a:r>
                        <a:rPr lang="en-US" dirty="0">
                          <a:latin typeface="Times New Roman" pitchFamily="18" charset="0"/>
                          <a:cs typeface="Times New Roman" pitchFamily="18" charset="0"/>
                        </a:rPr>
                        <a:t>: 4,76 T/L</a:t>
                      </a:r>
                    </a:p>
                    <a:p>
                      <a:endParaRPr lang="en-US" dirty="0"/>
                    </a:p>
                  </a:txBody>
                  <a:tcPr/>
                </a:tc>
                <a:tc>
                  <a:txBody>
                    <a:bodyPr/>
                    <a:lstStyle/>
                    <a:p>
                      <a:r>
                        <a:rPr lang="en-US" dirty="0"/>
                        <a:t>Glucose: 5,2 </a:t>
                      </a:r>
                      <a:r>
                        <a:rPr lang="en-US" dirty="0" err="1"/>
                        <a:t>mmol</a:t>
                      </a:r>
                      <a:r>
                        <a:rPr lang="en-US" dirty="0"/>
                        <a:t>/l</a:t>
                      </a:r>
                    </a:p>
                  </a:txBody>
                  <a:tcPr/>
                </a:tc>
                <a:extLst>
                  <a:ext uri="{0D108BD9-81ED-4DB2-BD59-A6C34878D82A}">
                    <a16:rowId xmlns:a16="http://schemas.microsoft.com/office/drawing/2014/main" val="10001"/>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HB</a:t>
                      </a:r>
                      <a:r>
                        <a:rPr lang="en-US" dirty="0">
                          <a:latin typeface="Times New Roman" pitchFamily="18" charset="0"/>
                          <a:cs typeface="Times New Roman" pitchFamily="18" charset="0"/>
                        </a:rPr>
                        <a:t>: 146g/l</a:t>
                      </a:r>
                    </a:p>
                    <a:p>
                      <a:endParaRPr lang="en-US" dirty="0"/>
                    </a:p>
                  </a:txBody>
                  <a:tcPr/>
                </a:tc>
                <a:tc>
                  <a:txBody>
                    <a:bodyPr/>
                    <a:lstStyle/>
                    <a:p>
                      <a:r>
                        <a:rPr lang="vi-VN" sz="1800" kern="1200" dirty="0">
                          <a:solidFill>
                            <a:schemeClr val="dk1"/>
                          </a:solidFill>
                          <a:effectLst/>
                          <a:latin typeface="+mn-lt"/>
                          <a:ea typeface="+mn-ea"/>
                          <a:cs typeface="+mn-cs"/>
                        </a:rPr>
                        <a:t>ure: 4,7</a:t>
                      </a:r>
                      <a:r>
                        <a:rPr lang="en-US" sz="1800" kern="1200" baseline="0" dirty="0">
                          <a:solidFill>
                            <a:schemeClr val="dk1"/>
                          </a:solidFill>
                          <a:effectLst/>
                          <a:latin typeface="+mn-lt"/>
                          <a:ea typeface="+mn-ea"/>
                          <a:cs typeface="+mn-cs"/>
                        </a:rPr>
                        <a:t> </a:t>
                      </a:r>
                      <a:r>
                        <a:rPr lang="en-US" sz="1800" kern="1200" baseline="0" dirty="0" err="1">
                          <a:solidFill>
                            <a:schemeClr val="dk1"/>
                          </a:solidFill>
                          <a:effectLst/>
                          <a:latin typeface="+mn-lt"/>
                          <a:ea typeface="+mn-ea"/>
                          <a:cs typeface="+mn-cs"/>
                        </a:rPr>
                        <a:t>mmol</a:t>
                      </a:r>
                      <a:r>
                        <a:rPr lang="en-US" sz="1800" kern="1200" baseline="0" dirty="0">
                          <a:solidFill>
                            <a:schemeClr val="dk1"/>
                          </a:solidFill>
                          <a:effectLst/>
                          <a:latin typeface="+mn-lt"/>
                          <a:ea typeface="+mn-ea"/>
                          <a:cs typeface="+mn-cs"/>
                        </a:rPr>
                        <a:t>/l</a:t>
                      </a:r>
                      <a:endParaRPr lang="en-US" dirty="0"/>
                    </a:p>
                  </a:txBody>
                  <a:tcPr/>
                </a:tc>
                <a:extLst>
                  <a:ext uri="{0D108BD9-81ED-4DB2-BD59-A6C34878D82A}">
                    <a16:rowId xmlns:a16="http://schemas.microsoft.com/office/drawing/2014/main" val="10002"/>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HCT: 0.446</a:t>
                      </a:r>
                      <a:r>
                        <a:rPr lang="en-US" dirty="0">
                          <a:latin typeface="Times New Roman" pitchFamily="18" charset="0"/>
                          <a:cs typeface="Times New Roman" pitchFamily="18" charset="0"/>
                        </a:rPr>
                        <a:t> l/l</a:t>
                      </a:r>
                    </a:p>
                    <a:p>
                      <a:endParaRPr lang="en-US" dirty="0"/>
                    </a:p>
                  </a:txBody>
                  <a:tcPr/>
                </a:tc>
                <a:tc>
                  <a:txBody>
                    <a:bodyPr/>
                    <a:lstStyle/>
                    <a:p>
                      <a:r>
                        <a:rPr lang="en-US" dirty="0" err="1"/>
                        <a:t>Creatin</a:t>
                      </a:r>
                      <a:r>
                        <a:rPr lang="en-US" dirty="0"/>
                        <a:t>: 102,9 µ</a:t>
                      </a:r>
                      <a:r>
                        <a:rPr lang="en-US" dirty="0" err="1"/>
                        <a:t>mol</a:t>
                      </a:r>
                      <a:r>
                        <a:rPr lang="en-US" dirty="0"/>
                        <a:t>/l</a:t>
                      </a:r>
                    </a:p>
                  </a:txBody>
                  <a:tcPr/>
                </a:tc>
                <a:extLst>
                  <a:ext uri="{0D108BD9-81ED-4DB2-BD59-A6C34878D82A}">
                    <a16:rowId xmlns:a16="http://schemas.microsoft.com/office/drawing/2014/main" val="10003"/>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PLT: 320</a:t>
                      </a:r>
                      <a:r>
                        <a:rPr lang="en-US" dirty="0">
                          <a:latin typeface="Times New Roman" pitchFamily="18" charset="0"/>
                          <a:cs typeface="Times New Roman" pitchFamily="18" charset="0"/>
                        </a:rPr>
                        <a:t> T/L</a:t>
                      </a:r>
                    </a:p>
                    <a:p>
                      <a:endParaRPr lang="en-US" dirty="0"/>
                    </a:p>
                  </a:txBody>
                  <a:tcPr/>
                </a:tc>
                <a:tc>
                  <a:txBody>
                    <a:bodyPr/>
                    <a:lstStyle/>
                    <a:p>
                      <a:r>
                        <a:rPr lang="en-US" sz="1800" kern="1200" dirty="0">
                          <a:solidFill>
                            <a:schemeClr val="dk1"/>
                          </a:solidFill>
                          <a:effectLst/>
                          <a:latin typeface="+mn-lt"/>
                          <a:ea typeface="+mn-ea"/>
                          <a:cs typeface="+mn-cs"/>
                        </a:rPr>
                        <a:t>AST</a:t>
                      </a:r>
                      <a:r>
                        <a:rPr lang="vi-VN" sz="1800" kern="1200" dirty="0">
                          <a:solidFill>
                            <a:schemeClr val="dk1"/>
                          </a:solidFill>
                          <a:effectLst/>
                          <a:latin typeface="+mn-lt"/>
                          <a:ea typeface="+mn-ea"/>
                          <a:cs typeface="+mn-cs"/>
                        </a:rPr>
                        <a:t>: 21,2</a:t>
                      </a:r>
                      <a:r>
                        <a:rPr lang="en-US" sz="1800" kern="1200" baseline="0" dirty="0">
                          <a:solidFill>
                            <a:schemeClr val="dk1"/>
                          </a:solidFill>
                          <a:effectLst/>
                          <a:latin typeface="+mn-lt"/>
                          <a:ea typeface="+mn-ea"/>
                          <a:cs typeface="+mn-cs"/>
                        </a:rPr>
                        <a:t> U/L</a:t>
                      </a:r>
                      <a:endParaRPr lang="en-US" dirty="0"/>
                    </a:p>
                  </a:txBody>
                  <a:tcPr/>
                </a:tc>
                <a:extLst>
                  <a:ext uri="{0D108BD9-81ED-4DB2-BD59-A6C34878D82A}">
                    <a16:rowId xmlns:a16="http://schemas.microsoft.com/office/drawing/2014/main" val="10004"/>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WBC: 10,8</a:t>
                      </a:r>
                      <a:r>
                        <a:rPr lang="en-US" dirty="0">
                          <a:latin typeface="Times New Roman" pitchFamily="18" charset="0"/>
                          <a:cs typeface="Times New Roman" pitchFamily="18" charset="0"/>
                        </a:rPr>
                        <a:t> G/L</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a:txBody>
                  <a:tcPr/>
                </a:tc>
                <a:tc>
                  <a:txBody>
                    <a:bodyPr/>
                    <a:lstStyle/>
                    <a:p>
                      <a:r>
                        <a:rPr lang="en-US" dirty="0"/>
                        <a:t>ALT: 13,8 U/L</a:t>
                      </a:r>
                    </a:p>
                  </a:txBody>
                  <a:tcPr/>
                </a:tc>
                <a:extLst>
                  <a:ext uri="{0D108BD9-81ED-4DB2-BD59-A6C34878D82A}">
                    <a16:rowId xmlns:a16="http://schemas.microsoft.com/office/drawing/2014/main" val="10005"/>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APTT: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26.9</a:t>
                      </a:r>
                      <a:endParaRPr lang="en-US" dirty="0">
                        <a:latin typeface="Times New Roman" pitchFamily="18" charset="0"/>
                        <a:cs typeface="Times New Roman" pitchFamily="18" charset="0"/>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HbsAg, HCVAb, HIVAb (-)</a:t>
                      </a:r>
                      <a:endParaRPr lang="en-US" sz="180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10006"/>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PT: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0.76</a:t>
                      </a:r>
                      <a:endParaRPr lang="en-US" dirty="0">
                        <a:latin typeface="Times New Roman" pitchFamily="18" charset="0"/>
                        <a:cs typeface="Times New Roman" pitchFamily="18" charset="0"/>
                      </a:endParaRPr>
                    </a:p>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83378931"/>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620</TotalTime>
  <Words>1486</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CASE LÂM SÀNG K39C - HPMU  THOÁT VỊ BẸN</vt:lpstr>
      <vt:lpstr>1.THÔNG TIN HÀNH CHÍNH</vt:lpstr>
      <vt:lpstr>2. LÝ DO VÀO VIỆN</vt:lpstr>
      <vt:lpstr> 3. BỆNH SỬ</vt:lpstr>
      <vt:lpstr>PowerPoint Presentation</vt:lpstr>
      <vt:lpstr>4. TIỀN SỬ </vt:lpstr>
      <vt:lpstr>5. KHÁM </vt:lpstr>
      <vt:lpstr>PowerPoint Presentation</vt:lpstr>
      <vt:lpstr>6. CẬN LÂM SÀNG</vt:lpstr>
      <vt:lpstr>PowerPoint Presentation</vt:lpstr>
      <vt:lpstr>7. TÓM TẮT BỆNH ÁN</vt:lpstr>
      <vt:lpstr>PowerPoint Presentation</vt:lpstr>
      <vt:lpstr>8. CHẨN ĐOÁN XÁC ĐỊNH</vt:lpstr>
      <vt:lpstr>9. ĐIỀU TRỊ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 sơ  quản lý sức khoẻ cá nhân</dc:title>
  <dc:creator>Microsoft Office User</dc:creator>
  <cp:lastModifiedBy>Long Nhat Nguyen</cp:lastModifiedBy>
  <cp:revision>39</cp:revision>
  <dcterms:created xsi:type="dcterms:W3CDTF">2022-08-25T13:53:39Z</dcterms:created>
  <dcterms:modified xsi:type="dcterms:W3CDTF">2022-10-04T16:38:29Z</dcterms:modified>
</cp:coreProperties>
</file>