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2.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3.xml" ContentType="application/vnd.openxmlformats-officedocument.themeOverride+xml"/>
  <Override PartName="/ppt/notesSlides/notesSlide30.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87" r:id="rId13"/>
    <p:sldId id="267" r:id="rId14"/>
    <p:sldId id="268" r:id="rId15"/>
    <p:sldId id="269" r:id="rId16"/>
    <p:sldId id="270" r:id="rId17"/>
    <p:sldId id="271" r:id="rId18"/>
    <p:sldId id="272" r:id="rId19"/>
    <p:sldId id="273" r:id="rId20"/>
    <p:sldId id="274" r:id="rId21"/>
    <p:sldId id="275" r:id="rId22"/>
    <p:sldId id="276" r:id="rId23"/>
    <p:sldId id="289" r:id="rId24"/>
    <p:sldId id="277" r:id="rId25"/>
    <p:sldId id="278" r:id="rId26"/>
    <p:sldId id="279" r:id="rId27"/>
    <p:sldId id="280" r:id="rId28"/>
    <p:sldId id="281" r:id="rId29"/>
    <p:sldId id="282" r:id="rId30"/>
    <p:sldId id="283" r:id="rId31"/>
    <p:sldId id="284" r:id="rId32"/>
    <p:sldId id="288" r:id="rId33"/>
    <p:sldId id="285" r:id="rId34"/>
    <p:sldId id="290" r:id="rId35"/>
    <p:sldId id="286"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L3RzylmsQ9AxASYDRkiKhu7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E468EE-BFEF-4774-83CE-951CB0FC6E34}">
  <a:tblStyle styleId="{EBE468EE-BFEF-4774-83CE-951CB0FC6E3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a2941e8a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10a2941e8a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a2941e8a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0a2941e8a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a2941e8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10a2941e8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a2941e8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10a2941e8a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a2941e8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10a2941e8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a2941e8a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10a2941e8a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vi-VN" dirty="0"/>
              <a:t>  </a:t>
            </a:r>
            <a:r>
              <a:rPr lang="vi-VN" sz="4700" dirty="0"/>
              <a:t> </a:t>
            </a:r>
            <a:r>
              <a:rPr lang="vi-VN" sz="6200" dirty="0">
                <a:latin typeface="Times New Roman"/>
                <a:ea typeface="Times New Roman"/>
                <a:cs typeface="Times New Roman"/>
                <a:sym typeface="Times New Roman"/>
              </a:rPr>
              <a:t>BỆNH ÁN </a:t>
            </a:r>
            <a:r>
              <a:rPr lang="en-US" sz="6200" dirty="0" smtClean="0">
                <a:latin typeface="Times New Roman"/>
                <a:ea typeface="Times New Roman"/>
                <a:cs typeface="Times New Roman"/>
                <a:sym typeface="Times New Roman"/>
              </a:rPr>
              <a:t/>
            </a:r>
            <a:br>
              <a:rPr lang="en-US" sz="6200" dirty="0" smtClean="0">
                <a:latin typeface="Times New Roman"/>
                <a:ea typeface="Times New Roman"/>
                <a:cs typeface="Times New Roman"/>
                <a:sym typeface="Times New Roman"/>
              </a:rPr>
            </a:br>
            <a:r>
              <a:rPr lang="vi-VN" sz="6200" dirty="0" smtClean="0">
                <a:latin typeface="Times New Roman"/>
                <a:ea typeface="Times New Roman"/>
                <a:cs typeface="Times New Roman"/>
                <a:sym typeface="Times New Roman"/>
              </a:rPr>
              <a:t>Y </a:t>
            </a:r>
            <a:r>
              <a:rPr lang="vi-VN" sz="6200" dirty="0">
                <a:latin typeface="Times New Roman"/>
                <a:ea typeface="Times New Roman"/>
                <a:cs typeface="Times New Roman"/>
                <a:sym typeface="Times New Roman"/>
              </a:rPr>
              <a:t>HỌC GIA ĐÌNH</a:t>
            </a:r>
            <a:endParaRPr sz="6200" dirty="0">
              <a:latin typeface="Times New Roman"/>
              <a:ea typeface="Times New Roman"/>
              <a:cs typeface="Times New Roman"/>
              <a:sym typeface="Times New Roman"/>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800"/>
              <a:buNone/>
            </a:pPr>
            <a:r>
              <a:rPr lang="vi-VN" sz="2800" b="1" i="1" dirty="0">
                <a:latin typeface="Times New Roman"/>
                <a:ea typeface="Times New Roman"/>
                <a:cs typeface="Times New Roman"/>
                <a:sym typeface="Times New Roman"/>
              </a:rPr>
              <a:t>Phạm Văn </a:t>
            </a:r>
            <a:r>
              <a:rPr lang="vi-VN" sz="2800" b="1" i="1" dirty="0" smtClean="0">
                <a:latin typeface="Times New Roman"/>
                <a:ea typeface="Times New Roman"/>
                <a:cs typeface="Times New Roman"/>
                <a:sym typeface="Times New Roman"/>
              </a:rPr>
              <a:t>Trung</a:t>
            </a:r>
            <a:endParaRPr lang="en-US" sz="2800" b="1" i="1" dirty="0" smtClean="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r>
              <a:rPr lang="en-US" sz="2800" b="1" i="1" dirty="0" err="1" smtClean="0">
                <a:latin typeface="Times New Roman"/>
                <a:ea typeface="Times New Roman"/>
                <a:cs typeface="Times New Roman"/>
                <a:sym typeface="Times New Roman"/>
              </a:rPr>
              <a:t>Lê</a:t>
            </a:r>
            <a:r>
              <a:rPr lang="en-US" sz="2800" b="1" i="1" dirty="0" smtClean="0">
                <a:latin typeface="Times New Roman"/>
                <a:ea typeface="Times New Roman"/>
                <a:cs typeface="Times New Roman"/>
                <a:sym typeface="Times New Roman"/>
              </a:rPr>
              <a:t> Thu </a:t>
            </a:r>
            <a:r>
              <a:rPr lang="en-US" sz="2800" b="1" i="1" dirty="0" err="1" smtClean="0">
                <a:latin typeface="Times New Roman"/>
                <a:ea typeface="Times New Roman"/>
                <a:cs typeface="Times New Roman"/>
                <a:sym typeface="Times New Roman"/>
              </a:rPr>
              <a:t>Quyên</a:t>
            </a:r>
            <a:endParaRPr lang="en-US" sz="2800" b="1" i="1" dirty="0" smtClean="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r>
              <a:rPr lang="vi-VN" sz="2800" b="1" i="1" dirty="0" smtClean="0">
                <a:latin typeface="Times New Roman"/>
                <a:ea typeface="Times New Roman"/>
                <a:cs typeface="Times New Roman"/>
                <a:sym typeface="Times New Roman"/>
              </a:rPr>
              <a:t>K38F</a:t>
            </a:r>
            <a:endParaRPr sz="2800" b="1" i="1" dirty="0"/>
          </a:p>
          <a:p>
            <a:pPr marL="0" lvl="0" indent="0" algn="ctr" rtl="0">
              <a:lnSpc>
                <a:spcPct val="90000"/>
              </a:lnSpc>
              <a:spcBef>
                <a:spcPts val="100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29"/>
        <p:cNvGrpSpPr/>
        <p:nvPr/>
      </p:nvGrpSpPr>
      <p:grpSpPr>
        <a:xfrm>
          <a:off x="0" y="0"/>
          <a:ext cx="0" cy="0"/>
          <a:chOff x="0" y="0"/>
          <a:chExt cx="0" cy="0"/>
        </a:xfrm>
      </p:grpSpPr>
      <p:sp>
        <p:nvSpPr>
          <p:cNvPr id="130" name="Google Shape;130;p10"/>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50000"/>
              </a:lnSpc>
              <a:spcBef>
                <a:spcPts val="0"/>
              </a:spcBef>
              <a:spcAft>
                <a:spcPts val="0"/>
              </a:spcAft>
              <a:buClr>
                <a:schemeClr val="dk1"/>
              </a:buClr>
              <a:buSzPts val="2400"/>
              <a:buNone/>
            </a:pPr>
            <a:r>
              <a:rPr lang="vi-VN" dirty="0">
                <a:latin typeface="Times New Roman"/>
                <a:ea typeface="Times New Roman"/>
                <a:cs typeface="Times New Roman"/>
                <a:sym typeface="Times New Roman"/>
              </a:rPr>
              <a:t>- Tiêu hóa:    Bụng mềm, không chướng, sẹo mổ cũ </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Gan lạch không sờ thấy</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Tiết niệu:    Hố thận 2 bên không đầy</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Chạm thận, bập bềnh thận </a:t>
            </a:r>
            <a:r>
              <a:rPr lang="en-US" dirty="0" smtClean="0">
                <a:latin typeface="Times New Roman"/>
                <a:ea typeface="Times New Roman"/>
                <a:cs typeface="Times New Roman"/>
                <a:sym typeface="Times New Roman"/>
              </a:rPr>
              <a:t>(</a:t>
            </a:r>
            <a:r>
              <a:rPr lang="vi-VN" dirty="0" smtClean="0">
                <a:latin typeface="Times New Roman"/>
                <a:ea typeface="Times New Roman"/>
                <a:cs typeface="Times New Roman"/>
                <a:sym typeface="Times New Roman"/>
              </a:rPr>
              <a: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không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có</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tiếng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thổi</a:t>
            </a:r>
            <a:r>
              <a:rPr lang="en-US" dirty="0" smtClean="0">
                <a:latin typeface="Times New Roman"/>
                <a:ea typeface="Times New Roman"/>
                <a:cs typeface="Times New Roman"/>
                <a:sym typeface="Times New Roman"/>
              </a:rPr>
              <a:t> ĐM </a:t>
            </a:r>
            <a:r>
              <a:rPr lang="en-US" dirty="0" err="1" smtClean="0">
                <a:latin typeface="Times New Roman"/>
                <a:ea typeface="Times New Roman"/>
                <a:cs typeface="Times New Roman"/>
                <a:sym typeface="Times New Roman"/>
              </a:rPr>
              <a:t>thận</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Cơ xương khớp: vận động chân P yếu hơn chân T</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Thần kinh: Không liệt thân kinh khu </a:t>
            </a:r>
            <a:r>
              <a:rPr lang="vi-VN" dirty="0" smtClean="0">
                <a:latin typeface="Times New Roman"/>
                <a:ea typeface="Times New Roman"/>
                <a:cs typeface="Times New Roman"/>
                <a:sym typeface="Times New Roman"/>
              </a:rPr>
              <a:t>trú</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không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nói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khó</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nói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ngọng</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Không có HCMN</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Cơ lực chân P bậc 4 </a:t>
            </a:r>
            <a:endParaRPr lang="en-US" dirty="0" smtClean="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Mạch</a:t>
            </a:r>
            <a:r>
              <a:rPr lang="en-US" dirty="0" smtClean="0">
                <a:latin typeface="Times New Roman"/>
                <a:ea typeface="Times New Roman"/>
                <a:cs typeface="Times New Roman"/>
                <a:sym typeface="Times New Roman"/>
              </a:rPr>
              <a:t> 2 </a:t>
            </a:r>
            <a:r>
              <a:rPr lang="en-US" dirty="0" err="1" smtClean="0">
                <a:latin typeface="Times New Roman"/>
                <a:ea typeface="Times New Roman"/>
                <a:cs typeface="Times New Roman"/>
                <a:sym typeface="Times New Roman"/>
              </a:rPr>
              <a:t>bên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đều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rõ</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Các cơ quan khác chưa phát hiện dấu hiệu bệnh lý</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34"/>
        <p:cNvGrpSpPr/>
        <p:nvPr/>
      </p:nvGrpSpPr>
      <p:grpSpPr>
        <a:xfrm>
          <a:off x="0" y="0"/>
          <a:ext cx="0" cy="0"/>
          <a:chOff x="0" y="0"/>
          <a:chExt cx="0" cy="0"/>
        </a:xfrm>
      </p:grpSpPr>
      <p:sp>
        <p:nvSpPr>
          <p:cNvPr id="135" name="Google Shape;135;p11"/>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ts val="2400"/>
              <a:buNone/>
            </a:pPr>
            <a:r>
              <a:rPr lang="vi-VN" b="1" i="1" dirty="0">
                <a:latin typeface="Times New Roman"/>
                <a:ea typeface="Times New Roman"/>
                <a:cs typeface="Times New Roman"/>
                <a:sym typeface="Times New Roman"/>
              </a:rPr>
              <a:t>3. Cận lâm sàng</a:t>
            </a:r>
            <a:endParaRPr b="1" i="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b="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Nước tiểu: Bình </a:t>
            </a:r>
            <a:r>
              <a:rPr lang="vi-VN" dirty="0" smtClean="0">
                <a:latin typeface="Times New Roman"/>
                <a:ea typeface="Times New Roman"/>
                <a:cs typeface="Times New Roman"/>
                <a:sym typeface="Times New Roman"/>
              </a:rPr>
              <a:t>thường</a:t>
            </a:r>
            <a:r>
              <a:rPr lang="en-US" dirty="0" smtClean="0">
                <a:latin typeface="Times New Roman"/>
                <a:ea typeface="Times New Roman"/>
                <a:cs typeface="Times New Roman"/>
                <a:sym typeface="Times New Roman"/>
              </a:rPr>
              <a:t>, Protein </a:t>
            </a:r>
            <a:r>
              <a:rPr lang="en-US" dirty="0" err="1" smtClean="0">
                <a:latin typeface="Times New Roman"/>
                <a:ea typeface="Times New Roman"/>
                <a:cs typeface="Times New Roman"/>
                <a:sym typeface="Times New Roman"/>
              </a:rPr>
              <a:t>niệu</a:t>
            </a:r>
            <a:r>
              <a:rPr lang="en-US" dirty="0" smtClean="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Điện tim: Nhịp xoang, trục trung gian, tần số 78ck/p. T âm từ V1 đến V4, T dẹt V5-V6.</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pP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XQ </a:t>
            </a:r>
            <a:r>
              <a:rPr lang="vi-VN" dirty="0">
                <a:latin typeface="Times New Roman"/>
                <a:ea typeface="Times New Roman"/>
                <a:cs typeface="Times New Roman"/>
                <a:sym typeface="Times New Roman"/>
              </a:rPr>
              <a:t>ngực: Đậm rốn phổi 2 bên, vồng quai ĐMC, hình tim bình thường</a:t>
            </a:r>
            <a:r>
              <a:rPr lang="vi-VN" dirty="0" smtClean="0">
                <a:latin typeface="Times New Roman"/>
                <a:ea typeface="Times New Roman"/>
                <a:cs typeface="Times New Roman"/>
                <a:sym typeface="Times New Roman"/>
              </a:rPr>
              <a:t>.</a:t>
            </a:r>
            <a:endParaRPr lang="en-US" dirty="0" smtClean="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pPr>
            <a:r>
              <a:rPr lang="en-US" dirty="0" smtClean="0">
                <a:latin typeface="Times New Roman"/>
                <a:ea typeface="Times New Roman"/>
                <a:cs typeface="Times New Roman"/>
                <a:sym typeface="Times New Roman"/>
              </a:rPr>
              <a:t>- XN </a:t>
            </a:r>
            <a:r>
              <a:rPr lang="en-US" dirty="0" err="1" smtClean="0">
                <a:latin typeface="Times New Roman"/>
                <a:ea typeface="Times New Roman"/>
                <a:cs typeface="Times New Roman"/>
                <a:sym typeface="Times New Roman"/>
              </a:rPr>
              <a:t>cần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làm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thêm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Glu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đói</a:t>
            </a:r>
            <a:r>
              <a:rPr lang="en-US" dirty="0" smtClean="0">
                <a:latin typeface="Times New Roman"/>
                <a:ea typeface="Times New Roman"/>
                <a:cs typeface="Times New Roman"/>
                <a:sym typeface="Times New Roman"/>
              </a:rPr>
              <a:t>, SÂ </a:t>
            </a:r>
            <a:r>
              <a:rPr lang="en-US" dirty="0" err="1" smtClean="0">
                <a:latin typeface="Times New Roman"/>
                <a:ea typeface="Times New Roman"/>
                <a:cs typeface="Times New Roman"/>
                <a:sym typeface="Times New Roman"/>
              </a:rPr>
              <a:t>tim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microalbumin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niệu</a:t>
            </a:r>
            <a:endParaRPr lang="en-US" dirty="0" smtClean="0">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Tx/>
              <a:buChar char="-"/>
            </a:pP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graphicFrame>
        <p:nvGraphicFramePr>
          <p:cNvPr id="136" name="Google Shape;136;p11"/>
          <p:cNvGraphicFramePr/>
          <p:nvPr>
            <p:extLst>
              <p:ext uri="{D42A27DB-BD31-4B8C-83A1-F6EECF244321}">
                <p14:modId xmlns:p14="http://schemas.microsoft.com/office/powerpoint/2010/main" val="1246320072"/>
              </p:ext>
            </p:extLst>
          </p:nvPr>
        </p:nvGraphicFramePr>
        <p:xfrm>
          <a:off x="7571740" y="894080"/>
          <a:ext cx="3727450" cy="2667000"/>
        </p:xfrm>
        <a:graphic>
          <a:graphicData uri="http://schemas.openxmlformats.org/drawingml/2006/table">
            <a:tbl>
              <a:tblPr firstRow="1" bandRow="1">
                <a:noFill/>
                <a:tableStyleId>{EBE468EE-BFEF-4774-83CE-951CB0FC6E34}</a:tableStyleId>
              </a:tblPr>
              <a:tblGrid>
                <a:gridCol w="1878975">
                  <a:extLst>
                    <a:ext uri="{9D8B030D-6E8A-4147-A177-3AD203B41FA5}">
                      <a16:colId xmlns:a16="http://schemas.microsoft.com/office/drawing/2014/main" val="20000"/>
                    </a:ext>
                  </a:extLst>
                </a:gridCol>
                <a:gridCol w="1848475">
                  <a:extLst>
                    <a:ext uri="{9D8B030D-6E8A-4147-A177-3AD203B41FA5}">
                      <a16:colId xmlns:a16="http://schemas.microsoft.com/office/drawing/2014/main" val="20001"/>
                    </a:ext>
                  </a:extLst>
                </a:gridCol>
              </a:tblGrid>
              <a:tr h="381000">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a:solidFill>
                            <a:schemeClr val="dk1"/>
                          </a:solidFill>
                          <a:latin typeface="Times New Roman"/>
                          <a:ea typeface="Times New Roman"/>
                          <a:cs typeface="Times New Roman"/>
                          <a:sym typeface="Times New Roman"/>
                        </a:rPr>
                        <a:t>CTM 26/12</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a:solidFill>
                            <a:schemeClr val="dk1"/>
                          </a:solidFill>
                        </a:rPr>
                        <a:t>KQ</a:t>
                      </a:r>
                      <a:endParaRPr sz="1800" u="none" strike="noStrike" cap="none">
                        <a:solidFill>
                          <a:schemeClr val="dk1"/>
                        </a:solidFill>
                      </a:endParaRPr>
                    </a:p>
                  </a:txBody>
                  <a:tcPr marL="91450" marR="91450" marT="45725" marB="45725"/>
                </a:tc>
                <a:extLst>
                  <a:ext uri="{0D108BD9-81ED-4DB2-BD59-A6C34878D82A}">
                    <a16:rowId xmlns:a16="http://schemas.microsoft.com/office/drawing/2014/main" val="10000"/>
                  </a:ext>
                </a:extLst>
              </a:tr>
              <a:tr h="381000">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a:latin typeface="Times New Roman"/>
                          <a:ea typeface="Times New Roman"/>
                          <a:cs typeface="Times New Roman"/>
                          <a:sym typeface="Times New Roman"/>
                        </a:rPr>
                        <a:t>HC</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smtClean="0"/>
                        <a:t>8,3</a:t>
                      </a:r>
                      <a:r>
                        <a:rPr lang="en-US" sz="1800" u="none" strike="noStrike" cap="none" dirty="0" smtClean="0"/>
                        <a:t> T/L</a:t>
                      </a:r>
                      <a:endParaRPr sz="1800" u="none" strike="noStrike" cap="none" dirty="0"/>
                    </a:p>
                  </a:txBody>
                  <a:tcPr marL="91450" marR="91450" marT="45725" marB="45725"/>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Clr>
                          <a:schemeClr val="dk1"/>
                        </a:buClr>
                        <a:buSzPts val="1800"/>
                        <a:buFont typeface="Calibri"/>
                        <a:buNone/>
                      </a:pPr>
                      <a:r>
                        <a:rPr lang="vi-VN" sz="1800" u="none" strike="noStrike" cap="none"/>
                        <a:t>Hb</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a:t>131 </a:t>
                      </a:r>
                      <a:r>
                        <a:rPr lang="en-US" sz="1800" u="none" strike="noStrike" cap="none" dirty="0" smtClean="0"/>
                        <a:t>g/l</a:t>
                      </a:r>
                      <a:endParaRPr sz="1800" u="none" strike="noStrike" cap="none" dirty="0"/>
                    </a:p>
                  </a:txBody>
                  <a:tcPr marL="91450" marR="91450" marT="45725" marB="45725"/>
                </a:tc>
                <a:extLst>
                  <a:ext uri="{0D108BD9-81ED-4DB2-BD59-A6C34878D82A}">
                    <a16:rowId xmlns:a16="http://schemas.microsoft.com/office/drawing/2014/main" val="10002"/>
                  </a:ext>
                </a:extLst>
              </a:tr>
              <a:tr h="381000">
                <a:tc>
                  <a:txBody>
                    <a:bodyPr/>
                    <a:lstStyle/>
                    <a:p>
                      <a:pPr marL="0" marR="0" lvl="0" indent="0" algn="l" rtl="0">
                        <a:spcBef>
                          <a:spcPts val="0"/>
                        </a:spcBef>
                        <a:spcAft>
                          <a:spcPts val="0"/>
                        </a:spcAft>
                        <a:buClr>
                          <a:schemeClr val="dk1"/>
                        </a:buClr>
                        <a:buSzPts val="1800"/>
                        <a:buFont typeface="Calibri"/>
                        <a:buNone/>
                      </a:pPr>
                      <a:r>
                        <a:rPr lang="vi-VN" sz="1800" u="none" strike="noStrike" cap="none"/>
                        <a:t>Hct</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smtClean="0"/>
                        <a:t>39,5</a:t>
                      </a:r>
                      <a:r>
                        <a:rPr lang="en-US" sz="1800" u="none" strike="noStrike" cap="none" dirty="0" smtClean="0"/>
                        <a:t> %</a:t>
                      </a:r>
                      <a:endParaRPr sz="1800" u="none" strike="noStrike" cap="none" dirty="0"/>
                    </a:p>
                  </a:txBody>
                  <a:tcPr marL="91450" marR="91450" marT="45725" marB="45725"/>
                </a:tc>
                <a:extLst>
                  <a:ext uri="{0D108BD9-81ED-4DB2-BD59-A6C34878D82A}">
                    <a16:rowId xmlns:a16="http://schemas.microsoft.com/office/drawing/2014/main" val="10003"/>
                  </a:ext>
                </a:extLst>
              </a:tr>
              <a:tr h="381000">
                <a:tc>
                  <a:txBody>
                    <a:bodyPr/>
                    <a:lstStyle/>
                    <a:p>
                      <a:pPr marL="0" marR="0" lvl="0" indent="0" algn="l" rtl="0">
                        <a:spcBef>
                          <a:spcPts val="0"/>
                        </a:spcBef>
                        <a:spcAft>
                          <a:spcPts val="0"/>
                        </a:spcAft>
                        <a:buClr>
                          <a:schemeClr val="dk1"/>
                        </a:buClr>
                        <a:buSzPts val="1800"/>
                        <a:buFont typeface="Calibri"/>
                        <a:buNone/>
                      </a:pPr>
                      <a:r>
                        <a:rPr lang="vi-VN" sz="1800" u="none" strike="noStrike" cap="none"/>
                        <a:t>BC</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smtClean="0"/>
                        <a:t>8,3</a:t>
                      </a:r>
                      <a:r>
                        <a:rPr lang="en-US" sz="1800" u="none" strike="noStrike" cap="none" dirty="0" smtClean="0"/>
                        <a:t> G/L</a:t>
                      </a:r>
                      <a:endParaRPr sz="1800" u="none" strike="noStrike" cap="none" dirty="0"/>
                    </a:p>
                  </a:txBody>
                  <a:tcPr marL="91450" marR="91450" marT="45725" marB="45725"/>
                </a:tc>
                <a:extLst>
                  <a:ext uri="{0D108BD9-81ED-4DB2-BD59-A6C34878D82A}">
                    <a16:rowId xmlns:a16="http://schemas.microsoft.com/office/drawing/2014/main" val="10004"/>
                  </a:ext>
                </a:extLst>
              </a:tr>
              <a:tr h="381000">
                <a:tc>
                  <a:txBody>
                    <a:bodyPr/>
                    <a:lstStyle/>
                    <a:p>
                      <a:pPr marL="0" marR="0" lvl="0" indent="0" algn="l" rtl="0">
                        <a:spcBef>
                          <a:spcPts val="0"/>
                        </a:spcBef>
                        <a:spcAft>
                          <a:spcPts val="0"/>
                        </a:spcAft>
                        <a:buClr>
                          <a:schemeClr val="dk1"/>
                        </a:buClr>
                        <a:buSzPts val="1800"/>
                        <a:buFont typeface="Calibri"/>
                        <a:buNone/>
                      </a:pPr>
                      <a:r>
                        <a:rPr lang="vi-VN" sz="1800" u="none" strike="noStrike" cap="none"/>
                        <a:t>NEU </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smtClean="0"/>
                        <a:t>5,9</a:t>
                      </a:r>
                      <a:r>
                        <a:rPr lang="en-US" sz="1800" u="none" strike="noStrike" cap="none" dirty="0" smtClean="0"/>
                        <a:t> G/L</a:t>
                      </a:r>
                      <a:r>
                        <a:rPr lang="vi-VN" sz="1800" u="none" strike="noStrike" cap="none" dirty="0" smtClean="0"/>
                        <a:t>~ 68</a:t>
                      </a:r>
                      <a:r>
                        <a:rPr lang="en-US" sz="1800" u="none" strike="noStrike" cap="none" dirty="0" smtClean="0"/>
                        <a:t> %</a:t>
                      </a:r>
                      <a:endParaRPr sz="1800" u="none" strike="noStrike" cap="none" dirty="0"/>
                    </a:p>
                  </a:txBody>
                  <a:tcPr marL="91450" marR="91450" marT="45725" marB="45725"/>
                </a:tc>
                <a:extLst>
                  <a:ext uri="{0D108BD9-81ED-4DB2-BD59-A6C34878D82A}">
                    <a16:rowId xmlns:a16="http://schemas.microsoft.com/office/drawing/2014/main" val="10005"/>
                  </a:ext>
                </a:extLst>
              </a:tr>
              <a:tr h="381000">
                <a:tc>
                  <a:txBody>
                    <a:bodyPr/>
                    <a:lstStyle/>
                    <a:p>
                      <a:pPr marL="0" marR="0" lvl="0" indent="0" algn="l" rtl="0">
                        <a:spcBef>
                          <a:spcPts val="0"/>
                        </a:spcBef>
                        <a:spcAft>
                          <a:spcPts val="0"/>
                        </a:spcAft>
                        <a:buClr>
                          <a:schemeClr val="dk1"/>
                        </a:buClr>
                        <a:buSzPts val="1800"/>
                        <a:buFont typeface="Calibri"/>
                        <a:buNone/>
                      </a:pPr>
                      <a:r>
                        <a:rPr lang="vi-VN" sz="1800" u="none" strike="noStrike" cap="none"/>
                        <a:t>TC </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smtClean="0"/>
                        <a:t>338</a:t>
                      </a:r>
                      <a:r>
                        <a:rPr lang="en-US" sz="1800" u="none" strike="noStrike" cap="none" dirty="0" smtClean="0"/>
                        <a:t> G/L</a:t>
                      </a:r>
                      <a:endParaRPr sz="1800" u="none" strike="noStrike" cap="none" dirty="0"/>
                    </a:p>
                  </a:txBody>
                  <a:tcPr marL="91450" marR="91450" marT="45725" marB="45725"/>
                </a:tc>
                <a:extLst>
                  <a:ext uri="{0D108BD9-81ED-4DB2-BD59-A6C34878D82A}">
                    <a16:rowId xmlns:a16="http://schemas.microsoft.com/office/drawing/2014/main" val="10006"/>
                  </a:ext>
                </a:extLst>
              </a:tr>
            </a:tbl>
          </a:graphicData>
        </a:graphic>
      </p:graphicFrame>
      <p:graphicFrame>
        <p:nvGraphicFramePr>
          <p:cNvPr id="137" name="Google Shape;137;p11"/>
          <p:cNvGraphicFramePr/>
          <p:nvPr>
            <p:extLst>
              <p:ext uri="{D42A27DB-BD31-4B8C-83A1-F6EECF244321}">
                <p14:modId xmlns:p14="http://schemas.microsoft.com/office/powerpoint/2010/main" val="3935297460"/>
              </p:ext>
            </p:extLst>
          </p:nvPr>
        </p:nvGraphicFramePr>
        <p:xfrm>
          <a:off x="894715" y="894080"/>
          <a:ext cx="3639200" cy="2667000"/>
        </p:xfrm>
        <a:graphic>
          <a:graphicData uri="http://schemas.openxmlformats.org/drawingml/2006/table">
            <a:tbl>
              <a:tblPr firstRow="1" bandRow="1">
                <a:noFill/>
                <a:tableStyleId>{EBE468EE-BFEF-4774-83CE-951CB0FC6E34}</a:tableStyleId>
              </a:tblPr>
              <a:tblGrid>
                <a:gridCol w="1760225">
                  <a:extLst>
                    <a:ext uri="{9D8B030D-6E8A-4147-A177-3AD203B41FA5}">
                      <a16:colId xmlns:a16="http://schemas.microsoft.com/office/drawing/2014/main" val="20000"/>
                    </a:ext>
                  </a:extLst>
                </a:gridCol>
                <a:gridCol w="1878975">
                  <a:extLst>
                    <a:ext uri="{9D8B030D-6E8A-4147-A177-3AD203B41FA5}">
                      <a16:colId xmlns:a16="http://schemas.microsoft.com/office/drawing/2014/main" val="20001"/>
                    </a:ext>
                  </a:extLst>
                </a:gridCol>
              </a:tblGrid>
              <a:tr h="381000">
                <a:tc>
                  <a:txBody>
                    <a:bodyPr/>
                    <a:lstStyle/>
                    <a:p>
                      <a:pPr marL="0" marR="0" lvl="0" indent="0" algn="l" rtl="0">
                        <a:spcBef>
                          <a:spcPts val="0"/>
                        </a:spcBef>
                        <a:spcAft>
                          <a:spcPts val="0"/>
                        </a:spcAft>
                        <a:buClr>
                          <a:schemeClr val="dk1"/>
                        </a:buClr>
                        <a:buSzPts val="1800"/>
                        <a:buFont typeface="Calibri"/>
                        <a:buNone/>
                      </a:pPr>
                      <a:r>
                        <a:rPr lang="vi-VN" sz="1800" u="none" strike="noStrike" cap="none">
                          <a:solidFill>
                            <a:schemeClr val="dk1"/>
                          </a:solidFill>
                        </a:rPr>
                        <a:t>HSM 26/12</a:t>
                      </a:r>
                      <a:endParaRPr sz="1800"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a:solidFill>
                            <a:schemeClr val="dk1"/>
                          </a:solidFill>
                        </a:rPr>
                        <a:t>KQ</a:t>
                      </a:r>
                      <a:endParaRPr sz="1800" u="none" strike="noStrike" cap="none">
                        <a:solidFill>
                          <a:schemeClr val="dk1"/>
                        </a:solidFill>
                      </a:endParaRPr>
                    </a:p>
                  </a:txBody>
                  <a:tcPr marL="91450" marR="91450" marT="45725" marB="45725"/>
                </a:tc>
                <a:extLst>
                  <a:ext uri="{0D108BD9-81ED-4DB2-BD59-A6C34878D82A}">
                    <a16:rowId xmlns:a16="http://schemas.microsoft.com/office/drawing/2014/main" val="10000"/>
                  </a:ext>
                </a:extLst>
              </a:tr>
              <a:tr h="381000">
                <a:tc>
                  <a:txBody>
                    <a:bodyPr/>
                    <a:lstStyle/>
                    <a:p>
                      <a:pPr marL="0" marR="0" lvl="0" indent="0" algn="l" rtl="0">
                        <a:spcBef>
                          <a:spcPts val="0"/>
                        </a:spcBef>
                        <a:spcAft>
                          <a:spcPts val="0"/>
                        </a:spcAft>
                        <a:buClr>
                          <a:schemeClr val="dk1"/>
                        </a:buClr>
                        <a:buSzPts val="1800"/>
                        <a:buFont typeface="Calibri"/>
                        <a:buNone/>
                      </a:pPr>
                      <a:r>
                        <a:rPr lang="vi-VN" sz="1800" u="none" strike="noStrike" cap="none" dirty="0" smtClean="0"/>
                        <a:t>G</a:t>
                      </a:r>
                      <a:r>
                        <a:rPr lang="en-US" sz="1800" u="none" strike="noStrike" cap="none" dirty="0" err="1" smtClean="0"/>
                        <a:t>lu</a:t>
                      </a:r>
                      <a:r>
                        <a:rPr lang="en-US" sz="1800" u="none" strike="noStrike" cap="none" baseline="0" dirty="0" smtClean="0"/>
                        <a:t> </a:t>
                      </a:r>
                      <a:r>
                        <a:rPr lang="en-US" sz="1800" u="none" strike="noStrike" cap="none" baseline="0" dirty="0" err="1" smtClean="0"/>
                        <a:t>máu</a:t>
                      </a:r>
                      <a:r>
                        <a:rPr lang="vi-VN" sz="1800" u="none" strike="noStrike" cap="none" dirty="0" smtClean="0"/>
                        <a:t> </a:t>
                      </a:r>
                      <a:r>
                        <a:rPr lang="vi-VN" sz="1800" u="none" strike="noStrike" cap="none" dirty="0"/>
                        <a:t>bất kỳ </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smtClean="0"/>
                        <a:t>6,2</a:t>
                      </a:r>
                      <a:r>
                        <a:rPr lang="en-US" sz="1800" u="none" strike="noStrike" cap="none" dirty="0" smtClean="0"/>
                        <a:t> </a:t>
                      </a:r>
                      <a:r>
                        <a:rPr lang="en-US" sz="1800" u="none" strike="noStrike" cap="none" dirty="0" err="1" smtClean="0"/>
                        <a:t>mmo</a:t>
                      </a:r>
                      <a:r>
                        <a:rPr lang="en-US" sz="1800" u="none" strike="noStrike" cap="none" dirty="0" smtClean="0"/>
                        <a:t>/l</a:t>
                      </a:r>
                      <a:endParaRPr sz="1800" u="none" strike="noStrike" cap="none" dirty="0"/>
                    </a:p>
                  </a:txBody>
                  <a:tcPr marL="91450" marR="91450" marT="45725" marB="45725"/>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Clr>
                          <a:schemeClr val="dk1"/>
                        </a:buClr>
                        <a:buSzPts val="1800"/>
                        <a:buFont typeface="Calibri"/>
                        <a:buNone/>
                      </a:pPr>
                      <a:r>
                        <a:rPr lang="vi-VN" sz="1800" u="none" strike="noStrike" cap="none"/>
                        <a:t>Ure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smtClean="0"/>
                        <a:t>5,5</a:t>
                      </a:r>
                      <a:r>
                        <a:rPr lang="en-US" sz="1800" u="none" strike="noStrike" cap="none" dirty="0" smtClean="0"/>
                        <a:t> </a:t>
                      </a:r>
                      <a:r>
                        <a:rPr lang="en-US" sz="1800" u="none" strike="noStrike" cap="none" dirty="0" err="1" smtClean="0"/>
                        <a:t>mmol</a:t>
                      </a:r>
                      <a:r>
                        <a:rPr lang="en-US" sz="1800" u="none" strike="noStrike" cap="none" dirty="0" smtClean="0"/>
                        <a:t>/l</a:t>
                      </a:r>
                      <a:endParaRPr sz="1800" u="none" strike="noStrike" cap="none" dirty="0"/>
                    </a:p>
                  </a:txBody>
                  <a:tcPr marL="91450" marR="91450" marT="45725" marB="45725"/>
                </a:tc>
                <a:extLst>
                  <a:ext uri="{0D108BD9-81ED-4DB2-BD59-A6C34878D82A}">
                    <a16:rowId xmlns:a16="http://schemas.microsoft.com/office/drawing/2014/main" val="10002"/>
                  </a:ext>
                </a:extLst>
              </a:tr>
              <a:tr h="381000">
                <a:tc>
                  <a:txBody>
                    <a:bodyPr/>
                    <a:lstStyle/>
                    <a:p>
                      <a:pPr marL="0" marR="0" lvl="0" indent="0" algn="l" rtl="0">
                        <a:spcBef>
                          <a:spcPts val="0"/>
                        </a:spcBef>
                        <a:spcAft>
                          <a:spcPts val="0"/>
                        </a:spcAft>
                        <a:buClr>
                          <a:schemeClr val="dk1"/>
                        </a:buClr>
                        <a:buSzPts val="1800"/>
                        <a:buFont typeface="Calibri"/>
                        <a:buNone/>
                      </a:pPr>
                      <a:r>
                        <a:rPr lang="vi-VN" sz="1800" u="none" strike="noStrike" cap="none"/>
                        <a:t>Creatinin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smtClean="0"/>
                        <a:t>47</a:t>
                      </a:r>
                      <a:r>
                        <a:rPr lang="en-US" sz="1800" u="none" strike="noStrike" cap="none" dirty="0" smtClean="0"/>
                        <a:t> micromole/l</a:t>
                      </a:r>
                      <a:endParaRPr sz="1800" u="none" strike="noStrike" cap="none" dirty="0"/>
                    </a:p>
                  </a:txBody>
                  <a:tcPr marL="91450" marR="91450" marT="45725" marB="45725"/>
                </a:tc>
                <a:extLst>
                  <a:ext uri="{0D108BD9-81ED-4DB2-BD59-A6C34878D82A}">
                    <a16:rowId xmlns:a16="http://schemas.microsoft.com/office/drawing/2014/main" val="10003"/>
                  </a:ext>
                </a:extLst>
              </a:tr>
              <a:tr h="381000">
                <a:tc>
                  <a:txBody>
                    <a:bodyPr/>
                    <a:lstStyle/>
                    <a:p>
                      <a:pPr marL="0" marR="0" lvl="0" indent="0" algn="l" rtl="0">
                        <a:spcBef>
                          <a:spcPts val="0"/>
                        </a:spcBef>
                        <a:spcAft>
                          <a:spcPts val="0"/>
                        </a:spcAft>
                        <a:buClr>
                          <a:schemeClr val="dk1"/>
                        </a:buClr>
                        <a:buSzPts val="1800"/>
                        <a:buFont typeface="Calibri"/>
                        <a:buNone/>
                      </a:pPr>
                      <a:r>
                        <a:rPr lang="vi-VN" sz="1800" u="none" strike="noStrike" cap="none"/>
                        <a:t>AST/ ALT</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a:t>22,7/ 37</a:t>
                      </a:r>
                      <a:endParaRPr sz="1800" u="none" strike="noStrike" cap="none" dirty="0"/>
                    </a:p>
                  </a:txBody>
                  <a:tcPr marL="91450" marR="91450" marT="45725" marB="45725"/>
                </a:tc>
                <a:extLst>
                  <a:ext uri="{0D108BD9-81ED-4DB2-BD59-A6C34878D82A}">
                    <a16:rowId xmlns:a16="http://schemas.microsoft.com/office/drawing/2014/main" val="10004"/>
                  </a:ext>
                </a:extLst>
              </a:tr>
              <a:tr h="381000">
                <a:tc>
                  <a:txBody>
                    <a:bodyPr/>
                    <a:lstStyle/>
                    <a:p>
                      <a:pPr marL="0" marR="0" lvl="0" indent="0" algn="l" rtl="0">
                        <a:spcBef>
                          <a:spcPts val="0"/>
                        </a:spcBef>
                        <a:spcAft>
                          <a:spcPts val="0"/>
                        </a:spcAft>
                        <a:buClr>
                          <a:schemeClr val="dk1"/>
                        </a:buClr>
                        <a:buSzPts val="1800"/>
                        <a:buFont typeface="Calibri"/>
                        <a:buNone/>
                      </a:pPr>
                      <a:r>
                        <a:rPr lang="vi-VN" sz="1800" u="none" strike="noStrike" cap="none"/>
                        <a:t>Na/ K/ Cl</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a:t>138/ 4,43/ 102,8</a:t>
                      </a:r>
                      <a:endParaRPr sz="1800" u="none" strike="noStrike" cap="none" dirty="0"/>
                    </a:p>
                  </a:txBody>
                  <a:tcPr marL="91450" marR="91450" marT="45725" marB="45725"/>
                </a:tc>
                <a:extLst>
                  <a:ext uri="{0D108BD9-81ED-4DB2-BD59-A6C34878D82A}">
                    <a16:rowId xmlns:a16="http://schemas.microsoft.com/office/drawing/2014/main" val="10005"/>
                  </a:ext>
                </a:extLst>
              </a:tr>
              <a:tr h="381000">
                <a:tc>
                  <a:txBody>
                    <a:bodyPr/>
                    <a:lstStyle/>
                    <a:p>
                      <a:pPr marL="0" marR="0" lvl="0" indent="0" algn="l" rtl="0">
                        <a:spcBef>
                          <a:spcPts val="0"/>
                        </a:spcBef>
                        <a:spcAft>
                          <a:spcPts val="0"/>
                        </a:spcAft>
                        <a:buClr>
                          <a:schemeClr val="dk1"/>
                        </a:buClr>
                        <a:buSzPts val="1800"/>
                        <a:buFont typeface="Calibri"/>
                        <a:buNone/>
                      </a:pPr>
                      <a:r>
                        <a:rPr lang="vi-VN" sz="1800" u="none" strike="noStrike" cap="none" dirty="0" smtClean="0"/>
                        <a:t>Tro</a:t>
                      </a:r>
                      <a:r>
                        <a:rPr lang="en-US" sz="1800" u="none" strike="noStrike" cap="none" dirty="0" err="1" smtClean="0"/>
                        <a:t>ponin</a:t>
                      </a:r>
                      <a:r>
                        <a:rPr lang="en-US" sz="1800" u="none" strike="noStrike" cap="none" baseline="0" dirty="0" smtClean="0"/>
                        <a:t> I</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a:t>0,001</a:t>
                      </a:r>
                      <a:endParaRPr sz="1800" u="none" strike="noStrike" cap="none" dirty="0"/>
                    </a:p>
                  </a:txBody>
                  <a:tcPr marL="91450" marR="91450" marT="45725" marB="45725"/>
                </a:tc>
                <a:extLst>
                  <a:ext uri="{0D108BD9-81ED-4DB2-BD59-A6C34878D82A}">
                    <a16:rowId xmlns:a16="http://schemas.microsoft.com/office/drawing/2014/main" val="10006"/>
                  </a:ext>
                </a:extLst>
              </a:tr>
            </a:tbl>
          </a:graphicData>
        </a:graphic>
      </p:graphicFrame>
      <p:graphicFrame>
        <p:nvGraphicFramePr>
          <p:cNvPr id="138" name="Google Shape;138;p11"/>
          <p:cNvGraphicFramePr/>
          <p:nvPr>
            <p:extLst>
              <p:ext uri="{D42A27DB-BD31-4B8C-83A1-F6EECF244321}">
                <p14:modId xmlns:p14="http://schemas.microsoft.com/office/powerpoint/2010/main" val="504875915"/>
              </p:ext>
            </p:extLst>
          </p:nvPr>
        </p:nvGraphicFramePr>
        <p:xfrm>
          <a:off x="4533900" y="890270"/>
          <a:ext cx="3065150" cy="2670175"/>
        </p:xfrm>
        <a:graphic>
          <a:graphicData uri="http://schemas.openxmlformats.org/drawingml/2006/table">
            <a:tbl>
              <a:tblPr firstRow="1" bandRow="1">
                <a:noFill/>
                <a:tableStyleId>{EBE468EE-BFEF-4774-83CE-951CB0FC6E34}</a:tableStyleId>
              </a:tblPr>
              <a:tblGrid>
                <a:gridCol w="1576075">
                  <a:extLst>
                    <a:ext uri="{9D8B030D-6E8A-4147-A177-3AD203B41FA5}">
                      <a16:colId xmlns:a16="http://schemas.microsoft.com/office/drawing/2014/main" val="20000"/>
                    </a:ext>
                  </a:extLst>
                </a:gridCol>
                <a:gridCol w="1489075">
                  <a:extLst>
                    <a:ext uri="{9D8B030D-6E8A-4147-A177-3AD203B41FA5}">
                      <a16:colId xmlns:a16="http://schemas.microsoft.com/office/drawing/2014/main" val="20001"/>
                    </a:ext>
                  </a:extLst>
                </a:gridCol>
              </a:tblGrid>
              <a:tr h="1007100">
                <a:tc>
                  <a:txBody>
                    <a:bodyPr/>
                    <a:lstStyle/>
                    <a:p>
                      <a:pPr marL="0" marR="0" lvl="0" indent="0" algn="l" rtl="0">
                        <a:spcBef>
                          <a:spcPts val="0"/>
                        </a:spcBef>
                        <a:spcAft>
                          <a:spcPts val="0"/>
                        </a:spcAft>
                        <a:buClr>
                          <a:schemeClr val="dk1"/>
                        </a:buClr>
                        <a:buSzPts val="1800"/>
                        <a:buFont typeface="Calibri"/>
                        <a:buNone/>
                      </a:pPr>
                      <a:r>
                        <a:rPr lang="vi-VN" sz="1800" b="0" u="none" strike="noStrike" cap="none" dirty="0">
                          <a:solidFill>
                            <a:schemeClr val="dk1"/>
                          </a:solidFill>
                          <a:latin typeface="Calibri"/>
                          <a:ea typeface="Calibri"/>
                          <a:cs typeface="Calibri"/>
                          <a:sym typeface="Calibri"/>
                        </a:rPr>
                        <a:t>Cholesterol</a:t>
                      </a:r>
                      <a:endParaRPr sz="1800" b="0" u="none" strike="noStrike" cap="none" dirty="0">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b="0" u="none" strike="noStrike" cap="none" dirty="0">
                          <a:solidFill>
                            <a:schemeClr val="dk1"/>
                          </a:solidFill>
                          <a:latin typeface="Calibri"/>
                          <a:ea typeface="Calibri"/>
                          <a:cs typeface="Calibri"/>
                          <a:sym typeface="Calibri"/>
                        </a:rPr>
                        <a:t> </a:t>
                      </a:r>
                      <a:r>
                        <a:rPr lang="vi-VN" sz="1800" b="0" u="none" strike="noStrike" cap="none" dirty="0" smtClean="0">
                          <a:solidFill>
                            <a:schemeClr val="dk1"/>
                          </a:solidFill>
                          <a:latin typeface="Calibri"/>
                          <a:ea typeface="Calibri"/>
                          <a:cs typeface="Calibri"/>
                          <a:sym typeface="Calibri"/>
                        </a:rPr>
                        <a:t>4,31</a:t>
                      </a:r>
                      <a:r>
                        <a:rPr lang="en-US" sz="1800" b="0" u="none" strike="noStrike" cap="none" dirty="0" smtClean="0">
                          <a:solidFill>
                            <a:schemeClr val="dk1"/>
                          </a:solidFill>
                          <a:latin typeface="Calibri"/>
                          <a:ea typeface="Calibri"/>
                          <a:cs typeface="Calibri"/>
                          <a:sym typeface="Calibri"/>
                        </a:rPr>
                        <a:t> </a:t>
                      </a:r>
                      <a:r>
                        <a:rPr lang="en-US" sz="1800" b="0" u="none" strike="noStrike" cap="none" dirty="0" err="1" smtClean="0">
                          <a:solidFill>
                            <a:schemeClr val="dk1"/>
                          </a:solidFill>
                          <a:latin typeface="Calibri"/>
                          <a:ea typeface="Calibri"/>
                          <a:cs typeface="Calibri"/>
                          <a:sym typeface="Calibri"/>
                        </a:rPr>
                        <a:t>mmol</a:t>
                      </a:r>
                      <a:r>
                        <a:rPr lang="en-US" sz="1800" b="0" u="none" strike="noStrike" cap="none" dirty="0" smtClean="0">
                          <a:solidFill>
                            <a:schemeClr val="dk1"/>
                          </a:solidFill>
                          <a:latin typeface="Calibri"/>
                          <a:ea typeface="Calibri"/>
                          <a:cs typeface="Calibri"/>
                          <a:sym typeface="Calibri"/>
                        </a:rPr>
                        <a:t>/l</a:t>
                      </a:r>
                      <a:endParaRPr sz="1800" b="0" u="none" strike="noStrike" cap="none" dirty="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519425">
                <a:tc>
                  <a:txBody>
                    <a:bodyPr/>
                    <a:lstStyle/>
                    <a:p>
                      <a:pPr marL="0" marR="0" lvl="0" indent="0" algn="l" rtl="0">
                        <a:spcBef>
                          <a:spcPts val="0"/>
                        </a:spcBef>
                        <a:spcAft>
                          <a:spcPts val="0"/>
                        </a:spcAft>
                        <a:buClr>
                          <a:schemeClr val="dk1"/>
                        </a:buClr>
                        <a:buSzPts val="1800"/>
                        <a:buFont typeface="Calibri"/>
                        <a:buNone/>
                      </a:pPr>
                      <a:r>
                        <a:rPr lang="vi-VN" sz="1800" u="none" strike="noStrike" cap="none">
                          <a:solidFill>
                            <a:schemeClr val="dk1"/>
                          </a:solidFill>
                          <a:latin typeface="Calibri"/>
                          <a:ea typeface="Calibri"/>
                          <a:cs typeface="Calibri"/>
                          <a:sym typeface="Calibri"/>
                        </a:rPr>
                        <a:t>Triglycerid</a:t>
                      </a:r>
                      <a:endParaRPr sz="18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a:solidFill>
                            <a:schemeClr val="dk1"/>
                          </a:solidFill>
                          <a:latin typeface="Calibri"/>
                          <a:ea typeface="Calibri"/>
                          <a:cs typeface="Calibri"/>
                          <a:sym typeface="Calibri"/>
                        </a:rPr>
                        <a:t>2,12 </a:t>
                      </a:r>
                      <a:r>
                        <a:rPr lang="en-US" sz="1800" u="none" strike="noStrike" cap="none" dirty="0" err="1" smtClean="0">
                          <a:solidFill>
                            <a:schemeClr val="dk1"/>
                          </a:solidFill>
                          <a:latin typeface="Calibri"/>
                          <a:ea typeface="Calibri"/>
                          <a:cs typeface="Calibri"/>
                          <a:sym typeface="Calibri"/>
                        </a:rPr>
                        <a:t>mmol</a:t>
                      </a:r>
                      <a:r>
                        <a:rPr lang="en-US" sz="1800" u="none" strike="noStrike" cap="none" dirty="0" smtClean="0">
                          <a:solidFill>
                            <a:schemeClr val="dk1"/>
                          </a:solidFill>
                          <a:latin typeface="Calibri"/>
                          <a:ea typeface="Calibri"/>
                          <a:cs typeface="Calibri"/>
                          <a:sym typeface="Calibri"/>
                        </a:rPr>
                        <a:t>/l</a:t>
                      </a:r>
                      <a:endParaRPr sz="1800" u="none" strike="noStrike" cap="none" dirty="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518800">
                <a:tc>
                  <a:txBody>
                    <a:bodyPr/>
                    <a:lstStyle/>
                    <a:p>
                      <a:pPr marL="0" marR="0" lvl="0" indent="0" algn="l" rtl="0">
                        <a:spcBef>
                          <a:spcPts val="0"/>
                        </a:spcBef>
                        <a:spcAft>
                          <a:spcPts val="0"/>
                        </a:spcAft>
                        <a:buClr>
                          <a:schemeClr val="dk1"/>
                        </a:buClr>
                        <a:buSzPts val="1800"/>
                        <a:buFont typeface="Calibri"/>
                        <a:buNone/>
                      </a:pPr>
                      <a:r>
                        <a:rPr lang="vi-VN" sz="1800" u="none" strike="noStrike" cap="none">
                          <a:solidFill>
                            <a:schemeClr val="dk1"/>
                          </a:solidFill>
                          <a:latin typeface="Calibri"/>
                          <a:ea typeface="Calibri"/>
                          <a:cs typeface="Calibri"/>
                          <a:sym typeface="Calibri"/>
                        </a:rPr>
                        <a:t>HDL- C</a:t>
                      </a:r>
                      <a:endParaRPr sz="18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u="none" strike="noStrike" cap="none" dirty="0" smtClean="0">
                          <a:solidFill>
                            <a:schemeClr val="dk1"/>
                          </a:solidFill>
                          <a:latin typeface="Calibri"/>
                          <a:ea typeface="Calibri"/>
                          <a:cs typeface="Calibri"/>
                          <a:sym typeface="Calibri"/>
                        </a:rPr>
                        <a:t>1,41</a:t>
                      </a:r>
                      <a:r>
                        <a:rPr lang="en-US" sz="1800" u="none" strike="noStrike" cap="none" dirty="0" smtClean="0">
                          <a:solidFill>
                            <a:schemeClr val="dk1"/>
                          </a:solidFill>
                          <a:latin typeface="Calibri"/>
                          <a:ea typeface="Calibri"/>
                          <a:cs typeface="Calibri"/>
                          <a:sym typeface="Calibri"/>
                        </a:rPr>
                        <a:t> </a:t>
                      </a:r>
                      <a:r>
                        <a:rPr lang="en-US" sz="1800" u="none" strike="noStrike" cap="none" dirty="0" err="1" smtClean="0">
                          <a:solidFill>
                            <a:schemeClr val="dk1"/>
                          </a:solidFill>
                          <a:latin typeface="Calibri"/>
                          <a:ea typeface="Calibri"/>
                          <a:cs typeface="Calibri"/>
                          <a:sym typeface="Calibri"/>
                        </a:rPr>
                        <a:t>mmol</a:t>
                      </a:r>
                      <a:r>
                        <a:rPr lang="en-US" sz="1800" u="none" strike="noStrike" cap="none" dirty="0" smtClean="0">
                          <a:solidFill>
                            <a:schemeClr val="dk1"/>
                          </a:solidFill>
                          <a:latin typeface="Calibri"/>
                          <a:ea typeface="Calibri"/>
                          <a:cs typeface="Calibri"/>
                          <a:sym typeface="Calibri"/>
                        </a:rPr>
                        <a:t>/l</a:t>
                      </a:r>
                      <a:endParaRPr sz="1800" u="none" strike="noStrike" cap="none" dirty="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624850">
                <a:tc>
                  <a:txBody>
                    <a:bodyPr/>
                    <a:lstStyle/>
                    <a:p>
                      <a:pPr marL="0" marR="0" lvl="0" indent="0" algn="l" rtl="0">
                        <a:spcBef>
                          <a:spcPts val="0"/>
                        </a:spcBef>
                        <a:spcAft>
                          <a:spcPts val="0"/>
                        </a:spcAft>
                        <a:buClr>
                          <a:schemeClr val="dk1"/>
                        </a:buClr>
                        <a:buSzPts val="1800"/>
                        <a:buFont typeface="Calibri"/>
                        <a:buNone/>
                      </a:pPr>
                      <a:r>
                        <a:rPr lang="vi-VN" sz="1800" b="1" u="none" strike="noStrike" cap="none">
                          <a:solidFill>
                            <a:schemeClr val="dk1"/>
                          </a:solidFill>
                          <a:latin typeface="Calibri"/>
                          <a:ea typeface="Calibri"/>
                          <a:cs typeface="Calibri"/>
                          <a:sym typeface="Calibri"/>
                        </a:rPr>
                        <a:t>LDL- C</a:t>
                      </a:r>
                      <a:endParaRPr sz="1800" b="1"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vi-VN" sz="1800" b="1" u="none" strike="noStrike" cap="none" dirty="0" smtClean="0">
                          <a:solidFill>
                            <a:schemeClr val="dk1"/>
                          </a:solidFill>
                          <a:latin typeface="Calibri"/>
                          <a:ea typeface="Calibri"/>
                          <a:cs typeface="Calibri"/>
                          <a:sym typeface="Calibri"/>
                        </a:rPr>
                        <a:t>1,94</a:t>
                      </a:r>
                      <a:r>
                        <a:rPr lang="en-US" sz="1800" b="1" u="none" strike="noStrike" cap="none" dirty="0" smtClean="0">
                          <a:solidFill>
                            <a:schemeClr val="dk1"/>
                          </a:solidFill>
                          <a:latin typeface="Calibri"/>
                          <a:ea typeface="Calibri"/>
                          <a:cs typeface="Calibri"/>
                          <a:sym typeface="Calibri"/>
                        </a:rPr>
                        <a:t> </a:t>
                      </a:r>
                      <a:r>
                        <a:rPr lang="en-US" sz="1800" b="1" u="none" strike="noStrike" cap="none" dirty="0" err="1" smtClean="0">
                          <a:solidFill>
                            <a:schemeClr val="dk1"/>
                          </a:solidFill>
                          <a:latin typeface="Calibri"/>
                          <a:ea typeface="Calibri"/>
                          <a:cs typeface="Calibri"/>
                          <a:sym typeface="Calibri"/>
                        </a:rPr>
                        <a:t>mmol</a:t>
                      </a:r>
                      <a:r>
                        <a:rPr lang="en-US" sz="1800" b="1" u="none" strike="noStrike" cap="none" dirty="0" smtClean="0">
                          <a:solidFill>
                            <a:schemeClr val="dk1"/>
                          </a:solidFill>
                          <a:latin typeface="Calibri"/>
                          <a:ea typeface="Calibri"/>
                          <a:cs typeface="Calibri"/>
                          <a:sym typeface="Calibri"/>
                        </a:rPr>
                        <a:t>/l</a:t>
                      </a:r>
                      <a:endParaRPr sz="1800" b="1" u="none" strike="noStrike" cap="none" dirty="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ECG</a:t>
            </a:r>
            <a:endParaRPr lang="en-US" dirty="0"/>
          </a:p>
        </p:txBody>
      </p:sp>
      <p:sp>
        <p:nvSpPr>
          <p:cNvPr id="3" name="Text Placeholder 2"/>
          <p:cNvSpPr>
            <a:spLocks noGrp="1"/>
          </p:cNvSpPr>
          <p:nvPr>
            <p:ph type="body" idx="1"/>
          </p:nvPr>
        </p:nvSpPr>
        <p:spPr/>
        <p:txBody>
          <a:bodyPr/>
          <a:lstStyle/>
          <a:p>
            <a:endParaRPr lang="en-US" dirty="0"/>
          </a:p>
        </p:txBody>
      </p:sp>
      <p:pic>
        <p:nvPicPr>
          <p:cNvPr id="1028" name="Picture 4" descr="https://lh3.googleusercontent.com/BLE3IOXy3O99c1ChTupeG3IiQArFZ-sNyN6IduG9Yv882NCHzthF_lcBj2QDWTt1UWSfqrrHs0QL99wLHCpcoL2srAHHt9fI3xNtmLHDRZ9rvUST8OghgxuDc01nz_2H8f5r7XDYMJbjTzkbdkAMxlnw9T4-30uuOusH3jUhVpEzkb4iFqVEUrpYpSFC3VFStCqlqtZpcKKMiREbiKtw9u4EOqdkUd_QNZEv6jiV6d30e6IaKP3O-b8JD2yX-v6dsP9loyeV3JRzNLG2mqlBVAANH7rcUevFTOjYYwlOUMKjAkNjLgAVkXhahqZ0puAT7YOoTGCP-RTrJOzDx8UHQ1ZE3b1FIAZAwuoqonzYIN3Y57261ZnSnhmPc-L9aFT9HJg_eJ1o93fA40UvvijUm9BPIsaDiNi6ajrWiVPro8bVat36JlTeH67D7fL5MQWStERMA6wYYxrsojkRhaFq_YehhC6fhDcHVqNE__eDx8E_swf-bnFQFD1rQuuL65Z-FL2Ct-cKJs3Mf9WUn9xY5YLZH9uc-BeaKC3SL1eU06IVx0GL0DMlEZKcSijUO2OUsRTkNHJJ9dLvujmg6lmGxyVybMEe3KCrukrWZcBAF6_zoGK6km14PmZye9nRdSpsQDaGmUiNOeSud5-3v2LGxM8KCT8j4T_bloFKVEaltY10BSk_rB3An3zdcO7DVePm2OOJNARclS5G9-2GjNBsJfCa=w1304-h481-no?authus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 y="1825625"/>
            <a:ext cx="11658600" cy="4285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24370"/>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42"/>
        <p:cNvGrpSpPr/>
        <p:nvPr/>
      </p:nvGrpSpPr>
      <p:grpSpPr>
        <a:xfrm>
          <a:off x="0" y="0"/>
          <a:ext cx="0" cy="0"/>
          <a:chOff x="0" y="0"/>
          <a:chExt cx="0" cy="0"/>
        </a:xfrm>
      </p:grpSpPr>
      <p:sp>
        <p:nvSpPr>
          <p:cNvPr id="143" name="Google Shape;143;p12"/>
          <p:cNvSpPr txBox="1">
            <a:spLocks noGrp="1"/>
          </p:cNvSpPr>
          <p:nvPr>
            <p:ph type="subTitle" idx="1"/>
          </p:nvPr>
        </p:nvSpPr>
        <p:spPr>
          <a:xfrm>
            <a:off x="894715" y="635"/>
            <a:ext cx="10404475" cy="685736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900"/>
              <a:buNone/>
            </a:pPr>
            <a:r>
              <a:rPr lang="vi-VN" sz="1900" b="1" i="1" dirty="0">
                <a:latin typeface="Times New Roman"/>
                <a:ea typeface="Times New Roman"/>
                <a:cs typeface="Times New Roman"/>
                <a:sym typeface="Times New Roman"/>
              </a:rPr>
              <a:t>Tóm tắt bệnh án </a:t>
            </a:r>
            <a:endParaRPr sz="1900" b="1" i="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900"/>
              <a:buNone/>
            </a:pPr>
            <a:r>
              <a:rPr lang="vi-VN" sz="1900" dirty="0">
                <a:latin typeface="Times New Roman"/>
                <a:ea typeface="Times New Roman"/>
                <a:cs typeface="Times New Roman"/>
                <a:sym typeface="Times New Roman"/>
              </a:rPr>
              <a:t>            BN nữ 59 tuổi vào viện do đau tức ngực giờ thứ 7 của bệnh. Qua hỏi, khám thấy  </a:t>
            </a:r>
            <a:endParaRPr sz="19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900"/>
              <a:buNone/>
            </a:pPr>
            <a:r>
              <a:rPr lang="vi-VN" sz="1900" dirty="0">
                <a:latin typeface="Times New Roman"/>
                <a:ea typeface="Times New Roman"/>
                <a:cs typeface="Times New Roman"/>
                <a:sym typeface="Times New Roman"/>
              </a:rPr>
              <a:t>- Tiền sử: + THA 10 năm </a:t>
            </a:r>
            <a:r>
              <a:rPr lang="en-US" sz="1900" dirty="0" err="1" smtClean="0">
                <a:latin typeface="Times New Roman"/>
                <a:ea typeface="Times New Roman"/>
                <a:cs typeface="Times New Roman"/>
                <a:sym typeface="Times New Roman"/>
              </a:rPr>
              <a:t>đang</a:t>
            </a:r>
            <a:r>
              <a:rPr lang="en-US" sz="1900" dirty="0" smtClean="0">
                <a:latin typeface="Times New Roman"/>
                <a:ea typeface="Times New Roman"/>
                <a:cs typeface="Times New Roman"/>
                <a:sym typeface="Times New Roman"/>
              </a:rPr>
              <a:t> </a:t>
            </a:r>
            <a:r>
              <a:rPr lang="vi-VN" sz="1900" dirty="0" smtClean="0">
                <a:latin typeface="Times New Roman"/>
                <a:ea typeface="Times New Roman"/>
                <a:cs typeface="Times New Roman"/>
                <a:sym typeface="Times New Roman"/>
              </a:rPr>
              <a:t>điều </a:t>
            </a:r>
            <a:r>
              <a:rPr lang="vi-VN" sz="1900" dirty="0">
                <a:latin typeface="Times New Roman"/>
                <a:ea typeface="Times New Roman"/>
                <a:cs typeface="Times New Roman"/>
                <a:sym typeface="Times New Roman"/>
              </a:rPr>
              <a:t>trị đều Coveram 10/10 mg 1v/S; Concor 5mg 2v/S-T</a:t>
            </a:r>
            <a:endParaRPr sz="19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900"/>
              <a:buNone/>
            </a:pPr>
            <a:r>
              <a:rPr lang="vi-VN" sz="1900" dirty="0">
                <a:latin typeface="Times New Roman"/>
                <a:ea typeface="Times New Roman"/>
                <a:cs typeface="Times New Roman"/>
                <a:sym typeface="Times New Roman"/>
              </a:rPr>
              <a:t>                    HA duy trì 120-130/80, HA cao nhất đo được 200/100</a:t>
            </a:r>
            <a:endParaRPr sz="19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900"/>
              <a:buNone/>
            </a:pPr>
            <a:r>
              <a:rPr lang="vi-VN" sz="1900" dirty="0">
                <a:latin typeface="Times New Roman"/>
                <a:ea typeface="Times New Roman"/>
                <a:cs typeface="Times New Roman"/>
                <a:sym typeface="Times New Roman"/>
              </a:rPr>
              <a:t>                + TMCBCT 3 năm điều trị đều Aspirin 80mg 1v/S</a:t>
            </a:r>
            <a:endParaRPr sz="19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900"/>
              <a:buNone/>
            </a:pPr>
            <a:r>
              <a:rPr lang="vi-VN" sz="1900" dirty="0">
                <a:latin typeface="Times New Roman"/>
                <a:ea typeface="Times New Roman"/>
                <a:cs typeface="Times New Roman"/>
                <a:sym typeface="Times New Roman"/>
              </a:rPr>
              <a:t>                + RLLP máu 10 năm điều trị Atovastatin 10mg 2v/S-T         </a:t>
            </a:r>
            <a:endParaRPr sz="19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900"/>
              <a:buNone/>
            </a:pPr>
            <a:r>
              <a:rPr lang="vi-VN" sz="1900" dirty="0">
                <a:latin typeface="Times New Roman"/>
                <a:ea typeface="Times New Roman"/>
                <a:cs typeface="Times New Roman"/>
                <a:sym typeface="Times New Roman"/>
              </a:rPr>
              <a:t>                + TBMMN cũ 2 lần di chứng yếu chân P</a:t>
            </a:r>
            <a:endParaRPr sz="19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900"/>
              <a:buNone/>
            </a:pPr>
            <a:r>
              <a:rPr lang="vi-VN" sz="1900" dirty="0">
                <a:latin typeface="Times New Roman"/>
                <a:ea typeface="Times New Roman"/>
                <a:cs typeface="Times New Roman"/>
                <a:sym typeface="Times New Roman"/>
              </a:rPr>
              <a:t>                + PT cắt bỏ túi mật </a:t>
            </a:r>
            <a:r>
              <a:rPr lang="vi-VN" sz="1900" dirty="0" smtClean="0">
                <a:latin typeface="Times New Roman"/>
                <a:ea typeface="Times New Roman"/>
                <a:cs typeface="Times New Roman"/>
                <a:sym typeface="Times New Roman"/>
              </a:rPr>
              <a:t>2017</a:t>
            </a:r>
            <a:endParaRPr lang="en-US" sz="1900" dirty="0" smtClean="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900"/>
              <a:buNone/>
            </a:pPr>
            <a:r>
              <a:rPr lang="en-US" sz="1900" dirty="0">
                <a:latin typeface="Times New Roman"/>
                <a:ea typeface="Times New Roman"/>
                <a:cs typeface="Times New Roman"/>
                <a:sym typeface="Times New Roman"/>
              </a:rPr>
              <a:t>	 </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Dị</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ứng</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dịch</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truyền</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ko</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nhớ</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rõ</a:t>
            </a:r>
            <a:endParaRPr sz="19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900"/>
              <a:buNone/>
            </a:pPr>
            <a:r>
              <a:rPr lang="vi-VN" sz="1900" dirty="0">
                <a:latin typeface="Times New Roman"/>
                <a:ea typeface="Times New Roman"/>
                <a:cs typeface="Times New Roman"/>
                <a:sym typeface="Times New Roman"/>
              </a:rPr>
              <a:t>                + GĐ có bố, mẹ đẻ, 1 anh  trai và 2 em gái </a:t>
            </a:r>
            <a:r>
              <a:rPr lang="vi-VN" sz="1900" dirty="0" smtClean="0">
                <a:latin typeface="Times New Roman"/>
                <a:ea typeface="Times New Roman"/>
                <a:cs typeface="Times New Roman"/>
                <a:sym typeface="Times New Roman"/>
              </a:rPr>
              <a:t>THA</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Bố</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mẹ</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đẻ</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đã</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mất</a:t>
            </a:r>
            <a:r>
              <a:rPr lang="en-US" sz="1900" dirty="0" smtClean="0">
                <a:latin typeface="Times New Roman"/>
                <a:ea typeface="Times New Roman"/>
                <a:cs typeface="Times New Roman"/>
                <a:sym typeface="Times New Roman"/>
              </a:rPr>
              <a:t>.</a:t>
            </a:r>
            <a:r>
              <a:rPr lang="vi-VN" sz="1900" dirty="0" smtClean="0">
                <a:latin typeface="Times New Roman"/>
                <a:ea typeface="Times New Roman"/>
                <a:cs typeface="Times New Roman"/>
                <a:sym typeface="Times New Roman"/>
              </a:rPr>
              <a:t> </a:t>
            </a:r>
            <a:endParaRPr sz="19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900"/>
              <a:buNone/>
            </a:pPr>
            <a:r>
              <a:rPr lang="vi-VN" sz="1900" dirty="0">
                <a:latin typeface="Times New Roman"/>
                <a:ea typeface="Times New Roman"/>
                <a:cs typeface="Times New Roman"/>
                <a:sym typeface="Times New Roman"/>
              </a:rPr>
              <a:t>- Cơ năng: Đau tức ngực vùng </a:t>
            </a:r>
            <a:r>
              <a:rPr lang="en-US" sz="1900" dirty="0" err="1" smtClean="0">
                <a:latin typeface="Times New Roman"/>
                <a:ea typeface="Times New Roman"/>
                <a:cs typeface="Times New Roman"/>
                <a:sym typeface="Times New Roman"/>
              </a:rPr>
              <a:t>mặt</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trước</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tim</a:t>
            </a:r>
            <a:r>
              <a:rPr lang="en-US" sz="1900" dirty="0" smtClean="0">
                <a:latin typeface="Times New Roman"/>
                <a:ea typeface="Times New Roman"/>
                <a:cs typeface="Times New Roman"/>
                <a:sym typeface="Times New Roman"/>
              </a:rPr>
              <a:t> </a:t>
            </a:r>
            <a:r>
              <a:rPr lang="vi-VN" sz="1900" dirty="0" smtClean="0">
                <a:latin typeface="Times New Roman"/>
                <a:ea typeface="Times New Roman"/>
                <a:cs typeface="Times New Roman"/>
                <a:sym typeface="Times New Roman"/>
              </a:rPr>
              <a:t>khi </a:t>
            </a:r>
            <a:r>
              <a:rPr lang="vi-VN" sz="1900" dirty="0">
                <a:latin typeface="Times New Roman"/>
                <a:ea typeface="Times New Roman"/>
                <a:cs typeface="Times New Roman"/>
                <a:sym typeface="Times New Roman"/>
              </a:rPr>
              <a:t>đang nghỉ ngơi, cảm giác nặng tức, âm </a:t>
            </a:r>
            <a:r>
              <a:rPr lang="vi-VN" sz="1900" dirty="0" smtClean="0">
                <a:latin typeface="Times New Roman"/>
                <a:ea typeface="Times New Roman"/>
                <a:cs typeface="Times New Roman"/>
                <a:sym typeface="Times New Roman"/>
              </a:rPr>
              <a:t>ỉ</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đau</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không</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lan</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thời</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gian</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mỗi</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lần</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đau</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khoảng</a:t>
            </a:r>
            <a:r>
              <a:rPr lang="en-US" sz="1900" dirty="0" smtClean="0">
                <a:latin typeface="Times New Roman"/>
                <a:ea typeface="Times New Roman"/>
                <a:cs typeface="Times New Roman"/>
                <a:sym typeface="Times New Roman"/>
              </a:rPr>
              <a:t> 1ph, </a:t>
            </a:r>
            <a:r>
              <a:rPr lang="en-US" sz="1900" dirty="0" err="1" smtClean="0">
                <a:latin typeface="Times New Roman"/>
                <a:ea typeface="Times New Roman"/>
                <a:cs typeface="Times New Roman"/>
                <a:sym typeface="Times New Roman"/>
              </a:rPr>
              <a:t>nghỉ</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ngơi</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không</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đỡ</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đau</a:t>
            </a:r>
            <a:r>
              <a:rPr lang="vi-VN" sz="1900" dirty="0" smtClean="0">
                <a:latin typeface="Times New Roman"/>
                <a:ea typeface="Times New Roman"/>
                <a:cs typeface="Times New Roman"/>
                <a:sym typeface="Times New Roman"/>
              </a:rPr>
              <a:t> </a:t>
            </a:r>
            <a:endParaRPr sz="1900" dirty="0">
              <a:latin typeface="Times New Roman"/>
              <a:ea typeface="Times New Roman"/>
              <a:cs typeface="Times New Roman"/>
              <a:sym typeface="Times New Roman"/>
            </a:endParaRPr>
          </a:p>
          <a:p>
            <a:pPr marL="342900" lvl="0" indent="-342900" algn="l">
              <a:lnSpc>
                <a:spcPct val="100000"/>
              </a:lnSpc>
              <a:buSzPts val="1900"/>
              <a:buFontTx/>
              <a:buChar char="-"/>
            </a:pPr>
            <a:r>
              <a:rPr lang="vi-VN" sz="1900" dirty="0" smtClean="0">
                <a:latin typeface="Times New Roman"/>
                <a:ea typeface="Times New Roman"/>
                <a:cs typeface="Times New Roman"/>
                <a:sym typeface="Times New Roman"/>
              </a:rPr>
              <a:t>Khám</a:t>
            </a:r>
            <a:r>
              <a:rPr lang="vi-VN" sz="1900" dirty="0">
                <a:latin typeface="Times New Roman"/>
                <a:ea typeface="Times New Roman"/>
                <a:cs typeface="Times New Roman"/>
                <a:sym typeface="Times New Roman"/>
              </a:rPr>
              <a:t>: BN tỉnh, tiếp xúc tốt, </a:t>
            </a:r>
            <a:r>
              <a:rPr lang="en-US" sz="1900" dirty="0" err="1" smtClean="0">
                <a:latin typeface="Times New Roman"/>
                <a:ea typeface="Times New Roman"/>
                <a:cs typeface="Times New Roman"/>
                <a:sym typeface="Times New Roman"/>
              </a:rPr>
              <a:t>toàn</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trạng</a:t>
            </a:r>
            <a:r>
              <a:rPr lang="en-US" sz="1900" dirty="0" smtClean="0">
                <a:latin typeface="Times New Roman"/>
                <a:ea typeface="Times New Roman"/>
                <a:cs typeface="Times New Roman"/>
                <a:sym typeface="Times New Roman"/>
              </a:rPr>
              <a:t> </a:t>
            </a:r>
            <a:r>
              <a:rPr lang="vi-VN" sz="1900" dirty="0" smtClean="0">
                <a:latin typeface="Times New Roman"/>
                <a:ea typeface="Times New Roman"/>
                <a:cs typeface="Times New Roman"/>
                <a:sym typeface="Times New Roman"/>
              </a:rPr>
              <a:t>ổn </a:t>
            </a:r>
            <a:r>
              <a:rPr lang="vi-VN" sz="1900" dirty="0">
                <a:latin typeface="Times New Roman"/>
                <a:ea typeface="Times New Roman"/>
                <a:cs typeface="Times New Roman"/>
                <a:sym typeface="Times New Roman"/>
              </a:rPr>
              <a:t>định, </a:t>
            </a:r>
            <a:r>
              <a:rPr lang="en-US" sz="1900" dirty="0" smtClean="0">
                <a:latin typeface="Times New Roman"/>
                <a:ea typeface="Times New Roman"/>
                <a:cs typeface="Times New Roman"/>
                <a:sym typeface="Times New Roman"/>
              </a:rPr>
              <a:t>HA: 120/80mmHg. </a:t>
            </a:r>
          </a:p>
          <a:p>
            <a:pPr marL="342900" lvl="0" indent="-342900" algn="l">
              <a:lnSpc>
                <a:spcPct val="100000"/>
              </a:lnSpc>
              <a:buSzPts val="1900"/>
              <a:buFontTx/>
              <a:buChar char="-"/>
            </a:pPr>
            <a:r>
              <a:rPr lang="vi-VN" sz="1900" dirty="0" smtClean="0">
                <a:latin typeface="Times New Roman"/>
                <a:ea typeface="Times New Roman"/>
                <a:cs typeface="Times New Roman"/>
                <a:sym typeface="Times New Roman"/>
              </a:rPr>
              <a:t>Không </a:t>
            </a:r>
            <a:r>
              <a:rPr lang="vi-VN" sz="1900" dirty="0">
                <a:latin typeface="Times New Roman"/>
                <a:ea typeface="Times New Roman"/>
                <a:cs typeface="Times New Roman"/>
                <a:sym typeface="Times New Roman"/>
              </a:rPr>
              <a:t>có HCTM, </a:t>
            </a:r>
            <a:r>
              <a:rPr lang="vi-VN" sz="1900" dirty="0" smtClean="0">
                <a:latin typeface="Times New Roman"/>
                <a:ea typeface="Times New Roman"/>
                <a:cs typeface="Times New Roman"/>
                <a:sym typeface="Times New Roman"/>
              </a:rPr>
              <a:t>HCNT</a:t>
            </a:r>
            <a:r>
              <a:rPr lang="en-US" sz="1900" dirty="0" smtClean="0">
                <a:latin typeface="Times New Roman"/>
                <a:ea typeface="Times New Roman"/>
                <a:cs typeface="Times New Roman"/>
                <a:sym typeface="Times New Roman"/>
              </a:rPr>
              <a:t>. </a:t>
            </a:r>
          </a:p>
          <a:p>
            <a:pPr marL="342900" lvl="0" indent="-342900" algn="l">
              <a:lnSpc>
                <a:spcPct val="100000"/>
              </a:lnSpc>
              <a:buSzPts val="1900"/>
              <a:buFontTx/>
              <a:buChar char="-"/>
            </a:pPr>
            <a:r>
              <a:rPr lang="en-US" sz="1900" dirty="0" err="1" smtClean="0">
                <a:latin typeface="Times New Roman"/>
                <a:ea typeface="Times New Roman"/>
                <a:cs typeface="Times New Roman"/>
                <a:sym typeface="Times New Roman"/>
              </a:rPr>
              <a:t>Mạch</a:t>
            </a:r>
            <a:r>
              <a:rPr lang="en-US" sz="1900" dirty="0" smtClean="0">
                <a:latin typeface="Times New Roman"/>
                <a:ea typeface="Times New Roman"/>
                <a:cs typeface="Times New Roman"/>
                <a:sym typeface="Times New Roman"/>
              </a:rPr>
              <a:t> 2 </a:t>
            </a:r>
            <a:r>
              <a:rPr lang="en-US" sz="1900" dirty="0" err="1" smtClean="0">
                <a:latin typeface="Times New Roman"/>
                <a:ea typeface="Times New Roman"/>
                <a:cs typeface="Times New Roman"/>
                <a:sym typeface="Times New Roman"/>
              </a:rPr>
              <a:t>bên</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đều</a:t>
            </a:r>
            <a:r>
              <a:rPr lang="en-US" sz="1900" dirty="0" smtClean="0">
                <a:latin typeface="Times New Roman"/>
                <a:ea typeface="Times New Roman"/>
                <a:cs typeface="Times New Roman"/>
                <a:sym typeface="Times New Roman"/>
              </a:rPr>
              <a:t>, </a:t>
            </a:r>
            <a:r>
              <a:rPr lang="en-US" sz="1900" dirty="0" err="1" smtClean="0">
                <a:latin typeface="Times New Roman"/>
                <a:ea typeface="Times New Roman"/>
                <a:cs typeface="Times New Roman"/>
                <a:sym typeface="Times New Roman"/>
              </a:rPr>
              <a:t>rõ</a:t>
            </a:r>
            <a:r>
              <a:rPr lang="en-US" sz="1900" dirty="0" smtClean="0">
                <a:latin typeface="Times New Roman"/>
                <a:ea typeface="Times New Roman"/>
                <a:cs typeface="Times New Roman"/>
                <a:sym typeface="Times New Roman"/>
              </a:rPr>
              <a:t>. </a:t>
            </a:r>
          </a:p>
          <a:p>
            <a:pPr marL="342900" lvl="0" indent="-342900" algn="l">
              <a:lnSpc>
                <a:spcPct val="100000"/>
              </a:lnSpc>
              <a:buSzPts val="1900"/>
              <a:buFontTx/>
              <a:buChar char="-"/>
            </a:pPr>
            <a:r>
              <a:rPr lang="vi-VN" sz="1900" dirty="0" smtClean="0">
                <a:latin typeface="Times New Roman"/>
                <a:ea typeface="Times New Roman"/>
                <a:cs typeface="Times New Roman"/>
                <a:sym typeface="Times New Roman"/>
              </a:rPr>
              <a:t>Các </a:t>
            </a:r>
            <a:r>
              <a:rPr lang="vi-VN" sz="1900" dirty="0">
                <a:latin typeface="Times New Roman"/>
                <a:ea typeface="Times New Roman"/>
                <a:cs typeface="Times New Roman"/>
                <a:sym typeface="Times New Roman"/>
              </a:rPr>
              <a:t>cơ quan khác chưa phát hiện dấu hiệu bệnh lý,</a:t>
            </a:r>
            <a:endParaRPr sz="19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900"/>
              <a:buNone/>
            </a:pPr>
            <a:endParaRPr sz="9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47"/>
        <p:cNvGrpSpPr/>
        <p:nvPr/>
      </p:nvGrpSpPr>
      <p:grpSpPr>
        <a:xfrm>
          <a:off x="0" y="0"/>
          <a:ext cx="0" cy="0"/>
          <a:chOff x="0" y="0"/>
          <a:chExt cx="0" cy="0"/>
        </a:xfrm>
      </p:grpSpPr>
      <p:sp>
        <p:nvSpPr>
          <p:cNvPr id="148" name="Google Shape;148;p13"/>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rmAutofit fontScale="82500" lnSpcReduction="20000"/>
          </a:bodyPr>
          <a:lstStyle/>
          <a:p>
            <a:pPr marL="342900" lvl="0" indent="-342900" algn="l" rtl="0">
              <a:lnSpc>
                <a:spcPct val="150000"/>
              </a:lnSpc>
              <a:spcBef>
                <a:spcPts val="0"/>
              </a:spcBef>
              <a:spcAft>
                <a:spcPts val="0"/>
              </a:spcAft>
              <a:buClr>
                <a:schemeClr val="dk1"/>
              </a:buClr>
              <a:buSzPct val="100000"/>
              <a:buFontTx/>
              <a:buChar char="-"/>
            </a:pPr>
            <a:r>
              <a:rPr lang="vi-VN" dirty="0" smtClean="0">
                <a:latin typeface="Times New Roman"/>
                <a:ea typeface="Times New Roman"/>
                <a:cs typeface="Times New Roman"/>
                <a:sym typeface="Times New Roman"/>
              </a:rPr>
              <a:t>CLS</a:t>
            </a:r>
            <a:r>
              <a:rPr lang="vi-VN" dirty="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CTM</a:t>
            </a:r>
            <a:r>
              <a:rPr lang="vi-VN" dirty="0">
                <a:latin typeface="Times New Roman"/>
                <a:ea typeface="Times New Roman"/>
                <a:cs typeface="Times New Roman"/>
                <a:sym typeface="Times New Roman"/>
              </a:rPr>
              <a:t>, ĐGĐ, CN gan thận bình thường, </a:t>
            </a:r>
            <a:endParaRPr lang="en-US" dirty="0" smtClean="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ct val="100000"/>
            </a:pP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G </a:t>
            </a:r>
            <a:r>
              <a:rPr lang="vi-VN" dirty="0">
                <a:latin typeface="Times New Roman"/>
                <a:ea typeface="Times New Roman"/>
                <a:cs typeface="Times New Roman"/>
                <a:sym typeface="Times New Roman"/>
              </a:rPr>
              <a:t>bất kỳ </a:t>
            </a:r>
            <a:r>
              <a:rPr lang="vi-VN" dirty="0" smtClean="0">
                <a:latin typeface="Times New Roman"/>
                <a:ea typeface="Times New Roman"/>
                <a:cs typeface="Times New Roman"/>
                <a:sym typeface="Times New Roman"/>
              </a:rPr>
              <a:t>6,2</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mmol</a:t>
            </a:r>
            <a:r>
              <a:rPr lang="en-US" dirty="0" smtClean="0">
                <a:latin typeface="Times New Roman"/>
                <a:ea typeface="Times New Roman"/>
                <a:cs typeface="Times New Roman"/>
                <a:sym typeface="Times New Roman"/>
              </a:rPr>
              <a:t>/l</a:t>
            </a:r>
            <a:r>
              <a:rPr lang="vi-VN" dirty="0" smtClean="0">
                <a:latin typeface="Times New Roman"/>
                <a:ea typeface="Times New Roman"/>
                <a:cs typeface="Times New Roman"/>
                <a:sym typeface="Times New Roman"/>
              </a:rPr>
              <a:t>, Tro</a:t>
            </a:r>
            <a:r>
              <a:rPr lang="en-US" dirty="0" err="1" smtClean="0">
                <a:latin typeface="Times New Roman"/>
                <a:ea typeface="Times New Roman"/>
                <a:cs typeface="Times New Roman"/>
                <a:sym typeface="Times New Roman"/>
              </a:rPr>
              <a:t>ponin</a:t>
            </a: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I </a:t>
            </a:r>
            <a:r>
              <a:rPr lang="vi-VN" dirty="0">
                <a:latin typeface="Times New Roman"/>
                <a:ea typeface="Times New Roman"/>
                <a:cs typeface="Times New Roman"/>
                <a:sym typeface="Times New Roman"/>
              </a:rPr>
              <a:t>0,001</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dirty="0">
                <a:latin typeface="Times New Roman"/>
                <a:ea typeface="Times New Roman"/>
                <a:cs typeface="Times New Roman"/>
                <a:sym typeface="Times New Roman"/>
              </a:rPr>
              <a:t>   </a:t>
            </a: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Choles </a:t>
            </a:r>
            <a:r>
              <a:rPr lang="vi-VN" dirty="0">
                <a:latin typeface="Times New Roman"/>
                <a:ea typeface="Times New Roman"/>
                <a:cs typeface="Times New Roman"/>
                <a:sym typeface="Times New Roman"/>
              </a:rPr>
              <a:t>4,31 </a:t>
            </a:r>
            <a:r>
              <a:rPr lang="en-US" dirty="0" err="1" smtClean="0">
                <a:latin typeface="Times New Roman"/>
                <a:ea typeface="Times New Roman"/>
                <a:cs typeface="Times New Roman"/>
                <a:sym typeface="Times New Roman"/>
              </a:rPr>
              <a:t>mmol</a:t>
            </a:r>
            <a:r>
              <a:rPr lang="en-US" dirty="0" smtClean="0">
                <a:latin typeface="Times New Roman"/>
                <a:ea typeface="Times New Roman"/>
                <a:cs typeface="Times New Roman"/>
                <a:sym typeface="Times New Roman"/>
              </a:rPr>
              <a:t>/l</a:t>
            </a:r>
            <a:r>
              <a:rPr lang="vi-VN" dirty="0" smtClean="0">
                <a:latin typeface="Times New Roman"/>
                <a:ea typeface="Times New Roman"/>
                <a:cs typeface="Times New Roman"/>
                <a:sym typeface="Times New Roman"/>
              </a:rPr>
              <a:t>  </a:t>
            </a:r>
            <a:r>
              <a:rPr lang="vi-VN" dirty="0">
                <a:latin typeface="Times New Roman"/>
                <a:ea typeface="Times New Roman"/>
                <a:cs typeface="Times New Roman"/>
                <a:sym typeface="Times New Roman"/>
              </a:rPr>
              <a:t>Trig 2,12 </a:t>
            </a:r>
            <a:r>
              <a:rPr lang="en-US" dirty="0" err="1" smtClean="0">
                <a:latin typeface="Times New Roman"/>
                <a:ea typeface="Times New Roman"/>
                <a:cs typeface="Times New Roman"/>
                <a:sym typeface="Times New Roman"/>
              </a:rPr>
              <a:t>mmol</a:t>
            </a:r>
            <a:r>
              <a:rPr lang="en-US" dirty="0" smtClean="0">
                <a:latin typeface="Times New Roman"/>
                <a:ea typeface="Times New Roman"/>
                <a:cs typeface="Times New Roman"/>
                <a:sym typeface="Times New Roman"/>
              </a:rPr>
              <a:t>/l</a:t>
            </a:r>
            <a:r>
              <a:rPr lang="vi-VN" dirty="0" smtClean="0">
                <a:latin typeface="Times New Roman"/>
                <a:ea typeface="Times New Roman"/>
                <a:cs typeface="Times New Roman"/>
                <a:sym typeface="Times New Roman"/>
              </a:rPr>
              <a:t>   </a:t>
            </a:r>
            <a:r>
              <a:rPr lang="vi-VN" dirty="0">
                <a:latin typeface="Times New Roman"/>
                <a:ea typeface="Times New Roman"/>
                <a:cs typeface="Times New Roman"/>
                <a:sym typeface="Times New Roman"/>
              </a:rPr>
              <a:t>HDL-C </a:t>
            </a:r>
            <a:r>
              <a:rPr lang="vi-VN" dirty="0" smtClean="0">
                <a:latin typeface="Times New Roman"/>
                <a:ea typeface="Times New Roman"/>
                <a:cs typeface="Times New Roman"/>
                <a:sym typeface="Times New Roman"/>
              </a:rPr>
              <a:t>1,41</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mmol</a:t>
            </a:r>
            <a:r>
              <a:rPr lang="en-US" dirty="0" smtClean="0">
                <a:latin typeface="Times New Roman"/>
                <a:ea typeface="Times New Roman"/>
                <a:cs typeface="Times New Roman"/>
                <a:sym typeface="Times New Roman"/>
              </a:rPr>
              <a:t>/l</a:t>
            </a:r>
            <a:r>
              <a:rPr lang="vi-VN" dirty="0" smtClean="0">
                <a:latin typeface="Times New Roman"/>
                <a:ea typeface="Times New Roman"/>
                <a:cs typeface="Times New Roman"/>
                <a:sym typeface="Times New Roman"/>
              </a:rPr>
              <a:t>   </a:t>
            </a:r>
            <a:r>
              <a:rPr lang="vi-VN" dirty="0">
                <a:latin typeface="Times New Roman"/>
                <a:ea typeface="Times New Roman"/>
                <a:cs typeface="Times New Roman"/>
                <a:sym typeface="Times New Roman"/>
              </a:rPr>
              <a:t>LDL- C </a:t>
            </a:r>
            <a:r>
              <a:rPr lang="vi-VN" dirty="0" smtClean="0">
                <a:latin typeface="Times New Roman"/>
                <a:ea typeface="Times New Roman"/>
                <a:cs typeface="Times New Roman"/>
                <a:sym typeface="Times New Roman"/>
              </a:rPr>
              <a:t>1,94</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mmol</a:t>
            </a:r>
            <a:r>
              <a:rPr lang="en-US" dirty="0" smtClean="0">
                <a:latin typeface="Times New Roman"/>
                <a:ea typeface="Times New Roman"/>
                <a:cs typeface="Times New Roman"/>
                <a:sym typeface="Times New Roman"/>
              </a:rPr>
              <a:t>/l</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Nước tiểu</a:t>
            </a:r>
            <a:r>
              <a:rPr lang="en-US" dirty="0" smtClean="0">
                <a:latin typeface="Times New Roman"/>
                <a:ea typeface="Times New Roman"/>
                <a:cs typeface="Times New Roman"/>
                <a:sym typeface="Times New Roman"/>
              </a:rPr>
              <a:t>: Protein </a:t>
            </a:r>
            <a:r>
              <a:rPr lang="en-US" dirty="0" err="1" smtClean="0">
                <a:latin typeface="Times New Roman"/>
                <a:ea typeface="Times New Roman"/>
                <a:cs typeface="Times New Roman"/>
                <a:sym typeface="Times New Roman"/>
              </a:rPr>
              <a:t>niệu</a:t>
            </a:r>
            <a:r>
              <a:rPr lang="en-US" dirty="0" smtClean="0">
                <a:latin typeface="Times New Roman"/>
                <a:ea typeface="Times New Roman"/>
                <a:cs typeface="Times New Roman"/>
                <a:sym typeface="Times New Roman"/>
              </a:rPr>
              <a:t> (-)</a:t>
            </a:r>
          </a:p>
          <a:p>
            <a:pPr marL="0" lvl="0" indent="0" algn="l" rtl="0">
              <a:lnSpc>
                <a:spcPct val="15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XQ </a:t>
            </a:r>
            <a:r>
              <a:rPr lang="en-US" dirty="0" err="1" smtClean="0">
                <a:latin typeface="Times New Roman"/>
                <a:ea typeface="Times New Roman"/>
                <a:cs typeface="Times New Roman"/>
                <a:sym typeface="Times New Roman"/>
              </a:rPr>
              <a:t>ngực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thẳng</a:t>
            </a: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bình </a:t>
            </a:r>
            <a:r>
              <a:rPr lang="vi-VN" dirty="0">
                <a:latin typeface="Times New Roman"/>
                <a:ea typeface="Times New Roman"/>
                <a:cs typeface="Times New Roman"/>
                <a:sym typeface="Times New Roman"/>
              </a:rPr>
              <a:t>thường </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dirty="0">
                <a:latin typeface="Times New Roman"/>
                <a:ea typeface="Times New Roman"/>
                <a:cs typeface="Times New Roman"/>
                <a:sym typeface="Times New Roman"/>
              </a:rPr>
              <a:t>            Điện tim: </a:t>
            </a:r>
            <a:r>
              <a:rPr lang="vi-VN" dirty="0">
                <a:solidFill>
                  <a:schemeClr val="dk1"/>
                </a:solidFill>
                <a:latin typeface="Times New Roman"/>
                <a:ea typeface="Times New Roman"/>
                <a:cs typeface="Times New Roman"/>
                <a:sym typeface="Times New Roman"/>
              </a:rPr>
              <a:t>Nhịp xoang, TTG, TS 78ck/p. T âm V1 đến V4, Tdẹt V5-V6</a:t>
            </a:r>
            <a:endParaRPr dirty="0">
              <a:solidFill>
                <a:schemeClr val="dk1"/>
              </a:solidFill>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dirty="0">
                <a:solidFill>
                  <a:schemeClr val="dk1"/>
                </a:solidFill>
                <a:latin typeface="Times New Roman"/>
                <a:ea typeface="Times New Roman"/>
                <a:cs typeface="Times New Roman"/>
                <a:sym typeface="Times New Roman"/>
              </a:rPr>
              <a:t>Hiện tại BN tỉnh, toàn </a:t>
            </a:r>
            <a:r>
              <a:rPr lang="vi-VN" dirty="0" smtClean="0">
                <a:solidFill>
                  <a:schemeClr val="dk1"/>
                </a:solidFill>
                <a:latin typeface="Times New Roman"/>
                <a:ea typeface="Times New Roman"/>
                <a:cs typeface="Times New Roman"/>
                <a:sym typeface="Times New Roman"/>
              </a:rPr>
              <a:t>trạng</a:t>
            </a:r>
            <a:r>
              <a:rPr lang="en-US" dirty="0" smtClean="0">
                <a:solidFill>
                  <a:schemeClr val="dk1"/>
                </a:solidFill>
                <a:latin typeface="Times New Roman"/>
                <a:ea typeface="Times New Roman"/>
                <a:cs typeface="Times New Roman"/>
                <a:sym typeface="Times New Roman"/>
              </a:rPr>
              <a:t> </a:t>
            </a:r>
            <a:r>
              <a:rPr lang="vi-VN" dirty="0" smtClean="0">
                <a:solidFill>
                  <a:schemeClr val="dk1"/>
                </a:solidFill>
                <a:latin typeface="Times New Roman"/>
                <a:ea typeface="Times New Roman"/>
                <a:cs typeface="Times New Roman"/>
                <a:sym typeface="Times New Roman"/>
              </a:rPr>
              <a:t>ổn </a:t>
            </a:r>
            <a:r>
              <a:rPr lang="vi-VN" dirty="0">
                <a:solidFill>
                  <a:schemeClr val="dk1"/>
                </a:solidFill>
                <a:latin typeface="Times New Roman"/>
                <a:ea typeface="Times New Roman"/>
                <a:cs typeface="Times New Roman"/>
                <a:sym typeface="Times New Roman"/>
              </a:rPr>
              <a:t>định, đỡ </a:t>
            </a:r>
            <a:r>
              <a:rPr lang="vi-VN" dirty="0" smtClean="0">
                <a:solidFill>
                  <a:schemeClr val="dk1"/>
                </a:solidFill>
                <a:latin typeface="Times New Roman"/>
                <a:ea typeface="Times New Roman"/>
                <a:cs typeface="Times New Roman"/>
                <a:sym typeface="Times New Roman"/>
              </a:rPr>
              <a:t>đau ngực</a:t>
            </a:r>
            <a:r>
              <a:rPr lang="en-US" dirty="0" smtClean="0">
                <a:solidFill>
                  <a:schemeClr val="dk1"/>
                </a:solidFill>
                <a:latin typeface="Times New Roman"/>
                <a:ea typeface="Times New Roman"/>
                <a:cs typeface="Times New Roman"/>
                <a:sym typeface="Times New Roman"/>
              </a:rPr>
              <a:t>, HA 120/80 mmHg, </a:t>
            </a:r>
            <a:r>
              <a:rPr lang="en-US" dirty="0" err="1" smtClean="0">
                <a:solidFill>
                  <a:schemeClr val="dk1"/>
                </a:solidFill>
                <a:latin typeface="Times New Roman"/>
                <a:ea typeface="Times New Roman"/>
                <a:cs typeface="Times New Roman"/>
                <a:sym typeface="Times New Roman"/>
              </a:rPr>
              <a:t>đại</a:t>
            </a:r>
            <a:r>
              <a:rPr lang="en-US" dirty="0" smtClean="0">
                <a:solidFill>
                  <a:schemeClr val="dk1"/>
                </a:solidFill>
                <a:latin typeface="Times New Roman"/>
                <a:ea typeface="Times New Roman"/>
                <a:cs typeface="Times New Roman"/>
                <a:sym typeface="Times New Roman"/>
              </a:rPr>
              <a:t> </a:t>
            </a:r>
            <a:r>
              <a:rPr lang="en-US" dirty="0" err="1" smtClean="0">
                <a:solidFill>
                  <a:schemeClr val="dk1"/>
                </a:solidFill>
                <a:latin typeface="Times New Roman"/>
                <a:ea typeface="Times New Roman"/>
                <a:cs typeface="Times New Roman"/>
                <a:sym typeface="Times New Roman"/>
              </a:rPr>
              <a:t>tiểu</a:t>
            </a:r>
            <a:r>
              <a:rPr lang="en-US" dirty="0" smtClean="0">
                <a:solidFill>
                  <a:schemeClr val="dk1"/>
                </a:solidFill>
                <a:latin typeface="Times New Roman"/>
                <a:ea typeface="Times New Roman"/>
                <a:cs typeface="Times New Roman"/>
                <a:sym typeface="Times New Roman"/>
              </a:rPr>
              <a:t> </a:t>
            </a:r>
            <a:r>
              <a:rPr lang="en-US" dirty="0" err="1" smtClean="0">
                <a:solidFill>
                  <a:schemeClr val="dk1"/>
                </a:solidFill>
                <a:latin typeface="Times New Roman"/>
                <a:ea typeface="Times New Roman"/>
                <a:cs typeface="Times New Roman"/>
                <a:sym typeface="Times New Roman"/>
              </a:rPr>
              <a:t>tiện</a:t>
            </a:r>
            <a:r>
              <a:rPr lang="en-US" dirty="0" smtClean="0">
                <a:solidFill>
                  <a:schemeClr val="dk1"/>
                </a:solidFill>
                <a:latin typeface="Times New Roman"/>
                <a:ea typeface="Times New Roman"/>
                <a:cs typeface="Times New Roman"/>
                <a:sym typeface="Times New Roman"/>
              </a:rPr>
              <a:t> </a:t>
            </a:r>
            <a:r>
              <a:rPr lang="en-US" dirty="0" err="1" smtClean="0">
                <a:solidFill>
                  <a:schemeClr val="dk1"/>
                </a:solidFill>
                <a:latin typeface="Times New Roman"/>
                <a:ea typeface="Times New Roman"/>
                <a:cs typeface="Times New Roman"/>
                <a:sym typeface="Times New Roman"/>
              </a:rPr>
              <a:t>bình</a:t>
            </a:r>
            <a:r>
              <a:rPr lang="en-US" dirty="0" smtClean="0">
                <a:solidFill>
                  <a:schemeClr val="dk1"/>
                </a:solidFill>
                <a:latin typeface="Times New Roman"/>
                <a:ea typeface="Times New Roman"/>
                <a:cs typeface="Times New Roman"/>
                <a:sym typeface="Times New Roman"/>
              </a:rPr>
              <a:t> </a:t>
            </a:r>
            <a:r>
              <a:rPr lang="en-US" dirty="0" err="1" smtClean="0">
                <a:solidFill>
                  <a:schemeClr val="dk1"/>
                </a:solidFill>
                <a:latin typeface="Times New Roman"/>
                <a:ea typeface="Times New Roman"/>
                <a:cs typeface="Times New Roman"/>
                <a:sym typeface="Times New Roman"/>
              </a:rPr>
              <a:t>thường</a:t>
            </a:r>
            <a:endParaRPr dirty="0">
              <a:solidFill>
                <a:schemeClr val="dk1"/>
              </a:solidFill>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dirty="0">
                <a:solidFill>
                  <a:schemeClr val="dk1"/>
                </a:solidFill>
                <a:latin typeface="Times New Roman"/>
                <a:ea typeface="Times New Roman"/>
                <a:cs typeface="Times New Roman"/>
                <a:sym typeface="Times New Roman"/>
              </a:rPr>
              <a:t>Bối cảnh sống: GĐ có bố, mẹ, 1 em trai, 2 em gái THA. BN chưa có chế độ ăn uống hợp lý, hoạt động thể lực còn hạn chế, thường xuyên lo lắng, suy nghĩ về tình trạng bệnh của bản thân, của chồng, gánh nặng kinh tế.</a:t>
            </a:r>
            <a:endParaRPr dirty="0">
              <a:solidFill>
                <a:schemeClr val="dk1"/>
              </a:solidFill>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b="1" i="1" dirty="0">
                <a:latin typeface="Times New Roman"/>
                <a:ea typeface="Times New Roman"/>
                <a:cs typeface="Times New Roman"/>
                <a:sym typeface="Times New Roman"/>
              </a:rPr>
              <a:t>4. Chẩn đoán theo ICD 10</a:t>
            </a:r>
            <a:endParaRPr b="1" i="1"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dirty="0">
                <a:latin typeface="Times New Roman"/>
                <a:ea typeface="Times New Roman"/>
                <a:cs typeface="Times New Roman"/>
                <a:sym typeface="Times New Roman"/>
              </a:rPr>
              <a:t> Cơn đau thắt ngực I20/ Bệnh tim thiếu máu cục bộ mạn I25- THA nguyên phát I10- Tăng lipid máu hỗn hợp E78.2- TBMMN cũ 2 lần di chứng yếu chân P- PT cắt bỏ túi mật 3 năm trước.</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52"/>
        <p:cNvGrpSpPr/>
        <p:nvPr/>
      </p:nvGrpSpPr>
      <p:grpSpPr>
        <a:xfrm>
          <a:off x="0" y="0"/>
          <a:ext cx="0" cy="0"/>
          <a:chOff x="0" y="0"/>
          <a:chExt cx="0" cy="0"/>
        </a:xfrm>
      </p:grpSpPr>
      <p:sp>
        <p:nvSpPr>
          <p:cNvPr id="153" name="Google Shape;153;p14"/>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vi-VN">
                <a:solidFill>
                  <a:schemeClr val="dk1"/>
                </a:solidFill>
                <a:latin typeface="Times New Roman"/>
                <a:ea typeface="Times New Roman"/>
                <a:cs typeface="Times New Roman"/>
                <a:sym typeface="Times New Roman"/>
              </a:rPr>
              <a:t>SƠ ĐỒ PHẢ HỆ</a:t>
            </a:r>
            <a:endParaRPr>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400"/>
              <a:buNone/>
            </a:pPr>
            <a:r>
              <a:rPr lang="vi-V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pic>
        <p:nvPicPr>
          <p:cNvPr id="154" name="Google Shape;154;p14"/>
          <p:cNvPicPr preferRelativeResize="0"/>
          <p:nvPr/>
        </p:nvPicPr>
        <p:blipFill>
          <a:blip r:embed="rId3">
            <a:alphaModFix/>
          </a:blip>
          <a:stretch>
            <a:fillRect/>
          </a:stretch>
        </p:blipFill>
        <p:spPr>
          <a:xfrm>
            <a:off x="482601" y="622300"/>
            <a:ext cx="11099800" cy="604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58"/>
        <p:cNvGrpSpPr/>
        <p:nvPr/>
      </p:nvGrpSpPr>
      <p:grpSpPr>
        <a:xfrm>
          <a:off x="0" y="0"/>
          <a:ext cx="0" cy="0"/>
          <a:chOff x="0" y="0"/>
          <a:chExt cx="0" cy="0"/>
        </a:xfrm>
      </p:grpSpPr>
      <p:sp>
        <p:nvSpPr>
          <p:cNvPr id="159" name="Google Shape;159;p15"/>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vi-VN" b="1" i="1" dirty="0">
                <a:latin typeface="Times New Roman"/>
                <a:ea typeface="Times New Roman"/>
                <a:cs typeface="Times New Roman"/>
                <a:sym typeface="Times New Roman"/>
              </a:rPr>
              <a:t>CHỈ SỐ APGAR </a:t>
            </a:r>
            <a:endParaRPr b="1" i="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Người thứ 1: BN 10đ</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Người thứ 2: Con gái BN 10đ</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dirty="0" err="1" smtClean="0">
                <a:latin typeface="Times New Roman"/>
                <a:ea typeface="Times New Roman"/>
                <a:cs typeface="Times New Roman"/>
                <a:sym typeface="Times New Roman"/>
              </a:rPr>
              <a:t>Gia</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đình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và</a:t>
            </a:r>
            <a:r>
              <a:rPr lang="en-US" dirty="0" smtClean="0">
                <a:latin typeface="Times New Roman"/>
                <a:ea typeface="Times New Roman"/>
                <a:cs typeface="Times New Roman"/>
                <a:sym typeface="Times New Roman"/>
              </a:rPr>
              <a:t> BN </a:t>
            </a:r>
            <a:r>
              <a:rPr lang="en-US" dirty="0" err="1" smtClean="0">
                <a:latin typeface="Times New Roman"/>
                <a:ea typeface="Times New Roman"/>
                <a:cs typeface="Times New Roman"/>
                <a:sym typeface="Times New Roman"/>
              </a:rPr>
              <a:t>có</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mối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liên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kết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cao</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luôn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quan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tâm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chăm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sóc</a:t>
            </a:r>
            <a:r>
              <a:rPr lang="en-US" dirty="0" smtClean="0">
                <a:latin typeface="Times New Roman"/>
                <a:ea typeface="Times New Roman"/>
                <a:cs typeface="Times New Roman"/>
                <a:sym typeface="Times New Roman"/>
              </a:rPr>
              <a:t> BN.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b="1" i="1" dirty="0">
                <a:latin typeface="Times New Roman"/>
                <a:ea typeface="Times New Roman"/>
                <a:cs typeface="Times New Roman"/>
                <a:sym typeface="Times New Roman"/>
              </a:rPr>
              <a:t>VÒNG ĐỜI GIA ĐÌNH</a:t>
            </a:r>
            <a:endParaRPr b="1" i="1"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-BN đang trong giai đoạn: Gia đình có con cái xây dựng gia đình </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Bản thân BN thường xuyên lo lắng về tình trạng bệnh của mình như: thuốc uống nhiều, các biến chứng xảy ra, bệnh mạn tính điều trị cả đời, mỗi khi đau ngực hay đau đầu tình trạng lo lắng tăng </a:t>
            </a:r>
            <a:r>
              <a:rPr lang="vi-VN" dirty="0" smtClean="0">
                <a:latin typeface="Times New Roman"/>
                <a:ea typeface="Times New Roman"/>
                <a:cs typeface="Times New Roman"/>
                <a:sym typeface="Times New Roman"/>
              </a:rPr>
              <a:t>lên</a:t>
            </a: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phải </a:t>
            </a:r>
            <a:r>
              <a:rPr lang="vi-VN" dirty="0">
                <a:latin typeface="Times New Roman"/>
                <a:ea typeface="Times New Roman"/>
                <a:cs typeface="Times New Roman"/>
                <a:sym typeface="Times New Roman"/>
              </a:rPr>
              <a:t>vào viện trước đó nhiều lần, gánh nặng về kinh tế chi trả cho thuốc thang. Sợ các con cũng mắc bệnh tương tự.</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63"/>
        <p:cNvGrpSpPr/>
        <p:nvPr/>
      </p:nvGrpSpPr>
      <p:grpSpPr>
        <a:xfrm>
          <a:off x="0" y="0"/>
          <a:ext cx="0" cy="0"/>
          <a:chOff x="0" y="0"/>
          <a:chExt cx="0" cy="0"/>
        </a:xfrm>
      </p:grpSpPr>
      <p:sp>
        <p:nvSpPr>
          <p:cNvPr id="164" name="Google Shape;164;p16"/>
          <p:cNvSpPr txBox="1">
            <a:spLocks noGrp="1"/>
          </p:cNvSpPr>
          <p:nvPr>
            <p:ph type="subTitle" idx="1"/>
          </p:nvPr>
        </p:nvSpPr>
        <p:spPr>
          <a:xfrm>
            <a:off x="932815" y="0"/>
            <a:ext cx="10404475" cy="66408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vi-VN" dirty="0">
                <a:latin typeface="Times New Roman"/>
                <a:ea typeface="Times New Roman"/>
                <a:cs typeface="Times New Roman"/>
                <a:sym typeface="Times New Roman"/>
              </a:rPr>
              <a:t>CHỈ SỐ SCREEM</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p:txBody>
      </p:sp>
      <p:graphicFrame>
        <p:nvGraphicFramePr>
          <p:cNvPr id="165" name="Google Shape;165;p16"/>
          <p:cNvGraphicFramePr/>
          <p:nvPr>
            <p:extLst>
              <p:ext uri="{D42A27DB-BD31-4B8C-83A1-F6EECF244321}">
                <p14:modId xmlns:p14="http://schemas.microsoft.com/office/powerpoint/2010/main" val="2721102276"/>
              </p:ext>
            </p:extLst>
          </p:nvPr>
        </p:nvGraphicFramePr>
        <p:xfrm>
          <a:off x="1181102" y="397455"/>
          <a:ext cx="9907900" cy="6460545"/>
        </p:xfrm>
        <a:graphic>
          <a:graphicData uri="http://schemas.openxmlformats.org/drawingml/2006/table">
            <a:tbl>
              <a:tblPr firstRow="1" bandRow="1">
                <a:noFill/>
                <a:tableStyleId>{EBE468EE-BFEF-4774-83CE-951CB0FC6E34}</a:tableStyleId>
              </a:tblPr>
              <a:tblGrid>
                <a:gridCol w="1746875">
                  <a:extLst>
                    <a:ext uri="{9D8B030D-6E8A-4147-A177-3AD203B41FA5}">
                      <a16:colId xmlns:a16="http://schemas.microsoft.com/office/drawing/2014/main" val="20000"/>
                    </a:ext>
                  </a:extLst>
                </a:gridCol>
                <a:gridCol w="3941450">
                  <a:extLst>
                    <a:ext uri="{9D8B030D-6E8A-4147-A177-3AD203B41FA5}">
                      <a16:colId xmlns:a16="http://schemas.microsoft.com/office/drawing/2014/main" val="20001"/>
                    </a:ext>
                  </a:extLst>
                </a:gridCol>
                <a:gridCol w="4219575">
                  <a:extLst>
                    <a:ext uri="{9D8B030D-6E8A-4147-A177-3AD203B41FA5}">
                      <a16:colId xmlns:a16="http://schemas.microsoft.com/office/drawing/2014/main" val="20002"/>
                    </a:ext>
                  </a:extLst>
                </a:gridCol>
              </a:tblGrid>
              <a:tr h="491500">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dirty="0">
                          <a:solidFill>
                            <a:schemeClr val="dk1"/>
                          </a:solidFill>
                          <a:latin typeface="Times New Roman"/>
                          <a:ea typeface="Times New Roman"/>
                          <a:cs typeface="Times New Roman"/>
                          <a:sym typeface="Times New Roman"/>
                        </a:rPr>
                        <a:t>SCREEM</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a:solidFill>
                            <a:schemeClr val="dk1"/>
                          </a:solidFill>
                          <a:latin typeface="Times New Roman"/>
                          <a:ea typeface="Times New Roman"/>
                          <a:cs typeface="Times New Roman"/>
                          <a:sym typeface="Times New Roman"/>
                        </a:rPr>
                        <a:t>ĐIỂM MẠNH </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a:solidFill>
                            <a:schemeClr val="dk1"/>
                          </a:solidFill>
                          <a:latin typeface="Times New Roman"/>
                          <a:ea typeface="Times New Roman"/>
                          <a:cs typeface="Times New Roman"/>
                          <a:sym typeface="Times New Roman"/>
                        </a:rPr>
                        <a:t>ĐIỂM YẾU</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814075">
                <a:tc>
                  <a:txBody>
                    <a:bodyPr/>
                    <a:lstStyle/>
                    <a:p>
                      <a:pPr marL="0" marR="0" lvl="0" indent="0" algn="l" rtl="0">
                        <a:spcBef>
                          <a:spcPts val="0"/>
                        </a:spcBef>
                        <a:spcAft>
                          <a:spcPts val="0"/>
                        </a:spcAft>
                        <a:buClr>
                          <a:schemeClr val="dk1"/>
                        </a:buClr>
                        <a:buSzPts val="1800"/>
                        <a:buFont typeface="Times New Roman"/>
                        <a:buNone/>
                      </a:pPr>
                      <a:r>
                        <a:rPr lang="vi-VN" sz="1800" b="1" u="none" strike="noStrike" cap="none">
                          <a:solidFill>
                            <a:schemeClr val="dk1"/>
                          </a:solidFill>
                          <a:latin typeface="Times New Roman"/>
                          <a:ea typeface="Times New Roman"/>
                          <a:cs typeface="Times New Roman"/>
                          <a:sym typeface="Times New Roman"/>
                        </a:rPr>
                        <a:t>Xã hội</a:t>
                      </a:r>
                      <a:endParaRPr sz="1800" b="1"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a:solidFill>
                            <a:schemeClr val="dk1"/>
                          </a:solidFill>
                          <a:latin typeface="Times New Roman"/>
                          <a:ea typeface="Times New Roman"/>
                          <a:cs typeface="Times New Roman"/>
                          <a:sym typeface="Times New Roman"/>
                        </a:rPr>
                        <a:t>Hòa đồng với hàng xóm, mọi người xung quanh </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633100">
                <a:tc>
                  <a:txBody>
                    <a:bodyPr/>
                    <a:lstStyle/>
                    <a:p>
                      <a:pPr marL="0" marR="0" lvl="0" indent="0" algn="l" rtl="0">
                        <a:spcBef>
                          <a:spcPts val="0"/>
                        </a:spcBef>
                        <a:spcAft>
                          <a:spcPts val="0"/>
                        </a:spcAft>
                        <a:buClr>
                          <a:schemeClr val="dk1"/>
                        </a:buClr>
                        <a:buSzPts val="1800"/>
                        <a:buFont typeface="Times New Roman"/>
                        <a:buNone/>
                      </a:pPr>
                      <a:r>
                        <a:rPr lang="vi-VN" sz="1800" b="1" u="none" strike="noStrike" cap="none">
                          <a:solidFill>
                            <a:schemeClr val="dk1"/>
                          </a:solidFill>
                          <a:latin typeface="Times New Roman"/>
                          <a:ea typeface="Times New Roman"/>
                          <a:cs typeface="Times New Roman"/>
                          <a:sym typeface="Times New Roman"/>
                        </a:rPr>
                        <a:t>Văn hóa </a:t>
                      </a:r>
                      <a:endParaRPr sz="1800" b="1"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a:solidFill>
                            <a:schemeClr val="dk1"/>
                          </a:solidFill>
                          <a:latin typeface="Times New Roman"/>
                          <a:ea typeface="Times New Roman"/>
                          <a:cs typeface="Times New Roman"/>
                          <a:sym typeface="Times New Roman"/>
                        </a:rPr>
                        <a:t>Từ khi phát hiện bệnh không tham gia các hoạt động văn hóa văn nghệ tại địa phương</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825500">
                <a:tc>
                  <a:txBody>
                    <a:bodyPr/>
                    <a:lstStyle/>
                    <a:p>
                      <a:pPr marL="0" marR="0" lvl="0" indent="0" algn="l" rtl="0">
                        <a:spcBef>
                          <a:spcPts val="0"/>
                        </a:spcBef>
                        <a:spcAft>
                          <a:spcPts val="0"/>
                        </a:spcAft>
                        <a:buClr>
                          <a:schemeClr val="dk1"/>
                        </a:buClr>
                        <a:buSzPts val="1800"/>
                        <a:buFont typeface="Times New Roman"/>
                        <a:buNone/>
                      </a:pPr>
                      <a:r>
                        <a:rPr lang="vi-VN" sz="1800" b="1" u="none" strike="noStrike" cap="none">
                          <a:solidFill>
                            <a:schemeClr val="dk1"/>
                          </a:solidFill>
                          <a:latin typeface="Times New Roman"/>
                          <a:ea typeface="Times New Roman"/>
                          <a:cs typeface="Times New Roman"/>
                          <a:sym typeface="Times New Roman"/>
                        </a:rPr>
                        <a:t>Tôn giáo</a:t>
                      </a:r>
                      <a:endParaRPr sz="1800" b="1"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a:solidFill>
                            <a:schemeClr val="dk1"/>
                          </a:solidFill>
                          <a:latin typeface="Times New Roman"/>
                          <a:ea typeface="Times New Roman"/>
                          <a:cs typeface="Times New Roman"/>
                          <a:sym typeface="Times New Roman"/>
                        </a:rPr>
                        <a:t>Không xung đột, không tham gia tôn giáo nào </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1037600">
                <a:tc>
                  <a:txBody>
                    <a:bodyPr/>
                    <a:lstStyle/>
                    <a:p>
                      <a:pPr marL="0" marR="0" lvl="0" indent="0" algn="l" rtl="0">
                        <a:spcBef>
                          <a:spcPts val="0"/>
                        </a:spcBef>
                        <a:spcAft>
                          <a:spcPts val="0"/>
                        </a:spcAft>
                        <a:buClr>
                          <a:schemeClr val="dk1"/>
                        </a:buClr>
                        <a:buSzPts val="1800"/>
                        <a:buFont typeface="Times New Roman"/>
                        <a:buNone/>
                      </a:pPr>
                      <a:r>
                        <a:rPr lang="vi-VN" sz="1800" b="1" u="none" strike="noStrike" cap="none">
                          <a:solidFill>
                            <a:schemeClr val="dk1"/>
                          </a:solidFill>
                          <a:latin typeface="Times New Roman"/>
                          <a:ea typeface="Times New Roman"/>
                          <a:cs typeface="Times New Roman"/>
                          <a:sym typeface="Times New Roman"/>
                        </a:rPr>
                        <a:t>Kinh tế </a:t>
                      </a:r>
                      <a:endParaRPr sz="1800" b="1"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a:solidFill>
                            <a:schemeClr val="dk1"/>
                          </a:solidFill>
                          <a:latin typeface="Times New Roman"/>
                          <a:ea typeface="Times New Roman"/>
                          <a:cs typeface="Times New Roman"/>
                          <a:sym typeface="Times New Roman"/>
                        </a:rPr>
                        <a:t>Con cái chu cấp, giúp đỡ một phần </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a:solidFill>
                            <a:schemeClr val="dk1"/>
                          </a:solidFill>
                          <a:latin typeface="Times New Roman"/>
                          <a:ea typeface="Times New Roman"/>
                          <a:cs typeface="Times New Roman"/>
                          <a:sym typeface="Times New Roman"/>
                        </a:rPr>
                        <a:t>Thu nhập không ổn định, không dư dả, đủ sống, phần lớn tự  trang trải chi phí khám chữa bệnh </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1350000">
                <a:tc>
                  <a:txBody>
                    <a:bodyPr/>
                    <a:lstStyle/>
                    <a:p>
                      <a:pPr marL="0" marR="0" lvl="0" indent="0" algn="l" rtl="0">
                        <a:spcBef>
                          <a:spcPts val="0"/>
                        </a:spcBef>
                        <a:spcAft>
                          <a:spcPts val="0"/>
                        </a:spcAft>
                        <a:buClr>
                          <a:schemeClr val="dk1"/>
                        </a:buClr>
                        <a:buSzPts val="1800"/>
                        <a:buFont typeface="Times New Roman"/>
                        <a:buNone/>
                      </a:pPr>
                      <a:r>
                        <a:rPr lang="vi-VN" sz="1800" b="1" u="none" strike="noStrike" cap="none">
                          <a:solidFill>
                            <a:schemeClr val="dk1"/>
                          </a:solidFill>
                          <a:latin typeface="Times New Roman"/>
                          <a:ea typeface="Times New Roman"/>
                          <a:cs typeface="Times New Roman"/>
                          <a:sym typeface="Times New Roman"/>
                        </a:rPr>
                        <a:t>Giáo dục</a:t>
                      </a:r>
                      <a:endParaRPr sz="1800" b="1"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a:solidFill>
                            <a:schemeClr val="dk1"/>
                          </a:solidFill>
                          <a:latin typeface="Times New Roman"/>
                          <a:ea typeface="Times New Roman"/>
                          <a:cs typeface="Times New Roman"/>
                          <a:sym typeface="Times New Roman"/>
                        </a:rPr>
                        <a:t>Học vấn 12/12</a:t>
                      </a:r>
                      <a:endParaRPr sz="18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None/>
                      </a:pPr>
                      <a:r>
                        <a:rPr lang="vi-VN" sz="1800" u="none" strike="noStrike" cap="none">
                          <a:solidFill>
                            <a:schemeClr val="dk1"/>
                          </a:solidFill>
                          <a:latin typeface="Times New Roman"/>
                          <a:ea typeface="Times New Roman"/>
                          <a:cs typeface="Times New Roman"/>
                          <a:sym typeface="Times New Roman"/>
                        </a:rPr>
                        <a:t>Có hiểu biết cơ bản về những bệnh đang mắc</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a:solidFill>
                            <a:schemeClr val="dk1"/>
                          </a:solidFill>
                          <a:latin typeface="Times New Roman"/>
                          <a:ea typeface="Times New Roman"/>
                          <a:cs typeface="Times New Roman"/>
                          <a:sym typeface="Times New Roman"/>
                        </a:rPr>
                        <a:t>Hiểu biết về bệnh chỉ ở mức cơ bản, không nắm rõ nên thường thực hiện không tốt các biện pháp thay đổi lối sống, hoạt động thể lưc. Ít khi đọc mà thường nghe lại từ mọi người xung quanh </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r h="1188725">
                <a:tc>
                  <a:txBody>
                    <a:bodyPr/>
                    <a:lstStyle/>
                    <a:p>
                      <a:pPr marL="0" marR="0" lvl="0" indent="0" algn="l" rtl="0">
                        <a:spcBef>
                          <a:spcPts val="0"/>
                        </a:spcBef>
                        <a:spcAft>
                          <a:spcPts val="0"/>
                        </a:spcAft>
                        <a:buClr>
                          <a:schemeClr val="dk1"/>
                        </a:buClr>
                        <a:buSzPts val="1800"/>
                        <a:buFont typeface="Times New Roman"/>
                        <a:buNone/>
                      </a:pPr>
                      <a:r>
                        <a:rPr lang="vi-VN" sz="1800" b="1" u="none" strike="noStrike" cap="none">
                          <a:solidFill>
                            <a:schemeClr val="dk1"/>
                          </a:solidFill>
                          <a:latin typeface="Times New Roman"/>
                          <a:ea typeface="Times New Roman"/>
                          <a:cs typeface="Times New Roman"/>
                          <a:sym typeface="Times New Roman"/>
                        </a:rPr>
                        <a:t>Y tế </a:t>
                      </a:r>
                      <a:endParaRPr sz="1800" b="1"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dirty="0">
                          <a:solidFill>
                            <a:schemeClr val="dk1"/>
                          </a:solidFill>
                          <a:latin typeface="Times New Roman"/>
                          <a:ea typeface="Times New Roman"/>
                          <a:cs typeface="Times New Roman"/>
                          <a:sym typeface="Times New Roman"/>
                        </a:rPr>
                        <a:t>Có máy đo huyết áp tại nhà, theo dõi đều, gần TTYT Hải An, </a:t>
                      </a:r>
                      <a:endParaRPr sz="180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None/>
                      </a:pPr>
                      <a:r>
                        <a:rPr lang="vi-VN" sz="1800" u="none" strike="noStrike" cap="none" dirty="0">
                          <a:solidFill>
                            <a:schemeClr val="dk1"/>
                          </a:solidFill>
                          <a:latin typeface="Times New Roman"/>
                          <a:ea typeface="Times New Roman"/>
                          <a:cs typeface="Times New Roman"/>
                          <a:sym typeface="Times New Roman"/>
                        </a:rPr>
                        <a:t>Khám định kỳ theo BS Ngọc khoa </a:t>
                      </a:r>
                      <a:r>
                        <a:rPr lang="en-US" sz="1800" u="none" strike="noStrike" cap="none" dirty="0" smtClean="0">
                          <a:solidFill>
                            <a:schemeClr val="dk1"/>
                          </a:solidFill>
                          <a:latin typeface="Times New Roman"/>
                          <a:ea typeface="Times New Roman"/>
                          <a:cs typeface="Times New Roman"/>
                          <a:sym typeface="Times New Roman"/>
                        </a:rPr>
                        <a:t>Tim </a:t>
                      </a:r>
                      <a:r>
                        <a:rPr lang="en-US" sz="1800" u="none" strike="noStrike" cap="none" dirty="0" err="1" smtClean="0">
                          <a:solidFill>
                            <a:schemeClr val="dk1"/>
                          </a:solidFill>
                          <a:latin typeface="Times New Roman"/>
                          <a:ea typeface="Times New Roman"/>
                          <a:cs typeface="Times New Roman"/>
                          <a:sym typeface="Times New Roman"/>
                        </a:rPr>
                        <a:t>mạch</a:t>
                      </a:r>
                      <a:r>
                        <a:rPr lang="en-US" sz="1800" u="none" strike="noStrike" cap="none" baseline="0" dirty="0" smtClean="0">
                          <a:solidFill>
                            <a:schemeClr val="dk1"/>
                          </a:solidFill>
                          <a:latin typeface="Times New Roman"/>
                          <a:ea typeface="Times New Roman"/>
                          <a:cs typeface="Times New Roman"/>
                          <a:sym typeface="Times New Roman"/>
                        </a:rPr>
                        <a:t> </a:t>
                      </a:r>
                      <a:r>
                        <a:rPr lang="vi-VN" sz="1800" u="none" strike="noStrike" cap="none" dirty="0" smtClean="0">
                          <a:solidFill>
                            <a:schemeClr val="dk1"/>
                          </a:solidFill>
                          <a:latin typeface="Times New Roman"/>
                          <a:ea typeface="Times New Roman"/>
                          <a:cs typeface="Times New Roman"/>
                          <a:sym typeface="Times New Roman"/>
                        </a:rPr>
                        <a:t>BVVT</a:t>
                      </a:r>
                      <a:r>
                        <a:rPr lang="en-US" sz="1800" u="none" strike="noStrike" cap="none" dirty="0" smtClean="0">
                          <a:solidFill>
                            <a:schemeClr val="dk1"/>
                          </a:solidFill>
                          <a:latin typeface="Times New Roman"/>
                          <a:ea typeface="Times New Roman"/>
                          <a:cs typeface="Times New Roman"/>
                          <a:sym typeface="Times New Roman"/>
                        </a:rPr>
                        <a:t> 2-3 </a:t>
                      </a:r>
                      <a:r>
                        <a:rPr lang="en-US" sz="1800" u="none" strike="noStrike" cap="none" dirty="0" err="1" smtClean="0">
                          <a:solidFill>
                            <a:schemeClr val="dk1"/>
                          </a:solidFill>
                          <a:latin typeface="Times New Roman"/>
                          <a:ea typeface="Times New Roman"/>
                          <a:cs typeface="Times New Roman"/>
                          <a:sym typeface="Times New Roman"/>
                        </a:rPr>
                        <a:t>tháng</a:t>
                      </a:r>
                      <a:r>
                        <a:rPr lang="en-US" sz="1800" u="none" strike="noStrike" cap="none" dirty="0" smtClean="0">
                          <a:solidFill>
                            <a:schemeClr val="dk1"/>
                          </a:solidFill>
                          <a:latin typeface="Times New Roman"/>
                          <a:ea typeface="Times New Roman"/>
                          <a:cs typeface="Times New Roman"/>
                          <a:sym typeface="Times New Roman"/>
                        </a:rPr>
                        <a:t>/</a:t>
                      </a:r>
                      <a:r>
                        <a:rPr lang="en-US" sz="1800" u="none" strike="noStrike" cap="none" dirty="0" err="1" smtClean="0">
                          <a:solidFill>
                            <a:schemeClr val="dk1"/>
                          </a:solidFill>
                          <a:latin typeface="Times New Roman"/>
                          <a:ea typeface="Times New Roman"/>
                          <a:cs typeface="Times New Roman"/>
                          <a:sym typeface="Times New Roman"/>
                        </a:rPr>
                        <a:t>lần</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vi-VN" sz="1800" u="none" strike="noStrike" cap="none" dirty="0">
                          <a:solidFill>
                            <a:schemeClr val="dk1"/>
                          </a:solidFill>
                          <a:latin typeface="Times New Roman"/>
                          <a:ea typeface="Times New Roman"/>
                          <a:cs typeface="Times New Roman"/>
                          <a:sym typeface="Times New Roman"/>
                        </a:rPr>
                        <a:t>Dịch bệnh nên không đến khám thường xuyên </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69"/>
        <p:cNvGrpSpPr/>
        <p:nvPr/>
      </p:nvGrpSpPr>
      <p:grpSpPr>
        <a:xfrm>
          <a:off x="0" y="0"/>
          <a:ext cx="0" cy="0"/>
          <a:chOff x="0" y="0"/>
          <a:chExt cx="0" cy="0"/>
        </a:xfrm>
      </p:grpSpPr>
      <p:sp>
        <p:nvSpPr>
          <p:cNvPr id="170" name="Google Shape;170;p17"/>
          <p:cNvSpPr txBox="1">
            <a:spLocks noGrp="1"/>
          </p:cNvSpPr>
          <p:nvPr>
            <p:ph type="ctrTitle"/>
          </p:nvPr>
        </p:nvSpPr>
        <p:spPr>
          <a:xfrm>
            <a:off x="1524000" y="1122680"/>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Times New Roman"/>
              <a:buNone/>
            </a:pPr>
            <a:r>
              <a:rPr lang="vi-VN" sz="5000" dirty="0">
                <a:latin typeface="Times New Roman"/>
                <a:ea typeface="Times New Roman"/>
                <a:cs typeface="Times New Roman"/>
                <a:sym typeface="Times New Roman"/>
              </a:rPr>
              <a:t>LẬP KẾ HOẠCH CHĂM SÓC </a:t>
            </a:r>
            <a:r>
              <a:rPr lang="en-US" sz="5000" dirty="0" smtClean="0">
                <a:latin typeface="Times New Roman"/>
                <a:ea typeface="Times New Roman"/>
                <a:cs typeface="Times New Roman"/>
                <a:sym typeface="Times New Roman"/>
              </a:rPr>
              <a:t/>
            </a:r>
            <a:br>
              <a:rPr lang="en-US" sz="5000" dirty="0" smtClean="0">
                <a:latin typeface="Times New Roman"/>
                <a:ea typeface="Times New Roman"/>
                <a:cs typeface="Times New Roman"/>
                <a:sym typeface="Times New Roman"/>
              </a:rPr>
            </a:br>
            <a:r>
              <a:rPr lang="vi-VN" sz="5000" dirty="0" smtClean="0">
                <a:latin typeface="Times New Roman"/>
                <a:ea typeface="Times New Roman"/>
                <a:cs typeface="Times New Roman"/>
                <a:sym typeface="Times New Roman"/>
              </a:rPr>
              <a:t>VÀ </a:t>
            </a:r>
            <a:r>
              <a:rPr lang="vi-VN" sz="5000" dirty="0">
                <a:latin typeface="Times New Roman"/>
                <a:ea typeface="Times New Roman"/>
                <a:cs typeface="Times New Roman"/>
                <a:sym typeface="Times New Roman"/>
              </a:rPr>
              <a:t>QUẢN LÝ SỨC KHỎE </a:t>
            </a:r>
            <a:endParaRPr sz="5000" dirty="0">
              <a:latin typeface="Times New Roman"/>
              <a:ea typeface="Times New Roman"/>
              <a:cs typeface="Times New Roman"/>
              <a:sym typeface="Times New Roman"/>
            </a:endParaRPr>
          </a:p>
        </p:txBody>
      </p:sp>
      <p:sp>
        <p:nvSpPr>
          <p:cNvPr id="171" name="Google Shape;171;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75"/>
        <p:cNvGrpSpPr/>
        <p:nvPr/>
      </p:nvGrpSpPr>
      <p:grpSpPr>
        <a:xfrm>
          <a:off x="0" y="0"/>
          <a:ext cx="0" cy="0"/>
          <a:chOff x="0" y="0"/>
          <a:chExt cx="0" cy="0"/>
        </a:xfrm>
      </p:grpSpPr>
      <p:sp>
        <p:nvSpPr>
          <p:cNvPr id="176" name="Google Shape;176;p18"/>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ts val="2400"/>
              <a:buNone/>
            </a:pPr>
            <a:r>
              <a:rPr lang="vi-VN" b="1" dirty="0">
                <a:latin typeface="Times New Roman"/>
                <a:ea typeface="Times New Roman"/>
                <a:cs typeface="Times New Roman"/>
                <a:sym typeface="Times New Roman"/>
              </a:rPr>
              <a:t>I, Thu thập thông tin, đánh giá nhu cầu liên quan đến sức khỏe: mô tả trong bệnh án</a:t>
            </a:r>
            <a:endParaRPr b="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b="1" dirty="0">
                <a:latin typeface="Times New Roman"/>
                <a:ea typeface="Times New Roman"/>
                <a:cs typeface="Times New Roman"/>
                <a:sym typeface="Times New Roman"/>
              </a:rPr>
              <a:t>II, Xác định các vấn đề sức khỏe </a:t>
            </a:r>
            <a:endParaRPr b="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b="1" i="1" dirty="0">
                <a:latin typeface="Times New Roman"/>
                <a:ea typeface="Times New Roman"/>
                <a:cs typeface="Times New Roman"/>
                <a:sym typeface="Times New Roman"/>
              </a:rPr>
              <a:t>1. Vấn đề về bệnh</a:t>
            </a:r>
            <a:endParaRPr b="1" i="1" dirty="0">
              <a:latin typeface="Times New Roman"/>
              <a:ea typeface="Times New Roman"/>
              <a:cs typeface="Times New Roman"/>
              <a:sym typeface="Times New Roman"/>
            </a:endParaRPr>
          </a:p>
          <a:p>
            <a:pPr marL="0" indent="0" algn="l"/>
            <a:r>
              <a:rPr lang="vi-VN" dirty="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Kiểm </a:t>
            </a:r>
            <a:r>
              <a:rPr lang="vi-VN" dirty="0">
                <a:latin typeface="Times New Roman"/>
                <a:ea typeface="Times New Roman"/>
                <a:cs typeface="Times New Roman"/>
                <a:sym typeface="Times New Roman"/>
              </a:rPr>
              <a:t>soát lipid máu chưa đạt mục </a:t>
            </a:r>
            <a:r>
              <a:rPr lang="vi-VN" dirty="0" smtClean="0">
                <a:latin typeface="Times New Roman"/>
                <a:ea typeface="Times New Roman"/>
                <a:cs typeface="Times New Roman"/>
                <a:sym typeface="Times New Roman"/>
              </a:rPr>
              <a:t>tiêu</a:t>
            </a:r>
            <a:endParaRPr lang="en-US" dirty="0" smtClean="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THA</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độ</a:t>
            </a:r>
            <a:r>
              <a:rPr lang="en-US" dirty="0" smtClean="0">
                <a:latin typeface="Times New Roman"/>
                <a:ea typeface="Times New Roman"/>
                <a:cs typeface="Times New Roman"/>
                <a:sym typeface="Times New Roman"/>
              </a:rPr>
              <a:t> 3:</a:t>
            </a:r>
            <a:r>
              <a:rPr lang="vi-VN" dirty="0" smtClean="0">
                <a:latin typeface="Times New Roman"/>
                <a:ea typeface="Times New Roman"/>
                <a:cs typeface="Times New Roman"/>
                <a:sym typeface="Times New Roman"/>
              </a:rPr>
              <a:t> </a:t>
            </a:r>
            <a:r>
              <a:rPr lang="en-US" dirty="0" smtClean="0">
                <a:latin typeface="Times New Roman"/>
                <a:ea typeface="Times New Roman"/>
                <a:cs typeface="Times New Roman"/>
                <a:sym typeface="Times New Roman"/>
              </a:rPr>
              <a:t>10 </a:t>
            </a:r>
            <a:r>
              <a:rPr lang="en-US" dirty="0" err="1" smtClean="0">
                <a:latin typeface="Times New Roman"/>
                <a:ea typeface="Times New Roman"/>
                <a:cs typeface="Times New Roman"/>
                <a:sym typeface="Times New Roman"/>
              </a:rPr>
              <a:t>năm</a:t>
            </a:r>
            <a:r>
              <a:rPr lang="vi-VN" dirty="0" smtClean="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Bệnh tim thiếu máu cục bộ mạn, cơn đau thắt </a:t>
            </a:r>
            <a:r>
              <a:rPr lang="vi-VN" dirty="0" smtClean="0">
                <a:latin typeface="Times New Roman"/>
                <a:ea typeface="Times New Roman"/>
                <a:cs typeface="Times New Roman"/>
                <a:sym typeface="Times New Roman"/>
              </a:rPr>
              <a:t>ngực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ổn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định</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smtClean="0">
                <a:latin typeface="Times New Roman"/>
                <a:ea typeface="Times New Roman"/>
                <a:cs typeface="Times New Roman"/>
                <a:sym typeface="Times New Roman"/>
              </a:rPr>
              <a:t>-</a:t>
            </a:r>
            <a:r>
              <a:rPr lang="vi-VN" dirty="0">
                <a:latin typeface="Times New Roman"/>
                <a:ea typeface="Times New Roman"/>
                <a:cs typeface="Times New Roman"/>
                <a:sym typeface="Times New Roman"/>
              </a:rPr>
              <a:t>TBMMN </a:t>
            </a:r>
            <a:r>
              <a:rPr lang="en-US" dirty="0" smtClean="0">
                <a:latin typeface="Times New Roman"/>
                <a:ea typeface="Times New Roman"/>
                <a:cs typeface="Times New Roman"/>
                <a:sym typeface="Times New Roman"/>
              </a:rPr>
              <a:t>2 </a:t>
            </a:r>
            <a:r>
              <a:rPr lang="en-US" dirty="0" err="1" smtClean="0">
                <a:latin typeface="Times New Roman"/>
                <a:ea typeface="Times New Roman"/>
                <a:cs typeface="Times New Roman"/>
                <a:sym typeface="Times New Roman"/>
              </a:rPr>
              <a:t>lần</a:t>
            </a:r>
            <a:r>
              <a:rPr lang="vi-VN" dirty="0" smtClean="0">
                <a:latin typeface="Times New Roman"/>
                <a:ea typeface="Times New Roman"/>
                <a:cs typeface="Times New Roman"/>
                <a:sym typeface="Times New Roman"/>
              </a:rPr>
              <a:t> </a:t>
            </a:r>
            <a:r>
              <a:rPr lang="vi-VN" dirty="0">
                <a:latin typeface="Times New Roman"/>
                <a:ea typeface="Times New Roman"/>
                <a:cs typeface="Times New Roman"/>
                <a:sym typeface="Times New Roman"/>
              </a:rPr>
              <a:t>di chứng yếu chân </a:t>
            </a:r>
            <a:r>
              <a:rPr lang="vi-VN" dirty="0" smtClean="0">
                <a:latin typeface="Times New Roman"/>
                <a:ea typeface="Times New Roman"/>
                <a:cs typeface="Times New Roman"/>
                <a:sym typeface="Times New Roman"/>
              </a:rPr>
              <a:t>P</a:t>
            </a:r>
            <a:endParaRPr lang="en-US" dirty="0" smtClean="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Tiền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sử</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dị</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ứng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không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rõ</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b="1" i="1" dirty="0">
                <a:latin typeface="Times New Roman"/>
                <a:ea typeface="Times New Roman"/>
                <a:cs typeface="Times New Roman"/>
                <a:sym typeface="Times New Roman"/>
              </a:rPr>
              <a:t>2. Vấn đề không bệnh </a:t>
            </a:r>
            <a:endParaRPr b="1" i="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Chưa có chế độ ăn uống hợp lý, thừa cân BMI 23,9</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Chưa có chế độ luyện tập hợp </a:t>
            </a:r>
            <a:r>
              <a:rPr lang="vi-VN" dirty="0" smtClean="0">
                <a:latin typeface="Times New Roman"/>
                <a:ea typeface="Times New Roman"/>
                <a:cs typeface="Times New Roman"/>
                <a:sym typeface="Times New Roman"/>
              </a:rPr>
              <a:t>lý</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ngại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vận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động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thể</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lực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vì</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sợ</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đau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chân</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Còn thiếu nhiều kiến thức về các mặt bệnh của bản thân</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smtClean="0">
                <a:latin typeface="Times New Roman"/>
                <a:ea typeface="Times New Roman"/>
                <a:cs typeface="Times New Roman"/>
                <a:sym typeface="Times New Roman"/>
              </a:rPr>
              <a: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Thường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xuyên</a:t>
            </a:r>
            <a:r>
              <a:rPr lang="en-US" dirty="0" smtClean="0">
                <a:latin typeface="Times New Roman"/>
                <a:ea typeface="Times New Roman"/>
                <a:cs typeface="Times New Roman"/>
                <a:sym typeface="Times New Roman"/>
              </a:rPr>
              <a:t> l</a:t>
            </a:r>
            <a:r>
              <a:rPr lang="vi-VN" dirty="0" smtClean="0">
                <a:latin typeface="Times New Roman"/>
                <a:ea typeface="Times New Roman"/>
                <a:cs typeface="Times New Roman"/>
                <a:sym typeface="Times New Roman"/>
              </a:rPr>
              <a:t>o </a:t>
            </a:r>
            <a:r>
              <a:rPr lang="vi-VN" dirty="0">
                <a:latin typeface="Times New Roman"/>
                <a:ea typeface="Times New Roman"/>
                <a:cs typeface="Times New Roman"/>
                <a:sym typeface="Times New Roman"/>
              </a:rPr>
              <a:t>lắng về sức khỏe của bản thân, gánh nặng kinh tế, sức khỏe của chồng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Yếu tố nguy cơ gia đình : Bố, mẹ đẻ THA đã mất, 1 em trai, 2 em gái đều bị THA.</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Ưu điểm: </a:t>
            </a:r>
            <a:r>
              <a:rPr lang="vi-VN" dirty="0" smtClean="0">
                <a:latin typeface="Times New Roman"/>
                <a:ea typeface="Times New Roman"/>
                <a:cs typeface="Times New Roman"/>
                <a:sym typeface="Times New Roman"/>
              </a:rPr>
              <a:t>có </a:t>
            </a:r>
            <a:r>
              <a:rPr lang="vi-VN" dirty="0">
                <a:latin typeface="Times New Roman"/>
                <a:ea typeface="Times New Roman"/>
                <a:cs typeface="Times New Roman"/>
                <a:sym typeface="Times New Roman"/>
              </a:rPr>
              <a:t>khả năng tiếp cận các dịch vụ y tế, có sự chăm sóc, chia sẻ, giúp đỡ của các thành viên trong gia đình</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400"/>
              <a:buNone/>
            </a:pPr>
            <a:r>
              <a:rPr lang="vi-VN" b="1" dirty="0">
                <a:latin typeface="Times New Roman"/>
                <a:ea typeface="Times New Roman"/>
                <a:cs typeface="Times New Roman"/>
                <a:sym typeface="Times New Roman"/>
              </a:rPr>
              <a:t>A. HÀNH CHÍNH</a:t>
            </a:r>
            <a:endParaRPr b="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Họ và tên: TRẦN THỊ HOAN</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Giới tính: Nữ          Nhóm máu: “ O”      Rh: “ +”</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Ngày sinh: 17/10/1962          Tỉnh thành đăng ký khai sinh: Hải Phòng</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Dân tộc: Kinh     Quốc tịch: Việt Nam    Tôn giáo: không    Nghề nghiệp: Nội trợ </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Số CMND: 142787406      Ngày cấp: 25/11/1978    Nơi cấp CA Hải Phòng</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Số thẻ BHYT: GD 4313122361733</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Nơi đăng ký HKTT:16A- Đông Xá 1- Thành Tô- Hải An- Hải Phòng</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Nơi ở hiện tại: 75A- Đông Hải 1- Hải An- Hải Phòng</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SĐT  </a:t>
            </a:r>
            <a:r>
              <a:rPr lang="vi-VN" dirty="0" smtClean="0">
                <a:latin typeface="Times New Roman"/>
                <a:ea typeface="Times New Roman"/>
                <a:cs typeface="Times New Roman"/>
                <a:sym typeface="Times New Roman"/>
              </a:rPr>
              <a:t>0</a:t>
            </a:r>
            <a:r>
              <a:rPr lang="en-US" dirty="0" smtClean="0">
                <a:latin typeface="Times New Roman"/>
                <a:ea typeface="Times New Roman"/>
                <a:cs typeface="Times New Roman"/>
                <a:sym typeface="Times New Roman"/>
              </a:rPr>
              <a:t>3</a:t>
            </a:r>
            <a:r>
              <a:rPr lang="vi-VN" dirty="0" smtClean="0">
                <a:latin typeface="Times New Roman"/>
                <a:ea typeface="Times New Roman"/>
                <a:cs typeface="Times New Roman"/>
                <a:sym typeface="Times New Roman"/>
              </a:rPr>
              <a:t>89012632</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Họ tên mẹ:  Nguyễn Thị Hoa        Họ tên bố:  Trần Văn Hưng</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Họ tên người chăm sóc chính: Trần Thị Oanh      Mối quan hệ: Con gái</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SĐT người CS: </a:t>
            </a:r>
            <a:r>
              <a:rPr lang="en-US" dirty="0" smtClean="0">
                <a:latin typeface="Times New Roman"/>
                <a:ea typeface="Times New Roman"/>
                <a:cs typeface="Times New Roman"/>
                <a:sym typeface="Times New Roman"/>
              </a:rPr>
              <a:t>0766368422</a:t>
            </a:r>
            <a:r>
              <a:rPr lang="vi-VN" dirty="0" smtClean="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80"/>
        <p:cNvGrpSpPr/>
        <p:nvPr/>
      </p:nvGrpSpPr>
      <p:grpSpPr>
        <a:xfrm>
          <a:off x="0" y="0"/>
          <a:ext cx="0" cy="0"/>
          <a:chOff x="0" y="0"/>
          <a:chExt cx="0" cy="0"/>
        </a:xfrm>
      </p:grpSpPr>
      <p:sp>
        <p:nvSpPr>
          <p:cNvPr id="181" name="Google Shape;181;p19"/>
          <p:cNvSpPr txBox="1">
            <a:spLocks noGrp="1"/>
          </p:cNvSpPr>
          <p:nvPr>
            <p:ph type="subTitle" idx="1"/>
          </p:nvPr>
        </p:nvSpPr>
        <p:spPr>
          <a:xfrm>
            <a:off x="894080" y="217170"/>
            <a:ext cx="10404475" cy="66408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ct val="35555"/>
              <a:buNone/>
            </a:pPr>
            <a:r>
              <a:rPr lang="vi-VN" sz="2000" b="1" dirty="0">
                <a:latin typeface="Times New Roman"/>
                <a:ea typeface="Times New Roman"/>
                <a:cs typeface="Times New Roman"/>
                <a:sym typeface="Times New Roman"/>
              </a:rPr>
              <a:t>III, Kế hoạch chăm sóc sức khỏe </a:t>
            </a:r>
            <a:endParaRPr sz="2000" b="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35555"/>
              <a:buNone/>
            </a:pPr>
            <a:r>
              <a:rPr lang="vi-VN" sz="2000" b="1" i="1" dirty="0">
                <a:latin typeface="Times New Roman"/>
                <a:ea typeface="Times New Roman"/>
                <a:cs typeface="Times New Roman"/>
                <a:sym typeface="Times New Roman"/>
              </a:rPr>
              <a:t>1, Mục tiêu chung</a:t>
            </a:r>
            <a:endParaRPr sz="2000" b="1" i="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35555"/>
              <a:buNone/>
            </a:pPr>
            <a:r>
              <a:rPr lang="vi-VN" sz="2000" dirty="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Duy</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trì</a:t>
            </a:r>
            <a:r>
              <a:rPr lang="en-US" sz="2000" dirty="0" smtClean="0">
                <a:latin typeface="Times New Roman"/>
                <a:ea typeface="Times New Roman"/>
                <a:cs typeface="Times New Roman"/>
                <a:sym typeface="Times New Roman"/>
              </a:rPr>
              <a:t> HA (</a:t>
            </a:r>
            <a:r>
              <a:rPr lang="en-US" sz="2000" dirty="0" err="1" smtClean="0">
                <a:latin typeface="Times New Roman"/>
                <a:ea typeface="Times New Roman"/>
                <a:cs typeface="Times New Roman"/>
                <a:sym typeface="Times New Roman"/>
              </a:rPr>
              <a:t>vì</a:t>
            </a:r>
            <a:r>
              <a:rPr lang="en-US" sz="2000" dirty="0" smtClean="0">
                <a:latin typeface="Times New Roman"/>
                <a:ea typeface="Times New Roman"/>
                <a:cs typeface="Times New Roman"/>
                <a:sym typeface="Times New Roman"/>
              </a:rPr>
              <a:t> HA </a:t>
            </a:r>
            <a:r>
              <a:rPr lang="en-US" sz="2000" dirty="0" err="1" smtClean="0">
                <a:latin typeface="Times New Roman"/>
                <a:ea typeface="Times New Roman"/>
                <a:cs typeface="Times New Roman"/>
                <a:sym typeface="Times New Roman"/>
              </a:rPr>
              <a:t>hiện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tại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đã</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đạt</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mục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tiêu</a:t>
            </a:r>
            <a:r>
              <a:rPr lang="en-US" sz="2000" dirty="0" smtClean="0">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35555"/>
              <a:buNone/>
            </a:pPr>
            <a:r>
              <a:rPr lang="vi-VN" sz="2000" dirty="0">
                <a:latin typeface="Times New Roman"/>
                <a:ea typeface="Times New Roman"/>
                <a:cs typeface="Times New Roman"/>
                <a:sym typeface="Times New Roman"/>
              </a:rPr>
              <a:t>- Kiểm soát mỡ </a:t>
            </a:r>
            <a:r>
              <a:rPr lang="vi-VN" sz="2000" dirty="0" smtClean="0">
                <a:latin typeface="Times New Roman"/>
                <a:ea typeface="Times New Roman"/>
                <a:cs typeface="Times New Roman"/>
                <a:sym typeface="Times New Roman"/>
              </a:rPr>
              <a:t>máu</a:t>
            </a:r>
            <a:r>
              <a:rPr lang="en-US" sz="2000" dirty="0" smtClean="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35555"/>
              <a:buNone/>
            </a:pPr>
            <a:r>
              <a:rPr lang="vi-VN" sz="2000" dirty="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Sàng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lọc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phát</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hiện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sớm</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và</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điều</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trị</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dự</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phòng</a:t>
            </a:r>
            <a:r>
              <a:rPr lang="en-US" sz="2000" dirty="0" smtClean="0">
                <a:latin typeface="Times New Roman"/>
                <a:ea typeface="Times New Roman"/>
                <a:cs typeface="Times New Roman"/>
                <a:sym typeface="Times New Roman"/>
              </a:rPr>
              <a:t>: </a:t>
            </a:r>
            <a:r>
              <a:rPr lang="vi-VN" sz="2000" dirty="0" smtClean="0">
                <a:latin typeface="Times New Roman"/>
                <a:ea typeface="Times New Roman"/>
                <a:cs typeface="Times New Roman"/>
                <a:sym typeface="Times New Roman"/>
              </a:rPr>
              <a:t>biến </a:t>
            </a:r>
            <a:r>
              <a:rPr lang="vi-VN" sz="2000" dirty="0" smtClean="0">
                <a:latin typeface="Times New Roman"/>
                <a:ea typeface="Times New Roman"/>
                <a:cs typeface="Times New Roman"/>
                <a:sym typeface="Times New Roman"/>
              </a:rPr>
              <a:t>chứng</a:t>
            </a:r>
            <a:r>
              <a:rPr lang="en-US" sz="2000" dirty="0" smtClean="0">
                <a:latin typeface="Times New Roman"/>
                <a:ea typeface="Times New Roman"/>
                <a:cs typeface="Times New Roman"/>
                <a:sym typeface="Times New Roman"/>
              </a:rPr>
              <a:t> do</a:t>
            </a:r>
            <a:r>
              <a:rPr lang="vi-VN" sz="2000" dirty="0" smtClean="0">
                <a:latin typeface="Times New Roman"/>
                <a:ea typeface="Times New Roman"/>
                <a:cs typeface="Times New Roman"/>
                <a:sym typeface="Times New Roman"/>
              </a:rPr>
              <a:t> </a:t>
            </a:r>
            <a:r>
              <a:rPr lang="vi-VN" sz="2000" dirty="0">
                <a:latin typeface="Times New Roman"/>
                <a:ea typeface="Times New Roman"/>
                <a:cs typeface="Times New Roman"/>
                <a:sym typeface="Times New Roman"/>
              </a:rPr>
              <a:t>THA, bệnh mạch vành cấp, bệnh kèm </a:t>
            </a:r>
            <a:r>
              <a:rPr lang="vi-VN" sz="2000" dirty="0" smtClean="0">
                <a:latin typeface="Times New Roman"/>
                <a:ea typeface="Times New Roman"/>
                <a:cs typeface="Times New Roman"/>
                <a:sym typeface="Times New Roman"/>
              </a:rPr>
              <a:t>theo</a:t>
            </a:r>
            <a:r>
              <a:rPr lang="en-US" sz="2000" dirty="0" smtClean="0">
                <a:latin typeface="Times New Roman"/>
                <a:ea typeface="Times New Roman"/>
                <a:cs typeface="Times New Roman"/>
                <a:sym typeface="Times New Roman"/>
              </a:rPr>
              <a:t> (ĐTĐ). </a:t>
            </a:r>
            <a:r>
              <a:rPr lang="en-US" sz="2000" dirty="0" err="1" smtClean="0">
                <a:latin typeface="Times New Roman"/>
                <a:ea typeface="Times New Roman"/>
                <a:cs typeface="Times New Roman"/>
                <a:sym typeface="Times New Roman"/>
              </a:rPr>
              <a:t>Dự</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phòng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đột</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quỵ</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thứ</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phát</a:t>
            </a:r>
            <a:endParaRPr sz="2000" dirty="0">
              <a:latin typeface="Times New Roman"/>
              <a:ea typeface="Times New Roman"/>
              <a:cs typeface="Times New Roman"/>
              <a:sym typeface="Times New Roman"/>
            </a:endParaRPr>
          </a:p>
          <a:p>
            <a:pPr marL="0" lvl="0" indent="0" algn="l">
              <a:lnSpc>
                <a:spcPct val="100000"/>
              </a:lnSpc>
              <a:buSzPct val="35555"/>
            </a:pPr>
            <a:r>
              <a:rPr lang="vi-VN" sz="2000" dirty="0" smtClean="0">
                <a:latin typeface="Times New Roman"/>
                <a:ea typeface="Times New Roman"/>
                <a:cs typeface="Times New Roman"/>
                <a:sym typeface="Times New Roman"/>
              </a:rPr>
              <a:t>- </a:t>
            </a:r>
            <a:r>
              <a:rPr lang="en-US" sz="2000" dirty="0" smtClean="0">
                <a:latin typeface="Times New Roman"/>
                <a:ea typeface="Times New Roman"/>
                <a:cs typeface="Times New Roman"/>
                <a:sym typeface="Times New Roman"/>
              </a:rPr>
              <a:t>T</a:t>
            </a:r>
            <a:r>
              <a:rPr lang="vi-VN" sz="2000" dirty="0" smtClean="0">
                <a:latin typeface="Times New Roman"/>
                <a:ea typeface="Times New Roman"/>
                <a:cs typeface="Times New Roman"/>
                <a:sym typeface="Times New Roman"/>
              </a:rPr>
              <a:t>hay </a:t>
            </a:r>
            <a:r>
              <a:rPr lang="vi-VN" sz="2000" dirty="0">
                <a:latin typeface="Times New Roman"/>
                <a:ea typeface="Times New Roman"/>
                <a:cs typeface="Times New Roman"/>
                <a:sym typeface="Times New Roman"/>
              </a:rPr>
              <a:t>đổi lối </a:t>
            </a:r>
            <a:r>
              <a:rPr lang="vi-VN" sz="2000" dirty="0" smtClean="0">
                <a:latin typeface="Times New Roman"/>
                <a:ea typeface="Times New Roman"/>
                <a:cs typeface="Times New Roman"/>
                <a:sym typeface="Times New Roman"/>
              </a:rPr>
              <a:t>sống</a:t>
            </a:r>
            <a:r>
              <a:rPr lang="en-US" sz="2000" dirty="0" smtClean="0">
                <a:latin typeface="Times New Roman"/>
                <a:ea typeface="Times New Roman"/>
                <a:cs typeface="Times New Roman"/>
                <a:sym typeface="Times New Roman"/>
              </a:rPr>
              <a:t>:</a:t>
            </a:r>
            <a:r>
              <a:rPr lang="vi-VN" sz="2000" dirty="0" smtClean="0">
                <a:latin typeface="Times New Roman"/>
                <a:ea typeface="Times New Roman"/>
                <a:cs typeface="Times New Roman"/>
                <a:sym typeface="Times New Roman"/>
              </a:rPr>
              <a:t> </a:t>
            </a:r>
            <a:r>
              <a:rPr lang="vi-VN" sz="2000" dirty="0">
                <a:latin typeface="Times New Roman"/>
                <a:ea typeface="Times New Roman"/>
                <a:cs typeface="Times New Roman"/>
                <a:sym typeface="Times New Roman"/>
              </a:rPr>
              <a:t>Chế độ ăn uống, luyện </a:t>
            </a:r>
            <a:r>
              <a:rPr lang="vi-VN" sz="2000" dirty="0" smtClean="0">
                <a:latin typeface="Times New Roman"/>
                <a:ea typeface="Times New Roman"/>
                <a:cs typeface="Times New Roman"/>
                <a:sym typeface="Times New Roman"/>
              </a:rPr>
              <a:t>tập</a:t>
            </a:r>
            <a:endParaRPr lang="en-US" sz="2000" dirty="0" smtClean="0">
              <a:latin typeface="Times New Roman"/>
              <a:ea typeface="Times New Roman"/>
              <a:cs typeface="Times New Roman"/>
              <a:sym typeface="Times New Roman"/>
            </a:endParaRPr>
          </a:p>
          <a:p>
            <a:pPr marL="0" lvl="0" indent="0" algn="l">
              <a:lnSpc>
                <a:spcPct val="100000"/>
              </a:lnSpc>
              <a:buSzPct val="35555"/>
            </a:pPr>
            <a:r>
              <a:rPr lang="en-US" sz="2000" dirty="0" smtClean="0">
                <a:latin typeface="Times New Roman"/>
                <a:ea typeface="Times New Roman"/>
                <a:cs typeface="Times New Roman"/>
                <a:sym typeface="Times New Roman"/>
              </a:rPr>
              <a:t>- </a:t>
            </a:r>
            <a:r>
              <a:rPr lang="vi-VN" sz="2000" dirty="0" smtClean="0">
                <a:latin typeface="Times New Roman"/>
                <a:ea typeface="Times New Roman"/>
                <a:cs typeface="Times New Roman"/>
                <a:sym typeface="Times New Roman"/>
              </a:rPr>
              <a:t>Tư </a:t>
            </a:r>
            <a:r>
              <a:rPr lang="vi-VN" sz="2000" dirty="0" smtClean="0">
                <a:latin typeface="Times New Roman"/>
                <a:ea typeface="Times New Roman"/>
                <a:cs typeface="Times New Roman"/>
                <a:sym typeface="Times New Roman"/>
              </a:rPr>
              <a:t>v</a:t>
            </a:r>
            <a:r>
              <a:rPr lang="en-US" sz="2000" dirty="0" err="1" smtClean="0">
                <a:latin typeface="Times New Roman"/>
                <a:ea typeface="Times New Roman"/>
                <a:cs typeface="Times New Roman"/>
                <a:sym typeface="Times New Roman"/>
              </a:rPr>
              <a:t>ấn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kiến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thức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cho</a:t>
            </a:r>
            <a:r>
              <a:rPr lang="en-US" sz="2000" dirty="0" smtClean="0">
                <a:latin typeface="Times New Roman"/>
                <a:ea typeface="Times New Roman"/>
                <a:cs typeface="Times New Roman"/>
                <a:sym typeface="Times New Roman"/>
              </a:rPr>
              <a:t> BN </a:t>
            </a:r>
            <a:r>
              <a:rPr lang="vi-VN" sz="2000" dirty="0" smtClean="0">
                <a:latin typeface="Times New Roman"/>
                <a:ea typeface="Times New Roman"/>
                <a:cs typeface="Times New Roman"/>
                <a:sym typeface="Times New Roman"/>
              </a:rPr>
              <a:t>và </a:t>
            </a:r>
            <a:r>
              <a:rPr lang="vi-VN" sz="2000" dirty="0">
                <a:latin typeface="Times New Roman"/>
                <a:ea typeface="Times New Roman"/>
                <a:cs typeface="Times New Roman"/>
                <a:sym typeface="Times New Roman"/>
              </a:rPr>
              <a:t>gia đình, </a:t>
            </a:r>
            <a:r>
              <a:rPr lang="en-US" sz="2000" dirty="0" err="1" smtClean="0">
                <a:latin typeface="Times New Roman"/>
                <a:ea typeface="Times New Roman"/>
                <a:cs typeface="Times New Roman"/>
                <a:sym typeface="Times New Roman"/>
              </a:rPr>
              <a:t>hỗ</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trợ</a:t>
            </a:r>
            <a:r>
              <a:rPr lang="en-US" sz="2000" dirty="0" smtClean="0">
                <a:latin typeface="Times New Roman"/>
                <a:ea typeface="Times New Roman"/>
                <a:cs typeface="Times New Roman"/>
                <a:sym typeface="Times New Roman"/>
              </a:rPr>
              <a:t> </a:t>
            </a:r>
            <a:r>
              <a:rPr lang="vi-VN" sz="2000" dirty="0" smtClean="0">
                <a:latin typeface="Times New Roman"/>
                <a:ea typeface="Times New Roman"/>
                <a:cs typeface="Times New Roman"/>
                <a:sym typeface="Times New Roman"/>
              </a:rPr>
              <a:t>tâm lý</a:t>
            </a:r>
            <a:r>
              <a:rPr lang="en-US" sz="2000" dirty="0" smtClean="0">
                <a:latin typeface="Times New Roman"/>
                <a:ea typeface="Times New Roman"/>
                <a:cs typeface="Times New Roman"/>
                <a:sym typeface="Times New Roman"/>
              </a:rPr>
              <a:t> – </a:t>
            </a:r>
            <a:r>
              <a:rPr lang="en-US" sz="2000" dirty="0" err="1" smtClean="0">
                <a:latin typeface="Times New Roman"/>
                <a:ea typeface="Times New Roman"/>
                <a:cs typeface="Times New Roman"/>
                <a:sym typeface="Times New Roman"/>
              </a:rPr>
              <a:t>tinh</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thần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cho</a:t>
            </a:r>
            <a:r>
              <a:rPr lang="vi-VN" sz="2000" dirty="0" smtClean="0">
                <a:latin typeface="Times New Roman"/>
                <a:ea typeface="Times New Roman"/>
                <a:cs typeface="Times New Roman"/>
                <a:sym typeface="Times New Roman"/>
              </a:rPr>
              <a:t> </a:t>
            </a:r>
            <a:r>
              <a:rPr lang="vi-VN" sz="2000" dirty="0">
                <a:latin typeface="Times New Roman"/>
                <a:ea typeface="Times New Roman"/>
                <a:cs typeface="Times New Roman"/>
                <a:sym typeface="Times New Roman"/>
              </a:rPr>
              <a:t>bệnh </a:t>
            </a:r>
            <a:r>
              <a:rPr lang="vi-VN" sz="2000" dirty="0" smtClean="0">
                <a:latin typeface="Times New Roman"/>
                <a:ea typeface="Times New Roman"/>
                <a:cs typeface="Times New Roman"/>
                <a:sym typeface="Times New Roman"/>
              </a:rPr>
              <a:t>n</a:t>
            </a:r>
            <a:r>
              <a:rPr lang="en-US" sz="2000" dirty="0" err="1" smtClean="0">
                <a:latin typeface="Times New Roman"/>
                <a:ea typeface="Times New Roman"/>
                <a:cs typeface="Times New Roman"/>
                <a:sym typeface="Times New Roman"/>
              </a:rPr>
              <a:t>hân</a:t>
            </a:r>
            <a:endParaRPr lang="en-US" sz="2000" dirty="0" smtClean="0">
              <a:latin typeface="Times New Roman"/>
              <a:ea typeface="Times New Roman"/>
              <a:cs typeface="Times New Roman"/>
              <a:sym typeface="Times New Roman"/>
            </a:endParaRPr>
          </a:p>
          <a:p>
            <a:pPr marL="0" lvl="0" indent="0" algn="l">
              <a:lnSpc>
                <a:spcPct val="100000"/>
              </a:lnSpc>
              <a:buSzPct val="35555"/>
            </a:pPr>
            <a:r>
              <a:rPr lang="vi-VN" sz="2000" b="1" i="1" dirty="0" smtClean="0">
                <a:latin typeface="Times New Roman"/>
                <a:ea typeface="Times New Roman"/>
                <a:cs typeface="Times New Roman"/>
                <a:sym typeface="Times New Roman"/>
              </a:rPr>
              <a:t>2, Mục tiêu cụ thể </a:t>
            </a:r>
            <a:endParaRPr sz="2000" b="1" i="1" dirty="0" smtClean="0">
              <a:latin typeface="Times New Roman"/>
              <a:ea typeface="Times New Roman"/>
              <a:cs typeface="Times New Roman"/>
              <a:sym typeface="Times New Roman"/>
            </a:endParaRPr>
          </a:p>
          <a:p>
            <a:pPr marL="0" indent="0" algn="l">
              <a:lnSpc>
                <a:spcPct val="100000"/>
              </a:lnSpc>
              <a:buSzPct val="35555"/>
            </a:pPr>
            <a:r>
              <a:rPr lang="en-US" sz="2000" dirty="0" smtClean="0">
                <a:latin typeface="Times New Roman"/>
                <a:ea typeface="Times New Roman"/>
                <a:cs typeface="Times New Roman"/>
                <a:sym typeface="Times New Roman"/>
              </a:rPr>
              <a:t>- </a:t>
            </a:r>
            <a:r>
              <a:rPr lang="vi-VN" sz="2000" dirty="0" smtClean="0">
                <a:latin typeface="Times New Roman"/>
                <a:ea typeface="Times New Roman"/>
                <a:cs typeface="Times New Roman"/>
                <a:sym typeface="Times New Roman"/>
              </a:rPr>
              <a:t>HA </a:t>
            </a:r>
            <a:r>
              <a:rPr lang="vi-VN" sz="2000" dirty="0">
                <a:latin typeface="Times New Roman"/>
                <a:ea typeface="Times New Roman"/>
                <a:cs typeface="Times New Roman"/>
                <a:sym typeface="Times New Roman"/>
              </a:rPr>
              <a:t>mục tiêu: </a:t>
            </a:r>
            <a:r>
              <a:rPr lang="vi-VN" sz="2000" dirty="0" smtClean="0">
                <a:latin typeface="Times New Roman"/>
                <a:ea typeface="Times New Roman"/>
                <a:cs typeface="Times New Roman"/>
                <a:sym typeface="Times New Roman"/>
              </a:rPr>
              <a:t>120-</a:t>
            </a:r>
            <a:r>
              <a:rPr lang="en-US" sz="2000" dirty="0" smtClean="0">
                <a:latin typeface="Times New Roman"/>
                <a:ea typeface="Times New Roman"/>
                <a:cs typeface="Times New Roman"/>
                <a:sym typeface="Times New Roman"/>
              </a:rPr>
              <a:t> &lt;</a:t>
            </a:r>
            <a:r>
              <a:rPr lang="vi-VN" sz="2000" dirty="0" smtClean="0">
                <a:latin typeface="Times New Roman"/>
                <a:ea typeface="Times New Roman"/>
                <a:cs typeface="Times New Roman"/>
                <a:sym typeface="Times New Roman"/>
              </a:rPr>
              <a:t>130</a:t>
            </a:r>
            <a:r>
              <a:rPr lang="vi-VN" sz="2000" dirty="0">
                <a:latin typeface="Times New Roman"/>
                <a:ea typeface="Times New Roman"/>
                <a:cs typeface="Times New Roman"/>
                <a:sym typeface="Times New Roman"/>
              </a:rPr>
              <a:t>/ 70-79 </a:t>
            </a:r>
            <a:r>
              <a:rPr lang="vi-VN" sz="2000" i="1" dirty="0">
                <a:latin typeface="Times New Roman"/>
                <a:ea typeface="Times New Roman"/>
                <a:cs typeface="Times New Roman"/>
                <a:sym typeface="Times New Roman"/>
              </a:rPr>
              <a:t>Theo ESC </a:t>
            </a:r>
            <a:r>
              <a:rPr lang="vi-VN" sz="2000" i="1" dirty="0" smtClean="0">
                <a:latin typeface="Times New Roman"/>
                <a:ea typeface="Times New Roman"/>
                <a:cs typeface="Times New Roman"/>
                <a:sym typeface="Times New Roman"/>
              </a:rPr>
              <a:t>2019</a:t>
            </a:r>
            <a:r>
              <a:rPr lang="en-US" sz="2000" i="1" dirty="0" smtClean="0">
                <a:latin typeface="Times New Roman"/>
                <a:ea typeface="Times New Roman"/>
                <a:cs typeface="Times New Roman"/>
                <a:sym typeface="Times New Roman"/>
              </a:rPr>
              <a:t> </a:t>
            </a:r>
            <a:r>
              <a:rPr lang="vi-VN" sz="2000" dirty="0" smtClean="0">
                <a:latin typeface="Times New Roman"/>
                <a:ea typeface="Times New Roman"/>
                <a:cs typeface="Times New Roman"/>
                <a:sym typeface="Times New Roman"/>
              </a:rPr>
              <a:t>( </a:t>
            </a:r>
            <a:r>
              <a:rPr lang="vi-VN" sz="2000" dirty="0">
                <a:latin typeface="Times New Roman"/>
                <a:ea typeface="Times New Roman"/>
                <a:cs typeface="Times New Roman"/>
                <a:sym typeface="Times New Roman"/>
              </a:rPr>
              <a:t>BN 59 tuổi, THA kèm bệnh mạch </a:t>
            </a:r>
            <a:r>
              <a:rPr lang="vi-VN" sz="2000" dirty="0" smtClean="0">
                <a:latin typeface="Times New Roman"/>
                <a:ea typeface="Times New Roman"/>
                <a:cs typeface="Times New Roman"/>
                <a:sym typeface="Times New Roman"/>
              </a:rPr>
              <a:t>vành,TBMMN)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không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hạ</a:t>
            </a:r>
            <a:r>
              <a:rPr lang="en-US" sz="2000" dirty="0" smtClean="0">
                <a:latin typeface="Times New Roman"/>
                <a:ea typeface="Times New Roman"/>
                <a:cs typeface="Times New Roman"/>
                <a:sym typeface="Times New Roman"/>
              </a:rPr>
              <a:t> HA </a:t>
            </a:r>
            <a:r>
              <a:rPr lang="en-US" sz="2000" dirty="0" err="1" smtClean="0">
                <a:latin typeface="Times New Roman"/>
                <a:ea typeface="Times New Roman"/>
                <a:cs typeface="Times New Roman"/>
                <a:sym typeface="Times New Roman"/>
              </a:rPr>
              <a:t>cao</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xuống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quá</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nhanh</a:t>
            </a:r>
            <a:r>
              <a:rPr lang="en-US" sz="2000" dirty="0" smtClean="0">
                <a:latin typeface="Times New Roman"/>
                <a:ea typeface="Times New Roman"/>
                <a:cs typeface="Times New Roman"/>
                <a:sym typeface="Times New Roman"/>
              </a:rPr>
              <a:t> =&gt; </a:t>
            </a:r>
            <a:r>
              <a:rPr lang="en-US" sz="2000" dirty="0" err="1" smtClean="0">
                <a:latin typeface="Times New Roman"/>
                <a:ea typeface="Times New Roman"/>
                <a:cs typeface="Times New Roman"/>
                <a:sym typeface="Times New Roman"/>
              </a:rPr>
              <a:t>tránh</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gây</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thiếu</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máu</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đột</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ngột</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cho</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não</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tim</a:t>
            </a:r>
            <a:r>
              <a:rPr lang="en-US" sz="2000" dirty="0" smtClean="0">
                <a:latin typeface="Times New Roman"/>
                <a:ea typeface="Times New Roman"/>
                <a:cs typeface="Times New Roman"/>
                <a:sym typeface="Times New Roman"/>
              </a:rPr>
              <a:t>)</a:t>
            </a:r>
            <a:r>
              <a:rPr lang="vi-VN" sz="2000" dirty="0" smtClean="0">
                <a:latin typeface="Times New Roman"/>
                <a:ea typeface="Times New Roman"/>
                <a:cs typeface="Times New Roman"/>
                <a:sym typeface="Times New Roman"/>
              </a:rPr>
              <a:t> </a:t>
            </a:r>
            <a:endParaRPr lang="en-US" sz="2000" dirty="0" smtClean="0">
              <a:latin typeface="Times New Roman"/>
              <a:ea typeface="Times New Roman"/>
              <a:cs typeface="Times New Roman"/>
              <a:sym typeface="Times New Roman"/>
            </a:endParaRPr>
          </a:p>
          <a:p>
            <a:pPr marL="0" indent="0" algn="l">
              <a:lnSpc>
                <a:spcPct val="100000"/>
              </a:lnSpc>
              <a:buSzPct val="35555"/>
            </a:pPr>
            <a:r>
              <a:rPr lang="vi-VN" sz="2000" dirty="0" smtClean="0">
                <a:latin typeface="Times New Roman"/>
                <a:ea typeface="Times New Roman"/>
                <a:cs typeface="Times New Roman"/>
                <a:sym typeface="Times New Roman"/>
              </a:rPr>
              <a:t>- </a:t>
            </a:r>
            <a:r>
              <a:rPr lang="vi-VN" sz="2000" dirty="0">
                <a:latin typeface="Times New Roman"/>
                <a:ea typeface="Times New Roman"/>
                <a:cs typeface="Times New Roman"/>
                <a:sym typeface="Times New Roman"/>
              </a:rPr>
              <a:t>LDL-C &lt; 1,4 </a:t>
            </a:r>
            <a:r>
              <a:rPr lang="en-US" sz="2000" dirty="0" err="1" smtClean="0">
                <a:latin typeface="Times New Roman"/>
                <a:ea typeface="Times New Roman"/>
                <a:cs typeface="Times New Roman"/>
                <a:sym typeface="Times New Roman"/>
              </a:rPr>
              <a:t>mmol</a:t>
            </a:r>
            <a:r>
              <a:rPr lang="en-US" sz="2000" dirty="0" smtClean="0">
                <a:latin typeface="Times New Roman"/>
                <a:ea typeface="Times New Roman"/>
                <a:cs typeface="Times New Roman"/>
                <a:sym typeface="Times New Roman"/>
              </a:rPr>
              <a:t>/l (</a:t>
            </a:r>
            <a:r>
              <a:rPr lang="en-US" sz="2000" dirty="0" err="1" smtClean="0">
                <a:latin typeface="Times New Roman"/>
                <a:ea typeface="Times New Roman"/>
                <a:cs typeface="Times New Roman"/>
                <a:sym typeface="Times New Roman"/>
              </a:rPr>
              <a:t>vì</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hiện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tại</a:t>
            </a:r>
            <a:r>
              <a:rPr lang="en-US" sz="2000" dirty="0">
                <a:latin typeface="Times New Roman"/>
                <a:ea typeface="Times New Roman"/>
                <a:cs typeface="Times New Roman"/>
                <a:sym typeface="Times New Roman"/>
              </a:rPr>
              <a:t> </a:t>
            </a:r>
            <a:r>
              <a:rPr lang="en-US" sz="2000" dirty="0" smtClean="0">
                <a:latin typeface="Times New Roman"/>
                <a:ea typeface="Times New Roman"/>
                <a:cs typeface="Times New Roman"/>
                <a:sym typeface="Times New Roman"/>
              </a:rPr>
              <a:t>LDL-C:1,94 =&gt;</a:t>
            </a:r>
            <a:r>
              <a:rPr lang="en-US" sz="2000" dirty="0" err="1" smtClean="0">
                <a:latin typeface="Times New Roman"/>
                <a:ea typeface="Times New Roman"/>
                <a:cs typeface="Times New Roman"/>
                <a:sym typeface="Times New Roman"/>
              </a:rPr>
              <a:t>khá</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gần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với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mục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tiêu</a:t>
            </a:r>
            <a:r>
              <a:rPr lang="en-US" sz="2000" dirty="0" smtClean="0">
                <a:latin typeface="Times New Roman"/>
                <a:ea typeface="Times New Roman"/>
                <a:cs typeface="Times New Roman"/>
                <a:sym typeface="Times New Roman"/>
              </a:rPr>
              <a:t>)</a:t>
            </a:r>
            <a:r>
              <a:rPr lang="en-US" sz="2000" dirty="0">
                <a:latin typeface="Times New Roman"/>
                <a:ea typeface="Times New Roman"/>
                <a:cs typeface="Times New Roman"/>
                <a:sym typeface="Times New Roman"/>
              </a:rPr>
              <a:t>_</a:t>
            </a:r>
            <a:r>
              <a:rPr lang="vi-VN" sz="2000" dirty="0" smtClean="0">
                <a:latin typeface="Times New Roman"/>
                <a:ea typeface="Times New Roman"/>
                <a:cs typeface="Times New Roman"/>
                <a:sym typeface="Times New Roman"/>
              </a:rPr>
              <a:t> </a:t>
            </a:r>
            <a:r>
              <a:rPr lang="vi-VN" sz="2000" i="1" dirty="0">
                <a:latin typeface="Times New Roman"/>
                <a:ea typeface="Times New Roman"/>
                <a:cs typeface="Times New Roman"/>
                <a:sym typeface="Times New Roman"/>
              </a:rPr>
              <a:t>Theo ESC 2019</a:t>
            </a:r>
            <a:endParaRPr sz="2000" i="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35555"/>
              <a:buNone/>
            </a:pPr>
            <a:r>
              <a:rPr lang="vi-VN" sz="2000" dirty="0">
                <a:latin typeface="Times New Roman"/>
                <a:ea typeface="Times New Roman"/>
                <a:cs typeface="Times New Roman"/>
                <a:sym typeface="Times New Roman"/>
              </a:rPr>
              <a:t>  HDL- C &gt;= </a:t>
            </a:r>
            <a:r>
              <a:rPr lang="vi-VN" sz="2000" dirty="0" smtClean="0">
                <a:latin typeface="Times New Roman"/>
                <a:ea typeface="Times New Roman"/>
                <a:cs typeface="Times New Roman"/>
                <a:sym typeface="Times New Roman"/>
              </a:rPr>
              <a:t>1,1</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mmol</a:t>
            </a:r>
            <a:r>
              <a:rPr lang="en-US" sz="2000" dirty="0" smtClean="0">
                <a:latin typeface="Times New Roman"/>
                <a:ea typeface="Times New Roman"/>
                <a:cs typeface="Times New Roman"/>
                <a:sym typeface="Times New Roman"/>
              </a:rPr>
              <a:t>/l; </a:t>
            </a:r>
            <a:r>
              <a:rPr lang="vi-VN" sz="2000" dirty="0" smtClean="0">
                <a:latin typeface="Times New Roman"/>
                <a:ea typeface="Times New Roman"/>
                <a:cs typeface="Times New Roman"/>
                <a:sym typeface="Times New Roman"/>
              </a:rPr>
              <a:t> </a:t>
            </a:r>
            <a:r>
              <a:rPr lang="vi-VN" sz="2000" dirty="0">
                <a:latin typeface="Times New Roman"/>
                <a:ea typeface="Times New Roman"/>
                <a:cs typeface="Times New Roman"/>
                <a:sym typeface="Times New Roman"/>
              </a:rPr>
              <a:t>Choles 3,9 -</a:t>
            </a:r>
            <a:r>
              <a:rPr lang="vi-VN" sz="2000" dirty="0" smtClean="0">
                <a:latin typeface="Times New Roman"/>
                <a:ea typeface="Times New Roman"/>
                <a:cs typeface="Times New Roman"/>
                <a:sym typeface="Times New Roman"/>
              </a:rPr>
              <a:t>5,2</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mmol</a:t>
            </a:r>
            <a:r>
              <a:rPr lang="en-US" sz="2000" dirty="0" smtClean="0">
                <a:latin typeface="Times New Roman"/>
                <a:ea typeface="Times New Roman"/>
                <a:cs typeface="Times New Roman"/>
                <a:sym typeface="Times New Roman"/>
              </a:rPr>
              <a:t>/l;</a:t>
            </a:r>
            <a:r>
              <a:rPr lang="vi-VN" sz="2000" dirty="0" smtClean="0">
                <a:latin typeface="Times New Roman"/>
                <a:ea typeface="Times New Roman"/>
                <a:cs typeface="Times New Roman"/>
                <a:sym typeface="Times New Roman"/>
              </a:rPr>
              <a:t>   Trig</a:t>
            </a:r>
            <a:r>
              <a:rPr lang="en-US" sz="2000" dirty="0" err="1" smtClean="0">
                <a:latin typeface="Times New Roman"/>
                <a:ea typeface="Times New Roman"/>
                <a:cs typeface="Times New Roman"/>
                <a:sym typeface="Times New Roman"/>
              </a:rPr>
              <a:t>lycerid</a:t>
            </a:r>
            <a:r>
              <a:rPr lang="vi-VN" sz="2000" dirty="0" smtClean="0">
                <a:latin typeface="Times New Roman"/>
                <a:ea typeface="Times New Roman"/>
                <a:cs typeface="Times New Roman"/>
                <a:sym typeface="Times New Roman"/>
              </a:rPr>
              <a:t> </a:t>
            </a:r>
            <a:r>
              <a:rPr lang="vi-VN" sz="2000" dirty="0">
                <a:latin typeface="Times New Roman"/>
                <a:ea typeface="Times New Roman"/>
                <a:cs typeface="Times New Roman"/>
                <a:sym typeface="Times New Roman"/>
              </a:rPr>
              <a:t>&lt; 2,3 </a:t>
            </a:r>
            <a:r>
              <a:rPr lang="en-US" sz="2000" dirty="0" err="1" smtClean="0">
                <a:latin typeface="Times New Roman"/>
                <a:ea typeface="Times New Roman"/>
                <a:cs typeface="Times New Roman"/>
                <a:sym typeface="Times New Roman"/>
              </a:rPr>
              <a:t>mmol</a:t>
            </a:r>
            <a:r>
              <a:rPr lang="en-US" sz="2000" dirty="0" smtClean="0">
                <a:latin typeface="Times New Roman"/>
                <a:ea typeface="Times New Roman"/>
                <a:cs typeface="Times New Roman"/>
                <a:sym typeface="Times New Roman"/>
              </a:rPr>
              <a:t>/l</a:t>
            </a:r>
            <a:endParaRPr sz="20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ct val="35555"/>
            </a:pPr>
            <a:r>
              <a:rPr lang="en-US" sz="2000" dirty="0" smtClean="0">
                <a:latin typeface="Times New Roman"/>
                <a:ea typeface="Times New Roman"/>
                <a:cs typeface="Times New Roman"/>
                <a:sym typeface="Times New Roman"/>
              </a:rPr>
              <a:t>- </a:t>
            </a:r>
            <a:r>
              <a:rPr lang="vi-VN" sz="2000" dirty="0" smtClean="0">
                <a:latin typeface="Times New Roman"/>
                <a:ea typeface="Times New Roman"/>
                <a:cs typeface="Times New Roman"/>
                <a:sym typeface="Times New Roman"/>
              </a:rPr>
              <a:t>BMI &lt;</a:t>
            </a:r>
            <a:r>
              <a:rPr lang="en-US" sz="2000" dirty="0" smtClean="0">
                <a:latin typeface="Times New Roman"/>
                <a:ea typeface="Times New Roman"/>
                <a:cs typeface="Times New Roman"/>
                <a:sym typeface="Times New Roman"/>
              </a:rPr>
              <a:t> </a:t>
            </a:r>
            <a:r>
              <a:rPr lang="vi-VN" sz="2000" dirty="0" smtClean="0">
                <a:latin typeface="Times New Roman"/>
                <a:ea typeface="Times New Roman"/>
                <a:cs typeface="Times New Roman"/>
                <a:sym typeface="Times New Roman"/>
              </a:rPr>
              <a:t>23,vòng </a:t>
            </a:r>
            <a:r>
              <a:rPr lang="vi-VN" sz="2000" dirty="0">
                <a:latin typeface="Times New Roman"/>
                <a:ea typeface="Times New Roman"/>
                <a:cs typeface="Times New Roman"/>
                <a:sym typeface="Times New Roman"/>
              </a:rPr>
              <a:t>bụng &lt;</a:t>
            </a:r>
            <a:r>
              <a:rPr lang="vi-VN" sz="2000" dirty="0" smtClean="0">
                <a:latin typeface="Times New Roman"/>
                <a:ea typeface="Times New Roman"/>
                <a:cs typeface="Times New Roman"/>
                <a:sym typeface="Times New Roman"/>
              </a:rPr>
              <a:t>80</a:t>
            </a:r>
            <a:r>
              <a:rPr lang="en-US" sz="2000" dirty="0" smtClean="0">
                <a:latin typeface="Times New Roman"/>
                <a:ea typeface="Times New Roman"/>
                <a:cs typeface="Times New Roman"/>
                <a:sym typeface="Times New Roman"/>
              </a:rPr>
              <a:t> cm.</a:t>
            </a:r>
            <a:r>
              <a:rPr lang="vi-VN" sz="2000" dirty="0" smtClean="0">
                <a:latin typeface="Times New Roman"/>
                <a:ea typeface="Times New Roman"/>
                <a:cs typeface="Times New Roman"/>
                <a:sym typeface="Times New Roman"/>
              </a:rPr>
              <a:t> </a:t>
            </a:r>
            <a:r>
              <a:rPr lang="vi-VN" sz="2000" dirty="0">
                <a:latin typeface="Times New Roman"/>
                <a:ea typeface="Times New Roman"/>
                <a:cs typeface="Times New Roman"/>
                <a:sym typeface="Times New Roman"/>
              </a:rPr>
              <a:t>Cân nặng </a:t>
            </a:r>
            <a:r>
              <a:rPr lang="en-US" sz="2000" dirty="0" err="1" smtClean="0">
                <a:latin typeface="Times New Roman"/>
                <a:ea typeface="Times New Roman"/>
                <a:cs typeface="Times New Roman"/>
                <a:sym typeface="Times New Roman"/>
              </a:rPr>
              <a:t>lý</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tưởng</a:t>
            </a:r>
            <a:r>
              <a:rPr lang="en-US" sz="2000" dirty="0" smtClean="0">
                <a:latin typeface="Times New Roman"/>
                <a:ea typeface="Times New Roman"/>
                <a:cs typeface="Times New Roman"/>
                <a:sym typeface="Times New Roman"/>
              </a:rPr>
              <a:t>:</a:t>
            </a:r>
            <a:r>
              <a:rPr lang="vi-VN" sz="2000" dirty="0" smtClean="0">
                <a:latin typeface="Times New Roman"/>
                <a:ea typeface="Times New Roman"/>
                <a:cs typeface="Times New Roman"/>
                <a:sym typeface="Times New Roman"/>
              </a:rPr>
              <a:t> </a:t>
            </a:r>
            <a:r>
              <a:rPr lang="vi-VN" sz="2000" dirty="0">
                <a:latin typeface="Times New Roman"/>
                <a:ea typeface="Times New Roman"/>
                <a:cs typeface="Times New Roman"/>
                <a:sym typeface="Times New Roman"/>
              </a:rPr>
              <a:t>54 kg (Giảm 5 kg trong vòng </a:t>
            </a:r>
            <a:r>
              <a:rPr lang="en-US" sz="2000" dirty="0" smtClean="0">
                <a:latin typeface="Times New Roman"/>
                <a:ea typeface="Times New Roman"/>
                <a:cs typeface="Times New Roman"/>
                <a:sym typeface="Times New Roman"/>
              </a:rPr>
              <a:t>6</a:t>
            </a:r>
            <a:r>
              <a:rPr lang="vi-VN" sz="2000" dirty="0" smtClean="0">
                <a:latin typeface="Times New Roman"/>
                <a:ea typeface="Times New Roman"/>
                <a:cs typeface="Times New Roman"/>
                <a:sym typeface="Times New Roman"/>
              </a:rPr>
              <a:t> </a:t>
            </a:r>
            <a:r>
              <a:rPr lang="vi-VN" sz="2000" dirty="0">
                <a:latin typeface="Times New Roman"/>
                <a:ea typeface="Times New Roman"/>
                <a:cs typeface="Times New Roman"/>
                <a:sym typeface="Times New Roman"/>
              </a:rPr>
              <a:t>tháng )</a:t>
            </a:r>
            <a:endParaRPr sz="20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70588"/>
              <a:buNone/>
            </a:pPr>
            <a:endParaRPr sz="20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buNone/>
            </a:pPr>
            <a:endParaRPr sz="2000" dirty="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85"/>
        <p:cNvGrpSpPr/>
        <p:nvPr/>
      </p:nvGrpSpPr>
      <p:grpSpPr>
        <a:xfrm>
          <a:off x="0" y="0"/>
          <a:ext cx="0" cy="0"/>
          <a:chOff x="0" y="0"/>
          <a:chExt cx="0" cy="0"/>
        </a:xfrm>
      </p:grpSpPr>
      <p:sp>
        <p:nvSpPr>
          <p:cNvPr id="186" name="Google Shape;186;g10a2941e8a8_0_12"/>
          <p:cNvSpPr txBox="1">
            <a:spLocks noGrp="1"/>
          </p:cNvSpPr>
          <p:nvPr>
            <p:ph type="subTitle" idx="1"/>
          </p:nvPr>
        </p:nvSpPr>
        <p:spPr>
          <a:xfrm>
            <a:off x="894080" y="217170"/>
            <a:ext cx="10404600" cy="6640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2400"/>
              <a:buNone/>
            </a:pPr>
            <a:endParaRPr sz="6750">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2400"/>
              <a:buNone/>
            </a:pPr>
            <a:endParaRPr sz="3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p:txBody>
      </p:sp>
      <p:pic>
        <p:nvPicPr>
          <p:cNvPr id="187" name="Google Shape;187;g10a2941e8a8_0_12"/>
          <p:cNvPicPr preferRelativeResize="0"/>
          <p:nvPr/>
        </p:nvPicPr>
        <p:blipFill>
          <a:blip r:embed="rId3">
            <a:alphaModFix/>
          </a:blip>
          <a:stretch>
            <a:fillRect/>
          </a:stretch>
        </p:blipFill>
        <p:spPr>
          <a:xfrm>
            <a:off x="1960093" y="217170"/>
            <a:ext cx="8272574" cy="6300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91"/>
        <p:cNvGrpSpPr/>
        <p:nvPr/>
      </p:nvGrpSpPr>
      <p:grpSpPr>
        <a:xfrm>
          <a:off x="0" y="0"/>
          <a:ext cx="0" cy="0"/>
          <a:chOff x="0" y="0"/>
          <a:chExt cx="0" cy="0"/>
        </a:xfrm>
      </p:grpSpPr>
      <p:sp>
        <p:nvSpPr>
          <p:cNvPr id="192" name="Google Shape;192;g10a2941e8a8_0_16"/>
          <p:cNvSpPr txBox="1">
            <a:spLocks noGrp="1"/>
          </p:cNvSpPr>
          <p:nvPr>
            <p:ph type="subTitle" idx="1"/>
          </p:nvPr>
        </p:nvSpPr>
        <p:spPr>
          <a:xfrm>
            <a:off x="894080" y="217170"/>
            <a:ext cx="10404600" cy="6640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2400"/>
              <a:buNone/>
            </a:pPr>
            <a:endParaRPr sz="6750">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2400"/>
              <a:buNone/>
            </a:pPr>
            <a:endParaRPr sz="3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p:txBody>
      </p:sp>
      <p:pic>
        <p:nvPicPr>
          <p:cNvPr id="193" name="Google Shape;193;g10a2941e8a8_0_16"/>
          <p:cNvPicPr preferRelativeResize="0"/>
          <p:nvPr/>
        </p:nvPicPr>
        <p:blipFill>
          <a:blip r:embed="rId3">
            <a:alphaModFix/>
          </a:blip>
          <a:stretch>
            <a:fillRect/>
          </a:stretch>
        </p:blipFill>
        <p:spPr>
          <a:xfrm>
            <a:off x="2082800" y="217170"/>
            <a:ext cx="7837125" cy="62648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2222073" y="863600"/>
            <a:ext cx="6433735" cy="5372733"/>
          </a:xfrm>
          <a:prstGeom prst="rect">
            <a:avLst/>
          </a:prstGeom>
        </p:spPr>
      </p:pic>
    </p:spTree>
    <p:extLst>
      <p:ext uri="{BB962C8B-B14F-4D97-AF65-F5344CB8AC3E}">
        <p14:creationId xmlns:p14="http://schemas.microsoft.com/office/powerpoint/2010/main" val="1310766524"/>
      </p:ext>
    </p:extLst>
  </p:cSld>
  <p:clrMapOvr>
    <a:overrideClrMapping bg1="lt1" tx1="dk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97"/>
        <p:cNvGrpSpPr/>
        <p:nvPr/>
      </p:nvGrpSpPr>
      <p:grpSpPr>
        <a:xfrm>
          <a:off x="0" y="0"/>
          <a:ext cx="0" cy="0"/>
          <a:chOff x="0" y="0"/>
          <a:chExt cx="0" cy="0"/>
        </a:xfrm>
      </p:grpSpPr>
      <p:sp>
        <p:nvSpPr>
          <p:cNvPr id="2" name="Title 1"/>
          <p:cNvSpPr>
            <a:spLocks noGrp="1"/>
          </p:cNvSpPr>
          <p:nvPr>
            <p:ph type="ctrTitle"/>
          </p:nvPr>
        </p:nvSpPr>
        <p:spPr>
          <a:xfrm>
            <a:off x="171450" y="2260599"/>
            <a:ext cx="2070100" cy="1935163"/>
          </a:xfrm>
        </p:spPr>
        <p:txBody>
          <a:bodyPr>
            <a:noAutofit/>
          </a:bodyPr>
          <a:lstStyle/>
          <a:p>
            <a:r>
              <a:rPr lang="en-US" sz="3000" i="1" dirty="0" err="1" smtClean="0"/>
              <a:t>khuyến</a:t>
            </a:r>
            <a:r>
              <a:rPr lang="en-US" sz="3000" i="1" dirty="0" smtClean="0"/>
              <a:t> </a:t>
            </a:r>
            <a:r>
              <a:rPr lang="en-US" sz="3000" i="1" dirty="0" err="1"/>
              <a:t>cáo</a:t>
            </a:r>
            <a:r>
              <a:rPr lang="en-US" sz="3000" i="1" dirty="0"/>
              <a:t> </a:t>
            </a:r>
            <a:r>
              <a:rPr lang="en-US" sz="3000" i="1" dirty="0" err="1"/>
              <a:t>của</a:t>
            </a:r>
            <a:r>
              <a:rPr lang="en-US" sz="3000" i="1" dirty="0"/>
              <a:t> ESC/EAS </a:t>
            </a:r>
            <a:r>
              <a:rPr lang="en-US" sz="3000" i="1" dirty="0" smtClean="0"/>
              <a:t/>
            </a:r>
            <a:br>
              <a:rPr lang="en-US" sz="3000" i="1" dirty="0" smtClean="0"/>
            </a:br>
            <a:r>
              <a:rPr lang="en-US" sz="3000" i="1" dirty="0" smtClean="0"/>
              <a:t>2019 </a:t>
            </a:r>
            <a:r>
              <a:rPr lang="en-US" sz="3000" i="1" dirty="0" err="1"/>
              <a:t>về</a:t>
            </a:r>
            <a:r>
              <a:rPr lang="en-US" sz="3000" i="1" dirty="0"/>
              <a:t> </a:t>
            </a:r>
            <a:r>
              <a:rPr lang="en-US" sz="3000" i="1" dirty="0" err="1"/>
              <a:t>điều</a:t>
            </a:r>
            <a:r>
              <a:rPr lang="en-US" sz="3000" i="1" dirty="0"/>
              <a:t> </a:t>
            </a:r>
            <a:r>
              <a:rPr lang="en-US" sz="3000" i="1" dirty="0" err="1"/>
              <a:t>trị</a:t>
            </a:r>
            <a:r>
              <a:rPr lang="en-US" sz="3000" i="1" dirty="0"/>
              <a:t> </a:t>
            </a:r>
            <a:r>
              <a:rPr lang="en-US" sz="3000" i="1" dirty="0" err="1"/>
              <a:t>rối</a:t>
            </a:r>
            <a:r>
              <a:rPr lang="en-US" sz="3000" i="1" dirty="0"/>
              <a:t> </a:t>
            </a:r>
            <a:r>
              <a:rPr lang="en-US" sz="3000" i="1" dirty="0" err="1"/>
              <a:t>loạn</a:t>
            </a:r>
            <a:r>
              <a:rPr lang="en-US" sz="3000" i="1" dirty="0"/>
              <a:t> </a:t>
            </a:r>
            <a:r>
              <a:rPr lang="en-US" sz="3000" i="1" dirty="0" err="1"/>
              <a:t>lipit</a:t>
            </a:r>
            <a:r>
              <a:rPr lang="en-US" sz="3000" i="1" dirty="0"/>
              <a:t> </a:t>
            </a:r>
            <a:r>
              <a:rPr lang="en-US" sz="3000" i="1" dirty="0" err="1"/>
              <a:t>máu</a:t>
            </a:r>
            <a:endParaRPr lang="en-US" sz="3000" dirty="0"/>
          </a:p>
        </p:txBody>
      </p:sp>
      <p:sp>
        <p:nvSpPr>
          <p:cNvPr id="198" name="Google Shape;198;g10a2941e8a8_0_26"/>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2400"/>
              <a:buNone/>
            </a:pPr>
            <a:endParaRPr sz="6750">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2400"/>
              <a:buNone/>
            </a:pPr>
            <a:endParaRPr sz="3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p:txBody>
      </p:sp>
      <p:pic>
        <p:nvPicPr>
          <p:cNvPr id="199" name="Google Shape;199;g10a2941e8a8_0_26"/>
          <p:cNvPicPr preferRelativeResize="0"/>
          <p:nvPr/>
        </p:nvPicPr>
        <p:blipFill>
          <a:blip r:embed="rId3">
            <a:alphaModFix/>
          </a:blip>
          <a:stretch>
            <a:fillRect/>
          </a:stretch>
        </p:blipFill>
        <p:spPr>
          <a:xfrm>
            <a:off x="2444750" y="122238"/>
            <a:ext cx="8877300" cy="6629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203"/>
        <p:cNvGrpSpPr/>
        <p:nvPr/>
      </p:nvGrpSpPr>
      <p:grpSpPr>
        <a:xfrm>
          <a:off x="0" y="0"/>
          <a:ext cx="0" cy="0"/>
          <a:chOff x="0" y="0"/>
          <a:chExt cx="0" cy="0"/>
        </a:xfrm>
      </p:grpSpPr>
      <p:sp>
        <p:nvSpPr>
          <p:cNvPr id="204" name="Google Shape;204;p20"/>
          <p:cNvSpPr txBox="1">
            <a:spLocks noGrp="1"/>
          </p:cNvSpPr>
          <p:nvPr>
            <p:ph type="subTitle" idx="1"/>
          </p:nvPr>
        </p:nvSpPr>
        <p:spPr>
          <a:xfrm>
            <a:off x="-91405" y="7"/>
            <a:ext cx="10404600" cy="664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Clr>
                <a:schemeClr val="dk1"/>
              </a:buClr>
              <a:buSzPts val="2400"/>
              <a:buNone/>
            </a:pPr>
            <a:r>
              <a:rPr lang="vi-VN" b="1" dirty="0">
                <a:latin typeface="Times New Roman"/>
                <a:ea typeface="Times New Roman"/>
                <a:cs typeface="Times New Roman"/>
                <a:sym typeface="Times New Roman"/>
              </a:rPr>
              <a:t>3. Giải </a:t>
            </a:r>
            <a:r>
              <a:rPr lang="vi-VN" b="1" dirty="0" smtClean="0">
                <a:latin typeface="Times New Roman"/>
                <a:ea typeface="Times New Roman"/>
                <a:cs typeface="Times New Roman"/>
                <a:sym typeface="Times New Roman"/>
              </a:rPr>
              <a:t>pháp</a:t>
            </a:r>
            <a:r>
              <a:rPr lang="en-US" b="1" dirty="0" smtClean="0">
                <a:latin typeface="Times New Roman"/>
                <a:ea typeface="Times New Roman"/>
                <a:cs typeface="Times New Roman"/>
                <a:sym typeface="Times New Roman"/>
              </a:rPr>
              <a:t> </a:t>
            </a:r>
            <a:r>
              <a:rPr lang="en-US" b="1" dirty="0" err="1" smtClean="0">
                <a:latin typeface="Times New Roman"/>
                <a:ea typeface="Times New Roman"/>
                <a:cs typeface="Times New Roman"/>
                <a:sym typeface="Times New Roman"/>
              </a:rPr>
              <a:t>thực</a:t>
            </a:r>
            <a:r>
              <a:rPr lang="en-US" b="1" dirty="0" smtClean="0">
                <a:latin typeface="Times New Roman"/>
                <a:ea typeface="Times New Roman"/>
                <a:cs typeface="Times New Roman"/>
                <a:sym typeface="Times New Roman"/>
              </a:rPr>
              <a:t> </a:t>
            </a:r>
            <a:r>
              <a:rPr lang="en-US" b="1" dirty="0" err="1" smtClean="0">
                <a:latin typeface="Times New Roman"/>
                <a:ea typeface="Times New Roman"/>
                <a:cs typeface="Times New Roman"/>
                <a:sym typeface="Times New Roman"/>
              </a:rPr>
              <a:t>hiện</a:t>
            </a:r>
            <a:endParaRPr b="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b="1" i="1" dirty="0">
                <a:latin typeface="Times New Roman"/>
                <a:ea typeface="Times New Roman"/>
                <a:cs typeface="Times New Roman"/>
                <a:sym typeface="Times New Roman"/>
              </a:rPr>
              <a:t>3.1 Thuốc điều trị </a:t>
            </a:r>
            <a:endParaRPr b="1" i="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 Coveram 10/10mg x 1v/ ngày. </a:t>
            </a:r>
            <a:endParaRPr lang="en-US" dirty="0" smtClean="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smtClean="0">
                <a:latin typeface="Times New Roman"/>
                <a:ea typeface="Times New Roman"/>
                <a:cs typeface="Times New Roman"/>
                <a:sym typeface="Times New Roman"/>
              </a:rPr>
              <a:t>Uống </a:t>
            </a:r>
            <a:r>
              <a:rPr lang="vi-VN" dirty="0">
                <a:latin typeface="Times New Roman"/>
                <a:ea typeface="Times New Roman"/>
                <a:cs typeface="Times New Roman"/>
                <a:sym typeface="Times New Roman"/>
              </a:rPr>
              <a:t>sáng </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 Concor 5mg x 2v/ ngày. </a:t>
            </a:r>
            <a:endParaRPr lang="en-US" dirty="0" smtClean="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smtClean="0">
                <a:latin typeface="Times New Roman"/>
                <a:ea typeface="Times New Roman"/>
                <a:cs typeface="Times New Roman"/>
                <a:sym typeface="Times New Roman"/>
              </a:rPr>
              <a:t>Uống </a:t>
            </a:r>
            <a:r>
              <a:rPr lang="vi-VN" dirty="0">
                <a:latin typeface="Times New Roman"/>
                <a:ea typeface="Times New Roman"/>
                <a:cs typeface="Times New Roman"/>
                <a:sym typeface="Times New Roman"/>
              </a:rPr>
              <a:t>sáng- tối       </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p:txBody>
      </p:sp>
      <p:pic>
        <p:nvPicPr>
          <p:cNvPr id="205" name="Google Shape;205;p20"/>
          <p:cNvPicPr preferRelativeResize="0"/>
          <p:nvPr/>
        </p:nvPicPr>
        <p:blipFill>
          <a:blip r:embed="rId3">
            <a:alphaModFix/>
          </a:blip>
          <a:stretch>
            <a:fillRect/>
          </a:stretch>
        </p:blipFill>
        <p:spPr>
          <a:xfrm>
            <a:off x="4064000" y="1295401"/>
            <a:ext cx="7804239" cy="5245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209"/>
        <p:cNvGrpSpPr/>
        <p:nvPr/>
      </p:nvGrpSpPr>
      <p:grpSpPr>
        <a:xfrm>
          <a:off x="0" y="0"/>
          <a:ext cx="0" cy="0"/>
          <a:chOff x="0" y="0"/>
          <a:chExt cx="0" cy="0"/>
        </a:xfrm>
      </p:grpSpPr>
      <p:sp>
        <p:nvSpPr>
          <p:cNvPr id="210" name="Google Shape;210;g10a2941e8a8_0_6"/>
          <p:cNvSpPr txBox="1">
            <a:spLocks noGrp="1"/>
          </p:cNvSpPr>
          <p:nvPr>
            <p:ph type="subTitle" idx="1"/>
          </p:nvPr>
        </p:nvSpPr>
        <p:spPr>
          <a:xfrm>
            <a:off x="750170" y="7"/>
            <a:ext cx="10404600" cy="664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Clr>
                <a:schemeClr val="dk1"/>
              </a:buClr>
              <a:buSzPts val="2400"/>
              <a:buNone/>
            </a:pPr>
            <a:r>
              <a:rPr lang="vi-V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p:txBody>
      </p:sp>
      <p:pic>
        <p:nvPicPr>
          <p:cNvPr id="211" name="Google Shape;211;g10a2941e8a8_0_6"/>
          <p:cNvPicPr preferRelativeResize="0"/>
          <p:nvPr/>
        </p:nvPicPr>
        <p:blipFill>
          <a:blip r:embed="rId3">
            <a:alphaModFix/>
          </a:blip>
          <a:stretch>
            <a:fillRect/>
          </a:stretch>
        </p:blipFill>
        <p:spPr>
          <a:xfrm>
            <a:off x="2972400" y="263375"/>
            <a:ext cx="6016425" cy="6390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215"/>
        <p:cNvGrpSpPr/>
        <p:nvPr/>
      </p:nvGrpSpPr>
      <p:grpSpPr>
        <a:xfrm>
          <a:off x="0" y="0"/>
          <a:ext cx="0" cy="0"/>
          <a:chOff x="0" y="0"/>
          <a:chExt cx="0" cy="0"/>
        </a:xfrm>
      </p:grpSpPr>
      <p:sp>
        <p:nvSpPr>
          <p:cNvPr id="216" name="Google Shape;216;g10a2941e8a8_0_0"/>
          <p:cNvSpPr txBox="1">
            <a:spLocks noGrp="1"/>
          </p:cNvSpPr>
          <p:nvPr>
            <p:ph type="subTitle" idx="1"/>
          </p:nvPr>
        </p:nvSpPr>
        <p:spPr>
          <a:xfrm>
            <a:off x="893445" y="217170"/>
            <a:ext cx="10404600" cy="66408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 Atovastatin </a:t>
            </a:r>
            <a:r>
              <a:rPr lang="en-US" dirty="0" smtClean="0">
                <a:latin typeface="Times New Roman"/>
                <a:ea typeface="Times New Roman"/>
                <a:cs typeface="Times New Roman"/>
                <a:sym typeface="Times New Roman"/>
              </a:rPr>
              <a:t>2</a:t>
            </a:r>
            <a:r>
              <a:rPr lang="vi-VN" dirty="0" smtClean="0">
                <a:latin typeface="Times New Roman"/>
                <a:ea typeface="Times New Roman"/>
                <a:cs typeface="Times New Roman"/>
                <a:sym typeface="Times New Roman"/>
              </a:rPr>
              <a:t>0mg </a:t>
            </a:r>
            <a:r>
              <a:rPr lang="vi-VN" dirty="0">
                <a:latin typeface="Times New Roman"/>
                <a:ea typeface="Times New Roman"/>
                <a:cs typeface="Times New Roman"/>
                <a:sym typeface="Times New Roman"/>
              </a:rPr>
              <a:t>x 1v/ ngày. Uống tối (</a:t>
            </a:r>
            <a:r>
              <a:rPr lang="vi-VN" i="1" dirty="0">
                <a:latin typeface="Times New Roman"/>
                <a:ea typeface="Times New Roman"/>
                <a:cs typeface="Times New Roman"/>
                <a:sym typeface="Times New Roman"/>
              </a:rPr>
              <a:t>theo ESC 2019 và AHA 2016</a:t>
            </a:r>
            <a:r>
              <a:rPr lang="vi-VN" i="1" dirty="0" smtClean="0">
                <a:latin typeface="Times New Roman"/>
                <a:ea typeface="Times New Roman"/>
                <a:cs typeface="Times New Roman"/>
                <a:sym typeface="Times New Roman"/>
              </a:rPr>
              <a:t>)</a:t>
            </a:r>
            <a:r>
              <a:rPr lang="en-US" i="1" dirty="0" smtClean="0">
                <a:latin typeface="Times New Roman"/>
                <a:ea typeface="Times New Roman"/>
                <a:cs typeface="Times New Roman"/>
                <a:sym typeface="Times New Roman"/>
              </a:rPr>
              <a:t>.</a:t>
            </a:r>
          </a:p>
          <a:p>
            <a:pPr marL="0" lvl="0" indent="0" algn="l" rtl="0">
              <a:lnSpc>
                <a:spcPct val="100000"/>
              </a:lnSpc>
              <a:spcBef>
                <a:spcPts val="1000"/>
              </a:spcBef>
              <a:spcAft>
                <a:spcPts val="0"/>
              </a:spcAft>
              <a:buClr>
                <a:schemeClr val="dk1"/>
              </a:buClr>
              <a:buSzPts val="2400"/>
              <a:buNone/>
            </a:pPr>
            <a:r>
              <a:rPr lang="en-US" dirty="0" err="1" smtClean="0">
                <a:latin typeface="Times New Roman"/>
                <a:ea typeface="Times New Roman"/>
                <a:cs typeface="Times New Roman"/>
                <a:sym typeface="Times New Roman"/>
              </a:rPr>
              <a:t>Liệu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pháp</a:t>
            </a:r>
            <a:r>
              <a:rPr lang="en-US" dirty="0" smtClean="0">
                <a:latin typeface="Times New Roman"/>
                <a:ea typeface="Times New Roman"/>
                <a:cs typeface="Times New Roman"/>
                <a:sym typeface="Times New Roman"/>
              </a:rPr>
              <a:t> statin </a:t>
            </a:r>
            <a:r>
              <a:rPr lang="en-US" dirty="0" err="1" smtClean="0">
                <a:latin typeface="Times New Roman"/>
                <a:ea typeface="Times New Roman"/>
                <a:cs typeface="Times New Roman"/>
                <a:sym typeface="Times New Roman"/>
              </a:rPr>
              <a:t>có</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thể</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cải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thiện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biến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cố</a:t>
            </a:r>
            <a:r>
              <a:rPr lang="en-US" dirty="0" smtClean="0">
                <a:latin typeface="Times New Roman"/>
                <a:ea typeface="Times New Roman"/>
                <a:cs typeface="Times New Roman"/>
                <a:sym typeface="Times New Roman"/>
              </a:rPr>
              <a:t> TM </a:t>
            </a:r>
            <a:r>
              <a:rPr lang="en-US" dirty="0" err="1" smtClean="0">
                <a:latin typeface="Times New Roman"/>
                <a:ea typeface="Times New Roman"/>
                <a:cs typeface="Times New Roman"/>
                <a:sym typeface="Times New Roman"/>
              </a:rPr>
              <a:t>tuy</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nhiên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nếu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dùng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liều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quá</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cao</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có</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thể</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gây</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tiêu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cơ</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vân</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p:txBody>
      </p:sp>
      <p:pic>
        <p:nvPicPr>
          <p:cNvPr id="217" name="Google Shape;217;g10a2941e8a8_0_0"/>
          <p:cNvPicPr preferRelativeResize="0"/>
          <p:nvPr/>
        </p:nvPicPr>
        <p:blipFill>
          <a:blip r:embed="rId3">
            <a:alphaModFix/>
          </a:blip>
          <a:stretch>
            <a:fillRect/>
          </a:stretch>
        </p:blipFill>
        <p:spPr>
          <a:xfrm>
            <a:off x="1450400" y="2758075"/>
            <a:ext cx="8469525" cy="3796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221"/>
        <p:cNvGrpSpPr/>
        <p:nvPr/>
      </p:nvGrpSpPr>
      <p:grpSpPr>
        <a:xfrm>
          <a:off x="0" y="0"/>
          <a:ext cx="0" cy="0"/>
          <a:chOff x="0" y="0"/>
          <a:chExt cx="0" cy="0"/>
        </a:xfrm>
      </p:grpSpPr>
      <p:sp>
        <p:nvSpPr>
          <p:cNvPr id="222" name="Google Shape;222;g10a2941e8a8_0_22"/>
          <p:cNvSpPr txBox="1">
            <a:spLocks noGrp="1"/>
          </p:cNvSpPr>
          <p:nvPr>
            <p:ph type="subTitle" idx="1"/>
          </p:nvPr>
        </p:nvSpPr>
        <p:spPr>
          <a:xfrm>
            <a:off x="893695" y="217195"/>
            <a:ext cx="10404600" cy="66408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20000"/>
              </a:lnSpc>
              <a:spcBef>
                <a:spcPts val="1000"/>
              </a:spcBef>
              <a:spcAft>
                <a:spcPts val="0"/>
              </a:spcAft>
              <a:buClr>
                <a:schemeClr val="dk1"/>
              </a:buClr>
              <a:buSzPct val="100000"/>
              <a:buNone/>
            </a:pPr>
            <a:endParaRPr i="1" dirty="0">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ct val="78688"/>
              <a:buNone/>
            </a:pPr>
            <a:r>
              <a:rPr lang="vi-VN" sz="3050" dirty="0">
                <a:latin typeface="Times New Roman"/>
                <a:ea typeface="Times New Roman"/>
                <a:cs typeface="Times New Roman"/>
                <a:sym typeface="Times New Roman"/>
              </a:rPr>
              <a:t> - Aspirin 100mg x 1v/ngày. Uống buổi tối </a:t>
            </a:r>
            <a:r>
              <a:rPr lang="vi-VN" sz="3050" dirty="0" smtClean="0">
                <a:latin typeface="Times New Roman"/>
                <a:ea typeface="Times New Roman"/>
                <a:cs typeface="Times New Roman"/>
                <a:sym typeface="Times New Roman"/>
              </a:rPr>
              <a:t>(</a:t>
            </a:r>
            <a:r>
              <a:rPr lang="vi-VN" sz="3050" i="1" dirty="0">
                <a:latin typeface="Times New Roman"/>
                <a:ea typeface="Times New Roman"/>
                <a:cs typeface="Times New Roman"/>
                <a:sym typeface="Times New Roman"/>
              </a:rPr>
              <a:t>Theo ESC 2017</a:t>
            </a:r>
            <a:r>
              <a:rPr lang="vi-VN" sz="3050" dirty="0">
                <a:latin typeface="Times New Roman"/>
                <a:ea typeface="Times New Roman"/>
                <a:cs typeface="Times New Roman"/>
                <a:sym typeface="Times New Roman"/>
              </a:rPr>
              <a:t>)</a:t>
            </a:r>
            <a:endParaRPr sz="3050" dirty="0">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ct val="78688"/>
              <a:buNone/>
            </a:pPr>
            <a:r>
              <a:rPr lang="vi-VN" sz="3050" dirty="0">
                <a:latin typeface="Times New Roman"/>
                <a:ea typeface="Times New Roman"/>
                <a:cs typeface="Times New Roman"/>
                <a:sym typeface="Times New Roman"/>
              </a:rPr>
              <a:t>- NitroGlycerin 2,5mg viên ngậm dưới lưỡi hoặc xịt. Dùng mỗi khi đau tức ngực </a:t>
            </a:r>
            <a:endParaRPr sz="3050" dirty="0">
              <a:latin typeface="Times New Roman"/>
              <a:ea typeface="Times New Roman"/>
              <a:cs typeface="Times New Roman"/>
              <a:sym typeface="Times New Roman"/>
            </a:endParaRPr>
          </a:p>
          <a:p>
            <a:pPr marL="0" lvl="0" indent="0" algn="l" rtl="0">
              <a:lnSpc>
                <a:spcPct val="120000"/>
              </a:lnSpc>
              <a:spcBef>
                <a:spcPts val="0"/>
              </a:spcBef>
              <a:spcAft>
                <a:spcPts val="0"/>
              </a:spcAft>
              <a:buClr>
                <a:schemeClr val="dk1"/>
              </a:buClr>
              <a:buSzPct val="78688"/>
              <a:buFont typeface="Arial"/>
              <a:buNone/>
            </a:pPr>
            <a:r>
              <a:rPr lang="vi-VN" sz="3050" b="1" i="1" dirty="0">
                <a:latin typeface="Times New Roman"/>
                <a:ea typeface="Times New Roman"/>
                <a:cs typeface="Times New Roman"/>
                <a:sym typeface="Times New Roman"/>
              </a:rPr>
              <a:t>3.2 Giải pháp về chế độ ăn</a:t>
            </a:r>
            <a:r>
              <a:rPr lang="vi-VN" sz="3050" dirty="0">
                <a:latin typeface="Times New Roman"/>
                <a:ea typeface="Times New Roman"/>
                <a:cs typeface="Times New Roman"/>
                <a:sym typeface="Times New Roman"/>
              </a:rPr>
              <a:t> </a:t>
            </a:r>
            <a:endParaRPr lang="en-US" sz="3050" dirty="0" smtClean="0">
              <a:latin typeface="Times New Roman"/>
              <a:ea typeface="Times New Roman"/>
              <a:cs typeface="Times New Roman"/>
              <a:sym typeface="Times New Roman"/>
            </a:endParaRPr>
          </a:p>
          <a:p>
            <a:pPr marL="50800" indent="0" algn="l">
              <a:lnSpc>
                <a:spcPct val="120000"/>
              </a:lnSpc>
            </a:pP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Giáo</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dục</a:t>
            </a:r>
            <a:r>
              <a:rPr lang="en-US" sz="3050" dirty="0" smtClean="0">
                <a:latin typeface="Times New Roman"/>
                <a:ea typeface="Times New Roman"/>
                <a:cs typeface="Times New Roman"/>
                <a:sym typeface="Times New Roman"/>
              </a:rPr>
              <a:t> BN: </a:t>
            </a:r>
            <a:r>
              <a:rPr lang="vi-VN" sz="3000" dirty="0">
                <a:latin typeface="Times New Roman"/>
                <a:ea typeface="Times New Roman"/>
                <a:cs typeface="Times New Roman"/>
              </a:rPr>
              <a:t>Bn </a:t>
            </a:r>
            <a:r>
              <a:rPr lang="en-US" sz="3000" dirty="0" err="1" smtClean="0">
                <a:latin typeface="Times New Roman"/>
                <a:ea typeface="Times New Roman"/>
                <a:cs typeface="Times New Roman"/>
              </a:rPr>
              <a:t>đang</a:t>
            </a:r>
            <a:r>
              <a:rPr lang="en-US" sz="3000" dirty="0" smtClean="0">
                <a:latin typeface="Times New Roman"/>
                <a:ea typeface="Times New Roman"/>
                <a:cs typeface="Times New Roman"/>
              </a:rPr>
              <a:t> </a:t>
            </a:r>
            <a:r>
              <a:rPr lang="vi-VN" sz="3000" dirty="0" smtClean="0">
                <a:latin typeface="Times New Roman"/>
                <a:ea typeface="Times New Roman"/>
                <a:cs typeface="Times New Roman"/>
              </a:rPr>
              <a:t>thừa cân</a:t>
            </a:r>
            <a:r>
              <a:rPr lang="en-US" sz="3000" dirty="0" smtClean="0">
                <a:latin typeface="Times New Roman"/>
                <a:ea typeface="Times New Roman"/>
                <a:cs typeface="Times New Roman"/>
              </a:rPr>
              <a:t>,</a:t>
            </a:r>
            <a:r>
              <a:rPr lang="vi-VN" sz="3000" dirty="0" smtClean="0">
                <a:latin typeface="Times New Roman"/>
                <a:ea typeface="Times New Roman"/>
                <a:cs typeface="Times New Roman"/>
              </a:rPr>
              <a:t> </a:t>
            </a:r>
            <a:r>
              <a:rPr lang="vi-VN" sz="3000" dirty="0">
                <a:latin typeface="Times New Roman"/>
                <a:ea typeface="Times New Roman"/>
                <a:cs typeface="Times New Roman"/>
              </a:rPr>
              <a:t>nguyên nhân thừa cân vì năng lượng ko tiêu thụ hết (</a:t>
            </a:r>
            <a:r>
              <a:rPr lang="vi-VN" sz="3000" dirty="0" smtClean="0">
                <a:latin typeface="Times New Roman"/>
                <a:ea typeface="Times New Roman"/>
                <a:cs typeface="Times New Roman"/>
              </a:rPr>
              <a:t>VD</a:t>
            </a:r>
            <a:r>
              <a:rPr lang="en-US" sz="3000" dirty="0" smtClean="0">
                <a:latin typeface="Times New Roman"/>
                <a:ea typeface="Times New Roman"/>
                <a:cs typeface="Times New Roman"/>
              </a:rPr>
              <a:t> </a:t>
            </a:r>
            <a:r>
              <a:rPr lang="vi-VN" sz="3000" dirty="0" smtClean="0">
                <a:latin typeface="Times New Roman"/>
                <a:ea typeface="Times New Roman"/>
                <a:cs typeface="Times New Roman"/>
              </a:rPr>
              <a:t>một </a:t>
            </a:r>
            <a:r>
              <a:rPr lang="vi-VN" sz="3000" dirty="0">
                <a:latin typeface="Times New Roman"/>
                <a:ea typeface="Times New Roman"/>
                <a:cs typeface="Times New Roman"/>
              </a:rPr>
              <a:t>ngày dư 200 calo, 16 ngày dư 8000 kalo tương đương 1kg mỡ </a:t>
            </a:r>
            <a:r>
              <a:rPr lang="vi-VN" sz="3000" dirty="0" smtClean="0">
                <a:latin typeface="Times New Roman"/>
                <a:ea typeface="Times New Roman"/>
                <a:cs typeface="Times New Roman"/>
              </a:rPr>
              <a:t>=&gt; </a:t>
            </a:r>
            <a:r>
              <a:rPr lang="vi-VN" sz="3000" dirty="0">
                <a:latin typeface="Times New Roman"/>
                <a:ea typeface="Times New Roman"/>
                <a:cs typeface="Times New Roman"/>
              </a:rPr>
              <a:t>phải tiêu thụ nhiều hơn lượng nạp vào để giảm cân, đốt cháy lượng mỡ </a:t>
            </a:r>
            <a:r>
              <a:rPr lang="vi-VN" sz="3000" dirty="0" smtClean="0">
                <a:latin typeface="Times New Roman"/>
                <a:ea typeface="Times New Roman"/>
                <a:cs typeface="Times New Roman"/>
              </a:rPr>
              <a:t>thừa</a:t>
            </a:r>
            <a:r>
              <a:rPr lang="en-US" sz="3000" dirty="0" smtClean="0">
                <a:latin typeface="Times New Roman"/>
                <a:ea typeface="Times New Roman"/>
                <a:cs typeface="Times New Roman"/>
              </a:rPr>
              <a:t>). </a:t>
            </a:r>
            <a:r>
              <a:rPr lang="en-US" sz="3000" dirty="0" err="1" smtClean="0">
                <a:latin typeface="Times New Roman"/>
                <a:ea typeface="Times New Roman"/>
                <a:cs typeface="Times New Roman"/>
              </a:rPr>
              <a:t>Muốn</a:t>
            </a:r>
            <a:r>
              <a:rPr lang="en-US" sz="3000" dirty="0" smtClean="0">
                <a:latin typeface="Times New Roman"/>
                <a:ea typeface="Times New Roman"/>
                <a:cs typeface="Times New Roman"/>
              </a:rPr>
              <a:t> </a:t>
            </a:r>
            <a:r>
              <a:rPr lang="en-US" sz="3000" dirty="0" err="1" smtClean="0">
                <a:latin typeface="Times New Roman"/>
                <a:ea typeface="Times New Roman"/>
                <a:cs typeface="Times New Roman"/>
              </a:rPr>
              <a:t>vậy</a:t>
            </a:r>
            <a:r>
              <a:rPr lang="en-US" sz="3000" dirty="0" smtClean="0">
                <a:latin typeface="Times New Roman"/>
                <a:ea typeface="Times New Roman"/>
                <a:cs typeface="Times New Roman"/>
              </a:rPr>
              <a:t> </a:t>
            </a:r>
            <a:r>
              <a:rPr lang="en-US" sz="3000" dirty="0" err="1" smtClean="0">
                <a:latin typeface="Times New Roman"/>
                <a:ea typeface="Times New Roman"/>
                <a:cs typeface="Times New Roman"/>
              </a:rPr>
              <a:t>cần</a:t>
            </a:r>
            <a:r>
              <a:rPr lang="en-US" sz="3000" dirty="0" smtClean="0">
                <a:latin typeface="Times New Roman"/>
                <a:ea typeface="Times New Roman"/>
                <a:cs typeface="Times New Roman"/>
              </a:rPr>
              <a:t>: </a:t>
            </a:r>
            <a:r>
              <a:rPr lang="vi-VN" sz="3000" dirty="0" smtClean="0">
                <a:latin typeface="Times New Roman"/>
                <a:ea typeface="Times New Roman"/>
                <a:cs typeface="Times New Roman"/>
              </a:rPr>
              <a:t>Ăn </a:t>
            </a:r>
            <a:r>
              <a:rPr lang="vi-VN" sz="3000" dirty="0">
                <a:latin typeface="Times New Roman"/>
                <a:ea typeface="Times New Roman"/>
                <a:cs typeface="Times New Roman"/>
              </a:rPr>
              <a:t>ít </a:t>
            </a:r>
            <a:r>
              <a:rPr lang="vi-VN" sz="3000" dirty="0" smtClean="0">
                <a:latin typeface="Times New Roman"/>
                <a:ea typeface="Times New Roman"/>
                <a:cs typeface="Times New Roman"/>
              </a:rPr>
              <a:t>đi</a:t>
            </a:r>
            <a:r>
              <a:rPr lang="en-US" sz="3000" dirty="0">
                <a:latin typeface="Times New Roman"/>
                <a:ea typeface="Times New Roman"/>
                <a:cs typeface="Times New Roman"/>
              </a:rPr>
              <a:t> </a:t>
            </a:r>
            <a:r>
              <a:rPr lang="en-US" sz="3000" dirty="0" err="1" smtClean="0">
                <a:latin typeface="Times New Roman"/>
                <a:ea typeface="Times New Roman"/>
                <a:cs typeface="Times New Roman"/>
              </a:rPr>
              <a:t>hoặc</a:t>
            </a:r>
            <a:r>
              <a:rPr lang="en-US" sz="3000" dirty="0" smtClean="0">
                <a:latin typeface="Times New Roman"/>
                <a:ea typeface="Times New Roman"/>
                <a:cs typeface="Times New Roman"/>
              </a:rPr>
              <a:t> </a:t>
            </a:r>
            <a:r>
              <a:rPr lang="vi-VN" sz="3000" dirty="0" smtClean="0">
                <a:latin typeface="Times New Roman"/>
                <a:ea typeface="Times New Roman"/>
                <a:cs typeface="Times New Roman"/>
              </a:rPr>
              <a:t>Hoạt </a:t>
            </a:r>
            <a:r>
              <a:rPr lang="vi-VN" sz="3000" dirty="0">
                <a:latin typeface="Times New Roman"/>
                <a:ea typeface="Times New Roman"/>
                <a:cs typeface="Times New Roman"/>
              </a:rPr>
              <a:t>động thể lực </a:t>
            </a:r>
            <a:r>
              <a:rPr lang="vi-VN" sz="3000" dirty="0" smtClean="0">
                <a:latin typeface="Times New Roman"/>
                <a:ea typeface="Times New Roman"/>
                <a:cs typeface="Times New Roman"/>
              </a:rPr>
              <a:t>t</a:t>
            </a:r>
            <a:r>
              <a:rPr lang="en-US" sz="3000" dirty="0">
                <a:latin typeface="Times New Roman"/>
                <a:ea typeface="Times New Roman"/>
                <a:cs typeface="Times New Roman"/>
              </a:rPr>
              <a:t>ă</a:t>
            </a:r>
            <a:r>
              <a:rPr lang="vi-VN" sz="3000" dirty="0" smtClean="0">
                <a:latin typeface="Times New Roman"/>
                <a:ea typeface="Times New Roman"/>
                <a:cs typeface="Times New Roman"/>
              </a:rPr>
              <a:t>ng</a:t>
            </a:r>
            <a:r>
              <a:rPr lang="en-US" sz="3000" dirty="0" smtClean="0">
                <a:latin typeface="Times New Roman"/>
                <a:ea typeface="Times New Roman"/>
                <a:cs typeface="Times New Roman"/>
              </a:rPr>
              <a:t> </a:t>
            </a:r>
            <a:r>
              <a:rPr lang="en-US" sz="3000" dirty="0" err="1" smtClean="0">
                <a:latin typeface="Times New Roman"/>
                <a:ea typeface="Times New Roman"/>
                <a:cs typeface="Times New Roman"/>
              </a:rPr>
              <a:t>hoặc</a:t>
            </a:r>
            <a:r>
              <a:rPr lang="en-US" sz="3000" dirty="0" smtClean="0">
                <a:latin typeface="Times New Roman"/>
                <a:ea typeface="Times New Roman"/>
                <a:cs typeface="Times New Roman"/>
              </a:rPr>
              <a:t> </a:t>
            </a:r>
            <a:r>
              <a:rPr lang="vi-VN" sz="3000" dirty="0" smtClean="0">
                <a:latin typeface="Times New Roman"/>
                <a:ea typeface="Times New Roman"/>
                <a:cs typeface="Times New Roman"/>
              </a:rPr>
              <a:t>Kết </a:t>
            </a:r>
            <a:r>
              <a:rPr lang="vi-VN" sz="3000" dirty="0">
                <a:latin typeface="Times New Roman"/>
                <a:ea typeface="Times New Roman"/>
                <a:cs typeface="Times New Roman"/>
              </a:rPr>
              <a:t>hợp cả </a:t>
            </a:r>
            <a:r>
              <a:rPr lang="vi-VN" sz="3000" dirty="0" smtClean="0">
                <a:latin typeface="Times New Roman"/>
                <a:ea typeface="Times New Roman"/>
                <a:cs typeface="Times New Roman"/>
              </a:rPr>
              <a:t>2</a:t>
            </a:r>
            <a:r>
              <a:rPr lang="en-US" sz="3000" dirty="0" smtClean="0">
                <a:latin typeface="Times New Roman"/>
                <a:ea typeface="Times New Roman"/>
                <a:cs typeface="Times New Roman"/>
              </a:rPr>
              <a:t>. </a:t>
            </a:r>
          </a:p>
          <a:p>
            <a:pPr marL="50800" indent="0" algn="l">
              <a:lnSpc>
                <a:spcPct val="120000"/>
              </a:lnSpc>
            </a:pPr>
            <a:r>
              <a:rPr lang="en-US" sz="3050" dirty="0" smtClean="0">
                <a:latin typeface="Times New Roman"/>
                <a:ea typeface="Times New Roman"/>
                <a:cs typeface="Times New Roman"/>
                <a:sym typeface="Times New Roman"/>
              </a:rPr>
              <a:t>BN </a:t>
            </a:r>
            <a:r>
              <a:rPr lang="en-US" sz="3050" dirty="0" err="1" smtClean="0">
                <a:latin typeface="Times New Roman"/>
                <a:ea typeface="Times New Roman"/>
                <a:cs typeface="Times New Roman"/>
                <a:sym typeface="Times New Roman"/>
              </a:rPr>
              <a:t>ngại</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tập</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luyện</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muốn</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giảm</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chế</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độ</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ăn</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để</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giảm</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cân</a:t>
            </a:r>
            <a:endParaRPr sz="3050" dirty="0">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ct val="78688"/>
              <a:buNone/>
            </a:pPr>
            <a:r>
              <a:rPr lang="vi-VN" sz="3050" dirty="0">
                <a:latin typeface="Times New Roman"/>
                <a:ea typeface="Times New Roman"/>
                <a:cs typeface="Times New Roman"/>
                <a:sym typeface="Times New Roman"/>
              </a:rPr>
              <a:t>- Nhu cầu năng </a:t>
            </a:r>
            <a:r>
              <a:rPr lang="vi-VN" sz="3050" dirty="0" smtClean="0">
                <a:latin typeface="Times New Roman"/>
                <a:ea typeface="Times New Roman"/>
                <a:cs typeface="Times New Roman"/>
                <a:sym typeface="Times New Roman"/>
              </a:rPr>
              <a:t>lư</a:t>
            </a:r>
            <a:r>
              <a:rPr lang="en-US" sz="3050" dirty="0" smtClean="0">
                <a:latin typeface="Times New Roman"/>
                <a:ea typeface="Times New Roman"/>
                <a:cs typeface="Times New Roman"/>
                <a:sym typeface="Times New Roman"/>
              </a:rPr>
              <a:t>ợ</a:t>
            </a:r>
            <a:r>
              <a:rPr lang="vi-VN" sz="3050" dirty="0" smtClean="0">
                <a:latin typeface="Times New Roman"/>
                <a:ea typeface="Times New Roman"/>
                <a:cs typeface="Times New Roman"/>
                <a:sym typeface="Times New Roman"/>
              </a:rPr>
              <a:t>ng </a:t>
            </a:r>
            <a:r>
              <a:rPr lang="vi-VN" sz="3050" dirty="0">
                <a:latin typeface="Times New Roman"/>
                <a:ea typeface="Times New Roman"/>
                <a:cs typeface="Times New Roman"/>
                <a:sym typeface="Times New Roman"/>
              </a:rPr>
              <a:t>30- 35 kcal/kg/ngày -&gt; </a:t>
            </a:r>
            <a:r>
              <a:rPr lang="vi-VN" sz="3050" dirty="0" smtClean="0">
                <a:latin typeface="Times New Roman"/>
                <a:ea typeface="Times New Roman"/>
                <a:cs typeface="Times New Roman"/>
                <a:sym typeface="Times New Roman"/>
              </a:rPr>
              <a:t>1</a:t>
            </a:r>
            <a:r>
              <a:rPr lang="en-US" sz="3050" dirty="0" smtClean="0">
                <a:latin typeface="Times New Roman"/>
                <a:ea typeface="Times New Roman"/>
                <a:cs typeface="Times New Roman"/>
                <a:sym typeface="Times New Roman"/>
              </a:rPr>
              <a:t>6</a:t>
            </a:r>
            <a:r>
              <a:rPr lang="vi-VN" sz="3050" dirty="0" smtClean="0">
                <a:latin typeface="Times New Roman"/>
                <a:ea typeface="Times New Roman"/>
                <a:cs typeface="Times New Roman"/>
                <a:sym typeface="Times New Roman"/>
              </a:rPr>
              <a:t>00</a:t>
            </a:r>
            <a:r>
              <a:rPr lang="en-US" sz="3050" dirty="0" smtClean="0">
                <a:latin typeface="Times New Roman"/>
                <a:ea typeface="Times New Roman"/>
                <a:cs typeface="Times New Roman"/>
                <a:sym typeface="Times New Roman"/>
              </a:rPr>
              <a:t>-1700</a:t>
            </a:r>
            <a:r>
              <a:rPr lang="vi-VN" sz="3050" dirty="0" smtClean="0">
                <a:latin typeface="Times New Roman"/>
                <a:ea typeface="Times New Roman"/>
                <a:cs typeface="Times New Roman"/>
                <a:sym typeface="Times New Roman"/>
              </a:rPr>
              <a:t> </a:t>
            </a:r>
            <a:r>
              <a:rPr lang="vi-VN" sz="3050" dirty="0">
                <a:latin typeface="Times New Roman"/>
                <a:ea typeface="Times New Roman"/>
                <a:cs typeface="Times New Roman"/>
                <a:sym typeface="Times New Roman"/>
              </a:rPr>
              <a:t>kcal/ </a:t>
            </a:r>
            <a:r>
              <a:rPr lang="vi-VN" sz="3050" dirty="0" smtClean="0">
                <a:latin typeface="Times New Roman"/>
                <a:ea typeface="Times New Roman"/>
                <a:cs typeface="Times New Roman"/>
                <a:sym typeface="Times New Roman"/>
              </a:rPr>
              <a:t>ngày</a:t>
            </a:r>
            <a:r>
              <a:rPr lang="en-US" sz="3050" dirty="0" smtClean="0">
                <a:latin typeface="Times New Roman"/>
                <a:ea typeface="Times New Roman"/>
                <a:cs typeface="Times New Roman"/>
                <a:sym typeface="Times New Roman"/>
              </a:rPr>
              <a:t> (BN </a:t>
            </a:r>
            <a:r>
              <a:rPr lang="en-US" sz="3050" dirty="0" err="1" smtClean="0">
                <a:latin typeface="Times New Roman"/>
                <a:ea typeface="Times New Roman"/>
                <a:cs typeface="Times New Roman"/>
                <a:sym typeface="Times New Roman"/>
              </a:rPr>
              <a:t>ko</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phải</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vận</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động</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thể</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lực</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nhiều</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chỉ</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cần</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duy</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trì</a:t>
            </a:r>
            <a:r>
              <a:rPr lang="en-US" sz="3050" dirty="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chuyển</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hóa</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cơ</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sở</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và</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năng</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lượng</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để</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tập</a:t>
            </a:r>
            <a:r>
              <a:rPr lang="en-US" sz="3050" dirty="0" smtClean="0">
                <a:latin typeface="Times New Roman"/>
                <a:ea typeface="Times New Roman"/>
                <a:cs typeface="Times New Roman"/>
                <a:sym typeface="Times New Roman"/>
              </a:rPr>
              <a:t> </a:t>
            </a:r>
            <a:r>
              <a:rPr lang="en-US" sz="3050" dirty="0" err="1" smtClean="0">
                <a:latin typeface="Times New Roman"/>
                <a:ea typeface="Times New Roman"/>
                <a:cs typeface="Times New Roman"/>
                <a:sym typeface="Times New Roman"/>
              </a:rPr>
              <a:t>luyện</a:t>
            </a:r>
            <a:r>
              <a:rPr lang="en-US" sz="3050" dirty="0">
                <a:latin typeface="Times New Roman"/>
                <a:ea typeface="Times New Roman"/>
                <a:cs typeface="Times New Roman"/>
                <a:sym typeface="Times New Roman"/>
              </a:rPr>
              <a:t>)</a:t>
            </a:r>
            <a:endParaRPr sz="3050" dirty="0">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ct val="78688"/>
              <a:buNone/>
            </a:pPr>
            <a:r>
              <a:rPr lang="vi-VN" sz="3050" dirty="0">
                <a:latin typeface="Times New Roman"/>
                <a:ea typeface="Times New Roman"/>
                <a:cs typeface="Times New Roman"/>
                <a:sym typeface="Times New Roman"/>
              </a:rPr>
              <a:t>Protein: Lipid : </a:t>
            </a:r>
            <a:r>
              <a:rPr lang="vi-VN" sz="3050" dirty="0" smtClean="0">
                <a:latin typeface="Times New Roman"/>
                <a:ea typeface="Times New Roman"/>
                <a:cs typeface="Times New Roman"/>
                <a:sym typeface="Times New Roman"/>
              </a:rPr>
              <a:t>Glucid</a:t>
            </a:r>
            <a:r>
              <a:rPr lang="en-US" sz="3050" dirty="0" smtClean="0">
                <a:latin typeface="Times New Roman"/>
                <a:ea typeface="Times New Roman"/>
                <a:cs typeface="Times New Roman"/>
                <a:sym typeface="Times New Roman"/>
              </a:rPr>
              <a:t>:</a:t>
            </a:r>
            <a:r>
              <a:rPr lang="vi-VN" sz="3050" dirty="0" smtClean="0">
                <a:latin typeface="Times New Roman"/>
                <a:ea typeface="Times New Roman"/>
                <a:cs typeface="Times New Roman"/>
                <a:sym typeface="Times New Roman"/>
              </a:rPr>
              <a:t>  </a:t>
            </a:r>
            <a:r>
              <a:rPr lang="vi-VN" sz="3050" dirty="0">
                <a:latin typeface="Times New Roman"/>
                <a:ea typeface="Times New Roman"/>
                <a:cs typeface="Times New Roman"/>
                <a:sym typeface="Times New Roman"/>
              </a:rPr>
              <a:t>15:20: 65 </a:t>
            </a:r>
            <a:endParaRPr sz="3050" dirty="0">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ct val="78688"/>
              <a:buNone/>
            </a:pPr>
            <a:r>
              <a:rPr lang="vi-VN" sz="3050" dirty="0">
                <a:latin typeface="Times New Roman"/>
                <a:ea typeface="Times New Roman"/>
                <a:cs typeface="Times New Roman"/>
                <a:sym typeface="Times New Roman"/>
              </a:rPr>
              <a:t>Chất xơ 14 g/1000 kcal-&gt; BN 21g </a:t>
            </a:r>
            <a:endParaRPr sz="3050" dirty="0">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226"/>
        <p:cNvGrpSpPr/>
        <p:nvPr/>
      </p:nvGrpSpPr>
      <p:grpSpPr>
        <a:xfrm>
          <a:off x="0" y="0"/>
          <a:ext cx="0" cy="0"/>
          <a:chOff x="0" y="0"/>
          <a:chExt cx="0" cy="0"/>
        </a:xfrm>
      </p:grpSpPr>
      <p:sp>
        <p:nvSpPr>
          <p:cNvPr id="227" name="Google Shape;227;p21"/>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50000"/>
              </a:lnSpc>
              <a:spcBef>
                <a:spcPts val="1000"/>
              </a:spcBef>
              <a:spcAft>
                <a:spcPts val="0"/>
              </a:spcAft>
              <a:buClr>
                <a:schemeClr val="dk1"/>
              </a:buClr>
              <a:buSzPts val="2400"/>
            </a:pP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Hạn </a:t>
            </a:r>
            <a:r>
              <a:rPr lang="vi-VN" dirty="0">
                <a:latin typeface="Times New Roman"/>
                <a:ea typeface="Times New Roman"/>
                <a:cs typeface="Times New Roman"/>
                <a:sym typeface="Times New Roman"/>
              </a:rPr>
              <a:t>chế ăn muối:&lt;5g/ngày ~1 thìa cà phê muối/ </a:t>
            </a:r>
            <a:r>
              <a:rPr lang="vi-VN" dirty="0" smtClean="0">
                <a:latin typeface="Times New Roman"/>
                <a:ea typeface="Times New Roman"/>
                <a:cs typeface="Times New Roman"/>
                <a:sym typeface="Times New Roman"/>
              </a:rPr>
              <a:t>ngày</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bao</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gồm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cả</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bột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canh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mì</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chính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bột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nêm</a:t>
            </a:r>
            <a:r>
              <a:rPr lang="en-US" dirty="0" smtClean="0">
                <a:latin typeface="Times New Roman"/>
                <a:ea typeface="Times New Roman"/>
                <a:cs typeface="Times New Roman"/>
                <a:sym typeface="Times New Roman"/>
              </a:rPr>
              <a:t>)</a:t>
            </a:r>
            <a:r>
              <a:rPr lang="vi-VN" dirty="0" smtClean="0">
                <a:latin typeface="Times New Roman"/>
                <a:ea typeface="Times New Roman"/>
                <a:cs typeface="Times New Roman"/>
                <a:sym typeface="Times New Roman"/>
              </a:rPr>
              <a:t>, ăn </a:t>
            </a:r>
            <a:r>
              <a:rPr lang="vi-VN" dirty="0">
                <a:latin typeface="Times New Roman"/>
                <a:ea typeface="Times New Roman"/>
                <a:cs typeface="Times New Roman"/>
                <a:sym typeface="Times New Roman"/>
              </a:rPr>
              <a:t>trái cây </a:t>
            </a:r>
            <a:r>
              <a:rPr lang="en-US" dirty="0" err="1" smtClean="0">
                <a:latin typeface="Times New Roman"/>
                <a:ea typeface="Times New Roman"/>
                <a:cs typeface="Times New Roman"/>
                <a:sym typeface="Times New Roman"/>
              </a:rPr>
              <a:t>không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chấm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thêm</a:t>
            </a: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muối</a:t>
            </a:r>
            <a:r>
              <a:rPr lang="vi-VN" dirty="0">
                <a:latin typeface="Times New Roman"/>
                <a:ea typeface="Times New Roman"/>
                <a:cs typeface="Times New Roman"/>
                <a:sym typeface="Times New Roman"/>
              </a:rPr>
              <a:t>, hạn chế chấm </a:t>
            </a:r>
            <a:r>
              <a:rPr lang="vi-VN" dirty="0" smtClean="0">
                <a:latin typeface="Times New Roman"/>
                <a:ea typeface="Times New Roman"/>
                <a:cs typeface="Times New Roman"/>
                <a:sym typeface="Times New Roman"/>
              </a:rPr>
              <a:t>mắ</a:t>
            </a:r>
            <a:r>
              <a:rPr lang="en-US" dirty="0" smtClean="0">
                <a:latin typeface="Times New Roman"/>
                <a:ea typeface="Times New Roman"/>
                <a:cs typeface="Times New Roman"/>
                <a:sym typeface="Times New Roman"/>
              </a:rPr>
              <a:t>m (</a:t>
            </a:r>
            <a:r>
              <a:rPr lang="en-US" dirty="0" err="1" smtClean="0">
                <a:latin typeface="Times New Roman"/>
                <a:ea typeface="Times New Roman"/>
                <a:cs typeface="Times New Roman"/>
                <a:sym typeface="Times New Roman"/>
              </a:rPr>
              <a:t>nước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tương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nước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mắm</a:t>
            </a:r>
            <a:r>
              <a:rPr lang="en-US" dirty="0" smtClean="0">
                <a:latin typeface="Times New Roman"/>
                <a:ea typeface="Times New Roman"/>
                <a:cs typeface="Times New Roman"/>
                <a:sym typeface="Times New Roman"/>
              </a:rPr>
              <a:t>)</a:t>
            </a:r>
            <a:r>
              <a:rPr lang="vi-VN" dirty="0" smtClean="0">
                <a:latin typeface="Times New Roman"/>
                <a:ea typeface="Times New Roman"/>
                <a:cs typeface="Times New Roman"/>
                <a:sym typeface="Times New Roman"/>
              </a:rPr>
              <a:t> </a:t>
            </a:r>
            <a:r>
              <a:rPr lang="vi-VN" dirty="0">
                <a:latin typeface="Times New Roman"/>
                <a:ea typeface="Times New Roman"/>
                <a:cs typeface="Times New Roman"/>
                <a:sym typeface="Times New Roman"/>
              </a:rPr>
              <a:t>khi ăn </a:t>
            </a:r>
            <a:r>
              <a:rPr lang="vi-VN" dirty="0" smtClean="0">
                <a:latin typeface="Times New Roman"/>
                <a:ea typeface="Times New Roman"/>
                <a:cs typeface="Times New Roman"/>
                <a:sym typeface="Times New Roman"/>
              </a:rPr>
              <a:t>(pha </a:t>
            </a:r>
            <a:r>
              <a:rPr lang="vi-VN" dirty="0">
                <a:latin typeface="Times New Roman"/>
                <a:ea typeface="Times New Roman"/>
                <a:cs typeface="Times New Roman"/>
                <a:sym typeface="Times New Roman"/>
              </a:rPr>
              <a:t>loãng nước chấm, chấm ít). Hạn chế các món xào, kho, rim, các đồ ăn </a:t>
            </a:r>
            <a:r>
              <a:rPr lang="vi-VN" dirty="0" smtClean="0">
                <a:latin typeface="Times New Roman"/>
                <a:ea typeface="Times New Roman"/>
                <a:cs typeface="Times New Roman"/>
                <a:sym typeface="Times New Roman"/>
              </a:rPr>
              <a:t>sẵn</a:t>
            </a:r>
            <a:r>
              <a:rPr lang="en-US" dirty="0" smtClean="0">
                <a:latin typeface="Times New Roman"/>
                <a:ea typeface="Times New Roman"/>
                <a:cs typeface="Times New Roman"/>
                <a:sym typeface="Times New Roman"/>
              </a:rPr>
              <a:t>(</a:t>
            </a:r>
            <a:r>
              <a:rPr lang="vi-VN" dirty="0" smtClean="0">
                <a:latin typeface="Times New Roman"/>
                <a:ea typeface="Times New Roman"/>
                <a:cs typeface="Times New Roman"/>
                <a:sym typeface="Times New Roman"/>
              </a:rPr>
              <a:t> </a:t>
            </a:r>
            <a:r>
              <a:rPr lang="vi-VN" dirty="0">
                <a:latin typeface="Times New Roman"/>
                <a:ea typeface="Times New Roman"/>
                <a:cs typeface="Times New Roman"/>
                <a:sym typeface="Times New Roman"/>
              </a:rPr>
              <a:t>cá thịt hộp, cà muối, dưa muối,... </a:t>
            </a:r>
            <a:endParaRPr lang="en-US" dirty="0" smtClean="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pPr>
            <a:r>
              <a:rPr lang="en-US" dirty="0" err="1" smtClean="0">
                <a:latin typeface="Times New Roman"/>
                <a:ea typeface="Times New Roman"/>
                <a:cs typeface="Times New Roman"/>
                <a:sym typeface="Times New Roman"/>
              </a:rPr>
              <a:t>Vì</a:t>
            </a:r>
            <a:r>
              <a:rPr lang="en-US" dirty="0" smtClean="0">
                <a:latin typeface="Times New Roman"/>
                <a:ea typeface="Times New Roman"/>
                <a:cs typeface="Times New Roman"/>
                <a:sym typeface="Times New Roman"/>
              </a:rPr>
              <a:t> BN </a:t>
            </a:r>
            <a:r>
              <a:rPr lang="en-US" dirty="0" err="1" smtClean="0">
                <a:latin typeface="Times New Roman"/>
                <a:ea typeface="Times New Roman"/>
                <a:cs typeface="Times New Roman"/>
                <a:sym typeface="Times New Roman"/>
              </a:rPr>
              <a:t>ăn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cùng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gia</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đình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tư</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vấn</a:t>
            </a:r>
            <a:r>
              <a:rPr lang="en-US" dirty="0" smtClean="0">
                <a:latin typeface="Times New Roman"/>
                <a:ea typeface="Times New Roman"/>
                <a:cs typeface="Times New Roman"/>
                <a:sym typeface="Times New Roman"/>
              </a:rPr>
              <a:t> BN </a:t>
            </a:r>
            <a:r>
              <a:rPr lang="en-US" dirty="0" err="1" smtClean="0">
                <a:latin typeface="Times New Roman"/>
                <a:ea typeface="Times New Roman"/>
                <a:cs typeface="Times New Roman"/>
                <a:sym typeface="Times New Roman"/>
              </a:rPr>
              <a:t>múc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riêng</a:t>
            </a:r>
            <a:r>
              <a:rPr lang="en-US" dirty="0" smtClean="0">
                <a:latin typeface="Times New Roman"/>
                <a:ea typeface="Times New Roman"/>
                <a:cs typeface="Times New Roman"/>
                <a:sym typeface="Times New Roman"/>
              </a:rPr>
              <a:t> 1 </a:t>
            </a:r>
            <a:r>
              <a:rPr lang="en-US" dirty="0" err="1" smtClean="0">
                <a:latin typeface="Times New Roman"/>
                <a:ea typeface="Times New Roman"/>
                <a:cs typeface="Times New Roman"/>
                <a:sym typeface="Times New Roman"/>
              </a:rPr>
              <a:t>bát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canh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hoặc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thức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ăn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trước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khi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nêm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muối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và</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gia</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vị</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Tư</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vấn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cả</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gia</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đình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nên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ăn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giảm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muối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mỗi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lần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nấu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ăn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giảm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dần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khoảng</a:t>
            </a:r>
            <a:r>
              <a:rPr lang="en-US" dirty="0" smtClean="0">
                <a:latin typeface="Times New Roman"/>
                <a:ea typeface="Times New Roman"/>
                <a:cs typeface="Times New Roman"/>
                <a:sym typeface="Times New Roman"/>
              </a:rPr>
              <a:t> 1/3 </a:t>
            </a:r>
            <a:r>
              <a:rPr lang="en-US" dirty="0" err="1" smtClean="0">
                <a:latin typeface="Times New Roman"/>
                <a:ea typeface="Times New Roman"/>
                <a:cs typeface="Times New Roman"/>
                <a:sym typeface="Times New Roman"/>
              </a:rPr>
              <a:t>thìa</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cà</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phê</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muối</a:t>
            </a:r>
            <a:r>
              <a:rPr lang="en-US" dirty="0" smtClean="0">
                <a:latin typeface="Times New Roman"/>
                <a:ea typeface="Times New Roman"/>
                <a:cs typeface="Times New Roman"/>
                <a:sym typeface="Times New Roman"/>
              </a:rPr>
              <a:t> so </a:t>
            </a:r>
            <a:r>
              <a:rPr lang="en-US" dirty="0" err="1" smtClean="0">
                <a:latin typeface="Times New Roman"/>
                <a:ea typeface="Times New Roman"/>
                <a:cs typeface="Times New Roman"/>
                <a:sym typeface="Times New Roman"/>
              </a:rPr>
              <a:t>với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bình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thường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pha</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loãng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nước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chấm</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Sử dụng dầu thực </a:t>
            </a:r>
            <a:r>
              <a:rPr lang="vi-VN" dirty="0" smtClean="0">
                <a:latin typeface="Times New Roman"/>
                <a:ea typeface="Times New Roman"/>
                <a:cs typeface="Times New Roman"/>
                <a:sym typeface="Times New Roman"/>
              </a:rPr>
              <a:t>vật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dầu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lạc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dầu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mè</a:t>
            </a:r>
            <a:r>
              <a:rPr lang="en-US" dirty="0" smtClean="0">
                <a:latin typeface="Times New Roman"/>
                <a:ea typeface="Times New Roman"/>
                <a:cs typeface="Times New Roman"/>
                <a:sym typeface="Times New Roman"/>
              </a:rPr>
              <a:t>)</a:t>
            </a:r>
            <a:r>
              <a:rPr lang="vi-VN" dirty="0" smtClean="0">
                <a:latin typeface="Times New Roman"/>
                <a:ea typeface="Times New Roman"/>
                <a:cs typeface="Times New Roman"/>
                <a:sym typeface="Times New Roman"/>
              </a:rPr>
              <a:t>, </a:t>
            </a:r>
            <a:r>
              <a:rPr lang="vi-VN" dirty="0">
                <a:latin typeface="Times New Roman"/>
                <a:ea typeface="Times New Roman"/>
                <a:cs typeface="Times New Roman"/>
                <a:sym typeface="Times New Roman"/>
              </a:rPr>
              <a:t>dầu ô liu thay mỡ động vật, không ăn </a:t>
            </a:r>
            <a:r>
              <a:rPr lang="en-US" dirty="0" err="1" smtClean="0">
                <a:latin typeface="Times New Roman"/>
                <a:ea typeface="Times New Roman"/>
                <a:cs typeface="Times New Roman"/>
                <a:sym typeface="Times New Roman"/>
              </a:rPr>
              <a:t>nội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tạng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động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vật</a:t>
            </a:r>
            <a:r>
              <a:rPr lang="vi-VN" dirty="0" smtClean="0">
                <a:latin typeface="Times New Roman"/>
                <a:ea typeface="Times New Roman"/>
                <a:cs typeface="Times New Roman"/>
                <a:sym typeface="Times New Roman"/>
              </a:rPr>
              <a:t>, </a:t>
            </a:r>
            <a:r>
              <a:rPr lang="vi-VN" dirty="0">
                <a:latin typeface="Times New Roman"/>
                <a:ea typeface="Times New Roman"/>
                <a:cs typeface="Times New Roman"/>
                <a:sym typeface="Times New Roman"/>
              </a:rPr>
              <a:t>đồ ăn sẵn </a:t>
            </a:r>
            <a:r>
              <a:rPr lang="en-US" dirty="0" smtClean="0">
                <a:latin typeface="Times New Roman"/>
                <a:ea typeface="Times New Roman"/>
                <a:cs typeface="Times New Roman"/>
                <a:sym typeface="Times New Roman"/>
              </a:rPr>
              <a:t>(</a:t>
            </a:r>
            <a:r>
              <a:rPr lang="vi-VN" dirty="0" smtClean="0">
                <a:latin typeface="Times New Roman"/>
                <a:ea typeface="Times New Roman"/>
                <a:cs typeface="Times New Roman"/>
                <a:sym typeface="Times New Roman"/>
              </a:rPr>
              <a:t>khoai </a:t>
            </a:r>
            <a:r>
              <a:rPr lang="vi-VN" dirty="0">
                <a:latin typeface="Times New Roman"/>
                <a:ea typeface="Times New Roman"/>
                <a:cs typeface="Times New Roman"/>
                <a:sym typeface="Times New Roman"/>
              </a:rPr>
              <a:t>tây chiên, mì </a:t>
            </a:r>
            <a:r>
              <a:rPr lang="vi-VN" dirty="0" smtClean="0">
                <a:latin typeface="Times New Roman"/>
                <a:ea typeface="Times New Roman"/>
                <a:cs typeface="Times New Roman"/>
                <a:sym typeface="Times New Roman"/>
              </a:rPr>
              <a:t>tôm</a:t>
            </a:r>
            <a:r>
              <a:rPr lang="en-US" dirty="0" smtClean="0">
                <a:latin typeface="Times New Roman"/>
                <a:ea typeface="Times New Roman"/>
                <a:cs typeface="Times New Roman"/>
                <a:sym typeface="Times New Roman"/>
              </a:rPr>
              <a:t>)</a:t>
            </a:r>
            <a:r>
              <a:rPr lang="vi-VN" dirty="0" smtClean="0">
                <a:latin typeface="Times New Roman"/>
                <a:ea typeface="Times New Roman"/>
                <a:cs typeface="Times New Roman"/>
                <a:sym typeface="Times New Roman"/>
              </a:rPr>
              <a:t>, </a:t>
            </a:r>
            <a:r>
              <a:rPr lang="vi-VN" dirty="0">
                <a:latin typeface="Times New Roman"/>
                <a:ea typeface="Times New Roman"/>
                <a:cs typeface="Times New Roman"/>
                <a:sym typeface="Times New Roman"/>
              </a:rPr>
              <a:t>nên ăn nhiều </a:t>
            </a:r>
            <a:r>
              <a:rPr lang="en-US" dirty="0" err="1" smtClean="0">
                <a:latin typeface="Times New Roman"/>
                <a:ea typeface="Times New Roman"/>
                <a:cs typeface="Times New Roman"/>
                <a:sym typeface="Times New Roman"/>
              </a:rPr>
              <a:t>thực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phẩm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giàu</a:t>
            </a: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Omega3</a:t>
            </a: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cá </a:t>
            </a:r>
            <a:r>
              <a:rPr lang="vi-VN" dirty="0">
                <a:latin typeface="Times New Roman"/>
                <a:ea typeface="Times New Roman"/>
                <a:cs typeface="Times New Roman"/>
                <a:sym typeface="Times New Roman"/>
              </a:rPr>
              <a:t>hồi, cá </a:t>
            </a:r>
            <a:r>
              <a:rPr lang="vi-VN" dirty="0" smtClean="0">
                <a:latin typeface="Times New Roman"/>
                <a:ea typeface="Times New Roman"/>
                <a:cs typeface="Times New Roman"/>
                <a:sym typeface="Times New Roman"/>
              </a:rPr>
              <a:t>thu </a:t>
            </a: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hạn </a:t>
            </a:r>
            <a:r>
              <a:rPr lang="vi-VN" dirty="0">
                <a:latin typeface="Times New Roman"/>
                <a:ea typeface="Times New Roman"/>
                <a:cs typeface="Times New Roman"/>
                <a:sym typeface="Times New Roman"/>
              </a:rPr>
              <a:t>chế đồ chiên, rán, xào, không nên ăn lòng đỏ trứng, &lt;4 quả trên tuần. Ăn ít thịt đỏ. </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pPr>
            <a:r>
              <a:rPr lang="en-US" dirty="0" smtClean="0">
                <a:latin typeface="Times New Roman"/>
                <a:ea typeface="Times New Roman"/>
                <a:cs typeface="Times New Roman"/>
                <a:sym typeface="Times New Roman"/>
              </a:rPr>
              <a:t>-</a:t>
            </a:r>
            <a:r>
              <a:rPr lang="vi-VN" dirty="0" smtClean="0">
                <a:latin typeface="Times New Roman"/>
                <a:ea typeface="Times New Roman"/>
                <a:cs typeface="Times New Roman"/>
                <a:sym typeface="Times New Roman"/>
              </a:rPr>
              <a:t>Tăng </a:t>
            </a:r>
            <a:r>
              <a:rPr lang="vi-VN" dirty="0">
                <a:latin typeface="Times New Roman"/>
                <a:ea typeface="Times New Roman"/>
                <a:cs typeface="Times New Roman"/>
                <a:sym typeface="Times New Roman"/>
              </a:rPr>
              <a:t>cường chất xơ gạo lứt, </a:t>
            </a:r>
            <a:r>
              <a:rPr lang="en-US" dirty="0" err="1" smtClean="0">
                <a:latin typeface="Times New Roman"/>
                <a:ea typeface="Times New Roman"/>
                <a:cs typeface="Times New Roman"/>
                <a:sym typeface="Times New Roman"/>
              </a:rPr>
              <a:t>tránh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chà</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xát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gạo</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quá</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kỹ</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Ăn</a:t>
            </a:r>
            <a:r>
              <a:rPr lang="vi-VN"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tăng</a:t>
            </a:r>
            <a:r>
              <a:rPr lang="vi-VN" dirty="0" smtClean="0">
                <a:latin typeface="Times New Roman"/>
                <a:ea typeface="Times New Roman"/>
                <a:cs typeface="Times New Roman"/>
                <a:sym typeface="Times New Roman"/>
              </a:rPr>
              <a:t> </a:t>
            </a:r>
            <a:r>
              <a:rPr lang="vi-VN" dirty="0">
                <a:latin typeface="Times New Roman"/>
                <a:ea typeface="Times New Roman"/>
                <a:cs typeface="Times New Roman"/>
                <a:sym typeface="Times New Roman"/>
              </a:rPr>
              <a:t>rau xanh</a:t>
            </a:r>
            <a:r>
              <a:rPr lang="vi-VN" dirty="0" smtClean="0">
                <a:latin typeface="Times New Roman"/>
                <a:ea typeface="Times New Roman"/>
                <a:cs typeface="Times New Roman"/>
                <a:sym typeface="Times New Roman"/>
              </a:rPr>
              <a: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củ</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cải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đường</a:t>
            </a:r>
            <a:r>
              <a:rPr lang="en-US" dirty="0" smtClean="0">
                <a:latin typeface="Times New Roman"/>
                <a:ea typeface="Times New Roman"/>
                <a:cs typeface="Times New Roman"/>
                <a:sym typeface="Times New Roman"/>
              </a:rPr>
              <a:t>,</a:t>
            </a:r>
            <a:r>
              <a:rPr lang="vi-VN" dirty="0" smtClean="0">
                <a:latin typeface="Times New Roman"/>
                <a:ea typeface="Times New Roman"/>
                <a:cs typeface="Times New Roman"/>
                <a:sym typeface="Times New Roman"/>
              </a:rPr>
              <a:t> </a:t>
            </a:r>
            <a:r>
              <a:rPr lang="vi-VN" dirty="0">
                <a:latin typeface="Times New Roman"/>
                <a:ea typeface="Times New Roman"/>
                <a:cs typeface="Times New Roman"/>
                <a:sym typeface="Times New Roman"/>
              </a:rPr>
              <a:t>quả chín. Nên ăn quả chín dạng miếng/múi, không ép/xay hay vắt lấy nước để tăng cường chất xơ, ăn trái cây ít ngọt </a:t>
            </a:r>
            <a:r>
              <a:rPr lang="en-US" dirty="0" smtClean="0">
                <a:latin typeface="Times New Roman"/>
                <a:ea typeface="Times New Roman"/>
                <a:cs typeface="Times New Roman"/>
                <a:sym typeface="Times New Roman"/>
              </a:rPr>
              <a:t>(</a:t>
            </a:r>
            <a:r>
              <a:rPr lang="vi-VN" dirty="0" smtClean="0">
                <a:latin typeface="Times New Roman"/>
                <a:ea typeface="Times New Roman"/>
                <a:cs typeface="Times New Roman"/>
                <a:sym typeface="Times New Roman"/>
              </a:rPr>
              <a:t>bưởi</a:t>
            </a:r>
            <a:r>
              <a:rPr lang="vi-VN" dirty="0">
                <a:latin typeface="Times New Roman"/>
                <a:ea typeface="Times New Roman"/>
                <a:cs typeface="Times New Roman"/>
                <a:sym typeface="Times New Roman"/>
              </a:rPr>
              <a:t>, cam, </a:t>
            </a:r>
            <a:r>
              <a:rPr lang="vi-VN" dirty="0" smtClean="0">
                <a:latin typeface="Times New Roman"/>
                <a:ea typeface="Times New Roman"/>
                <a:cs typeface="Times New Roman"/>
                <a:sym typeface="Times New Roman"/>
              </a:rPr>
              <a:t>ổi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mận</a:t>
            </a:r>
            <a:r>
              <a:rPr lang="en-US" dirty="0" smtClean="0">
                <a:latin typeface="Times New Roman"/>
                <a:ea typeface="Times New Roman"/>
                <a:cs typeface="Times New Roman"/>
                <a:sym typeface="Times New Roman"/>
              </a:rPr>
              <a:t>)</a:t>
            </a:r>
            <a:r>
              <a:rPr lang="vi-VN" dirty="0" smtClean="0">
                <a:latin typeface="Times New Roman"/>
                <a:ea typeface="Times New Roman"/>
                <a:cs typeface="Times New Roman"/>
                <a:sym typeface="Times New Roman"/>
              </a:rPr>
              <a:t> </a:t>
            </a:r>
            <a:r>
              <a:rPr lang="vi-VN" dirty="0">
                <a:latin typeface="Times New Roman"/>
                <a:ea typeface="Times New Roman"/>
                <a:cs typeface="Times New Roman"/>
                <a:sym typeface="Times New Roman"/>
              </a:rPr>
              <a:t>hạn chế dưa hấu, </a:t>
            </a:r>
            <a:r>
              <a:rPr lang="vi-VN" dirty="0" smtClean="0">
                <a:latin typeface="Times New Roman"/>
                <a:ea typeface="Times New Roman"/>
                <a:cs typeface="Times New Roman"/>
                <a:sym typeface="Times New Roman"/>
              </a:rPr>
              <a:t>xoài, </a:t>
            </a:r>
            <a:r>
              <a:rPr lang="vi-VN" dirty="0">
                <a:latin typeface="Times New Roman"/>
                <a:ea typeface="Times New Roman"/>
                <a:cs typeface="Times New Roman"/>
                <a:sym typeface="Times New Roman"/>
              </a:rPr>
              <a:t>vải</a:t>
            </a:r>
            <a:r>
              <a:rPr lang="vi-VN" dirty="0" smtClean="0">
                <a:latin typeface="Times New Roman"/>
                <a:ea typeface="Times New Roman"/>
                <a:cs typeface="Times New Roman"/>
                <a:sym typeface="Times New Roman"/>
              </a:rPr>
              <a:t>.</a:t>
            </a:r>
            <a:endParaRPr lang="en-US" dirty="0" smtClean="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pPr>
            <a:r>
              <a:rPr lang="en-US" dirty="0" smtClean="0">
                <a:latin typeface="Times New Roman"/>
                <a:ea typeface="Times New Roman"/>
                <a:cs typeface="Times New Roman"/>
                <a:sym typeface="Times New Roman"/>
              </a:rPr>
              <a:t>-</a:t>
            </a:r>
            <a:r>
              <a:rPr lang="en-US" dirty="0" err="1" smtClean="0">
                <a:latin typeface="Times New Roman"/>
                <a:ea typeface="Times New Roman"/>
                <a:cs typeface="Times New Roman"/>
                <a:sym typeface="Times New Roman"/>
              </a:rPr>
              <a:t>Không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uống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rượu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cà</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phê</a:t>
            </a:r>
            <a:endParaRPr lang="en-US" dirty="0" smtClean="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pP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Bn</a:t>
            </a:r>
            <a:r>
              <a:rPr lang="en-US" dirty="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thường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nghe</a:t>
            </a:r>
            <a:r>
              <a:rPr lang="en-US" dirty="0" smtClean="0">
                <a:latin typeface="Times New Roman"/>
                <a:ea typeface="Times New Roman"/>
                <a:cs typeface="Times New Roman"/>
                <a:sym typeface="Times New Roman"/>
              </a:rPr>
              <a:t> con </a:t>
            </a:r>
            <a:r>
              <a:rPr lang="en-US" dirty="0" err="1" smtClean="0">
                <a:latin typeface="Times New Roman"/>
                <a:ea typeface="Times New Roman"/>
                <a:cs typeface="Times New Roman"/>
                <a:sym typeface="Times New Roman"/>
              </a:rPr>
              <a:t>cái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tư</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vấn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về</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ăn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uống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nên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cần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tư</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vấn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cho</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người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nhà</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về</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mục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tiêu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lipd</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máu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của</a:t>
            </a:r>
            <a:r>
              <a:rPr lang="en-US" dirty="0" smtClean="0">
                <a:latin typeface="Times New Roman"/>
                <a:ea typeface="Times New Roman"/>
                <a:cs typeface="Times New Roman"/>
                <a:sym typeface="Times New Roman"/>
              </a:rPr>
              <a:t> BN. </a:t>
            </a:r>
            <a:r>
              <a:rPr lang="en-US" dirty="0" err="1" smtClean="0">
                <a:latin typeface="Times New Roman"/>
                <a:ea typeface="Times New Roman"/>
                <a:cs typeface="Times New Roman"/>
                <a:sym typeface="Times New Roman"/>
              </a:rPr>
              <a:t>Thực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hiện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chế</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độ</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trên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nếu</a:t>
            </a:r>
            <a:r>
              <a:rPr lang="en-US" dirty="0" smtClean="0">
                <a:latin typeface="Times New Roman"/>
                <a:ea typeface="Times New Roman"/>
                <a:cs typeface="Times New Roman"/>
                <a:sym typeface="Times New Roman"/>
              </a:rPr>
              <a:t> lipid </a:t>
            </a:r>
            <a:r>
              <a:rPr lang="en-US" dirty="0" err="1" smtClean="0">
                <a:latin typeface="Times New Roman"/>
                <a:ea typeface="Times New Roman"/>
                <a:cs typeface="Times New Roman"/>
                <a:sym typeface="Times New Roman"/>
              </a:rPr>
              <a:t>máu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đạt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mục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tiêu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thì</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tiếp</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tục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duy</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trì</a:t>
            </a:r>
            <a:r>
              <a:rPr lang="en-US" dirty="0" smtClean="0">
                <a:latin typeface="Times New Roman"/>
                <a:ea typeface="Times New Roman"/>
                <a:cs typeface="Times New Roman"/>
                <a:sym typeface="Times New Roman"/>
              </a:rPr>
              <a:t>.</a:t>
            </a:r>
            <a:endParaRPr lang="en-US" dirty="0">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Tx/>
              <a:buChar char="-"/>
            </a:pP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94"/>
        <p:cNvGrpSpPr/>
        <p:nvPr/>
      </p:nvGrpSpPr>
      <p:grpSpPr>
        <a:xfrm>
          <a:off x="0" y="0"/>
          <a:ext cx="0" cy="0"/>
          <a:chOff x="0" y="0"/>
          <a:chExt cx="0" cy="0"/>
        </a:xfrm>
      </p:grpSpPr>
      <p:sp>
        <p:nvSpPr>
          <p:cNvPr id="95" name="Google Shape;95;p3"/>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vi-VN" b="1">
                <a:latin typeface="Times New Roman"/>
                <a:ea typeface="Times New Roman"/>
                <a:cs typeface="Times New Roman"/>
                <a:sym typeface="Times New Roman"/>
              </a:rPr>
              <a:t>B. NHÓM THÔNG TIN TIỀN SỬ VÀ CÁC YẾU TỐ LIÊN QUAN SỨC KHỎE</a:t>
            </a:r>
            <a:endParaRPr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b="1" i="1">
                <a:latin typeface="Times New Roman"/>
                <a:ea typeface="Times New Roman"/>
                <a:cs typeface="Times New Roman"/>
                <a:sym typeface="Times New Roman"/>
              </a:rPr>
              <a:t>1. Tình trạng lúc sinh</a:t>
            </a:r>
            <a:endParaRPr b="1" i="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a:latin typeface="Times New Roman"/>
                <a:ea typeface="Times New Roman"/>
                <a:cs typeface="Times New Roman"/>
                <a:sym typeface="Times New Roman"/>
              </a:rPr>
              <a:t>Đẻ thường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a:latin typeface="Times New Roman"/>
                <a:ea typeface="Times New Roman"/>
                <a:cs typeface="Times New Roman"/>
                <a:sym typeface="Times New Roman"/>
              </a:rPr>
              <a:t>Cân nặng lúc sinh: 3100 gr           Chiều cao lúc sinh: Không rõ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a:latin typeface="Times New Roman"/>
                <a:ea typeface="Times New Roman"/>
                <a:cs typeface="Times New Roman"/>
                <a:sym typeface="Times New Roman"/>
              </a:rPr>
              <a:t>Dị tật bẩm sinh: Không</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b="1" i="1">
                <a:latin typeface="Times New Roman"/>
                <a:ea typeface="Times New Roman"/>
                <a:cs typeface="Times New Roman"/>
                <a:sym typeface="Times New Roman"/>
              </a:rPr>
              <a:t>2. Yếu tố nguy cơ với sức khỏe cá nhân</a:t>
            </a:r>
            <a:endParaRPr b="1" i="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a:latin typeface="Times New Roman"/>
                <a:ea typeface="Times New Roman"/>
                <a:cs typeface="Times New Roman"/>
                <a:sym typeface="Times New Roman"/>
              </a:rPr>
              <a:t>- Hạn chế hoạt động thể lực</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a:latin typeface="Times New Roman"/>
                <a:ea typeface="Times New Roman"/>
                <a:cs typeface="Times New Roman"/>
                <a:sym typeface="Times New Roman"/>
              </a:rPr>
              <a:t>- Không hút thuốc lá, thuốc lào, rượu bia, sự dụng ma túy</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a:latin typeface="Times New Roman"/>
                <a:ea typeface="Times New Roman"/>
                <a:cs typeface="Times New Roman"/>
                <a:sym typeface="Times New Roman"/>
              </a:rPr>
              <a:t>- Yếu tố tiếp xúc nghề nghiệp, môi trường sống:</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a:latin typeface="Times New Roman"/>
                <a:ea typeface="Times New Roman"/>
                <a:cs typeface="Times New Roman"/>
                <a:sym typeface="Times New Roman"/>
              </a:rPr>
              <a:t>- Loại hố xí: Xả nước</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b="1" i="1">
                <a:latin typeface="Times New Roman"/>
                <a:ea typeface="Times New Roman"/>
                <a:cs typeface="Times New Roman"/>
                <a:sym typeface="Times New Roman"/>
              </a:rPr>
              <a:t>3. Tiền sử bệnh tật, dị ứng</a:t>
            </a:r>
            <a:endParaRPr b="1" i="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b="1" i="1">
                <a:latin typeface="Times New Roman"/>
                <a:ea typeface="Times New Roman"/>
                <a:cs typeface="Times New Roman"/>
                <a:sym typeface="Times New Roman"/>
              </a:rPr>
              <a:t>3.1 Dị ứng</a:t>
            </a:r>
            <a:endParaRPr b="1" i="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a:latin typeface="Times New Roman"/>
                <a:ea typeface="Times New Roman"/>
                <a:cs typeface="Times New Roman"/>
                <a:sym typeface="Times New Roman"/>
              </a:rPr>
              <a:t>- Dị ứng thuốc không rõ loại sau 1 lần truyền dịch tại khoa cấp cứu BV ĐHY Hải Phòng: cảm thấy buồn nôn, nôn, khó chịu, nóng bừng người sau truyền dịch.</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a:latin typeface="Times New Roman"/>
                <a:ea typeface="Times New Roman"/>
                <a:cs typeface="Times New Roman"/>
                <a:sym typeface="Times New Roman"/>
              </a:rPr>
              <a:t>- Chưa phát hiện dị ứng thực phẩm, hải sản, hóa chất,... </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231"/>
        <p:cNvGrpSpPr/>
        <p:nvPr/>
      </p:nvGrpSpPr>
      <p:grpSpPr>
        <a:xfrm>
          <a:off x="0" y="0"/>
          <a:ext cx="0" cy="0"/>
          <a:chOff x="0" y="0"/>
          <a:chExt cx="0" cy="0"/>
        </a:xfrm>
      </p:grpSpPr>
      <p:sp>
        <p:nvSpPr>
          <p:cNvPr id="232" name="Google Shape;232;p22"/>
          <p:cNvSpPr txBox="1">
            <a:spLocks noGrp="1"/>
          </p:cNvSpPr>
          <p:nvPr>
            <p:ph type="subTitle" idx="1"/>
          </p:nvPr>
        </p:nvSpPr>
        <p:spPr>
          <a:xfrm>
            <a:off x="894715" y="109855"/>
            <a:ext cx="10404475" cy="67481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dirty="0">
              <a:latin typeface="Times New Roman"/>
              <a:ea typeface="Times New Roman"/>
              <a:cs typeface="Times New Roman"/>
              <a:sym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1318744843"/>
              </p:ext>
            </p:extLst>
          </p:nvPr>
        </p:nvGraphicFramePr>
        <p:xfrm>
          <a:off x="2147888" y="211138"/>
          <a:ext cx="6983412" cy="6283960"/>
        </p:xfrm>
        <a:graphic>
          <a:graphicData uri="http://schemas.openxmlformats.org/drawingml/2006/table">
            <a:tbl>
              <a:tblPr firstRow="1" bandRow="1">
                <a:tableStyleId>{69012ECD-51FC-41F1-AA8D-1B2483CD663E}</a:tableStyleId>
              </a:tblPr>
              <a:tblGrid>
                <a:gridCol w="1117599">
                  <a:extLst>
                    <a:ext uri="{9D8B030D-6E8A-4147-A177-3AD203B41FA5}">
                      <a16:colId xmlns:a16="http://schemas.microsoft.com/office/drawing/2014/main" val="3099274317"/>
                    </a:ext>
                  </a:extLst>
                </a:gridCol>
                <a:gridCol w="2754313">
                  <a:extLst>
                    <a:ext uri="{9D8B030D-6E8A-4147-A177-3AD203B41FA5}">
                      <a16:colId xmlns:a16="http://schemas.microsoft.com/office/drawing/2014/main" val="21188115"/>
                    </a:ext>
                  </a:extLst>
                </a:gridCol>
                <a:gridCol w="3111500">
                  <a:extLst>
                    <a:ext uri="{9D8B030D-6E8A-4147-A177-3AD203B41FA5}">
                      <a16:colId xmlns:a16="http://schemas.microsoft.com/office/drawing/2014/main" val="3359018122"/>
                    </a:ext>
                  </a:extLst>
                </a:gridCol>
              </a:tblGrid>
              <a:tr h="370840">
                <a:tc>
                  <a:txBody>
                    <a:bodyPr/>
                    <a:lstStyle/>
                    <a:p>
                      <a:r>
                        <a:rPr lang="en-US" dirty="0" err="1" smtClean="0"/>
                        <a:t>Giờ</a:t>
                      </a:r>
                      <a:r>
                        <a:rPr lang="en-US" baseline="0" dirty="0" smtClean="0"/>
                        <a:t> </a:t>
                      </a:r>
                      <a:r>
                        <a:rPr lang="en-US" baseline="0" dirty="0" err="1" smtClean="0"/>
                        <a:t>ăn</a:t>
                      </a:r>
                      <a:endParaRPr lang="en-US" dirty="0"/>
                    </a:p>
                  </a:txBody>
                  <a:tcPr/>
                </a:tc>
                <a:tc>
                  <a:txBody>
                    <a:bodyPr/>
                    <a:lstStyle/>
                    <a:p>
                      <a:r>
                        <a:rPr lang="en-US" dirty="0" err="1" smtClean="0"/>
                        <a:t>Thực</a:t>
                      </a:r>
                      <a:r>
                        <a:rPr lang="en-US" baseline="0" dirty="0" smtClean="0"/>
                        <a:t> </a:t>
                      </a:r>
                      <a:r>
                        <a:rPr lang="en-US" baseline="0" dirty="0" err="1" smtClean="0"/>
                        <a:t>đơn</a:t>
                      </a:r>
                      <a:r>
                        <a:rPr lang="en-US" baseline="0" dirty="0" smtClean="0"/>
                        <a:t> </a:t>
                      </a:r>
                      <a:r>
                        <a:rPr lang="en-US" baseline="0" dirty="0" err="1" smtClean="0"/>
                        <a:t>số</a:t>
                      </a:r>
                      <a:r>
                        <a:rPr lang="en-US" baseline="0" dirty="0" smtClean="0"/>
                        <a:t> 1</a:t>
                      </a:r>
                      <a:endParaRPr lang="en-US" dirty="0"/>
                    </a:p>
                  </a:txBody>
                  <a:tcPr/>
                </a:tc>
                <a:tc>
                  <a:txBody>
                    <a:bodyPr/>
                    <a:lstStyle/>
                    <a:p>
                      <a:r>
                        <a:rPr lang="en-US" dirty="0" err="1" smtClean="0"/>
                        <a:t>Thực</a:t>
                      </a:r>
                      <a:r>
                        <a:rPr lang="en-US" baseline="0" dirty="0" smtClean="0"/>
                        <a:t> </a:t>
                      </a:r>
                      <a:r>
                        <a:rPr lang="en-US" baseline="0" dirty="0" err="1" smtClean="0"/>
                        <a:t>đơn</a:t>
                      </a:r>
                      <a:r>
                        <a:rPr lang="en-US" baseline="0" dirty="0" smtClean="0"/>
                        <a:t> </a:t>
                      </a:r>
                      <a:r>
                        <a:rPr lang="en-US" baseline="0" dirty="0" err="1" smtClean="0"/>
                        <a:t>số</a:t>
                      </a:r>
                      <a:r>
                        <a:rPr lang="en-US" baseline="0" dirty="0" smtClean="0"/>
                        <a:t> 2 </a:t>
                      </a:r>
                      <a:endParaRPr lang="en-US" dirty="0"/>
                    </a:p>
                  </a:txBody>
                  <a:tcPr/>
                </a:tc>
                <a:extLst>
                  <a:ext uri="{0D108BD9-81ED-4DB2-BD59-A6C34878D82A}">
                    <a16:rowId xmlns:a16="http://schemas.microsoft.com/office/drawing/2014/main" val="97003175"/>
                  </a:ext>
                </a:extLst>
              </a:tr>
              <a:tr h="370840">
                <a:tc>
                  <a:txBody>
                    <a:bodyPr/>
                    <a:lstStyle/>
                    <a:p>
                      <a:r>
                        <a:rPr lang="en-US" dirty="0" smtClean="0"/>
                        <a:t>6h30 - 7h00</a:t>
                      </a:r>
                      <a:endParaRPr lang="en-US" dirty="0"/>
                    </a:p>
                  </a:txBody>
                  <a:tcPr/>
                </a:tc>
                <a:tc>
                  <a:txBody>
                    <a:bodyPr/>
                    <a:lstStyle/>
                    <a:p>
                      <a:r>
                        <a:rPr lang="en-US" b="1" dirty="0" err="1" smtClean="0"/>
                        <a:t>Phở</a:t>
                      </a:r>
                      <a:r>
                        <a:rPr lang="en-US" b="1" dirty="0" smtClean="0"/>
                        <a:t> </a:t>
                      </a:r>
                      <a:r>
                        <a:rPr lang="en-US" b="1" dirty="0" err="1" smtClean="0"/>
                        <a:t>bò</a:t>
                      </a:r>
                      <a:endParaRPr lang="en-US" b="1" dirty="0" smtClean="0"/>
                    </a:p>
                    <a:p>
                      <a:r>
                        <a:rPr lang="en-US" dirty="0" err="1" smtClean="0"/>
                        <a:t>Bánh</a:t>
                      </a:r>
                      <a:r>
                        <a:rPr lang="en-US" dirty="0" smtClean="0"/>
                        <a:t> </a:t>
                      </a:r>
                      <a:r>
                        <a:rPr lang="en-US" dirty="0" err="1" smtClean="0"/>
                        <a:t>phở</a:t>
                      </a:r>
                      <a:r>
                        <a:rPr lang="en-US" dirty="0" smtClean="0"/>
                        <a:t> :180g</a:t>
                      </a:r>
                    </a:p>
                    <a:p>
                      <a:r>
                        <a:rPr lang="en-US" dirty="0" err="1" smtClean="0"/>
                        <a:t>Thịt</a:t>
                      </a:r>
                      <a:r>
                        <a:rPr lang="en-US" dirty="0" smtClean="0"/>
                        <a:t> </a:t>
                      </a:r>
                      <a:r>
                        <a:rPr lang="en-US" dirty="0" err="1" smtClean="0"/>
                        <a:t>bò</a:t>
                      </a:r>
                      <a:r>
                        <a:rPr lang="en-US" dirty="0" smtClean="0"/>
                        <a:t> 40g</a:t>
                      </a:r>
                    </a:p>
                    <a:p>
                      <a:r>
                        <a:rPr lang="en-US" dirty="0" err="1" smtClean="0"/>
                        <a:t>Dầu</a:t>
                      </a:r>
                      <a:r>
                        <a:rPr lang="en-US" dirty="0" smtClean="0"/>
                        <a:t> </a:t>
                      </a:r>
                      <a:r>
                        <a:rPr lang="en-US" dirty="0" err="1" smtClean="0"/>
                        <a:t>ăn</a:t>
                      </a:r>
                      <a:r>
                        <a:rPr lang="en-US" dirty="0" smtClean="0"/>
                        <a:t> 5g</a:t>
                      </a:r>
                      <a:endParaRPr lang="en-US" dirty="0"/>
                    </a:p>
                  </a:txBody>
                  <a:tcPr/>
                </a:tc>
                <a:tc>
                  <a:txBody>
                    <a:bodyPr/>
                    <a:lstStyle/>
                    <a:p>
                      <a:r>
                        <a:rPr lang="en-US" b="1" dirty="0" err="1" smtClean="0"/>
                        <a:t>Bún</a:t>
                      </a:r>
                      <a:r>
                        <a:rPr lang="en-US" b="1" dirty="0" smtClean="0"/>
                        <a:t> </a:t>
                      </a:r>
                      <a:r>
                        <a:rPr lang="en-US" b="1" dirty="0" err="1" smtClean="0"/>
                        <a:t>thịt</a:t>
                      </a:r>
                      <a:endParaRPr lang="en-US" b="1" dirty="0" smtClean="0"/>
                    </a:p>
                    <a:p>
                      <a:r>
                        <a:rPr lang="en-US" dirty="0" err="1" smtClean="0"/>
                        <a:t>Bún</a:t>
                      </a:r>
                      <a:r>
                        <a:rPr lang="en-US" dirty="0" smtClean="0"/>
                        <a:t>: 200g</a:t>
                      </a:r>
                    </a:p>
                    <a:p>
                      <a:r>
                        <a:rPr lang="en-US" dirty="0" err="1" smtClean="0"/>
                        <a:t>Thịt</a:t>
                      </a:r>
                      <a:r>
                        <a:rPr lang="en-US" dirty="0" smtClean="0"/>
                        <a:t> </a:t>
                      </a:r>
                      <a:r>
                        <a:rPr lang="en-US" dirty="0" err="1" smtClean="0"/>
                        <a:t>lợn</a:t>
                      </a:r>
                      <a:r>
                        <a:rPr lang="en-US" dirty="0" smtClean="0"/>
                        <a:t>: 40g</a:t>
                      </a:r>
                    </a:p>
                    <a:p>
                      <a:r>
                        <a:rPr lang="en-US" dirty="0" err="1" smtClean="0"/>
                        <a:t>Dầu</a:t>
                      </a:r>
                      <a:r>
                        <a:rPr lang="en-US" dirty="0" smtClean="0"/>
                        <a:t> </a:t>
                      </a:r>
                      <a:r>
                        <a:rPr lang="en-US" dirty="0" err="1" smtClean="0"/>
                        <a:t>ăn</a:t>
                      </a:r>
                      <a:r>
                        <a:rPr lang="en-US" dirty="0" smtClean="0"/>
                        <a:t> 5g</a:t>
                      </a:r>
                      <a:endParaRPr lang="en-US" dirty="0"/>
                    </a:p>
                  </a:txBody>
                  <a:tcPr/>
                </a:tc>
                <a:extLst>
                  <a:ext uri="{0D108BD9-81ED-4DB2-BD59-A6C34878D82A}">
                    <a16:rowId xmlns:a16="http://schemas.microsoft.com/office/drawing/2014/main" val="2881082650"/>
                  </a:ext>
                </a:extLst>
              </a:tr>
              <a:tr h="370840">
                <a:tc>
                  <a:txBody>
                    <a:bodyPr/>
                    <a:lstStyle/>
                    <a:p>
                      <a:r>
                        <a:rPr lang="en-US" dirty="0" smtClean="0"/>
                        <a:t>11h30- 12h00</a:t>
                      </a:r>
                      <a:endParaRPr lang="en-US" dirty="0"/>
                    </a:p>
                  </a:txBody>
                  <a:tcPr/>
                </a:tc>
                <a:tc>
                  <a:txBody>
                    <a:bodyPr/>
                    <a:lstStyle/>
                    <a:p>
                      <a:r>
                        <a:rPr lang="vi-VN" dirty="0" smtClean="0"/>
                        <a:t>Cơm: 2 lưng bát (Gạo tẻ 100g)</a:t>
                      </a:r>
                    </a:p>
                    <a:p>
                      <a:r>
                        <a:rPr lang="vi-VN" b="1" dirty="0" smtClean="0"/>
                        <a:t>Cá </a:t>
                      </a:r>
                      <a:r>
                        <a:rPr lang="en-US" b="1" dirty="0" err="1" smtClean="0"/>
                        <a:t>chép</a:t>
                      </a:r>
                      <a:r>
                        <a:rPr lang="en-US" b="1" baseline="0" dirty="0" smtClean="0"/>
                        <a:t> </a:t>
                      </a:r>
                      <a:r>
                        <a:rPr lang="en-US" b="1" baseline="0" dirty="0" err="1" smtClean="0"/>
                        <a:t>nấu</a:t>
                      </a:r>
                      <a:r>
                        <a:rPr lang="en-US" b="1" baseline="0" dirty="0" smtClean="0"/>
                        <a:t> </a:t>
                      </a:r>
                      <a:r>
                        <a:rPr lang="en-US" b="1" baseline="0" dirty="0" err="1" smtClean="0"/>
                        <a:t>dưa</a:t>
                      </a:r>
                      <a:r>
                        <a:rPr lang="vi-VN" b="1" dirty="0" smtClean="0"/>
                        <a:t>: </a:t>
                      </a:r>
                      <a:endParaRPr lang="en-US" b="1" dirty="0" smtClean="0"/>
                    </a:p>
                    <a:p>
                      <a:r>
                        <a:rPr lang="vi-VN" dirty="0" smtClean="0"/>
                        <a:t>Cá </a:t>
                      </a:r>
                      <a:r>
                        <a:rPr lang="en-US" dirty="0" err="1" smtClean="0"/>
                        <a:t>chép</a:t>
                      </a:r>
                      <a:r>
                        <a:rPr lang="en-US" baseline="0" dirty="0" smtClean="0"/>
                        <a:t> </a:t>
                      </a:r>
                      <a:r>
                        <a:rPr lang="vi-VN" dirty="0" smtClean="0"/>
                        <a:t>80g</a:t>
                      </a:r>
                    </a:p>
                    <a:p>
                      <a:r>
                        <a:rPr lang="vi-VN" b="1" dirty="0" smtClean="0"/>
                        <a:t>Rau cải xanh luộc:</a:t>
                      </a:r>
                    </a:p>
                    <a:p>
                      <a:r>
                        <a:rPr lang="vi-VN" dirty="0" smtClean="0"/>
                        <a:t>Cải xanh: 200g</a:t>
                      </a:r>
                    </a:p>
                    <a:p>
                      <a:r>
                        <a:rPr lang="vi-VN" b="1" dirty="0" smtClean="0"/>
                        <a:t>Canh </a:t>
                      </a:r>
                      <a:r>
                        <a:rPr lang="en-US" b="1" dirty="0" err="1" smtClean="0"/>
                        <a:t>bí</a:t>
                      </a:r>
                      <a:r>
                        <a:rPr lang="en-US" b="1" baseline="0" dirty="0" smtClean="0"/>
                        <a:t> </a:t>
                      </a:r>
                      <a:r>
                        <a:rPr lang="en-US" b="1" baseline="0" dirty="0" err="1" smtClean="0"/>
                        <a:t>xanh</a:t>
                      </a:r>
                      <a:r>
                        <a:rPr lang="vi-VN" b="1" dirty="0" smtClean="0"/>
                        <a:t> nấu </a:t>
                      </a:r>
                      <a:r>
                        <a:rPr lang="en-US" b="1" dirty="0" err="1" smtClean="0"/>
                        <a:t>tôm</a:t>
                      </a:r>
                      <a:r>
                        <a:rPr lang="vi-VN" b="1" dirty="0" smtClean="0"/>
                        <a:t>:</a:t>
                      </a:r>
                    </a:p>
                    <a:p>
                      <a:r>
                        <a:rPr lang="en-US" dirty="0" err="1" smtClean="0"/>
                        <a:t>Bí</a:t>
                      </a:r>
                      <a:r>
                        <a:rPr lang="vi-VN" dirty="0" smtClean="0"/>
                        <a:t> xanh: </a:t>
                      </a:r>
                      <a:r>
                        <a:rPr lang="en-US" dirty="0" smtClean="0"/>
                        <a:t>3</a:t>
                      </a:r>
                      <a:r>
                        <a:rPr lang="vi-VN" dirty="0" smtClean="0"/>
                        <a:t>0g</a:t>
                      </a:r>
                    </a:p>
                    <a:p>
                      <a:r>
                        <a:rPr lang="vi-VN" dirty="0" smtClean="0"/>
                        <a:t>Thịt băm: </a:t>
                      </a:r>
                      <a:r>
                        <a:rPr lang="en-US" dirty="0" smtClean="0"/>
                        <a:t>10</a:t>
                      </a:r>
                      <a:r>
                        <a:rPr lang="vi-VN" dirty="0" smtClean="0"/>
                        <a:t>g</a:t>
                      </a:r>
                    </a:p>
                    <a:p>
                      <a:r>
                        <a:rPr lang="vi-VN" dirty="0" smtClean="0"/>
                        <a:t>Chuối tiêu 1 quả: 100g</a:t>
                      </a:r>
                      <a:endParaRPr lang="en-US" dirty="0"/>
                    </a:p>
                  </a:txBody>
                  <a:tcPr/>
                </a:tc>
                <a:tc>
                  <a:txBody>
                    <a:bodyPr/>
                    <a:lstStyle/>
                    <a:p>
                      <a:r>
                        <a:rPr lang="vi-VN" dirty="0" smtClean="0"/>
                        <a:t>Cơm: 2 lưng bát (Gạo tẻ 100g)</a:t>
                      </a:r>
                    </a:p>
                    <a:p>
                      <a:r>
                        <a:rPr lang="vi-VN" b="1" dirty="0" smtClean="0"/>
                        <a:t>Thịt băm viên sốt cà chua:</a:t>
                      </a:r>
                    </a:p>
                    <a:p>
                      <a:r>
                        <a:rPr lang="vi-VN" dirty="0" smtClean="0"/>
                        <a:t>Thịt nạc vai: 40g</a:t>
                      </a:r>
                    </a:p>
                    <a:p>
                      <a:r>
                        <a:rPr lang="vi-VN" dirty="0" smtClean="0"/>
                        <a:t>Cà chua: 10g</a:t>
                      </a:r>
                    </a:p>
                    <a:p>
                      <a:r>
                        <a:rPr lang="vi-VN" b="1" dirty="0" smtClean="0"/>
                        <a:t>Nộm rau muống</a:t>
                      </a:r>
                    </a:p>
                    <a:p>
                      <a:r>
                        <a:rPr lang="vi-VN" dirty="0" smtClean="0"/>
                        <a:t>Rau muống: 150g</a:t>
                      </a:r>
                    </a:p>
                    <a:p>
                      <a:r>
                        <a:rPr lang="vi-VN" dirty="0" smtClean="0"/>
                        <a:t>Lạc vừng: 10g</a:t>
                      </a:r>
                    </a:p>
                    <a:p>
                      <a:r>
                        <a:rPr lang="vi-VN" dirty="0" smtClean="0"/>
                        <a:t>Thanh long: 150g</a:t>
                      </a:r>
                      <a:endParaRPr lang="en-US" dirty="0"/>
                    </a:p>
                  </a:txBody>
                  <a:tcPr/>
                </a:tc>
                <a:extLst>
                  <a:ext uri="{0D108BD9-81ED-4DB2-BD59-A6C34878D82A}">
                    <a16:rowId xmlns:a16="http://schemas.microsoft.com/office/drawing/2014/main" val="2489194744"/>
                  </a:ext>
                </a:extLst>
              </a:tr>
              <a:tr h="370840">
                <a:tc>
                  <a:txBody>
                    <a:bodyPr/>
                    <a:lstStyle/>
                    <a:p>
                      <a:r>
                        <a:rPr lang="en-US" dirty="0" smtClean="0"/>
                        <a:t>17h30- 18h00</a:t>
                      </a:r>
                      <a:endParaRPr lang="en-US" dirty="0"/>
                    </a:p>
                  </a:txBody>
                  <a:tcPr/>
                </a:tc>
                <a:tc>
                  <a:txBody>
                    <a:bodyPr/>
                    <a:lstStyle/>
                    <a:p>
                      <a:r>
                        <a:rPr lang="vi-VN" dirty="0" smtClean="0"/>
                        <a:t>Cơm: 1 lưng bát con (Gạo tẻ 50g)</a:t>
                      </a:r>
                    </a:p>
                    <a:p>
                      <a:r>
                        <a:rPr lang="vi-VN" b="1" dirty="0" smtClean="0"/>
                        <a:t>Thịt lợn rim tiêu</a:t>
                      </a:r>
                      <a:r>
                        <a:rPr lang="vi-VN" dirty="0" smtClean="0"/>
                        <a:t>: </a:t>
                      </a:r>
                      <a:endParaRPr lang="en-US" dirty="0" smtClean="0"/>
                    </a:p>
                    <a:p>
                      <a:r>
                        <a:rPr lang="vi-VN" dirty="0" smtClean="0"/>
                        <a:t>thịt lợn nạc 70g </a:t>
                      </a:r>
                      <a:endParaRPr lang="en-US" dirty="0" smtClean="0"/>
                    </a:p>
                    <a:p>
                      <a:r>
                        <a:rPr lang="vi-VN" b="1" dirty="0" smtClean="0"/>
                        <a:t>Su hào luộc chấm muối vừng</a:t>
                      </a:r>
                    </a:p>
                    <a:p>
                      <a:r>
                        <a:rPr lang="vi-VN" dirty="0" smtClean="0"/>
                        <a:t>Su hào: 200g</a:t>
                      </a:r>
                    </a:p>
                    <a:p>
                      <a:r>
                        <a:rPr lang="vi-VN" dirty="0" smtClean="0"/>
                        <a:t>Muối vừng: 5g</a:t>
                      </a:r>
                    </a:p>
                    <a:p>
                      <a:r>
                        <a:rPr lang="vi-VN" b="1" dirty="0" smtClean="0"/>
                        <a:t>Canh rau ngót nấu thịt:</a:t>
                      </a:r>
                    </a:p>
                    <a:p>
                      <a:r>
                        <a:rPr lang="vi-VN" dirty="0" smtClean="0"/>
                        <a:t>Rau ngót: 30g</a:t>
                      </a:r>
                    </a:p>
                    <a:p>
                      <a:r>
                        <a:rPr lang="vi-VN" dirty="0" smtClean="0"/>
                        <a:t>Thịt nạc: 5g</a:t>
                      </a:r>
                    </a:p>
                    <a:p>
                      <a:r>
                        <a:rPr lang="vi-VN" dirty="0" smtClean="0"/>
                        <a:t>Bưởi: 150g ( 3 múi)</a:t>
                      </a:r>
                      <a:endParaRPr lang="en-US" dirty="0"/>
                    </a:p>
                  </a:txBody>
                  <a:tcPr/>
                </a:tc>
                <a:tc>
                  <a:txBody>
                    <a:bodyPr/>
                    <a:lstStyle/>
                    <a:p>
                      <a:r>
                        <a:rPr lang="vi-VN" dirty="0" smtClean="0"/>
                        <a:t>Cơm: 1 lưng bát con (Gạo tẻ 50g)</a:t>
                      </a:r>
                    </a:p>
                    <a:p>
                      <a:r>
                        <a:rPr lang="vi-VN" b="1" dirty="0" smtClean="0"/>
                        <a:t>Cá sốt cà chua:</a:t>
                      </a:r>
                    </a:p>
                    <a:p>
                      <a:r>
                        <a:rPr lang="vi-VN" dirty="0" smtClean="0"/>
                        <a:t>Cá 80g</a:t>
                      </a:r>
                    </a:p>
                    <a:p>
                      <a:r>
                        <a:rPr lang="vi-VN" dirty="0" smtClean="0"/>
                        <a:t>Cà chua: 10g</a:t>
                      </a:r>
                    </a:p>
                    <a:p>
                      <a:r>
                        <a:rPr lang="vi-VN" dirty="0" smtClean="0"/>
                        <a:t>Bắp cải luộc: 200g</a:t>
                      </a:r>
                    </a:p>
                    <a:p>
                      <a:r>
                        <a:rPr lang="vi-VN" b="1" dirty="0" smtClean="0"/>
                        <a:t>Canh hến nấu chua:</a:t>
                      </a:r>
                    </a:p>
                    <a:p>
                      <a:r>
                        <a:rPr lang="vi-VN" dirty="0" smtClean="0"/>
                        <a:t>Hến: 10g ( phần ăn được)</a:t>
                      </a:r>
                    </a:p>
                    <a:p>
                      <a:r>
                        <a:rPr lang="vi-VN" dirty="0" smtClean="0"/>
                        <a:t>Cà chua: 15g</a:t>
                      </a:r>
                    </a:p>
                    <a:p>
                      <a:r>
                        <a:rPr lang="vi-VN" dirty="0" smtClean="0"/>
                        <a:t>Cam: 100g ( </a:t>
                      </a:r>
                      <a:r>
                        <a:rPr lang="en-US" dirty="0" smtClean="0"/>
                        <a:t>1/2</a:t>
                      </a:r>
                      <a:r>
                        <a:rPr lang="vi-VN" dirty="0" smtClean="0"/>
                        <a:t> quả)</a:t>
                      </a:r>
                      <a:endParaRPr lang="en-US" dirty="0"/>
                    </a:p>
                  </a:txBody>
                  <a:tcPr/>
                </a:tc>
                <a:extLst>
                  <a:ext uri="{0D108BD9-81ED-4DB2-BD59-A6C34878D82A}">
                    <a16:rowId xmlns:a16="http://schemas.microsoft.com/office/drawing/2014/main" val="1414023340"/>
                  </a:ext>
                </a:extLst>
              </a:tr>
              <a:tr h="370840">
                <a:tc>
                  <a:txBody>
                    <a:bodyPr/>
                    <a:lstStyle/>
                    <a:p>
                      <a:r>
                        <a:rPr lang="en-US" dirty="0" smtClean="0"/>
                        <a:t>21h00</a:t>
                      </a:r>
                      <a:endParaRPr lang="en-US" dirty="0"/>
                    </a:p>
                  </a:txBody>
                  <a:tcPr/>
                </a:tc>
                <a:tc>
                  <a:txBody>
                    <a:bodyPr/>
                    <a:lstStyle/>
                    <a:p>
                      <a:r>
                        <a:rPr lang="en-US" dirty="0" err="1" smtClean="0"/>
                        <a:t>Sữa</a:t>
                      </a:r>
                      <a:r>
                        <a:rPr lang="en-US" dirty="0" smtClean="0"/>
                        <a:t> </a:t>
                      </a:r>
                      <a:r>
                        <a:rPr lang="en-US" dirty="0" err="1" smtClean="0"/>
                        <a:t>công</a:t>
                      </a:r>
                      <a:r>
                        <a:rPr lang="en-US" dirty="0" smtClean="0"/>
                        <a:t> </a:t>
                      </a:r>
                      <a:r>
                        <a:rPr lang="en-US" dirty="0" err="1" smtClean="0"/>
                        <a:t>thức</a:t>
                      </a:r>
                      <a:r>
                        <a:rPr lang="en-US" dirty="0" smtClean="0"/>
                        <a:t>: 150 ml (</a:t>
                      </a:r>
                      <a:r>
                        <a:rPr lang="en-US" dirty="0" err="1" smtClean="0"/>
                        <a:t>pha</a:t>
                      </a:r>
                      <a:r>
                        <a:rPr lang="en-US" dirty="0" smtClean="0"/>
                        <a:t> </a:t>
                      </a:r>
                      <a:r>
                        <a:rPr lang="en-US" dirty="0" err="1" smtClean="0"/>
                        <a:t>chuẩn</a:t>
                      </a:r>
                      <a:r>
                        <a:rPr lang="en-US" dirty="0" smtClean="0"/>
                        <a:t>)</a:t>
                      </a:r>
                      <a:endParaRPr lang="en-US" dirty="0"/>
                    </a:p>
                  </a:txBody>
                  <a:tcPr/>
                </a:tc>
                <a:tc>
                  <a:txBody>
                    <a:bodyPr/>
                    <a:lstStyle/>
                    <a:p>
                      <a:r>
                        <a:rPr lang="en-US" dirty="0" err="1" smtClean="0"/>
                        <a:t>Sữa</a:t>
                      </a:r>
                      <a:r>
                        <a:rPr lang="en-US" dirty="0" smtClean="0"/>
                        <a:t> </a:t>
                      </a:r>
                      <a:r>
                        <a:rPr lang="en-US" dirty="0" err="1" smtClean="0"/>
                        <a:t>công</a:t>
                      </a:r>
                      <a:r>
                        <a:rPr lang="en-US" dirty="0" smtClean="0"/>
                        <a:t> </a:t>
                      </a:r>
                      <a:r>
                        <a:rPr lang="en-US" dirty="0" err="1" smtClean="0"/>
                        <a:t>thức</a:t>
                      </a:r>
                      <a:r>
                        <a:rPr lang="en-US" dirty="0" smtClean="0"/>
                        <a:t>: 150 ml (</a:t>
                      </a:r>
                      <a:r>
                        <a:rPr lang="en-US" dirty="0" err="1" smtClean="0"/>
                        <a:t>pha</a:t>
                      </a:r>
                      <a:r>
                        <a:rPr lang="en-US" dirty="0" smtClean="0"/>
                        <a:t> </a:t>
                      </a:r>
                      <a:r>
                        <a:rPr lang="en-US" dirty="0" err="1" smtClean="0"/>
                        <a:t>chuẩn</a:t>
                      </a:r>
                      <a:r>
                        <a:rPr lang="en-US" dirty="0" smtClean="0"/>
                        <a:t>)</a:t>
                      </a:r>
                      <a:endParaRPr lang="en-US" dirty="0"/>
                    </a:p>
                  </a:txBody>
                  <a:tcPr/>
                </a:tc>
                <a:extLst>
                  <a:ext uri="{0D108BD9-81ED-4DB2-BD59-A6C34878D82A}">
                    <a16:rowId xmlns:a16="http://schemas.microsoft.com/office/drawing/2014/main" val="161171454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237"/>
        <p:cNvGrpSpPr/>
        <p:nvPr/>
      </p:nvGrpSpPr>
      <p:grpSpPr>
        <a:xfrm>
          <a:off x="0" y="0"/>
          <a:ext cx="0" cy="0"/>
          <a:chOff x="0" y="0"/>
          <a:chExt cx="0" cy="0"/>
        </a:xfrm>
      </p:grpSpPr>
      <p:sp>
        <p:nvSpPr>
          <p:cNvPr id="238" name="Google Shape;238;p23"/>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None/>
            </a:pPr>
            <a:r>
              <a:rPr lang="vi-VN" sz="2000" b="1" i="1" dirty="0">
                <a:latin typeface="Times New Roman"/>
                <a:ea typeface="Times New Roman"/>
                <a:cs typeface="Times New Roman"/>
                <a:sym typeface="Times New Roman"/>
              </a:rPr>
              <a:t>3.3 Chế độ luyện tập</a:t>
            </a:r>
            <a:endParaRPr sz="2000" b="1" i="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sz="2000" dirty="0">
                <a:latin typeface="Times New Roman"/>
                <a:ea typeface="Times New Roman"/>
                <a:cs typeface="Times New Roman"/>
                <a:sym typeface="Times New Roman"/>
              </a:rPr>
              <a:t>- Tập luyện: khoảng </a:t>
            </a:r>
            <a:r>
              <a:rPr lang="en-US" sz="2000" dirty="0" smtClean="0">
                <a:latin typeface="Times New Roman"/>
                <a:ea typeface="Times New Roman"/>
                <a:cs typeface="Times New Roman"/>
                <a:sym typeface="Times New Roman"/>
              </a:rPr>
              <a:t>30</a:t>
            </a:r>
            <a:r>
              <a:rPr lang="vi-VN" sz="2000" dirty="0" smtClean="0">
                <a:latin typeface="Times New Roman"/>
                <a:ea typeface="Times New Roman"/>
                <a:cs typeface="Times New Roman"/>
                <a:sym typeface="Times New Roman"/>
              </a:rPr>
              <a:t>- </a:t>
            </a:r>
            <a:r>
              <a:rPr lang="en-US" sz="2000" dirty="0" smtClean="0">
                <a:latin typeface="Times New Roman"/>
                <a:ea typeface="Times New Roman"/>
                <a:cs typeface="Times New Roman"/>
                <a:sym typeface="Times New Roman"/>
              </a:rPr>
              <a:t>45</a:t>
            </a:r>
            <a:r>
              <a:rPr lang="vi-VN" sz="2000" dirty="0" smtClean="0">
                <a:latin typeface="Times New Roman"/>
                <a:ea typeface="Times New Roman"/>
                <a:cs typeface="Times New Roman"/>
                <a:sym typeface="Times New Roman"/>
              </a:rPr>
              <a:t> </a:t>
            </a:r>
            <a:r>
              <a:rPr lang="vi-VN" sz="2000" dirty="0">
                <a:latin typeface="Times New Roman"/>
                <a:ea typeface="Times New Roman"/>
                <a:cs typeface="Times New Roman"/>
                <a:sym typeface="Times New Roman"/>
              </a:rPr>
              <a:t>phút/ </a:t>
            </a:r>
            <a:r>
              <a:rPr lang="vi-VN" sz="2000" dirty="0" smtClean="0">
                <a:latin typeface="Times New Roman"/>
                <a:ea typeface="Times New Roman"/>
                <a:cs typeface="Times New Roman"/>
                <a:sym typeface="Times New Roman"/>
              </a:rPr>
              <a:t>ngày</a:t>
            </a:r>
            <a:r>
              <a:rPr lang="en-US" sz="2000" dirty="0" smtClean="0">
                <a:latin typeface="Times New Roman"/>
                <a:ea typeface="Times New Roman"/>
                <a:cs typeface="Times New Roman"/>
                <a:sym typeface="Times New Roman"/>
              </a:rPr>
              <a:t>, chia </a:t>
            </a:r>
            <a:r>
              <a:rPr lang="en-US" sz="2000" dirty="0" err="1" smtClean="0">
                <a:latin typeface="Times New Roman"/>
                <a:ea typeface="Times New Roman"/>
                <a:cs typeface="Times New Roman"/>
                <a:sym typeface="Times New Roman"/>
              </a:rPr>
              <a:t>nhỏ</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các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bài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tập</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sáng</a:t>
            </a:r>
            <a:r>
              <a:rPr lang="en-US" sz="2000" dirty="0" smtClean="0">
                <a:latin typeface="Times New Roman"/>
                <a:ea typeface="Times New Roman"/>
                <a:cs typeface="Times New Roman"/>
                <a:sym typeface="Times New Roman"/>
              </a:rPr>
              <a:t> 20-25p, </a:t>
            </a:r>
            <a:r>
              <a:rPr lang="en-US" sz="2000" dirty="0" err="1" smtClean="0">
                <a:latin typeface="Times New Roman"/>
                <a:ea typeface="Times New Roman"/>
                <a:cs typeface="Times New Roman"/>
                <a:sym typeface="Times New Roman"/>
              </a:rPr>
              <a:t>chiều</a:t>
            </a:r>
            <a:r>
              <a:rPr lang="en-US" sz="2000" dirty="0" smtClean="0">
                <a:latin typeface="Times New Roman"/>
                <a:ea typeface="Times New Roman"/>
                <a:cs typeface="Times New Roman"/>
                <a:sym typeface="Times New Roman"/>
              </a:rPr>
              <a:t> 20-25p. Cho BN </a:t>
            </a:r>
            <a:r>
              <a:rPr lang="en-US" sz="2000" dirty="0" err="1" smtClean="0">
                <a:latin typeface="Times New Roman"/>
                <a:ea typeface="Times New Roman"/>
                <a:cs typeface="Times New Roman"/>
                <a:sym typeface="Times New Roman"/>
              </a:rPr>
              <a:t>làm</a:t>
            </a:r>
            <a:r>
              <a:rPr lang="en-US" sz="2000" dirty="0" smtClean="0">
                <a:latin typeface="Times New Roman"/>
                <a:ea typeface="Times New Roman"/>
                <a:cs typeface="Times New Roman"/>
                <a:sym typeface="Times New Roman"/>
              </a:rPr>
              <a:t> test </a:t>
            </a:r>
            <a:r>
              <a:rPr lang="en-US" sz="2000" dirty="0" err="1" smtClean="0">
                <a:latin typeface="Times New Roman"/>
                <a:ea typeface="Times New Roman"/>
                <a:cs typeface="Times New Roman"/>
                <a:sym typeface="Times New Roman"/>
              </a:rPr>
              <a:t>gắng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sức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và</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hội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chẩn</a:t>
            </a:r>
            <a:r>
              <a:rPr lang="en-US" sz="2000" dirty="0" smtClean="0">
                <a:latin typeface="Times New Roman"/>
                <a:ea typeface="Times New Roman"/>
                <a:cs typeface="Times New Roman"/>
                <a:sym typeface="Times New Roman"/>
              </a:rPr>
              <a:t> ý </a:t>
            </a:r>
            <a:r>
              <a:rPr lang="en-US" sz="2000" dirty="0" err="1" smtClean="0">
                <a:latin typeface="Times New Roman"/>
                <a:ea typeface="Times New Roman"/>
                <a:cs typeface="Times New Roman"/>
                <a:sym typeface="Times New Roman"/>
              </a:rPr>
              <a:t>kiến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chuyên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gia</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tim</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mạch</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về</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ngưỡng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tập</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luyện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của</a:t>
            </a:r>
            <a:r>
              <a:rPr lang="en-US" sz="2000" dirty="0" smtClean="0">
                <a:latin typeface="Times New Roman"/>
                <a:ea typeface="Times New Roman"/>
                <a:cs typeface="Times New Roman"/>
                <a:sym typeface="Times New Roman"/>
              </a:rPr>
              <a:t> BN. </a:t>
            </a:r>
            <a:r>
              <a:rPr lang="en-US" sz="2000" dirty="0" err="1" smtClean="0">
                <a:latin typeface="Times New Roman"/>
                <a:ea typeface="Times New Roman"/>
                <a:cs typeface="Times New Roman"/>
                <a:sym typeface="Times New Roman"/>
              </a:rPr>
              <a:t>Vì</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Bn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ngại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tập</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nên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cần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bàn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bạc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thêm</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với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gia</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đình</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khuyến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khích</a:t>
            </a:r>
            <a:r>
              <a:rPr lang="en-US" sz="2000" dirty="0" smtClean="0">
                <a:latin typeface="Times New Roman"/>
                <a:ea typeface="Times New Roman"/>
                <a:cs typeface="Times New Roman"/>
                <a:sym typeface="Times New Roman"/>
              </a:rPr>
              <a:t> BN </a:t>
            </a:r>
            <a:r>
              <a:rPr lang="en-US" sz="2000" dirty="0" err="1" smtClean="0">
                <a:latin typeface="Times New Roman"/>
                <a:ea typeface="Times New Roman"/>
                <a:cs typeface="Times New Roman"/>
                <a:sym typeface="Times New Roman"/>
              </a:rPr>
              <a:t>hoặc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tập</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cùng</a:t>
            </a:r>
            <a:r>
              <a:rPr lang="en-US" sz="2000" dirty="0" smtClean="0">
                <a:latin typeface="Times New Roman"/>
                <a:ea typeface="Times New Roman"/>
                <a:cs typeface="Times New Roman"/>
                <a:sym typeface="Times New Roman"/>
              </a:rPr>
              <a:t> BN</a:t>
            </a:r>
            <a:endParaRPr sz="20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pP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Duy</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trì</a:t>
            </a:r>
            <a:r>
              <a:rPr lang="en-US" sz="2000" dirty="0" smtClean="0">
                <a:latin typeface="Times New Roman"/>
                <a:ea typeface="Times New Roman"/>
                <a:cs typeface="Times New Roman"/>
                <a:sym typeface="Times New Roman"/>
              </a:rPr>
              <a:t> </a:t>
            </a:r>
            <a:r>
              <a:rPr lang="vi-VN" sz="2000" dirty="0" smtClean="0">
                <a:latin typeface="Times New Roman"/>
                <a:ea typeface="Times New Roman"/>
                <a:cs typeface="Times New Roman"/>
                <a:sym typeface="Times New Roman"/>
              </a:rPr>
              <a:t>5-7 </a:t>
            </a:r>
            <a:r>
              <a:rPr lang="vi-VN" sz="2000" dirty="0">
                <a:latin typeface="Times New Roman"/>
                <a:ea typeface="Times New Roman"/>
                <a:cs typeface="Times New Roman"/>
                <a:sym typeface="Times New Roman"/>
              </a:rPr>
              <a:t>ngày/ </a:t>
            </a:r>
            <a:r>
              <a:rPr lang="vi-VN" sz="2000" dirty="0" smtClean="0">
                <a:latin typeface="Times New Roman"/>
                <a:ea typeface="Times New Roman"/>
                <a:cs typeface="Times New Roman"/>
                <a:sym typeface="Times New Roman"/>
              </a:rPr>
              <a:t>tuần</a:t>
            </a:r>
            <a:endParaRPr lang="en-US" sz="2000" dirty="0" smtClean="0">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dk1"/>
              </a:buClr>
              <a:buSzPts val="2400"/>
              <a:buFontTx/>
              <a:buChar char="-"/>
            </a:pPr>
            <a:r>
              <a:rPr lang="en-US" sz="2000" dirty="0" smtClean="0">
                <a:latin typeface="Times New Roman"/>
                <a:ea typeface="Times New Roman"/>
                <a:cs typeface="Times New Roman"/>
                <a:sym typeface="Times New Roman"/>
              </a:rPr>
              <a:t>Chia </a:t>
            </a:r>
            <a:r>
              <a:rPr lang="en-US" sz="2000" dirty="0" err="1" smtClean="0">
                <a:latin typeface="Times New Roman"/>
                <a:ea typeface="Times New Roman"/>
                <a:cs typeface="Times New Roman"/>
                <a:sym typeface="Times New Roman"/>
              </a:rPr>
              <a:t>nhỏ</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mục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tiêu</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luyện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tập</a:t>
            </a:r>
            <a:r>
              <a:rPr lang="en-US" sz="2000" dirty="0" smtClean="0">
                <a:latin typeface="Times New Roman"/>
                <a:ea typeface="Times New Roman"/>
                <a:cs typeface="Times New Roman"/>
                <a:sym typeface="Times New Roman"/>
              </a:rPr>
              <a:t>: </a:t>
            </a:r>
          </a:p>
          <a:p>
            <a:pPr marL="342900" lvl="0" indent="-342900" algn="l" rtl="0">
              <a:lnSpc>
                <a:spcPct val="100000"/>
              </a:lnSpc>
              <a:spcBef>
                <a:spcPts val="1000"/>
              </a:spcBef>
              <a:spcAft>
                <a:spcPts val="0"/>
              </a:spcAft>
              <a:buClr>
                <a:schemeClr val="dk1"/>
              </a:buClr>
              <a:buSzPts val="2400"/>
              <a:buFont typeface="Arial" panose="020B0604020202020204" pitchFamily="34" charset="0"/>
              <a:buChar char="•"/>
            </a:pPr>
            <a:r>
              <a:rPr lang="en-US" sz="2000" dirty="0" err="1" smtClean="0">
                <a:latin typeface="Times New Roman"/>
                <a:ea typeface="Times New Roman"/>
                <a:cs typeface="Times New Roman"/>
                <a:sym typeface="Times New Roman"/>
              </a:rPr>
              <a:t>tháng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đầu</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tập</a:t>
            </a:r>
            <a:r>
              <a:rPr lang="en-US" sz="2000" dirty="0" smtClean="0">
                <a:latin typeface="Times New Roman"/>
                <a:ea typeface="Times New Roman"/>
                <a:cs typeface="Times New Roman"/>
                <a:sym typeface="Times New Roman"/>
              </a:rPr>
              <a:t> 20p/ </a:t>
            </a:r>
            <a:r>
              <a:rPr lang="en-US" sz="2000" dirty="0" err="1" smtClean="0">
                <a:latin typeface="Times New Roman"/>
                <a:ea typeface="Times New Roman"/>
                <a:cs typeface="Times New Roman"/>
                <a:sym typeface="Times New Roman"/>
              </a:rPr>
              <a:t>ngày</a:t>
            </a:r>
            <a:r>
              <a:rPr lang="en-US" sz="2000" dirty="0" smtClean="0">
                <a:latin typeface="Times New Roman"/>
                <a:ea typeface="Times New Roman"/>
                <a:cs typeface="Times New Roman"/>
                <a:sym typeface="Times New Roman"/>
              </a:rPr>
              <a:t>, 3-4 </a:t>
            </a:r>
            <a:r>
              <a:rPr lang="en-US" sz="2000" dirty="0" err="1" smtClean="0">
                <a:latin typeface="Times New Roman"/>
                <a:ea typeface="Times New Roman"/>
                <a:cs typeface="Times New Roman"/>
                <a:sym typeface="Times New Roman"/>
              </a:rPr>
              <a:t>ngày</a:t>
            </a:r>
            <a:r>
              <a:rPr lang="en-US" sz="2000" dirty="0" smtClean="0">
                <a:latin typeface="Times New Roman"/>
                <a:ea typeface="Times New Roman"/>
                <a:cs typeface="Times New Roman"/>
                <a:sym typeface="Times New Roman"/>
              </a:rPr>
              <a:t>/</a:t>
            </a:r>
            <a:r>
              <a:rPr lang="en-US" sz="2000" dirty="0" err="1" smtClean="0">
                <a:latin typeface="Times New Roman"/>
                <a:ea typeface="Times New Roman"/>
                <a:cs typeface="Times New Roman"/>
                <a:sym typeface="Times New Roman"/>
              </a:rPr>
              <a:t>tuần</a:t>
            </a:r>
            <a:endParaRPr lang="en-US" sz="2000" dirty="0" smtClean="0">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dk1"/>
              </a:buClr>
              <a:buSzPts val="2400"/>
              <a:buFont typeface="Arial" panose="020B0604020202020204" pitchFamily="34" charset="0"/>
              <a:buChar char="•"/>
            </a:pPr>
            <a:r>
              <a:rPr lang="en-US" sz="2000" dirty="0" err="1" smtClean="0">
                <a:latin typeface="Times New Roman"/>
                <a:ea typeface="Times New Roman"/>
                <a:cs typeface="Times New Roman"/>
                <a:sym typeface="Times New Roman"/>
              </a:rPr>
              <a:t>Tháng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thứ</a:t>
            </a:r>
            <a:r>
              <a:rPr lang="en-US" sz="2000" dirty="0" smtClean="0">
                <a:latin typeface="Times New Roman"/>
                <a:ea typeface="Times New Roman"/>
                <a:cs typeface="Times New Roman"/>
                <a:sym typeface="Times New Roman"/>
              </a:rPr>
              <a:t> 2: 30p/</a:t>
            </a:r>
            <a:r>
              <a:rPr lang="en-US" sz="2000" dirty="0" err="1" smtClean="0">
                <a:latin typeface="Times New Roman"/>
                <a:ea typeface="Times New Roman"/>
                <a:cs typeface="Times New Roman"/>
                <a:sym typeface="Times New Roman"/>
              </a:rPr>
              <a:t>ngày</a:t>
            </a:r>
            <a:r>
              <a:rPr lang="en-US" sz="2000" dirty="0" smtClean="0">
                <a:latin typeface="Times New Roman"/>
                <a:ea typeface="Times New Roman"/>
                <a:cs typeface="Times New Roman"/>
                <a:sym typeface="Times New Roman"/>
              </a:rPr>
              <a:t>, x 4-5 </a:t>
            </a:r>
            <a:r>
              <a:rPr lang="en-US" sz="2000" dirty="0" err="1" smtClean="0">
                <a:latin typeface="Times New Roman"/>
                <a:ea typeface="Times New Roman"/>
                <a:cs typeface="Times New Roman"/>
                <a:sym typeface="Times New Roman"/>
              </a:rPr>
              <a:t>ngày</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tuần</a:t>
            </a:r>
            <a:endParaRPr lang="en-US" sz="2000" dirty="0" smtClean="0">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dk1"/>
              </a:buClr>
              <a:buSzPts val="2400"/>
              <a:buFont typeface="Arial" panose="020B0604020202020204" pitchFamily="34" charset="0"/>
              <a:buChar char="•"/>
            </a:pPr>
            <a:r>
              <a:rPr lang="en-US" sz="2000" dirty="0" err="1" smtClean="0">
                <a:latin typeface="Times New Roman"/>
                <a:ea typeface="Times New Roman"/>
                <a:cs typeface="Times New Roman"/>
                <a:sym typeface="Times New Roman"/>
              </a:rPr>
              <a:t>Các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tháng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tiếp</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theo</a:t>
            </a:r>
            <a:r>
              <a:rPr lang="en-US" sz="2000" dirty="0" smtClean="0">
                <a:latin typeface="Times New Roman"/>
                <a:ea typeface="Times New Roman"/>
                <a:cs typeface="Times New Roman"/>
                <a:sym typeface="Times New Roman"/>
              </a:rPr>
              <a:t>: 30-45p/</a:t>
            </a:r>
            <a:r>
              <a:rPr lang="en-US" sz="2000" dirty="0" err="1" smtClean="0">
                <a:latin typeface="Times New Roman"/>
                <a:ea typeface="Times New Roman"/>
                <a:cs typeface="Times New Roman"/>
                <a:sym typeface="Times New Roman"/>
              </a:rPr>
              <a:t>ngày</a:t>
            </a:r>
            <a:r>
              <a:rPr lang="en-US" sz="2000" dirty="0" smtClean="0">
                <a:latin typeface="Times New Roman"/>
                <a:ea typeface="Times New Roman"/>
                <a:cs typeface="Times New Roman"/>
                <a:sym typeface="Times New Roman"/>
              </a:rPr>
              <a:t>, 5-7 </a:t>
            </a:r>
            <a:r>
              <a:rPr lang="en-US" sz="2000" dirty="0" err="1" smtClean="0">
                <a:latin typeface="Times New Roman"/>
                <a:ea typeface="Times New Roman"/>
                <a:cs typeface="Times New Roman"/>
                <a:sym typeface="Times New Roman"/>
              </a:rPr>
              <a:t>ngày</a:t>
            </a:r>
            <a:r>
              <a:rPr lang="en-US" sz="2000" dirty="0" smtClean="0">
                <a:latin typeface="Times New Roman"/>
                <a:ea typeface="Times New Roman"/>
                <a:cs typeface="Times New Roman"/>
                <a:sym typeface="Times New Roman"/>
              </a:rPr>
              <a:t>/</a:t>
            </a:r>
            <a:r>
              <a:rPr lang="en-US" sz="2000" dirty="0" err="1" smtClean="0">
                <a:latin typeface="Times New Roman"/>
                <a:ea typeface="Times New Roman"/>
                <a:cs typeface="Times New Roman"/>
                <a:sym typeface="Times New Roman"/>
              </a:rPr>
              <a:t>tuần</a:t>
            </a:r>
            <a:endParaRPr lang="en-US" sz="2000" dirty="0" smtClean="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pP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Tập</a:t>
            </a:r>
            <a:r>
              <a:rPr lang="en-US" sz="2000" dirty="0">
                <a:latin typeface="Times New Roman"/>
                <a:ea typeface="Times New Roman"/>
                <a:cs typeface="Times New Roman"/>
                <a:sym typeface="Times New Roman"/>
              </a:rPr>
              <a:t>:</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phải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thấy</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nóng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bừng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người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vã</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mồ</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hôi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thì</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mới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có</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hiệu</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quả</a:t>
            </a:r>
            <a:endParaRPr sz="20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sz="2000" dirty="0">
                <a:latin typeface="Times New Roman"/>
                <a:ea typeface="Times New Roman"/>
                <a:cs typeface="Times New Roman"/>
                <a:sym typeface="Times New Roman"/>
              </a:rPr>
              <a:t>- Uống </a:t>
            </a:r>
            <a:r>
              <a:rPr lang="en-US" sz="2000" dirty="0" err="1" smtClean="0">
                <a:latin typeface="Times New Roman"/>
                <a:ea typeface="Times New Roman"/>
                <a:cs typeface="Times New Roman"/>
                <a:sym typeface="Times New Roman"/>
              </a:rPr>
              <a:t>đủ</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nước</a:t>
            </a:r>
            <a:r>
              <a:rPr lang="vi-VN" sz="2000" dirty="0" smtClean="0">
                <a:latin typeface="Times New Roman"/>
                <a:ea typeface="Times New Roman"/>
                <a:cs typeface="Times New Roman"/>
                <a:sym typeface="Times New Roman"/>
              </a:rPr>
              <a:t> trước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trong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và</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sau</a:t>
            </a:r>
            <a:r>
              <a:rPr lang="vi-VN" sz="2000" dirty="0" smtClean="0">
                <a:latin typeface="Times New Roman"/>
                <a:ea typeface="Times New Roman"/>
                <a:cs typeface="Times New Roman"/>
                <a:sym typeface="Times New Roman"/>
              </a:rPr>
              <a:t> </a:t>
            </a:r>
            <a:r>
              <a:rPr lang="vi-VN" sz="2000" dirty="0">
                <a:latin typeface="Times New Roman"/>
                <a:ea typeface="Times New Roman"/>
                <a:cs typeface="Times New Roman"/>
                <a:sym typeface="Times New Roman"/>
              </a:rPr>
              <a:t>khi tập</a:t>
            </a:r>
            <a:endParaRPr sz="20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sz="2000" dirty="0">
                <a:latin typeface="Times New Roman"/>
                <a:ea typeface="Times New Roman"/>
                <a:cs typeface="Times New Roman"/>
                <a:sym typeface="Times New Roman"/>
              </a:rPr>
              <a:t>- Khởi động kĩ </a:t>
            </a:r>
            <a:r>
              <a:rPr lang="en-US" sz="2000" dirty="0" err="1" smtClean="0">
                <a:latin typeface="Times New Roman"/>
                <a:ea typeface="Times New Roman"/>
                <a:cs typeface="Times New Roman"/>
                <a:sym typeface="Times New Roman"/>
              </a:rPr>
              <a:t>khớp</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cổ</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tay</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hông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đầu</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gối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cổ</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chân</a:t>
            </a:r>
            <a:r>
              <a:rPr lang="en-US" sz="2000" dirty="0" smtClean="0">
                <a:latin typeface="Times New Roman"/>
                <a:ea typeface="Times New Roman"/>
                <a:cs typeface="Times New Roman"/>
                <a:sym typeface="Times New Roman"/>
              </a:rPr>
              <a:t> </a:t>
            </a:r>
            <a:r>
              <a:rPr lang="vi-VN" sz="2000" dirty="0" smtClean="0">
                <a:latin typeface="Times New Roman"/>
                <a:ea typeface="Times New Roman"/>
                <a:cs typeface="Times New Roman"/>
                <a:sym typeface="Times New Roman"/>
              </a:rPr>
              <a:t>trước </a:t>
            </a:r>
            <a:r>
              <a:rPr lang="vi-VN" sz="2000" dirty="0">
                <a:latin typeface="Times New Roman"/>
                <a:ea typeface="Times New Roman"/>
                <a:cs typeface="Times New Roman"/>
                <a:sym typeface="Times New Roman"/>
              </a:rPr>
              <a:t>khi </a:t>
            </a:r>
            <a:r>
              <a:rPr lang="vi-VN" sz="2000" dirty="0" smtClean="0">
                <a:latin typeface="Times New Roman"/>
                <a:ea typeface="Times New Roman"/>
                <a:cs typeface="Times New Roman"/>
                <a:sym typeface="Times New Roman"/>
              </a:rPr>
              <a:t>tập. </a:t>
            </a:r>
            <a:r>
              <a:rPr lang="vi-VN" sz="2000" dirty="0">
                <a:latin typeface="Times New Roman"/>
                <a:ea typeface="Times New Roman"/>
                <a:cs typeface="Times New Roman"/>
                <a:sym typeface="Times New Roman"/>
              </a:rPr>
              <a:t>Sau tập dành thời gian thư </a:t>
            </a:r>
            <a:r>
              <a:rPr lang="vi-VN" sz="2000" dirty="0" smtClean="0">
                <a:latin typeface="Times New Roman"/>
                <a:ea typeface="Times New Roman"/>
                <a:cs typeface="Times New Roman"/>
                <a:sym typeface="Times New Roman"/>
              </a:rPr>
              <a:t>giãn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không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nên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ngồi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ngay</a:t>
            </a:r>
            <a:r>
              <a:rPr lang="vi-VN" sz="2000" dirty="0" smtClean="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sz="2000" dirty="0">
                <a:latin typeface="Times New Roman"/>
                <a:ea typeface="Times New Roman"/>
                <a:cs typeface="Times New Roman"/>
                <a:sym typeface="Times New Roman"/>
              </a:rPr>
              <a:t>- Trong tập thực hiện thở sâu, thở đều. Nếu mệt, khó thở cần dừng lại ngay tránh gắng sức.</a:t>
            </a:r>
            <a:endParaRPr sz="20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endParaRPr sz="2000" dirty="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rmAutofit fontScale="77500" lnSpcReduction="20000"/>
          </a:bodyPr>
          <a:lstStyle/>
          <a:p>
            <a:pPr marL="0" lvl="0" indent="0">
              <a:lnSpc>
                <a:spcPct val="100000"/>
              </a:lnSpc>
              <a:buSzPts val="2400"/>
              <a:buNone/>
            </a:pPr>
            <a:r>
              <a:rPr lang="vi-VN" dirty="0">
                <a:latin typeface="Times New Roman"/>
                <a:ea typeface="Times New Roman"/>
                <a:cs typeface="Times New Roman"/>
                <a:sym typeface="Times New Roman"/>
              </a:rPr>
              <a:t>- 1 số bài tập: </a:t>
            </a:r>
          </a:p>
          <a:p>
            <a:pPr marL="0" lvl="0" indent="0">
              <a:lnSpc>
                <a:spcPct val="100000"/>
              </a:lnSpc>
              <a:buSzPts val="2400"/>
              <a:buNone/>
            </a:pPr>
            <a:r>
              <a:rPr lang="vi-VN" dirty="0">
                <a:latin typeface="Times New Roman"/>
                <a:ea typeface="Times New Roman"/>
                <a:cs typeface="Times New Roman"/>
                <a:sym typeface="Times New Roman"/>
              </a:rPr>
              <a:t>+ Tập dưỡng sinh </a:t>
            </a:r>
          </a:p>
          <a:p>
            <a:pPr marL="0" lvl="0" indent="0">
              <a:lnSpc>
                <a:spcPct val="100000"/>
              </a:lnSpc>
              <a:buSzPts val="2400"/>
              <a:buNone/>
            </a:pPr>
            <a:r>
              <a:rPr lang="vi-VN" dirty="0">
                <a:latin typeface="Times New Roman"/>
                <a:ea typeface="Times New Roman"/>
                <a:cs typeface="Times New Roman"/>
                <a:sym typeface="Times New Roman"/>
              </a:rPr>
              <a:t>+ tập thở: ngồi trên thảm, tay đặt trên đùi. Giữ nguyên tư thế ngồi, từ tử nâng bàn tay phải lên che kín lỗ mũi bên phải,cùng lúc đó hít thở thật sâu ở mũi trái. Thực hiện tương tự với bên còn lại. Lặp lại khoảng 20 lần. </a:t>
            </a:r>
          </a:p>
          <a:p>
            <a:pPr marL="0" lvl="0" indent="0">
              <a:lnSpc>
                <a:spcPct val="100000"/>
              </a:lnSpc>
              <a:buSzPts val="2400"/>
              <a:buNone/>
            </a:pPr>
            <a:r>
              <a:rPr lang="vi-VN" dirty="0">
                <a:latin typeface="Times New Roman"/>
                <a:ea typeface="Times New Roman"/>
                <a:cs typeface="Times New Roman"/>
                <a:sym typeface="Times New Roman"/>
              </a:rPr>
              <a:t>+ Đạp xe tại chỗ nếu có điều kiện mua thiết </a:t>
            </a:r>
            <a:r>
              <a:rPr lang="vi-VN" dirty="0" smtClean="0">
                <a:latin typeface="Times New Roman"/>
                <a:ea typeface="Times New Roman"/>
                <a:cs typeface="Times New Roman"/>
                <a:sym typeface="Times New Roman"/>
              </a:rPr>
              <a:t>bị</a:t>
            </a:r>
            <a:endParaRPr lang="en-US" dirty="0" smtClean="0">
              <a:latin typeface="Times New Roman"/>
              <a:ea typeface="Times New Roman"/>
              <a:cs typeface="Times New Roman"/>
              <a:sym typeface="Times New Roman"/>
            </a:endParaRPr>
          </a:p>
          <a:p>
            <a:pPr marL="0" lvl="0" indent="0">
              <a:lnSpc>
                <a:spcPct val="100000"/>
              </a:lnSpc>
              <a:buSzPts val="2400"/>
              <a:buNone/>
            </a:pPr>
            <a:r>
              <a:rPr lang="en-US" dirty="0" smtClean="0">
                <a:latin typeface="Times New Roman"/>
                <a:ea typeface="Times New Roman"/>
                <a:cs typeface="Times New Roman"/>
                <a:sym typeface="Times New Roman"/>
              </a:rPr>
              <a:t>+ BN </a:t>
            </a:r>
            <a:r>
              <a:rPr lang="en-US" dirty="0" err="1" smtClean="0">
                <a:latin typeface="Times New Roman"/>
                <a:ea typeface="Times New Roman"/>
                <a:cs typeface="Times New Roman"/>
                <a:sym typeface="Times New Roman"/>
              </a:rPr>
              <a:t>có</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thể</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tập</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thiền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để</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giảm</a:t>
            </a:r>
            <a:r>
              <a:rPr lang="en-US" dirty="0" smtClean="0">
                <a:latin typeface="Times New Roman"/>
                <a:ea typeface="Times New Roman"/>
                <a:cs typeface="Times New Roman"/>
                <a:sym typeface="Times New Roman"/>
              </a:rPr>
              <a:t> lo </a:t>
            </a:r>
            <a:r>
              <a:rPr lang="en-US" dirty="0" err="1" smtClean="0">
                <a:latin typeface="Times New Roman"/>
                <a:ea typeface="Times New Roman"/>
                <a:cs typeface="Times New Roman"/>
                <a:sym typeface="Times New Roman"/>
              </a:rPr>
              <a:t>âu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căng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thẳng</a:t>
            </a:r>
            <a:endParaRPr lang="en-US" dirty="0" smtClean="0">
              <a:latin typeface="Times New Roman"/>
              <a:ea typeface="Times New Roman"/>
              <a:cs typeface="Times New Roman"/>
              <a:sym typeface="Times New Roman"/>
            </a:endParaRPr>
          </a:p>
          <a:p>
            <a:pPr lvl="0" indent="-457200">
              <a:lnSpc>
                <a:spcPct val="100000"/>
              </a:lnSpc>
              <a:buSzPts val="2400"/>
              <a:buFontTx/>
              <a:buChar char="-"/>
            </a:pPr>
            <a:r>
              <a:rPr lang="en-US" dirty="0" err="1" smtClean="0">
                <a:latin typeface="Times New Roman"/>
                <a:ea typeface="Times New Roman"/>
                <a:cs typeface="Times New Roman"/>
                <a:sym typeface="Times New Roman"/>
              </a:rPr>
              <a:t>Tránh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để</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bị</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lạnh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đột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ngột</a:t>
            </a:r>
            <a:endParaRPr lang="en-US" dirty="0" smtClean="0">
              <a:latin typeface="Times New Roman"/>
              <a:ea typeface="Times New Roman"/>
              <a:cs typeface="Times New Roman"/>
              <a:sym typeface="Times New Roman"/>
            </a:endParaRPr>
          </a:p>
          <a:p>
            <a:pPr lvl="0" indent="-457200">
              <a:lnSpc>
                <a:spcPct val="100000"/>
              </a:lnSpc>
              <a:buSzPts val="2400"/>
              <a:buFontTx/>
              <a:buChar char="-"/>
            </a:pPr>
            <a:r>
              <a:rPr lang="en-US" dirty="0" err="1" smtClean="0">
                <a:latin typeface="Times New Roman"/>
                <a:ea typeface="Times New Roman"/>
                <a:cs typeface="Times New Roman"/>
                <a:sym typeface="Times New Roman"/>
              </a:rPr>
              <a:t>Tránh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để</a:t>
            </a:r>
            <a:r>
              <a:rPr lang="en-US" dirty="0" smtClean="0">
                <a:latin typeface="Times New Roman"/>
                <a:ea typeface="Times New Roman"/>
                <a:cs typeface="Times New Roman"/>
                <a:sym typeface="Times New Roman"/>
              </a:rPr>
              <a:t> BN </a:t>
            </a:r>
            <a:r>
              <a:rPr lang="en-US" dirty="0" err="1" smtClean="0">
                <a:latin typeface="Times New Roman"/>
                <a:ea typeface="Times New Roman"/>
                <a:cs typeface="Times New Roman"/>
                <a:sym typeface="Times New Roman"/>
              </a:rPr>
              <a:t>bị</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té</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ngã</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yếu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chân</a:t>
            </a:r>
            <a:r>
              <a:rPr lang="en-US" dirty="0" smtClean="0">
                <a:latin typeface="Times New Roman"/>
                <a:ea typeface="Times New Roman"/>
                <a:cs typeface="Times New Roman"/>
                <a:sym typeface="Times New Roman"/>
              </a:rPr>
              <a:t> P): </a:t>
            </a:r>
            <a:r>
              <a:rPr lang="en-US" dirty="0" err="1" smtClean="0">
                <a:latin typeface="Times New Roman"/>
                <a:ea typeface="Times New Roman"/>
                <a:cs typeface="Times New Roman"/>
                <a:sym typeface="Times New Roman"/>
              </a:rPr>
              <a:t>Tư</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vấn</a:t>
            </a:r>
            <a:r>
              <a:rPr lang="en-US" dirty="0" smtClean="0">
                <a:latin typeface="Times New Roman"/>
                <a:ea typeface="Times New Roman"/>
                <a:cs typeface="Times New Roman"/>
                <a:sym typeface="Times New Roman"/>
              </a:rPr>
              <a:t> BN </a:t>
            </a:r>
            <a:r>
              <a:rPr lang="en-US" dirty="0" err="1" smtClean="0">
                <a:latin typeface="Times New Roman"/>
                <a:ea typeface="Times New Roman"/>
                <a:cs typeface="Times New Roman"/>
                <a:sym typeface="Times New Roman"/>
              </a:rPr>
              <a:t>và</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gia</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đình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ko</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nên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để</a:t>
            </a:r>
            <a:r>
              <a:rPr lang="en-US" dirty="0" smtClean="0">
                <a:latin typeface="Times New Roman"/>
                <a:ea typeface="Times New Roman"/>
                <a:cs typeface="Times New Roman"/>
                <a:sym typeface="Times New Roman"/>
              </a:rPr>
              <a:t> BN 1 </a:t>
            </a:r>
            <a:r>
              <a:rPr lang="en-US" dirty="0" err="1" smtClean="0">
                <a:latin typeface="Times New Roman"/>
                <a:ea typeface="Times New Roman"/>
                <a:cs typeface="Times New Roman"/>
                <a:sym typeface="Times New Roman"/>
              </a:rPr>
              <a:t>mình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tránh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leo</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cầu</a:t>
            </a:r>
            <a:r>
              <a:rPr lang="en-US" dirty="0" smtClean="0">
                <a:latin typeface="Times New Roman"/>
                <a:ea typeface="Times New Roman"/>
                <a:cs typeface="Times New Roman"/>
                <a:sym typeface="Times New Roman"/>
              </a:rPr>
              <a:t> thang, </a:t>
            </a:r>
            <a:r>
              <a:rPr lang="en-US" dirty="0" err="1" smtClean="0">
                <a:latin typeface="Times New Roman"/>
                <a:ea typeface="Times New Roman"/>
                <a:cs typeface="Times New Roman"/>
                <a:sym typeface="Times New Roman"/>
              </a:rPr>
              <a:t>đảm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bảo</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dép</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vừa</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chân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đủ</a:t>
            </a:r>
            <a:r>
              <a:rPr lang="en-US" dirty="0" smtClean="0">
                <a:latin typeface="Times New Roman"/>
                <a:ea typeface="Times New Roman"/>
                <a:cs typeface="Times New Roman"/>
                <a:sym typeface="Times New Roman"/>
              </a:rPr>
              <a:t> ma </a:t>
            </a:r>
            <a:r>
              <a:rPr lang="en-US" dirty="0" err="1" smtClean="0">
                <a:latin typeface="Times New Roman"/>
                <a:ea typeface="Times New Roman"/>
                <a:cs typeface="Times New Roman"/>
                <a:sym typeface="Times New Roman"/>
              </a:rPr>
              <a:t>sát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ko</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trơn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trượt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tránh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tắm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vào</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buổi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tối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để</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các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vật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dụng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trong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nhà</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ngang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tầm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với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của</a:t>
            </a:r>
            <a:r>
              <a:rPr lang="en-US" dirty="0" smtClean="0">
                <a:latin typeface="Times New Roman"/>
                <a:ea typeface="Times New Roman"/>
                <a:cs typeface="Times New Roman"/>
                <a:sym typeface="Times New Roman"/>
              </a:rPr>
              <a:t> BN, </a:t>
            </a:r>
            <a:r>
              <a:rPr lang="en-US" dirty="0" err="1" smtClean="0">
                <a:latin typeface="Times New Roman"/>
                <a:ea typeface="Times New Roman"/>
                <a:cs typeface="Times New Roman"/>
                <a:sym typeface="Times New Roman"/>
              </a:rPr>
              <a:t>trải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thảm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chống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trơn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trượt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trong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phòng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của</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Bn</a:t>
            </a:r>
            <a:endParaRPr lang="vi-VN"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828431856"/>
      </p:ext>
    </p:extLst>
  </p:cSld>
  <p:clrMapOvr>
    <a:overrideClrMapping bg1="lt1" tx1="dk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242"/>
        <p:cNvGrpSpPr/>
        <p:nvPr/>
      </p:nvGrpSpPr>
      <p:grpSpPr>
        <a:xfrm>
          <a:off x="0" y="0"/>
          <a:ext cx="0" cy="0"/>
          <a:chOff x="0" y="0"/>
          <a:chExt cx="0" cy="0"/>
        </a:xfrm>
      </p:grpSpPr>
      <p:sp>
        <p:nvSpPr>
          <p:cNvPr id="243" name="Google Shape;243;p24"/>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buSzPct val="100000"/>
            </a:pPr>
            <a:r>
              <a:rPr lang="vi-VN" sz="1800" b="1" dirty="0">
                <a:latin typeface="Times New Roman"/>
                <a:ea typeface="Times New Roman"/>
                <a:cs typeface="Times New Roman"/>
                <a:sym typeface="Times New Roman"/>
              </a:rPr>
              <a:t>4. </a:t>
            </a:r>
            <a:r>
              <a:rPr lang="en-US" sz="1800" b="1" dirty="0" err="1">
                <a:latin typeface="Times New Roman"/>
                <a:ea typeface="Times New Roman"/>
                <a:cs typeface="Times New Roman"/>
                <a:sym typeface="Times New Roman"/>
              </a:rPr>
              <a:t>Sàng</a:t>
            </a:r>
            <a:r>
              <a:rPr lang="en-US" sz="1800" b="1" dirty="0">
                <a:latin typeface="Times New Roman"/>
                <a:ea typeface="Times New Roman"/>
                <a:cs typeface="Times New Roman"/>
                <a:sym typeface="Times New Roman"/>
              </a:rPr>
              <a:t> </a:t>
            </a:r>
            <a:r>
              <a:rPr lang="en-US" sz="1800" b="1" dirty="0" err="1">
                <a:latin typeface="Times New Roman"/>
                <a:ea typeface="Times New Roman"/>
                <a:cs typeface="Times New Roman"/>
                <a:sym typeface="Times New Roman"/>
              </a:rPr>
              <a:t>lọc</a:t>
            </a:r>
            <a:r>
              <a:rPr lang="en-US" sz="1800" b="1" dirty="0">
                <a:latin typeface="Times New Roman"/>
                <a:ea typeface="Times New Roman"/>
                <a:cs typeface="Times New Roman"/>
                <a:sym typeface="Times New Roman"/>
              </a:rPr>
              <a:t> </a:t>
            </a:r>
            <a:r>
              <a:rPr lang="en-US" sz="1800" b="1" dirty="0" err="1">
                <a:latin typeface="Times New Roman"/>
                <a:ea typeface="Times New Roman"/>
                <a:cs typeface="Times New Roman"/>
                <a:sym typeface="Times New Roman"/>
              </a:rPr>
              <a:t>phát</a:t>
            </a:r>
            <a:r>
              <a:rPr lang="en-US" sz="1800" b="1" dirty="0">
                <a:latin typeface="Times New Roman"/>
                <a:ea typeface="Times New Roman"/>
                <a:cs typeface="Times New Roman"/>
                <a:sym typeface="Times New Roman"/>
              </a:rPr>
              <a:t> </a:t>
            </a:r>
            <a:r>
              <a:rPr lang="en-US" sz="1800" b="1" dirty="0" err="1">
                <a:latin typeface="Times New Roman"/>
                <a:ea typeface="Times New Roman"/>
                <a:cs typeface="Times New Roman"/>
                <a:sym typeface="Times New Roman"/>
              </a:rPr>
              <a:t>hiện</a:t>
            </a:r>
            <a:r>
              <a:rPr lang="en-US" sz="1800" b="1" dirty="0">
                <a:latin typeface="Times New Roman"/>
                <a:ea typeface="Times New Roman"/>
                <a:cs typeface="Times New Roman"/>
                <a:sym typeface="Times New Roman"/>
              </a:rPr>
              <a:t> </a:t>
            </a:r>
            <a:r>
              <a:rPr lang="en-US" sz="1800" b="1" dirty="0" err="1">
                <a:latin typeface="Times New Roman"/>
                <a:ea typeface="Times New Roman"/>
                <a:cs typeface="Times New Roman"/>
                <a:sym typeface="Times New Roman"/>
              </a:rPr>
              <a:t>sớm</a:t>
            </a:r>
            <a:r>
              <a:rPr lang="en-US" sz="1800" b="1" dirty="0">
                <a:latin typeface="Times New Roman"/>
                <a:ea typeface="Times New Roman"/>
                <a:cs typeface="Times New Roman"/>
                <a:sym typeface="Times New Roman"/>
              </a:rPr>
              <a:t> </a:t>
            </a:r>
            <a:r>
              <a:rPr lang="en-US" sz="1800" b="1" dirty="0" err="1" smtClean="0">
                <a:latin typeface="Times New Roman"/>
                <a:ea typeface="Times New Roman"/>
                <a:cs typeface="Times New Roman"/>
                <a:sym typeface="Times New Roman"/>
              </a:rPr>
              <a:t>và</a:t>
            </a:r>
            <a:r>
              <a:rPr lang="en-US" sz="1800" b="1" dirty="0" smtClean="0">
                <a:latin typeface="Times New Roman"/>
                <a:ea typeface="Times New Roman"/>
                <a:cs typeface="Times New Roman"/>
                <a:sym typeface="Times New Roman"/>
              </a:rPr>
              <a:t> </a:t>
            </a:r>
            <a:r>
              <a:rPr lang="vi-VN" sz="1800" b="1" dirty="0" smtClean="0">
                <a:latin typeface="Times New Roman"/>
                <a:ea typeface="Times New Roman"/>
                <a:cs typeface="Times New Roman"/>
                <a:sym typeface="Times New Roman"/>
              </a:rPr>
              <a:t>dự </a:t>
            </a:r>
            <a:r>
              <a:rPr lang="vi-VN" sz="1800" b="1" dirty="0">
                <a:latin typeface="Times New Roman"/>
                <a:ea typeface="Times New Roman"/>
                <a:cs typeface="Times New Roman"/>
                <a:sym typeface="Times New Roman"/>
              </a:rPr>
              <a:t>phòng biến chứng</a:t>
            </a:r>
            <a:r>
              <a:rPr lang="vi-VN" sz="1800" dirty="0">
                <a:latin typeface="Times New Roman"/>
                <a:ea typeface="Times New Roman"/>
                <a:cs typeface="Times New Roman"/>
                <a:sym typeface="Times New Roman"/>
              </a:rPr>
              <a:t> </a:t>
            </a:r>
            <a:endParaRPr lang="en-US" sz="1800" dirty="0" smtClean="0">
              <a:latin typeface="Times New Roman"/>
              <a:ea typeface="Times New Roman"/>
              <a:cs typeface="Times New Roman"/>
              <a:sym typeface="Times New Roman"/>
            </a:endParaRPr>
          </a:p>
          <a:p>
            <a:pPr marL="0" indent="0" algn="l">
              <a:lnSpc>
                <a:spcPct val="100000"/>
              </a:lnSpc>
              <a:spcBef>
                <a:spcPts val="0"/>
              </a:spcBef>
              <a:buSzPct val="100000"/>
            </a:pPr>
            <a:r>
              <a:rPr lang="vi-VN" sz="1800" dirty="0">
                <a:latin typeface="Times New Roman"/>
                <a:ea typeface="Times New Roman"/>
                <a:cs typeface="Times New Roman"/>
                <a:sym typeface="Times New Roman"/>
              </a:rPr>
              <a:t>- Theo dõi HA tại nhà 2 lần/ ngày đo 2 lần S-T trước uống thuốc, tại CSYT 1 tháng/ lần</a:t>
            </a:r>
          </a:p>
          <a:p>
            <a:pPr marL="0" lvl="0" indent="0" algn="l">
              <a:lnSpc>
                <a:spcPct val="100000"/>
              </a:lnSpc>
              <a:buSzPct val="100000"/>
            </a:pPr>
            <a:r>
              <a:rPr lang="en-US" sz="1800" dirty="0" smtClean="0">
                <a:latin typeface="Times New Roman"/>
                <a:ea typeface="Times New Roman"/>
                <a:cs typeface="Times New Roman"/>
                <a:sym typeface="Times New Roman"/>
              </a:rPr>
              <a:t>- </a:t>
            </a:r>
            <a:r>
              <a:rPr lang="vi-VN" sz="1800" dirty="0" smtClean="0">
                <a:latin typeface="Times New Roman"/>
                <a:ea typeface="Times New Roman"/>
                <a:cs typeface="Times New Roman"/>
                <a:sym typeface="Times New Roman"/>
              </a:rPr>
              <a:t>XN</a:t>
            </a:r>
            <a:r>
              <a:rPr lang="en-US" sz="1800" dirty="0" smtClean="0">
                <a:latin typeface="Times New Roman"/>
                <a:ea typeface="Times New Roman"/>
                <a:cs typeface="Times New Roman"/>
                <a:sym typeface="Times New Roman"/>
              </a:rPr>
              <a:t> </a:t>
            </a:r>
            <a:r>
              <a:rPr lang="vi-VN" sz="1800" dirty="0" smtClean="0">
                <a:latin typeface="Times New Roman"/>
                <a:ea typeface="Times New Roman"/>
                <a:cs typeface="Times New Roman"/>
                <a:sym typeface="Times New Roman"/>
              </a:rPr>
              <a:t>đông </a:t>
            </a:r>
            <a:r>
              <a:rPr lang="vi-VN" sz="1800" dirty="0">
                <a:latin typeface="Times New Roman"/>
                <a:ea typeface="Times New Roman"/>
                <a:cs typeface="Times New Roman"/>
                <a:sym typeface="Times New Roman"/>
              </a:rPr>
              <a:t>máu INR, PT, </a:t>
            </a:r>
            <a:r>
              <a:rPr lang="vi-VN" sz="1800" dirty="0" smtClean="0">
                <a:latin typeface="Times New Roman"/>
                <a:ea typeface="Times New Roman"/>
                <a:cs typeface="Times New Roman"/>
                <a:sym typeface="Times New Roman"/>
              </a:rPr>
              <a:t>APTT</a:t>
            </a:r>
            <a:r>
              <a:rPr lang="en-US" sz="1800" dirty="0" smtClean="0">
                <a:latin typeface="Times New Roman"/>
                <a:ea typeface="Times New Roman"/>
                <a:cs typeface="Times New Roman"/>
                <a:sym typeface="Times New Roman"/>
              </a:rPr>
              <a:t>, Cn </a:t>
            </a:r>
            <a:r>
              <a:rPr lang="en-US" sz="1800" dirty="0" err="1" smtClean="0">
                <a:latin typeface="Times New Roman"/>
                <a:ea typeface="Times New Roman"/>
                <a:cs typeface="Times New Roman"/>
                <a:sym typeface="Times New Roman"/>
              </a:rPr>
              <a:t>thận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Crea</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Ure</a:t>
            </a:r>
            <a:r>
              <a:rPr lang="en-US" sz="1800" dirty="0" smtClean="0">
                <a:latin typeface="Times New Roman"/>
                <a:ea typeface="Times New Roman"/>
                <a:cs typeface="Times New Roman"/>
                <a:sym typeface="Times New Roman"/>
              </a:rPr>
              <a:t>),</a:t>
            </a:r>
            <a:r>
              <a:rPr lang="vi-VN" sz="1800" dirty="0" smtClean="0">
                <a:latin typeface="Times New Roman"/>
                <a:ea typeface="Times New Roman"/>
                <a:cs typeface="Times New Roman"/>
                <a:sym typeface="Times New Roman"/>
              </a:rPr>
              <a:t> </a:t>
            </a:r>
            <a:r>
              <a:rPr lang="vi-VN" sz="1800" dirty="0">
                <a:latin typeface="Times New Roman"/>
                <a:ea typeface="Times New Roman"/>
                <a:cs typeface="Times New Roman"/>
                <a:sym typeface="Times New Roman"/>
              </a:rPr>
              <a:t>G </a:t>
            </a:r>
            <a:r>
              <a:rPr lang="vi-VN" sz="1800" dirty="0" smtClean="0">
                <a:latin typeface="Times New Roman"/>
                <a:ea typeface="Times New Roman"/>
                <a:cs typeface="Times New Roman"/>
                <a:sym typeface="Times New Roman"/>
              </a:rPr>
              <a:t>đói</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điện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giải</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đồ</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Nước</a:t>
            </a:r>
            <a:r>
              <a:rPr lang="en-US" sz="1800" dirty="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tiểu</a:t>
            </a:r>
            <a:r>
              <a:rPr lang="en-US" sz="1800" dirty="0" smtClean="0">
                <a:latin typeface="Times New Roman"/>
                <a:ea typeface="Times New Roman"/>
                <a:cs typeface="Times New Roman"/>
                <a:sym typeface="Times New Roman"/>
              </a:rPr>
              <a:t>,</a:t>
            </a:r>
            <a:r>
              <a:rPr lang="en-US" sz="1800" dirty="0">
                <a:latin typeface="Times New Roman"/>
                <a:ea typeface="Times New Roman"/>
                <a:cs typeface="Times New Roman"/>
                <a:sym typeface="Times New Roman"/>
              </a:rPr>
              <a:t> </a:t>
            </a:r>
            <a:r>
              <a:rPr lang="en-US" sz="1800" dirty="0" smtClean="0">
                <a:latin typeface="Times New Roman"/>
                <a:ea typeface="Times New Roman"/>
                <a:cs typeface="Times New Roman"/>
                <a:sym typeface="Times New Roman"/>
              </a:rPr>
              <a:t> </a:t>
            </a:r>
            <a:r>
              <a:rPr lang="vi-VN" sz="1800" dirty="0">
                <a:latin typeface="Times New Roman"/>
                <a:ea typeface="Times New Roman"/>
                <a:cs typeface="Times New Roman"/>
                <a:sym typeface="Times New Roman"/>
              </a:rPr>
              <a:t>mi</a:t>
            </a:r>
            <a:r>
              <a:rPr lang="en-US" sz="1800" dirty="0" err="1">
                <a:latin typeface="Times New Roman"/>
                <a:ea typeface="Times New Roman"/>
                <a:cs typeface="Times New Roman"/>
                <a:sym typeface="Times New Roman"/>
              </a:rPr>
              <a:t>croalbumin</a:t>
            </a:r>
            <a:r>
              <a:rPr lang="vi-VN" sz="1800" dirty="0">
                <a:latin typeface="Times New Roman"/>
                <a:ea typeface="Times New Roman"/>
                <a:cs typeface="Times New Roman"/>
                <a:sym typeface="Times New Roman"/>
              </a:rPr>
              <a:t> niệu,</a:t>
            </a:r>
            <a:r>
              <a:rPr lang="en-US" sz="1800" dirty="0" smtClean="0">
                <a:latin typeface="Times New Roman"/>
                <a:ea typeface="Times New Roman"/>
                <a:cs typeface="Times New Roman"/>
                <a:sym typeface="Times New Roman"/>
              </a:rPr>
              <a:t> ECG, </a:t>
            </a:r>
            <a:r>
              <a:rPr lang="vi-VN" sz="1800" dirty="0" smtClean="0">
                <a:latin typeface="Times New Roman"/>
                <a:ea typeface="Times New Roman"/>
                <a:cs typeface="Times New Roman"/>
                <a:sym typeface="Times New Roman"/>
              </a:rPr>
              <a:t>Bilan </a:t>
            </a:r>
            <a:r>
              <a:rPr lang="vi-VN" sz="1800" dirty="0">
                <a:latin typeface="Times New Roman"/>
                <a:ea typeface="Times New Roman"/>
                <a:cs typeface="Times New Roman"/>
                <a:sym typeface="Times New Roman"/>
              </a:rPr>
              <a:t>mỡ </a:t>
            </a:r>
            <a:r>
              <a:rPr lang="vi-VN" sz="1800" dirty="0" smtClean="0">
                <a:latin typeface="Times New Roman"/>
                <a:ea typeface="Times New Roman"/>
                <a:cs typeface="Times New Roman"/>
                <a:sym typeface="Times New Roman"/>
              </a:rPr>
              <a:t>máu</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Choles</a:t>
            </a:r>
            <a:r>
              <a:rPr lang="en-US" sz="1800" dirty="0" smtClean="0">
                <a:latin typeface="Times New Roman"/>
                <a:ea typeface="Times New Roman"/>
                <a:cs typeface="Times New Roman"/>
                <a:sym typeface="Times New Roman"/>
              </a:rPr>
              <a:t>, Tri, HDL-C, LDL-C)</a:t>
            </a:r>
            <a:r>
              <a:rPr lang="vi-VN" sz="1800" dirty="0" smtClean="0">
                <a:latin typeface="Times New Roman"/>
                <a:ea typeface="Times New Roman"/>
                <a:cs typeface="Times New Roman"/>
                <a:sym typeface="Times New Roman"/>
              </a:rPr>
              <a:t> </a:t>
            </a:r>
            <a:r>
              <a:rPr lang="vi-VN" sz="1800" dirty="0">
                <a:latin typeface="Times New Roman"/>
                <a:ea typeface="Times New Roman"/>
                <a:cs typeface="Times New Roman"/>
                <a:sym typeface="Times New Roman"/>
              </a:rPr>
              <a:t>8-12 tuần/ lần </a:t>
            </a:r>
            <a:endParaRPr lang="en-US" sz="1800" dirty="0" smtClean="0">
              <a:latin typeface="Times New Roman"/>
              <a:ea typeface="Times New Roman"/>
              <a:cs typeface="Times New Roman"/>
              <a:sym typeface="Times New Roman"/>
            </a:endParaRPr>
          </a:p>
          <a:p>
            <a:pPr marL="0" indent="0" algn="l">
              <a:lnSpc>
                <a:spcPct val="100000"/>
              </a:lnSpc>
              <a:buSzPct val="100000"/>
            </a:pPr>
            <a:r>
              <a:rPr lang="en-US" sz="1800" dirty="0">
                <a:latin typeface="Times New Roman"/>
                <a:ea typeface="Times New Roman"/>
                <a:cs typeface="Times New Roman"/>
                <a:sym typeface="Times New Roman"/>
              </a:rPr>
              <a:t>- </a:t>
            </a:r>
            <a:r>
              <a:rPr lang="en-US" sz="1800" dirty="0" smtClean="0">
                <a:latin typeface="Times New Roman"/>
                <a:ea typeface="Times New Roman"/>
                <a:cs typeface="Times New Roman"/>
                <a:sym typeface="Times New Roman"/>
              </a:rPr>
              <a:t>AST/ALT</a:t>
            </a:r>
            <a:r>
              <a:rPr lang="vi-VN" sz="1800" dirty="0" smtClean="0">
                <a:latin typeface="Times New Roman"/>
                <a:ea typeface="Times New Roman"/>
                <a:cs typeface="Times New Roman"/>
                <a:sym typeface="Times New Roman"/>
              </a:rPr>
              <a:t> </a:t>
            </a:r>
            <a:r>
              <a:rPr lang="en-US" sz="1800" dirty="0" smtClean="0">
                <a:latin typeface="Times New Roman"/>
                <a:ea typeface="Times New Roman"/>
                <a:cs typeface="Times New Roman"/>
                <a:sym typeface="Times New Roman"/>
              </a:rPr>
              <a:t>3</a:t>
            </a:r>
            <a:r>
              <a:rPr lang="vi-VN" sz="1800" dirty="0" smtClean="0">
                <a:latin typeface="Times New Roman"/>
                <a:ea typeface="Times New Roman"/>
                <a:cs typeface="Times New Roman"/>
                <a:sym typeface="Times New Roman"/>
              </a:rPr>
              <a:t> </a:t>
            </a:r>
            <a:r>
              <a:rPr lang="vi-VN" sz="1800" dirty="0">
                <a:latin typeface="Times New Roman"/>
                <a:ea typeface="Times New Roman"/>
                <a:cs typeface="Times New Roman"/>
                <a:sym typeface="Times New Roman"/>
              </a:rPr>
              <a:t>tháng/ </a:t>
            </a:r>
            <a:r>
              <a:rPr lang="vi-VN" sz="1800" dirty="0" smtClean="0">
                <a:latin typeface="Times New Roman"/>
                <a:ea typeface="Times New Roman"/>
                <a:cs typeface="Times New Roman"/>
                <a:sym typeface="Times New Roman"/>
              </a:rPr>
              <a:t>lầ</a:t>
            </a:r>
            <a:r>
              <a:rPr lang="en-US" sz="1800" dirty="0" smtClean="0">
                <a:latin typeface="Times New Roman"/>
                <a:ea typeface="Times New Roman"/>
                <a:cs typeface="Times New Roman"/>
                <a:sym typeface="Times New Roman"/>
              </a:rPr>
              <a:t>n. </a:t>
            </a:r>
            <a:r>
              <a:rPr lang="en-US" sz="1800" dirty="0" err="1" smtClean="0">
                <a:latin typeface="Times New Roman"/>
                <a:ea typeface="Times New Roman"/>
                <a:cs typeface="Times New Roman"/>
                <a:sym typeface="Times New Roman"/>
              </a:rPr>
              <a:t>Siêu</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âm</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tim</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Xquang</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ngực</a:t>
            </a:r>
            <a:r>
              <a:rPr lang="en-US" sz="1800" dirty="0" smtClean="0">
                <a:latin typeface="Times New Roman"/>
                <a:ea typeface="Times New Roman"/>
                <a:cs typeface="Times New Roman"/>
                <a:sym typeface="Times New Roman"/>
              </a:rPr>
              <a:t> 3 </a:t>
            </a:r>
            <a:r>
              <a:rPr lang="en-US" sz="1800" dirty="0" err="1" smtClean="0">
                <a:latin typeface="Times New Roman"/>
                <a:ea typeface="Times New Roman"/>
                <a:cs typeface="Times New Roman"/>
                <a:sym typeface="Times New Roman"/>
              </a:rPr>
              <a:t>tháng</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lần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nếu</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có</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bất</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thường</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hoặc</a:t>
            </a:r>
            <a:r>
              <a:rPr lang="en-US" sz="1800" dirty="0" smtClean="0">
                <a:latin typeface="Times New Roman"/>
                <a:ea typeface="Times New Roman"/>
                <a:cs typeface="Times New Roman"/>
                <a:sym typeface="Times New Roman"/>
              </a:rPr>
              <a:t> 1 </a:t>
            </a:r>
            <a:r>
              <a:rPr lang="en-US" sz="1800" dirty="0" err="1" smtClean="0">
                <a:latin typeface="Times New Roman"/>
                <a:ea typeface="Times New Roman"/>
                <a:cs typeface="Times New Roman"/>
                <a:sym typeface="Times New Roman"/>
              </a:rPr>
              <a:t>năm</a:t>
            </a:r>
            <a:r>
              <a:rPr lang="en-US" sz="1800" dirty="0" smtClean="0">
                <a:latin typeface="Times New Roman"/>
                <a:ea typeface="Times New Roman"/>
                <a:cs typeface="Times New Roman"/>
                <a:sym typeface="Times New Roman"/>
              </a:rPr>
              <a:t>/</a:t>
            </a:r>
            <a:r>
              <a:rPr lang="en-US" sz="1800" dirty="0" err="1" smtClean="0">
                <a:latin typeface="Times New Roman"/>
                <a:ea typeface="Times New Roman"/>
                <a:cs typeface="Times New Roman"/>
                <a:sym typeface="Times New Roman"/>
              </a:rPr>
              <a:t>lần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nếu</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ko</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bất</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thường</a:t>
            </a:r>
            <a:endParaRPr lang="en-US" sz="18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buNone/>
            </a:pPr>
            <a:r>
              <a:rPr lang="vi-VN" sz="1800" dirty="0" smtClean="0">
                <a:latin typeface="Times New Roman"/>
                <a:ea typeface="Times New Roman"/>
                <a:cs typeface="Times New Roman"/>
                <a:sym typeface="Times New Roman"/>
              </a:rPr>
              <a:t>- </a:t>
            </a:r>
            <a:r>
              <a:rPr lang="vi-VN" sz="1800" dirty="0">
                <a:latin typeface="Times New Roman"/>
                <a:ea typeface="Times New Roman"/>
                <a:cs typeface="Times New Roman"/>
                <a:sym typeface="Times New Roman"/>
              </a:rPr>
              <a:t>Khám mắt, soi đáy mắt </a:t>
            </a:r>
            <a:r>
              <a:rPr lang="en-US" sz="1800" dirty="0" smtClean="0">
                <a:latin typeface="Times New Roman"/>
                <a:ea typeface="Times New Roman"/>
                <a:cs typeface="Times New Roman"/>
                <a:sym typeface="Times New Roman"/>
              </a:rPr>
              <a:t>1 </a:t>
            </a:r>
            <a:r>
              <a:rPr lang="en-US" sz="1800" dirty="0" err="1" smtClean="0">
                <a:latin typeface="Times New Roman"/>
                <a:ea typeface="Times New Roman"/>
                <a:cs typeface="Times New Roman"/>
                <a:sym typeface="Times New Roman"/>
              </a:rPr>
              <a:t>năm</a:t>
            </a:r>
            <a:r>
              <a:rPr lang="vi-VN" sz="1800" dirty="0" smtClean="0">
                <a:latin typeface="Times New Roman"/>
                <a:ea typeface="Times New Roman"/>
                <a:cs typeface="Times New Roman"/>
                <a:sym typeface="Times New Roman"/>
              </a:rPr>
              <a:t>/lần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nếu</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chưa</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có</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bất</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thường</a:t>
            </a:r>
            <a:r>
              <a:rPr lang="en-US" sz="1800" dirty="0" smtClean="0">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pPr>
            <a:r>
              <a:rPr lang="en-US" sz="1800" dirty="0" smtClean="0">
                <a:latin typeface="Times New Roman"/>
                <a:ea typeface="Times New Roman"/>
                <a:cs typeface="Times New Roman"/>
                <a:sym typeface="Times New Roman"/>
              </a:rPr>
              <a:t>- </a:t>
            </a:r>
            <a:r>
              <a:rPr lang="vi-VN" sz="1800" dirty="0" smtClean="0">
                <a:latin typeface="Times New Roman"/>
                <a:ea typeface="Times New Roman"/>
                <a:cs typeface="Times New Roman"/>
                <a:sym typeface="Times New Roman"/>
              </a:rPr>
              <a:t>Nếu </a:t>
            </a:r>
            <a:r>
              <a:rPr lang="vi-VN" sz="1800" dirty="0">
                <a:latin typeface="Times New Roman"/>
                <a:ea typeface="Times New Roman"/>
                <a:cs typeface="Times New Roman"/>
                <a:sym typeface="Times New Roman"/>
              </a:rPr>
              <a:t>cơn đau ngực tái phát, điều trị nội khoa ko kết quả=&gt; tư vấn đến cơ sở y tế đủ điều kiện chụp mạch </a:t>
            </a:r>
            <a:r>
              <a:rPr lang="vi-VN" sz="1800" dirty="0" smtClean="0">
                <a:latin typeface="Times New Roman"/>
                <a:ea typeface="Times New Roman"/>
                <a:cs typeface="Times New Roman"/>
                <a:sym typeface="Times New Roman"/>
              </a:rPr>
              <a:t>vành.</a:t>
            </a:r>
            <a:endParaRPr lang="en-US" sz="18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pPr>
            <a:r>
              <a:rPr lang="en-US" sz="1800" dirty="0" smtClean="0">
                <a:latin typeface="Times New Roman"/>
                <a:ea typeface="Times New Roman"/>
                <a:cs typeface="Times New Roman"/>
                <a:sym typeface="Times New Roman"/>
              </a:rPr>
              <a:t>-</a:t>
            </a:r>
            <a:r>
              <a:rPr lang="en-US" sz="1800" dirty="0" err="1" smtClean="0">
                <a:latin typeface="Times New Roman"/>
                <a:ea typeface="Times New Roman"/>
                <a:cs typeface="Times New Roman"/>
                <a:sym typeface="Times New Roman"/>
              </a:rPr>
              <a:t>Tái</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khám</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ngay</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nếu</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có</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bh</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bất</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thường</a:t>
            </a:r>
            <a:r>
              <a:rPr lang="en-US" sz="1800" dirty="0" smtClean="0">
                <a:latin typeface="Times New Roman"/>
                <a:ea typeface="Times New Roman"/>
                <a:cs typeface="Times New Roman"/>
                <a:sym typeface="Times New Roman"/>
              </a:rPr>
              <a:t>: HA </a:t>
            </a:r>
            <a:r>
              <a:rPr lang="en-US" sz="1800" dirty="0" err="1" smtClean="0">
                <a:latin typeface="Times New Roman"/>
                <a:ea typeface="Times New Roman"/>
                <a:cs typeface="Times New Roman"/>
                <a:sym typeface="Times New Roman"/>
              </a:rPr>
              <a:t>tăng</a:t>
            </a:r>
            <a:r>
              <a:rPr lang="en-US" sz="1800" dirty="0" smtClean="0">
                <a:latin typeface="Times New Roman"/>
                <a:ea typeface="Times New Roman"/>
                <a:cs typeface="Times New Roman"/>
                <a:sym typeface="Times New Roman"/>
              </a:rPr>
              <a:t>, </a:t>
            </a:r>
            <a:r>
              <a:rPr lang="en-US" sz="1800" dirty="0">
                <a:latin typeface="Times New Roman"/>
                <a:ea typeface="Times New Roman"/>
                <a:cs typeface="Times New Roman"/>
              </a:rPr>
              <a:t>n</a:t>
            </a:r>
            <a:r>
              <a:rPr lang="vi-VN" sz="1800" dirty="0" smtClean="0">
                <a:latin typeface="Times New Roman"/>
                <a:ea typeface="Times New Roman"/>
                <a:cs typeface="Times New Roman"/>
              </a:rPr>
              <a:t>ão</a:t>
            </a:r>
            <a:r>
              <a:rPr lang="vi-VN" sz="1800" dirty="0">
                <a:latin typeface="Times New Roman"/>
                <a:ea typeface="Times New Roman"/>
                <a:cs typeface="Times New Roman"/>
              </a:rPr>
              <a:t>: đau đầu, chóng mặt; dấu hiệu thần kinh khu trú như sụp mi, méo miệng, nói khó, liệt nửa người... Tim: khó </a:t>
            </a:r>
            <a:r>
              <a:rPr lang="vi-VN" sz="1800" dirty="0" smtClean="0">
                <a:latin typeface="Times New Roman"/>
                <a:ea typeface="Times New Roman"/>
                <a:cs typeface="Times New Roman"/>
              </a:rPr>
              <a:t>thở,</a:t>
            </a:r>
            <a:r>
              <a:rPr lang="en-US" sz="1800" dirty="0" smtClean="0">
                <a:latin typeface="Times New Roman"/>
                <a:ea typeface="Times New Roman"/>
                <a:cs typeface="Times New Roman"/>
              </a:rPr>
              <a:t> </a:t>
            </a:r>
            <a:r>
              <a:rPr lang="vi-VN" sz="1800" dirty="0" smtClean="0">
                <a:latin typeface="Times New Roman"/>
                <a:ea typeface="Times New Roman"/>
                <a:cs typeface="Times New Roman"/>
              </a:rPr>
              <a:t>đau </a:t>
            </a:r>
            <a:r>
              <a:rPr lang="vi-VN" sz="1800" dirty="0">
                <a:latin typeface="Times New Roman"/>
                <a:ea typeface="Times New Roman"/>
                <a:cs typeface="Times New Roman"/>
              </a:rPr>
              <a:t>tức ngực; Mắt: nhìn mờ; Thận: đái ít, phù</a:t>
            </a:r>
            <a:r>
              <a:rPr lang="vi-VN" sz="1800" dirty="0" smtClean="0">
                <a:latin typeface="Times New Roman"/>
                <a:ea typeface="Times New Roman"/>
                <a:cs typeface="Times New Roman"/>
              </a:rPr>
              <a:t>…)</a:t>
            </a:r>
            <a:endParaRPr sz="18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buNone/>
            </a:pPr>
            <a:r>
              <a:rPr lang="vi-VN" sz="1800" b="1" dirty="0">
                <a:latin typeface="Times New Roman"/>
                <a:ea typeface="Times New Roman"/>
                <a:cs typeface="Times New Roman"/>
                <a:sym typeface="Times New Roman"/>
              </a:rPr>
              <a:t>5. Nâng cao kiến thức cho BN và người nhà BN</a:t>
            </a:r>
            <a:endParaRPr sz="1800" b="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buNone/>
            </a:pPr>
            <a:r>
              <a:rPr lang="vi-VN" sz="1800" dirty="0">
                <a:latin typeface="Times New Roman"/>
                <a:ea typeface="Times New Roman"/>
                <a:cs typeface="Times New Roman"/>
                <a:sym typeface="Times New Roman"/>
              </a:rPr>
              <a:t>- GD cho BN và người nhà về các kiến thức cơ bản về bênh, biến chứng, tổn thương cơ quan đích</a:t>
            </a:r>
            <a:r>
              <a:rPr lang="vi-VN" sz="1800" dirty="0" smtClean="0">
                <a:latin typeface="Times New Roman"/>
                <a:ea typeface="Times New Roman"/>
                <a:cs typeface="Times New Roman"/>
                <a:sym typeface="Times New Roman"/>
              </a:rPr>
              <a:t>.</a:t>
            </a:r>
            <a:r>
              <a:rPr lang="en-US" sz="1800" dirty="0" smtClean="0">
                <a:latin typeface="Times New Roman"/>
                <a:ea typeface="Times New Roman"/>
                <a:cs typeface="Times New Roman"/>
                <a:sym typeface="Times New Roman"/>
              </a:rPr>
              <a:t> THA </a:t>
            </a:r>
            <a:r>
              <a:rPr lang="en-US" sz="1800" dirty="0" err="1" smtClean="0">
                <a:latin typeface="Times New Roman"/>
                <a:ea typeface="Times New Roman"/>
                <a:cs typeface="Times New Roman"/>
                <a:sym typeface="Times New Roman"/>
              </a:rPr>
              <a:t>và</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các</a:t>
            </a:r>
            <a:r>
              <a:rPr lang="en-US" sz="1800" dirty="0" smtClean="0">
                <a:latin typeface="Times New Roman"/>
                <a:ea typeface="Times New Roman"/>
                <a:cs typeface="Times New Roman"/>
                <a:sym typeface="Times New Roman"/>
              </a:rPr>
              <a:t> YTNC </a:t>
            </a:r>
            <a:r>
              <a:rPr lang="en-US" sz="1800" dirty="0" err="1" smtClean="0">
                <a:latin typeface="Times New Roman"/>
                <a:ea typeface="Times New Roman"/>
                <a:cs typeface="Times New Roman"/>
                <a:sym typeface="Times New Roman"/>
              </a:rPr>
              <a:t>tim</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mạch</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luôn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tiến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triển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theo</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tuổi</a:t>
            </a:r>
            <a:r>
              <a:rPr lang="en-US" sz="1800" dirty="0" smtClean="0">
                <a:latin typeface="Times New Roman"/>
                <a:ea typeface="Times New Roman"/>
                <a:cs typeface="Times New Roman"/>
                <a:sym typeface="Times New Roman"/>
              </a:rPr>
              <a:t> =&gt; </a:t>
            </a:r>
            <a:r>
              <a:rPr lang="en-US" sz="1800" dirty="0" err="1" smtClean="0">
                <a:latin typeface="Times New Roman"/>
                <a:ea typeface="Times New Roman"/>
                <a:cs typeface="Times New Roman"/>
                <a:sym typeface="Times New Roman"/>
              </a:rPr>
              <a:t>cần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theo</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dõi</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tái</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khám</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hàng</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tháng</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để</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điều</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chỉnh</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kịp</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thời</a:t>
            </a:r>
            <a:endParaRPr sz="18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buNone/>
            </a:pPr>
            <a:r>
              <a:rPr lang="vi-VN" sz="1800" dirty="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Chỉ</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có</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tuân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thủ</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điều</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trị</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mới</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giảm</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được</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đáng</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kể</a:t>
            </a:r>
            <a:r>
              <a:rPr lang="en-US" sz="1800" dirty="0" smtClean="0">
                <a:latin typeface="Times New Roman"/>
                <a:ea typeface="Times New Roman"/>
                <a:cs typeface="Times New Roman"/>
                <a:sym typeface="Times New Roman"/>
              </a:rPr>
              <a:t> tai </a:t>
            </a:r>
            <a:r>
              <a:rPr lang="en-US" sz="1800" dirty="0" err="1" smtClean="0">
                <a:latin typeface="Times New Roman"/>
                <a:ea typeface="Times New Roman"/>
                <a:cs typeface="Times New Roman"/>
                <a:sym typeface="Times New Roman"/>
              </a:rPr>
              <a:t>biến</a:t>
            </a:r>
            <a:r>
              <a:rPr lang="en-US" sz="1800" dirty="0" smtClean="0">
                <a:latin typeface="Times New Roman"/>
                <a:ea typeface="Times New Roman"/>
                <a:cs typeface="Times New Roman"/>
                <a:sym typeface="Times New Roman"/>
              </a:rPr>
              <a:t> do THA</a:t>
            </a:r>
            <a:endParaRPr sz="18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buNone/>
            </a:pPr>
            <a:r>
              <a:rPr lang="vi-VN" sz="1800" dirty="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Tư</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vấn</a:t>
            </a:r>
            <a:r>
              <a:rPr lang="en-US" sz="1800" dirty="0" smtClean="0">
                <a:latin typeface="Times New Roman"/>
                <a:ea typeface="Times New Roman"/>
                <a:cs typeface="Times New Roman"/>
                <a:sym typeface="Times New Roman"/>
              </a:rPr>
              <a:t> GĐ đ</a:t>
            </a:r>
            <a:r>
              <a:rPr lang="vi-VN" sz="1800" dirty="0" smtClean="0">
                <a:latin typeface="Times New Roman"/>
                <a:ea typeface="Times New Roman"/>
                <a:cs typeface="Times New Roman"/>
                <a:sym typeface="Times New Roman"/>
              </a:rPr>
              <a:t>ộng </a:t>
            </a:r>
            <a:r>
              <a:rPr lang="vi-VN" sz="1800" dirty="0">
                <a:latin typeface="Times New Roman"/>
                <a:ea typeface="Times New Roman"/>
                <a:cs typeface="Times New Roman"/>
                <a:sym typeface="Times New Roman"/>
              </a:rPr>
              <a:t>viên BN tích cực thực hiện điều trị, giải quyết các lo lắng của BN </a:t>
            </a:r>
            <a:endParaRPr sz="18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pPr>
            <a:r>
              <a:rPr lang="en-US" sz="1800" dirty="0" smtClean="0">
                <a:latin typeface="Times New Roman"/>
                <a:ea typeface="Times New Roman"/>
                <a:cs typeface="Times New Roman"/>
                <a:sym typeface="Times New Roman"/>
              </a:rPr>
              <a:t>- </a:t>
            </a:r>
            <a:r>
              <a:rPr lang="vi-VN" sz="1800" dirty="0" smtClean="0">
                <a:latin typeface="Times New Roman"/>
                <a:ea typeface="Times New Roman"/>
                <a:cs typeface="Times New Roman"/>
                <a:sym typeface="Times New Roman"/>
              </a:rPr>
              <a:t>Khuyên </a:t>
            </a:r>
            <a:r>
              <a:rPr lang="vi-VN" sz="1800" dirty="0">
                <a:latin typeface="Times New Roman"/>
                <a:ea typeface="Times New Roman"/>
                <a:cs typeface="Times New Roman"/>
                <a:sym typeface="Times New Roman"/>
              </a:rPr>
              <a:t>chồng Bn đến khám để có điều trị phù hợp </a:t>
            </a:r>
            <a:endParaRPr lang="en-US" sz="1800" dirty="0" smtClean="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pP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Khuyên</a:t>
            </a:r>
            <a:r>
              <a:rPr lang="en-US" sz="1800" dirty="0" smtClean="0">
                <a:latin typeface="Times New Roman"/>
                <a:ea typeface="Times New Roman"/>
                <a:cs typeface="Times New Roman"/>
                <a:sym typeface="Times New Roman"/>
              </a:rPr>
              <a:t> con BN </a:t>
            </a:r>
            <a:r>
              <a:rPr lang="en-US" sz="1800" dirty="0" err="1" smtClean="0">
                <a:latin typeface="Times New Roman"/>
                <a:ea typeface="Times New Roman"/>
                <a:cs typeface="Times New Roman"/>
                <a:sym typeface="Times New Roman"/>
              </a:rPr>
              <a:t>nên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đi</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khám</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và</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kiểm</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soát</a:t>
            </a:r>
            <a:r>
              <a:rPr lang="en-US" sz="1800" dirty="0" smtClean="0">
                <a:latin typeface="Times New Roman"/>
                <a:ea typeface="Times New Roman"/>
                <a:cs typeface="Times New Roman"/>
                <a:sym typeface="Times New Roman"/>
              </a:rPr>
              <a:t> HA 1 </a:t>
            </a:r>
            <a:r>
              <a:rPr lang="en-US" sz="1800" dirty="0" err="1" smtClean="0">
                <a:latin typeface="Times New Roman"/>
                <a:ea typeface="Times New Roman"/>
                <a:cs typeface="Times New Roman"/>
                <a:sym typeface="Times New Roman"/>
              </a:rPr>
              <a:t>năm</a:t>
            </a:r>
            <a:r>
              <a:rPr lang="en-US" sz="1800" dirty="0" smtClean="0">
                <a:latin typeface="Times New Roman"/>
                <a:ea typeface="Times New Roman"/>
                <a:cs typeface="Times New Roman"/>
                <a:sym typeface="Times New Roman"/>
              </a:rPr>
              <a:t>/</a:t>
            </a:r>
            <a:r>
              <a:rPr lang="en-US" sz="1800" dirty="0" err="1" smtClean="0">
                <a:latin typeface="Times New Roman"/>
                <a:ea typeface="Times New Roman"/>
                <a:cs typeface="Times New Roman"/>
                <a:sym typeface="Times New Roman"/>
              </a:rPr>
              <a:t>lần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Nếu</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có</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thừa</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cân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thì</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nên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thay</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đổi</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thói</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quen</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sinh</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hoạt</a:t>
            </a:r>
            <a:endParaRPr lang="en-US" sz="1800" dirty="0" smtClean="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pPr>
            <a:endParaRPr sz="1800" dirty="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638300" cy="4105275"/>
          </a:xfrm>
        </p:spPr>
        <p:txBody>
          <a:bodyPr>
            <a:noAutofit/>
          </a:bodyPr>
          <a:lstStyle/>
          <a:p>
            <a:r>
              <a:rPr lang="en-US" sz="2000" dirty="0" smtClean="0">
                <a:latin typeface="Times New Roman" panose="02020603050405020304" pitchFamily="18" charset="0"/>
                <a:cs typeface="Times New Roman" panose="02020603050405020304" pitchFamily="18" charset="0"/>
              </a:rPr>
              <a:t>Theo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dẫn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chẩn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huyết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BYT 2019 </a:t>
            </a:r>
            <a:r>
              <a:rPr lang="en-US" sz="2000" dirty="0" err="1" smtClean="0">
                <a:latin typeface="Times New Roman" panose="02020603050405020304" pitchFamily="18" charset="0"/>
                <a:cs typeface="Times New Roman" panose="02020603050405020304" pitchFamily="18" charset="0"/>
              </a:rPr>
              <a:t>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ở </a:t>
            </a:r>
            <a:r>
              <a:rPr lang="en-US" sz="2000" dirty="0" err="1" smtClean="0">
                <a:latin typeface="Times New Roman" panose="02020603050405020304" pitchFamily="18" charset="0"/>
                <a:cs typeface="Times New Roman" panose="02020603050405020304" pitchFamily="18" charset="0"/>
              </a:rPr>
              <a:t>tuyến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Quận</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Huyện</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058632" y="136525"/>
            <a:ext cx="6034568" cy="4032445"/>
          </a:xfrm>
          <a:prstGeom prst="rect">
            <a:avLst/>
          </a:prstGeom>
        </p:spPr>
      </p:pic>
      <p:pic>
        <p:nvPicPr>
          <p:cNvPr id="6" name="Picture 5"/>
          <p:cNvPicPr>
            <a:picLocks noChangeAspect="1"/>
          </p:cNvPicPr>
          <p:nvPr/>
        </p:nvPicPr>
        <p:blipFill>
          <a:blip r:embed="rId4"/>
          <a:stretch>
            <a:fillRect/>
          </a:stretch>
        </p:blipFill>
        <p:spPr>
          <a:xfrm>
            <a:off x="3058632" y="4168970"/>
            <a:ext cx="7791135" cy="2490518"/>
          </a:xfrm>
          <a:prstGeom prst="rect">
            <a:avLst/>
          </a:prstGeom>
        </p:spPr>
      </p:pic>
    </p:spTree>
    <p:extLst>
      <p:ext uri="{BB962C8B-B14F-4D97-AF65-F5344CB8AC3E}">
        <p14:creationId xmlns:p14="http://schemas.microsoft.com/office/powerpoint/2010/main" val="4159359991"/>
      </p:ext>
    </p:extLst>
  </p:cSld>
  <p:clrMapOvr>
    <a:overrideClrMapping bg1="lt1" tx1="dk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sz="6000" i="1" dirty="0" smtClean="0">
                <a:effectLst>
                  <a:outerShdw blurRad="38100" dist="38100" dir="2700000" algn="tl">
                    <a:srgbClr val="000000">
                      <a:alpha val="43137"/>
                    </a:srgbClr>
                  </a:outerShdw>
                </a:effectLst>
              </a:rPr>
              <a:t>Thank you for your attention</a:t>
            </a:r>
            <a:br>
              <a:rPr lang="en-US" sz="6000" i="1" dirty="0" smtClean="0">
                <a:effectLst>
                  <a:outerShdw blurRad="38100" dist="38100" dir="2700000" algn="tl">
                    <a:srgbClr val="000000">
                      <a:alpha val="43137"/>
                    </a:srgbClr>
                  </a:outerShdw>
                </a:effectLst>
              </a:rPr>
            </a:br>
            <a:r>
              <a:rPr lang="en-US" sz="6000" i="1" dirty="0" smtClean="0">
                <a:effectLst>
                  <a:outerShdw blurRad="38100" dist="38100" dir="2700000" algn="tl">
                    <a:srgbClr val="000000">
                      <a:alpha val="43137"/>
                    </a:srgbClr>
                  </a:outerShdw>
                </a:effectLst>
              </a:rPr>
              <a:t>ANY QUESTIONS?</a:t>
            </a:r>
            <a:endParaRPr lang="en-US" sz="6000" i="1"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p:txBody>
          <a:bodyPr/>
          <a:lstStyle/>
          <a:p>
            <a:pPr marL="114300" indent="0">
              <a:buNone/>
            </a:pPr>
            <a:endParaRPr lang="en-US" dirty="0"/>
          </a:p>
        </p:txBody>
      </p:sp>
    </p:spTree>
    <p:extLst>
      <p:ext uri="{BB962C8B-B14F-4D97-AF65-F5344CB8AC3E}">
        <p14:creationId xmlns:p14="http://schemas.microsoft.com/office/powerpoint/2010/main" val="400022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99"/>
        <p:cNvGrpSpPr/>
        <p:nvPr/>
      </p:nvGrpSpPr>
      <p:grpSpPr>
        <a:xfrm>
          <a:off x="0" y="0"/>
          <a:ext cx="0" cy="0"/>
          <a:chOff x="0" y="0"/>
          <a:chExt cx="0" cy="0"/>
        </a:xfrm>
      </p:grpSpPr>
      <p:sp>
        <p:nvSpPr>
          <p:cNvPr id="100" name="Google Shape;100;p4"/>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vi-VN" b="1" i="1" dirty="0">
                <a:latin typeface="Times New Roman"/>
                <a:ea typeface="Times New Roman"/>
                <a:cs typeface="Times New Roman"/>
                <a:sym typeface="Times New Roman"/>
              </a:rPr>
              <a:t>3.2 Bệnh tật</a:t>
            </a:r>
            <a:endParaRPr b="1" i="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THA được chẩn đoán tại TTYT Hải An năm 2011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 HA duy trì 120-130/80. HA cao nhất đo được 200/100</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 Từng điều trị Amlodipine rồi chuyển sang Triplixam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+ 2 năm nay điều trị Coveram 10/10 mg </a:t>
            </a:r>
            <a:r>
              <a:rPr lang="en-US" dirty="0" smtClean="0">
                <a:latin typeface="Times New Roman"/>
                <a:ea typeface="Times New Roman"/>
                <a:cs typeface="Times New Roman"/>
                <a:sym typeface="Times New Roman"/>
              </a:rPr>
              <a:t>x </a:t>
            </a:r>
            <a:r>
              <a:rPr lang="vi-VN" dirty="0" smtClean="0">
                <a:latin typeface="Times New Roman"/>
                <a:ea typeface="Times New Roman"/>
                <a:cs typeface="Times New Roman"/>
                <a:sym typeface="Times New Roman"/>
              </a:rPr>
              <a:t>1v/sáng</a:t>
            </a:r>
            <a:r>
              <a:rPr lang="vi-VN" dirty="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Concor</a:t>
            </a: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5mg </a:t>
            </a:r>
            <a:r>
              <a:rPr lang="en-US" dirty="0" smtClean="0">
                <a:latin typeface="Times New Roman"/>
                <a:ea typeface="Times New Roman"/>
                <a:cs typeface="Times New Roman"/>
                <a:sym typeface="Times New Roman"/>
              </a:rPr>
              <a:t>x </a:t>
            </a:r>
            <a:r>
              <a:rPr lang="vi-VN" dirty="0" smtClean="0">
                <a:latin typeface="Times New Roman"/>
                <a:ea typeface="Times New Roman"/>
                <a:cs typeface="Times New Roman"/>
                <a:sym typeface="Times New Roman"/>
              </a:rPr>
              <a:t>2v/S- </a:t>
            </a:r>
            <a:r>
              <a:rPr lang="vi-VN" dirty="0">
                <a:latin typeface="Times New Roman"/>
                <a:ea typeface="Times New Roman"/>
                <a:cs typeface="Times New Roman"/>
                <a:sym typeface="Times New Roman"/>
              </a:rPr>
              <a:t>T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TBMMN lần </a:t>
            </a:r>
            <a:r>
              <a:rPr lang="vi-VN" dirty="0" smtClean="0">
                <a:latin typeface="Times New Roman"/>
                <a:ea typeface="Times New Roman"/>
                <a:cs typeface="Times New Roman"/>
                <a:sym typeface="Times New Roman"/>
              </a:rPr>
              <a:t>1 </a:t>
            </a:r>
            <a:r>
              <a:rPr lang="en-US" dirty="0" smtClean="0">
                <a:latin typeface="Times New Roman"/>
                <a:ea typeface="Times New Roman"/>
                <a:cs typeface="Times New Roman"/>
                <a:sym typeface="Times New Roman"/>
              </a:rPr>
              <a:t>8/</a:t>
            </a:r>
            <a:r>
              <a:rPr lang="vi-VN" dirty="0" smtClean="0">
                <a:latin typeface="Times New Roman"/>
                <a:ea typeface="Times New Roman"/>
                <a:cs typeface="Times New Roman"/>
                <a:sym typeface="Times New Roman"/>
              </a:rPr>
              <a:t>2017</a:t>
            </a:r>
            <a:r>
              <a:rPr lang="vi-VN" dirty="0">
                <a:latin typeface="Times New Roman"/>
                <a:ea typeface="Times New Roman"/>
                <a:cs typeface="Times New Roman"/>
                <a:sym typeface="Times New Roman"/>
              </a:rPr>
              <a:t>, lần </a:t>
            </a:r>
            <a:r>
              <a:rPr lang="vi-VN" dirty="0" smtClean="0">
                <a:latin typeface="Times New Roman"/>
                <a:ea typeface="Times New Roman"/>
                <a:cs typeface="Times New Roman"/>
                <a:sym typeface="Times New Roman"/>
              </a:rPr>
              <a:t>2 </a:t>
            </a:r>
            <a:r>
              <a:rPr lang="en-US" dirty="0" smtClean="0">
                <a:latin typeface="Times New Roman"/>
                <a:ea typeface="Times New Roman"/>
                <a:cs typeface="Times New Roman"/>
                <a:sym typeface="Times New Roman"/>
              </a:rPr>
              <a:t>6/</a:t>
            </a:r>
            <a:r>
              <a:rPr lang="vi-VN" dirty="0" smtClean="0">
                <a:latin typeface="Times New Roman"/>
                <a:ea typeface="Times New Roman"/>
                <a:cs typeface="Times New Roman"/>
                <a:sym typeface="Times New Roman"/>
              </a:rPr>
              <a:t>2018 </a:t>
            </a:r>
            <a:r>
              <a:rPr lang="vi-VN" dirty="0">
                <a:latin typeface="Times New Roman"/>
                <a:ea typeface="Times New Roman"/>
                <a:cs typeface="Times New Roman"/>
                <a:sym typeface="Times New Roman"/>
              </a:rPr>
              <a:t>di chứng yếu chân P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Bệnh TMCBCT phát hiện 2018 được điều trị Aspirin 80mg 1v/ S</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RLLP 10 năm không rõ điều trị. Từ 2018 được điều trị Atovastatin 20mg rồi giảm liều 10mg đến nay.</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b="1" i="1" dirty="0">
                <a:latin typeface="Times New Roman"/>
                <a:ea typeface="Times New Roman"/>
                <a:cs typeface="Times New Roman"/>
                <a:sym typeface="Times New Roman"/>
              </a:rPr>
              <a:t>4. Khuyết tật </a:t>
            </a:r>
            <a:endParaRPr b="1" i="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Không có cơ quan nào bị khuyết tật</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b="1" i="1" dirty="0">
                <a:latin typeface="Times New Roman"/>
                <a:ea typeface="Times New Roman"/>
                <a:cs typeface="Times New Roman"/>
                <a:sym typeface="Times New Roman"/>
              </a:rPr>
              <a:t>5. Tiền sử phẫu thuật </a:t>
            </a:r>
            <a:endParaRPr b="1" i="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PT cắt bỏ túi mật T7/2017 </a:t>
            </a: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04"/>
        <p:cNvGrpSpPr/>
        <p:nvPr/>
      </p:nvGrpSpPr>
      <p:grpSpPr>
        <a:xfrm>
          <a:off x="0" y="0"/>
          <a:ext cx="0" cy="0"/>
          <a:chOff x="0" y="0"/>
          <a:chExt cx="0" cy="0"/>
        </a:xfrm>
      </p:grpSpPr>
      <p:sp>
        <p:nvSpPr>
          <p:cNvPr id="105" name="Google Shape;105;p5"/>
          <p:cNvSpPr txBox="1">
            <a:spLocks noGrp="1"/>
          </p:cNvSpPr>
          <p:nvPr>
            <p:ph type="subTitle" idx="1"/>
          </p:nvPr>
        </p:nvSpPr>
        <p:spPr>
          <a:xfrm>
            <a:off x="894715" y="124460"/>
            <a:ext cx="10404475" cy="6733540"/>
          </a:xfrm>
          <a:prstGeom prst="rect">
            <a:avLst/>
          </a:prstGeom>
          <a:noFill/>
          <a:ln>
            <a:noFill/>
          </a:ln>
        </p:spPr>
        <p:txBody>
          <a:bodyPr spcFirstLastPara="1" wrap="square" lIns="91425" tIns="45700" rIns="91425" bIns="45700" anchor="t" anchorCtr="0">
            <a:normAutofit fontScale="35000" lnSpcReduction="20000"/>
          </a:bodyPr>
          <a:lstStyle/>
          <a:p>
            <a:pPr marL="0" lvl="0" indent="0" algn="l" rtl="0">
              <a:lnSpc>
                <a:spcPct val="150000"/>
              </a:lnSpc>
              <a:spcBef>
                <a:spcPts val="0"/>
              </a:spcBef>
              <a:spcAft>
                <a:spcPts val="0"/>
              </a:spcAft>
              <a:buClr>
                <a:schemeClr val="dk1"/>
              </a:buClr>
              <a:buSzPct val="100000"/>
              <a:buNone/>
            </a:pPr>
            <a:r>
              <a:rPr lang="vi-VN" sz="8000" b="1" i="1">
                <a:latin typeface="Times New Roman"/>
                <a:ea typeface="Times New Roman"/>
                <a:cs typeface="Times New Roman"/>
                <a:sym typeface="Times New Roman"/>
              </a:rPr>
              <a:t>6. Tiền sử gia đình </a:t>
            </a:r>
            <a:endParaRPr sz="8000" b="1" i="1">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sz="8000">
                <a:latin typeface="Times New Roman"/>
                <a:ea typeface="Times New Roman"/>
                <a:cs typeface="Times New Roman"/>
                <a:sym typeface="Times New Roman"/>
              </a:rPr>
              <a:t>- Chưa phát hiện thành viên trong gia đình có tiền sử dị ứng</a:t>
            </a:r>
            <a:endParaRPr sz="800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sz="8000">
                <a:latin typeface="Times New Roman"/>
                <a:ea typeface="Times New Roman"/>
                <a:cs typeface="Times New Roman"/>
                <a:sym typeface="Times New Roman"/>
              </a:rPr>
              <a:t>- Bệnh tật: Bố,mẹ mắc THA, RLLP máu đã mất</a:t>
            </a:r>
            <a:endParaRPr sz="800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sz="8000">
                <a:latin typeface="Times New Roman"/>
                <a:ea typeface="Times New Roman"/>
                <a:cs typeface="Times New Roman"/>
                <a:sym typeface="Times New Roman"/>
              </a:rPr>
              <a:t>                  1 anh trai, 2 em gái mắc THA, RLLP máu đang điều trị đều </a:t>
            </a:r>
            <a:endParaRPr sz="800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sz="8000" b="1" i="1">
                <a:latin typeface="Times New Roman"/>
                <a:ea typeface="Times New Roman"/>
                <a:cs typeface="Times New Roman"/>
                <a:sym typeface="Times New Roman"/>
              </a:rPr>
              <a:t>7. Sức khỏe sinh sản và KHHGĐ</a:t>
            </a:r>
            <a:endParaRPr sz="8000" b="1" i="1">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sz="8000">
                <a:latin typeface="Times New Roman"/>
                <a:ea typeface="Times New Roman"/>
                <a:cs typeface="Times New Roman"/>
                <a:sym typeface="Times New Roman"/>
              </a:rPr>
              <a:t>- PARA: 3003</a:t>
            </a:r>
            <a:endParaRPr sz="800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sz="8000">
                <a:latin typeface="Times New Roman"/>
                <a:ea typeface="Times New Roman"/>
                <a:cs typeface="Times New Roman"/>
                <a:sym typeface="Times New Roman"/>
              </a:rPr>
              <a:t>- Hiện không dùng biện pháp tránh thai nào </a:t>
            </a:r>
            <a:endParaRPr sz="800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sz="8000">
                <a:latin typeface="Times New Roman"/>
                <a:ea typeface="Times New Roman"/>
                <a:cs typeface="Times New Roman"/>
                <a:sym typeface="Times New Roman"/>
              </a:rPr>
              <a:t>- Chưa phát hiện bệnh lý phụ khoa</a:t>
            </a:r>
            <a:endParaRPr sz="80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09"/>
        <p:cNvGrpSpPr/>
        <p:nvPr/>
      </p:nvGrpSpPr>
      <p:grpSpPr>
        <a:xfrm>
          <a:off x="0" y="0"/>
          <a:ext cx="0" cy="0"/>
          <a:chOff x="0" y="0"/>
          <a:chExt cx="0" cy="0"/>
        </a:xfrm>
      </p:grpSpPr>
      <p:sp>
        <p:nvSpPr>
          <p:cNvPr id="110" name="Google Shape;110;p6"/>
          <p:cNvSpPr txBox="1">
            <a:spLocks noGrp="1"/>
          </p:cNvSpPr>
          <p:nvPr>
            <p:ph type="subTitle" idx="1"/>
          </p:nvPr>
        </p:nvSpPr>
        <p:spPr>
          <a:xfrm>
            <a:off x="894715" y="124460"/>
            <a:ext cx="10404475" cy="673354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50000"/>
              </a:lnSpc>
              <a:spcBef>
                <a:spcPts val="0"/>
              </a:spcBef>
              <a:spcAft>
                <a:spcPts val="0"/>
              </a:spcAft>
              <a:buClr>
                <a:schemeClr val="dk1"/>
              </a:buClr>
              <a:buSzPct val="100000"/>
              <a:buNone/>
            </a:pPr>
            <a:r>
              <a:rPr lang="vi-VN" sz="9600" b="1" i="1" dirty="0">
                <a:latin typeface="Times New Roman"/>
                <a:ea typeface="Times New Roman"/>
                <a:cs typeface="Times New Roman"/>
                <a:sym typeface="Times New Roman"/>
              </a:rPr>
              <a:t>8. Vấn đề khác </a:t>
            </a:r>
            <a:endParaRPr sz="9600" b="1" i="1"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sz="9600" dirty="0">
                <a:latin typeface="Times New Roman"/>
                <a:ea typeface="Times New Roman"/>
                <a:cs typeface="Times New Roman"/>
                <a:sym typeface="Times New Roman"/>
              </a:rPr>
              <a:t>- Bối cảnh sống:</a:t>
            </a:r>
            <a:endParaRPr sz="9600"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r>
              <a:rPr lang="vi-VN" sz="9600" dirty="0">
                <a:latin typeface="Times New Roman"/>
                <a:ea typeface="Times New Roman"/>
                <a:cs typeface="Times New Roman"/>
                <a:sym typeface="Times New Roman"/>
              </a:rPr>
              <a:t>     BN từng buôn bán hàng hóa nhiều năm trước, đã nghỉ 20 năm, từ đó đến nay làm nội trợ tại nhà. Gia đình có 7 anh chị em ( 3 trai, 4 gái ). Chồng BN làm thợ xây, đang mắc THA không điều trị gì, kinh tế không ổn định, thu nhập thấp. BN có 1 con trai và 2 con gái đều đã lập gia đình. Hiện BN cùng chồng đang sống cùng con trai, con dâu và 1 cháu trai 5 tuổi. Thu nhập của các con đủ </a:t>
            </a:r>
            <a:r>
              <a:rPr lang="vi-VN" sz="9600" dirty="0" smtClean="0">
                <a:latin typeface="Times New Roman"/>
                <a:ea typeface="Times New Roman"/>
                <a:cs typeface="Times New Roman"/>
                <a:sym typeface="Times New Roman"/>
              </a:rPr>
              <a:t>sống</a:t>
            </a:r>
            <a:r>
              <a:rPr lang="en-US" sz="9600" dirty="0" smtClean="0">
                <a:latin typeface="Times New Roman"/>
                <a:ea typeface="Times New Roman"/>
                <a:cs typeface="Times New Roman"/>
                <a:sym typeface="Times New Roman"/>
              </a:rPr>
              <a:t>, </a:t>
            </a:r>
            <a:r>
              <a:rPr lang="vi-VN" sz="9600" dirty="0" smtClean="0">
                <a:latin typeface="Times New Roman"/>
                <a:ea typeface="Times New Roman"/>
                <a:cs typeface="Times New Roman"/>
                <a:sym typeface="Times New Roman"/>
              </a:rPr>
              <a:t>. </a:t>
            </a:r>
            <a:r>
              <a:rPr lang="vi-VN" sz="9600" dirty="0">
                <a:latin typeface="Times New Roman"/>
                <a:ea typeface="Times New Roman"/>
                <a:cs typeface="Times New Roman"/>
                <a:sym typeface="Times New Roman"/>
              </a:rPr>
              <a:t>Các thành viên trong gia đình thường xuyên chia sẻ, giúp đỡ lẫn nhau, không có mâu thuẫn, bất hòa. BN sống hòa đồng, thân thiện với mọi người xung quanh. Từ khi mắc bệnh không tham gia các hoạt động VH- VN ở phường.</a:t>
            </a:r>
            <a:endParaRPr sz="9600"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endParaRPr sz="9600"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endParaRPr sz="96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14"/>
        <p:cNvGrpSpPr/>
        <p:nvPr/>
      </p:nvGrpSpPr>
      <p:grpSpPr>
        <a:xfrm>
          <a:off x="0" y="0"/>
          <a:ext cx="0" cy="0"/>
          <a:chOff x="0" y="0"/>
          <a:chExt cx="0" cy="0"/>
        </a:xfrm>
      </p:grpSpPr>
      <p:sp>
        <p:nvSpPr>
          <p:cNvPr id="115" name="Google Shape;115;p7"/>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300"/>
              <a:buNone/>
            </a:pPr>
            <a:r>
              <a:rPr lang="vi-VN" sz="2300" dirty="0">
                <a:latin typeface="Times New Roman"/>
                <a:ea typeface="Times New Roman"/>
                <a:cs typeface="Times New Roman"/>
                <a:sym typeface="Times New Roman"/>
              </a:rPr>
              <a:t>-</a:t>
            </a:r>
            <a:r>
              <a:rPr lang="vi-VN" sz="2300" b="1" i="1" dirty="0">
                <a:latin typeface="Times New Roman"/>
                <a:ea typeface="Times New Roman"/>
                <a:cs typeface="Times New Roman"/>
                <a:sym typeface="Times New Roman"/>
              </a:rPr>
              <a:t> Thói quen ăn uống, hoạt động thể lực</a:t>
            </a:r>
            <a:endParaRPr sz="2300" b="1" i="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300"/>
              <a:buNone/>
            </a:pPr>
            <a:r>
              <a:rPr lang="vi-VN" sz="2300" dirty="0">
                <a:latin typeface="Times New Roman"/>
                <a:ea typeface="Times New Roman"/>
                <a:cs typeface="Times New Roman"/>
                <a:sym typeface="Times New Roman"/>
              </a:rPr>
              <a:t>+ Trước khi phát hiện THA, thói quen ăn mặn, hay chấm hoa quả với nhiều muối, khi ăn thường phải chấm mắm, ăn nhiều đồ chiên xào, nhiều dầu mỡ. </a:t>
            </a:r>
            <a:r>
              <a:rPr lang="en-US" sz="2300" dirty="0" err="1" smtClean="0">
                <a:latin typeface="Times New Roman"/>
                <a:ea typeface="Times New Roman"/>
                <a:cs typeface="Times New Roman"/>
                <a:sym typeface="Times New Roman"/>
              </a:rPr>
              <a:t>Ít</a:t>
            </a:r>
            <a:r>
              <a:rPr lang="en-US" sz="2300" dirty="0" smtClean="0">
                <a:latin typeface="Times New Roman"/>
                <a:ea typeface="Times New Roman"/>
                <a:cs typeface="Times New Roman"/>
                <a:sym typeface="Times New Roman"/>
              </a:rPr>
              <a:t> </a:t>
            </a:r>
            <a:r>
              <a:rPr lang="vi-VN" sz="2300" dirty="0" smtClean="0">
                <a:latin typeface="Times New Roman"/>
                <a:ea typeface="Times New Roman"/>
                <a:cs typeface="Times New Roman"/>
                <a:sym typeface="Times New Roman"/>
              </a:rPr>
              <a:t>hoạt </a:t>
            </a:r>
            <a:r>
              <a:rPr lang="vi-VN" sz="2300" dirty="0">
                <a:latin typeface="Times New Roman"/>
                <a:ea typeface="Times New Roman"/>
                <a:cs typeface="Times New Roman"/>
                <a:sym typeface="Times New Roman"/>
              </a:rPr>
              <a:t>động thể lực, tập thể dục không thường xuyên, chủ yếu làm nội trợ.</a:t>
            </a:r>
            <a:endParaRPr sz="2300" dirty="0">
              <a:latin typeface="Times New Roman"/>
              <a:ea typeface="Times New Roman"/>
              <a:cs typeface="Times New Roman"/>
              <a:sym typeface="Times New Roman"/>
            </a:endParaRPr>
          </a:p>
          <a:p>
            <a:pPr marL="0" lvl="0" indent="0" algn="l">
              <a:lnSpc>
                <a:spcPct val="100000"/>
              </a:lnSpc>
              <a:buSzPts val="2300"/>
            </a:pPr>
            <a:r>
              <a:rPr lang="vi-VN" sz="2300" dirty="0">
                <a:latin typeface="Times New Roman"/>
                <a:ea typeface="Times New Roman"/>
                <a:cs typeface="Times New Roman"/>
                <a:sym typeface="Times New Roman"/>
              </a:rPr>
              <a:t>+ Sau khi phát hiện các bệnh đã có điều </a:t>
            </a:r>
            <a:r>
              <a:rPr lang="vi-VN" sz="2300" dirty="0" smtClean="0">
                <a:latin typeface="Times New Roman"/>
                <a:ea typeface="Times New Roman"/>
                <a:cs typeface="Times New Roman"/>
                <a:sym typeface="Times New Roman"/>
              </a:rPr>
              <a:t>chỉnh</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giảm</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bớt</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các</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món</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ăn</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chế</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biến</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sẵn</a:t>
            </a:r>
            <a:r>
              <a:rPr lang="vi-VN" sz="2300" dirty="0" smtClean="0">
                <a:latin typeface="Times New Roman"/>
                <a:ea typeface="Times New Roman"/>
                <a:cs typeface="Times New Roman"/>
                <a:sym typeface="Times New Roman"/>
              </a:rPr>
              <a:t>, hạ</a:t>
            </a:r>
            <a:r>
              <a:rPr lang="en-US" sz="2300" dirty="0" smtClean="0">
                <a:latin typeface="Times New Roman"/>
                <a:ea typeface="Times New Roman"/>
                <a:cs typeface="Times New Roman"/>
                <a:sym typeface="Times New Roman"/>
              </a:rPr>
              <a:t>n</a:t>
            </a:r>
            <a:r>
              <a:rPr lang="vi-VN" sz="2300" dirty="0" smtClean="0">
                <a:latin typeface="Times New Roman"/>
                <a:ea typeface="Times New Roman"/>
                <a:cs typeface="Times New Roman"/>
                <a:sym typeface="Times New Roman"/>
              </a:rPr>
              <a:t> </a:t>
            </a:r>
            <a:r>
              <a:rPr lang="vi-VN" sz="2300" dirty="0">
                <a:latin typeface="Times New Roman"/>
                <a:ea typeface="Times New Roman"/>
                <a:cs typeface="Times New Roman"/>
                <a:sym typeface="Times New Roman"/>
              </a:rPr>
              <a:t>chế ăn </a:t>
            </a:r>
            <a:r>
              <a:rPr lang="en-US" sz="2300" dirty="0" err="1" smtClean="0">
                <a:latin typeface="Times New Roman"/>
                <a:ea typeface="Times New Roman"/>
                <a:cs typeface="Times New Roman"/>
                <a:sym typeface="Times New Roman"/>
              </a:rPr>
              <a:t>mỡ</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động</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vật</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tăng</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rau</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xanh</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buổi</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sáng</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đi</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bộ</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tập</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thể</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dục</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với</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hàng</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xóm</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khoảng</a:t>
            </a:r>
            <a:r>
              <a:rPr lang="en-US" sz="2300" dirty="0" smtClean="0">
                <a:latin typeface="Times New Roman"/>
                <a:ea typeface="Times New Roman"/>
                <a:cs typeface="Times New Roman"/>
                <a:sym typeface="Times New Roman"/>
              </a:rPr>
              <a:t> 30ph, </a:t>
            </a:r>
            <a:r>
              <a:rPr lang="vi-VN" sz="2300" dirty="0" smtClean="0">
                <a:latin typeface="Times New Roman"/>
                <a:ea typeface="Times New Roman"/>
                <a:cs typeface="Times New Roman"/>
                <a:sym typeface="Times New Roman"/>
              </a:rPr>
              <a:t>giảm </a:t>
            </a:r>
            <a:r>
              <a:rPr lang="vi-VN" sz="2300" dirty="0">
                <a:latin typeface="Times New Roman"/>
                <a:ea typeface="Times New Roman"/>
                <a:cs typeface="Times New Roman"/>
                <a:sym typeface="Times New Roman"/>
              </a:rPr>
              <a:t>từ 63kg-&gt; </a:t>
            </a:r>
            <a:r>
              <a:rPr lang="vi-VN" sz="2300" dirty="0" smtClean="0">
                <a:latin typeface="Times New Roman"/>
                <a:ea typeface="Times New Roman"/>
                <a:cs typeface="Times New Roman"/>
                <a:sym typeface="Times New Roman"/>
              </a:rPr>
              <a:t>59kg</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Sau</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đó</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Bn</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dùng</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thuốc</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không</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đều</a:t>
            </a:r>
            <a:r>
              <a:rPr lang="en-US" sz="2300" dirty="0" smtClean="0">
                <a:latin typeface="Times New Roman"/>
                <a:ea typeface="Times New Roman"/>
                <a:cs typeface="Times New Roman"/>
                <a:sym typeface="Times New Roman"/>
              </a:rPr>
              <a:t>, </a:t>
            </a:r>
            <a:r>
              <a:rPr lang="vi-VN" sz="2300" dirty="0" smtClean="0">
                <a:latin typeface="Times New Roman"/>
                <a:ea typeface="Times New Roman"/>
                <a:cs typeface="Times New Roman"/>
                <a:sym typeface="Times New Roman"/>
              </a:rPr>
              <a:t>thường </a:t>
            </a:r>
            <a:r>
              <a:rPr lang="en-US" sz="2300" dirty="0" err="1" smtClean="0">
                <a:latin typeface="Times New Roman"/>
                <a:ea typeface="Times New Roman"/>
                <a:cs typeface="Times New Roman"/>
                <a:sym typeface="Times New Roman"/>
              </a:rPr>
              <a:t>ăn</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cùng</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gia</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đình</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nên</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không</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giảm</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được</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nhiều</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muối</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trong</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bữa</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ăn</a:t>
            </a:r>
            <a:r>
              <a:rPr lang="vi-VN" sz="2300" dirty="0" smtClean="0">
                <a:latin typeface="Times New Roman"/>
                <a:ea typeface="Times New Roman"/>
                <a:cs typeface="Times New Roman"/>
                <a:sym typeface="Times New Roman"/>
              </a:rPr>
              <a:t>, </a:t>
            </a:r>
            <a:r>
              <a:rPr lang="vi-VN" sz="2300" dirty="0">
                <a:latin typeface="Times New Roman"/>
                <a:ea typeface="Times New Roman"/>
                <a:cs typeface="Times New Roman"/>
                <a:sym typeface="Times New Roman"/>
              </a:rPr>
              <a:t>có các bữa cỗ </a:t>
            </a:r>
            <a:r>
              <a:rPr lang="vi-VN" sz="2300" dirty="0" smtClean="0">
                <a:latin typeface="Times New Roman"/>
                <a:ea typeface="Times New Roman"/>
                <a:cs typeface="Times New Roman"/>
                <a:sym typeface="Times New Roman"/>
              </a:rPr>
              <a:t>nhiều </a:t>
            </a:r>
            <a:r>
              <a:rPr lang="vi-VN" sz="2300" dirty="0">
                <a:latin typeface="Times New Roman"/>
                <a:ea typeface="Times New Roman"/>
                <a:cs typeface="Times New Roman"/>
                <a:sym typeface="Times New Roman"/>
              </a:rPr>
              <a:t>đồ mặn, </a:t>
            </a:r>
            <a:r>
              <a:rPr lang="en-US" sz="2300" dirty="0" err="1" smtClean="0">
                <a:latin typeface="Times New Roman"/>
                <a:ea typeface="Times New Roman"/>
                <a:cs typeface="Times New Roman"/>
                <a:sym typeface="Times New Roman"/>
              </a:rPr>
              <a:t>món</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ăn</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chiên</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xào</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nhiều</a:t>
            </a:r>
            <a:r>
              <a:rPr lang="en-US" sz="2300" dirty="0" smtClean="0">
                <a:latin typeface="Times New Roman"/>
                <a:ea typeface="Times New Roman"/>
                <a:cs typeface="Times New Roman"/>
                <a:sym typeface="Times New Roman"/>
              </a:rPr>
              <a:t> </a:t>
            </a:r>
            <a:r>
              <a:rPr lang="vi-VN" sz="2300" dirty="0" smtClean="0">
                <a:latin typeface="Times New Roman"/>
                <a:ea typeface="Times New Roman"/>
                <a:cs typeface="Times New Roman"/>
                <a:sym typeface="Times New Roman"/>
              </a:rPr>
              <a:t>dầu mỡ</a:t>
            </a:r>
            <a:r>
              <a:rPr lang="en-US" sz="2300" dirty="0" smtClean="0">
                <a:latin typeface="Times New Roman"/>
                <a:ea typeface="Times New Roman"/>
                <a:cs typeface="Times New Roman"/>
                <a:sym typeface="Times New Roman"/>
              </a:rPr>
              <a:t>, 2016 </a:t>
            </a:r>
            <a:r>
              <a:rPr lang="vi-VN" sz="2300" dirty="0" smtClean="0">
                <a:latin typeface="Times New Roman"/>
                <a:ea typeface="Times New Roman"/>
                <a:cs typeface="Times New Roman"/>
                <a:sym typeface="Times New Roman"/>
              </a:rPr>
              <a:t>ở nhà trông cháu nhỏ nên không còn đi bộ nữa, </a:t>
            </a:r>
            <a:r>
              <a:rPr lang="vi-VN" sz="2300" dirty="0">
                <a:latin typeface="Times New Roman"/>
                <a:ea typeface="Times New Roman"/>
                <a:cs typeface="Times New Roman"/>
                <a:sym typeface="Times New Roman"/>
              </a:rPr>
              <a:t>làm HA </a:t>
            </a:r>
            <a:r>
              <a:rPr lang="vi-VN" sz="2300" dirty="0" smtClean="0">
                <a:latin typeface="Times New Roman"/>
                <a:ea typeface="Times New Roman"/>
                <a:cs typeface="Times New Roman"/>
                <a:sym typeface="Times New Roman"/>
              </a:rPr>
              <a:t>tăng cao </a:t>
            </a:r>
            <a:r>
              <a:rPr lang="vi-VN" sz="2300" dirty="0">
                <a:latin typeface="Times New Roman"/>
                <a:ea typeface="Times New Roman"/>
                <a:cs typeface="Times New Roman"/>
                <a:sym typeface="Times New Roman"/>
              </a:rPr>
              <a:t>phải thêm </a:t>
            </a:r>
            <a:r>
              <a:rPr lang="vi-VN" sz="2300" dirty="0" smtClean="0">
                <a:latin typeface="Times New Roman"/>
                <a:ea typeface="Times New Roman"/>
                <a:cs typeface="Times New Roman"/>
                <a:sym typeface="Times New Roman"/>
              </a:rPr>
              <a:t>thuốc</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trong</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chế</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độ</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điều</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trị</a:t>
            </a:r>
            <a:r>
              <a:rPr lang="vi-VN" sz="2300" dirty="0" smtClean="0">
                <a:latin typeface="Times New Roman"/>
                <a:ea typeface="Times New Roman"/>
                <a:cs typeface="Times New Roman"/>
                <a:sym typeface="Times New Roman"/>
              </a:rPr>
              <a:t>, </a:t>
            </a:r>
            <a:r>
              <a:rPr lang="vi-VN" sz="2300" dirty="0">
                <a:latin typeface="Times New Roman"/>
                <a:ea typeface="Times New Roman"/>
                <a:cs typeface="Times New Roman"/>
                <a:sym typeface="Times New Roman"/>
              </a:rPr>
              <a:t>xuất hiện các biến chứng. Sau khi TBMMN </a:t>
            </a:r>
            <a:r>
              <a:rPr lang="en-US" sz="2300" dirty="0" smtClean="0">
                <a:latin typeface="Times New Roman"/>
                <a:ea typeface="Times New Roman"/>
                <a:cs typeface="Times New Roman"/>
                <a:sym typeface="Times New Roman"/>
              </a:rPr>
              <a:t>2 </a:t>
            </a:r>
            <a:r>
              <a:rPr lang="en-US" sz="2300" dirty="0" err="1" smtClean="0">
                <a:latin typeface="Times New Roman"/>
                <a:ea typeface="Times New Roman"/>
                <a:cs typeface="Times New Roman"/>
                <a:sym typeface="Times New Roman"/>
              </a:rPr>
              <a:t>lần</a:t>
            </a:r>
            <a:r>
              <a:rPr lang="en-US" sz="2300" dirty="0" smtClean="0">
                <a:latin typeface="Times New Roman"/>
                <a:ea typeface="Times New Roman"/>
                <a:cs typeface="Times New Roman"/>
                <a:sym typeface="Times New Roman"/>
              </a:rPr>
              <a:t> </a:t>
            </a:r>
            <a:r>
              <a:rPr lang="vi-VN" sz="2300" dirty="0" smtClean="0">
                <a:latin typeface="Times New Roman"/>
                <a:ea typeface="Times New Roman"/>
                <a:cs typeface="Times New Roman"/>
                <a:sym typeface="Times New Roman"/>
              </a:rPr>
              <a:t>gây </a:t>
            </a:r>
            <a:r>
              <a:rPr lang="vi-VN" sz="2300" dirty="0">
                <a:latin typeface="Times New Roman"/>
                <a:ea typeface="Times New Roman"/>
                <a:cs typeface="Times New Roman"/>
                <a:sym typeface="Times New Roman"/>
              </a:rPr>
              <a:t>yếu chân P, BN </a:t>
            </a:r>
            <a:r>
              <a:rPr lang="en-US" sz="2300" dirty="0" err="1" smtClean="0">
                <a:latin typeface="Times New Roman"/>
                <a:ea typeface="Times New Roman"/>
                <a:cs typeface="Times New Roman"/>
                <a:sym typeface="Times New Roman"/>
              </a:rPr>
              <a:t>ngại</a:t>
            </a:r>
            <a:r>
              <a:rPr lang="en-US" sz="2300" dirty="0" smtClean="0">
                <a:latin typeface="Times New Roman"/>
                <a:ea typeface="Times New Roman"/>
                <a:cs typeface="Times New Roman"/>
                <a:sym typeface="Times New Roman"/>
              </a:rPr>
              <a:t> </a:t>
            </a:r>
            <a:r>
              <a:rPr lang="vi-VN" sz="2300" dirty="0" smtClean="0">
                <a:latin typeface="Times New Roman"/>
                <a:ea typeface="Times New Roman"/>
                <a:cs typeface="Times New Roman"/>
                <a:sym typeface="Times New Roman"/>
              </a:rPr>
              <a:t>luyện </a:t>
            </a:r>
            <a:r>
              <a:rPr lang="vi-VN" sz="2300" dirty="0">
                <a:latin typeface="Times New Roman"/>
                <a:ea typeface="Times New Roman"/>
                <a:cs typeface="Times New Roman"/>
                <a:sym typeface="Times New Roman"/>
              </a:rPr>
              <a:t>tập thể </a:t>
            </a:r>
            <a:r>
              <a:rPr lang="vi-VN" sz="2300" dirty="0" smtClean="0">
                <a:latin typeface="Times New Roman"/>
                <a:ea typeface="Times New Roman"/>
                <a:cs typeface="Times New Roman"/>
                <a:sym typeface="Times New Roman"/>
              </a:rPr>
              <a:t>lực</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vì</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sợ</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đau</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chân</a:t>
            </a:r>
            <a:r>
              <a:rPr lang="vi-VN" sz="2300" dirty="0" smtClean="0">
                <a:latin typeface="Times New Roman"/>
                <a:ea typeface="Times New Roman"/>
                <a:cs typeface="Times New Roman"/>
                <a:sym typeface="Times New Roman"/>
              </a:rPr>
              <a:t>. </a:t>
            </a:r>
            <a:r>
              <a:rPr lang="vi-VN" sz="2300" dirty="0">
                <a:latin typeface="Times New Roman"/>
                <a:ea typeface="Times New Roman"/>
                <a:cs typeface="Times New Roman"/>
                <a:sym typeface="Times New Roman"/>
              </a:rPr>
              <a:t>2 năm gần đây BN tập thể dục đều đặn hơn 20-30p/ngày, tập các động tác </a:t>
            </a:r>
            <a:r>
              <a:rPr lang="en-US" sz="2300" dirty="0" err="1" smtClean="0">
                <a:latin typeface="Times New Roman"/>
                <a:ea typeface="Times New Roman"/>
                <a:cs typeface="Times New Roman"/>
                <a:sym typeface="Times New Roman"/>
              </a:rPr>
              <a:t>vung</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tay</a:t>
            </a:r>
            <a:r>
              <a:rPr lang="en-US" sz="2300" dirty="0" smtClean="0">
                <a:latin typeface="Times New Roman"/>
                <a:ea typeface="Times New Roman"/>
                <a:cs typeface="Times New Roman"/>
                <a:sym typeface="Times New Roman"/>
              </a:rPr>
              <a:t> </a:t>
            </a:r>
            <a:r>
              <a:rPr lang="vi-VN" sz="2300" dirty="0" smtClean="0">
                <a:latin typeface="Times New Roman"/>
                <a:ea typeface="Times New Roman"/>
                <a:cs typeface="Times New Roman"/>
                <a:sym typeface="Times New Roman"/>
              </a:rPr>
              <a:t>nhẹ </a:t>
            </a:r>
            <a:r>
              <a:rPr lang="vi-VN" sz="2300" dirty="0">
                <a:latin typeface="Times New Roman"/>
                <a:ea typeface="Times New Roman"/>
                <a:cs typeface="Times New Roman"/>
                <a:sym typeface="Times New Roman"/>
              </a:rPr>
              <a:t>nhàng, </a:t>
            </a:r>
            <a:r>
              <a:rPr lang="en-US" sz="2300" dirty="0" err="1" smtClean="0">
                <a:latin typeface="Times New Roman"/>
                <a:ea typeface="Times New Roman"/>
                <a:cs typeface="Times New Roman"/>
                <a:sym typeface="Times New Roman"/>
              </a:rPr>
              <a:t>chế</a:t>
            </a:r>
            <a:r>
              <a:rPr lang="en-US" sz="2300" dirty="0" smtClean="0">
                <a:latin typeface="Times New Roman"/>
                <a:ea typeface="Times New Roman"/>
                <a:cs typeface="Times New Roman"/>
                <a:sym typeface="Times New Roman"/>
              </a:rPr>
              <a:t> </a:t>
            </a:r>
            <a:r>
              <a:rPr lang="en-US" sz="2300" dirty="0" err="1" smtClean="0">
                <a:latin typeface="Times New Roman"/>
                <a:ea typeface="Times New Roman"/>
                <a:cs typeface="Times New Roman"/>
                <a:sym typeface="Times New Roman"/>
              </a:rPr>
              <a:t>độ</a:t>
            </a:r>
            <a:r>
              <a:rPr lang="en-US" sz="2300" dirty="0" smtClean="0">
                <a:latin typeface="Times New Roman"/>
                <a:ea typeface="Times New Roman"/>
                <a:cs typeface="Times New Roman"/>
                <a:sym typeface="Times New Roman"/>
              </a:rPr>
              <a:t> </a:t>
            </a:r>
            <a:r>
              <a:rPr lang="vi-VN" sz="2300" dirty="0" smtClean="0">
                <a:latin typeface="Times New Roman"/>
                <a:ea typeface="Times New Roman"/>
                <a:cs typeface="Times New Roman"/>
                <a:sym typeface="Times New Roman"/>
              </a:rPr>
              <a:t>ăn </a:t>
            </a:r>
            <a:r>
              <a:rPr lang="vi-VN" sz="2300" dirty="0">
                <a:latin typeface="Times New Roman"/>
                <a:ea typeface="Times New Roman"/>
                <a:cs typeface="Times New Roman"/>
                <a:sym typeface="Times New Roman"/>
              </a:rPr>
              <a:t>uống điều </a:t>
            </a:r>
            <a:r>
              <a:rPr lang="vi-VN" sz="2300" dirty="0" smtClean="0">
                <a:latin typeface="Times New Roman"/>
                <a:ea typeface="Times New Roman"/>
                <a:cs typeface="Times New Roman"/>
                <a:sym typeface="Times New Roman"/>
              </a:rPr>
              <a:t>độ hơn. </a:t>
            </a:r>
          </a:p>
          <a:p>
            <a:pPr marL="0" lvl="0" indent="0" algn="l">
              <a:lnSpc>
                <a:spcPct val="100000"/>
              </a:lnSpc>
              <a:buSzPts val="2300"/>
            </a:pPr>
            <a:r>
              <a:rPr lang="vi-VN" sz="2300" dirty="0" smtClean="0">
                <a:latin typeface="Times New Roman"/>
                <a:ea typeface="Times New Roman"/>
                <a:cs typeface="Times New Roman"/>
                <a:sym typeface="Times New Roman"/>
              </a:rPr>
              <a:t>- </a:t>
            </a:r>
            <a:r>
              <a:rPr lang="vi-VN" sz="2300" dirty="0">
                <a:latin typeface="Times New Roman"/>
                <a:ea typeface="Times New Roman"/>
                <a:cs typeface="Times New Roman"/>
                <a:sym typeface="Times New Roman"/>
              </a:rPr>
              <a:t>BN thường xuyên lo lắng về tình trạng sức khỏe của bản thân, về chi phí khám chữa bệnh, tình hình kinh tế của gia đình, sức khỏe của chồng. </a:t>
            </a:r>
            <a:endParaRPr sz="23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19"/>
        <p:cNvGrpSpPr/>
        <p:nvPr/>
      </p:nvGrpSpPr>
      <p:grpSpPr>
        <a:xfrm>
          <a:off x="0" y="0"/>
          <a:ext cx="0" cy="0"/>
          <a:chOff x="0" y="0"/>
          <a:chExt cx="0" cy="0"/>
        </a:xfrm>
      </p:grpSpPr>
      <p:sp>
        <p:nvSpPr>
          <p:cNvPr id="120" name="Google Shape;120;p8"/>
          <p:cNvSpPr txBox="1">
            <a:spLocks noGrp="1"/>
          </p:cNvSpPr>
          <p:nvPr>
            <p:ph type="subTitle" idx="1"/>
          </p:nvPr>
        </p:nvSpPr>
        <p:spPr>
          <a:xfrm>
            <a:off x="894080" y="0"/>
            <a:ext cx="10404475" cy="6640830"/>
          </a:xfrm>
          <a:prstGeom prst="rect">
            <a:avLst/>
          </a:prstGeom>
          <a:noFill/>
          <a:ln>
            <a:noFill/>
          </a:ln>
        </p:spPr>
        <p:txBody>
          <a:bodyPr spcFirstLastPara="1" wrap="square" lIns="91425" tIns="45700" rIns="91425" bIns="45700" anchor="t" anchorCtr="0">
            <a:normAutofit fontScale="90000" lnSpcReduction="10000"/>
          </a:bodyPr>
          <a:lstStyle/>
          <a:p>
            <a:pPr marL="0" lvl="0" indent="0" algn="l" rtl="0">
              <a:lnSpc>
                <a:spcPct val="100000"/>
              </a:lnSpc>
              <a:spcBef>
                <a:spcPts val="0"/>
              </a:spcBef>
              <a:spcAft>
                <a:spcPts val="0"/>
              </a:spcAft>
              <a:buClr>
                <a:schemeClr val="dk1"/>
              </a:buClr>
              <a:buSzPct val="100000"/>
              <a:buNone/>
            </a:pPr>
            <a:r>
              <a:rPr lang="vi-VN" b="1" dirty="0">
                <a:latin typeface="Times New Roman"/>
                <a:ea typeface="Times New Roman"/>
                <a:cs typeface="Times New Roman"/>
                <a:sym typeface="Times New Roman"/>
              </a:rPr>
              <a:t>C. TIÊM CHỦNG</a:t>
            </a:r>
            <a:endParaRPr b="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buNone/>
            </a:pPr>
            <a:r>
              <a:rPr lang="vi-VN" b="1" dirty="0">
                <a:latin typeface="Times New Roman"/>
                <a:ea typeface="Times New Roman"/>
                <a:cs typeface="Times New Roman"/>
                <a:sym typeface="Times New Roman"/>
              </a:rPr>
              <a:t>D. KHÁM LÂM SÀNG VÀ CẬN LÂM SÀNG</a:t>
            </a:r>
            <a:endParaRPr b="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buNone/>
            </a:pPr>
            <a:r>
              <a:rPr lang="vi-VN" b="1" i="1" dirty="0">
                <a:latin typeface="Times New Roman"/>
                <a:ea typeface="Times New Roman"/>
                <a:cs typeface="Times New Roman"/>
                <a:sym typeface="Times New Roman"/>
              </a:rPr>
              <a:t>1. Bệnh sử</a:t>
            </a:r>
            <a:endParaRPr b="1" i="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buNone/>
            </a:pPr>
            <a:r>
              <a:rPr lang="vi-VN" b="1" i="1" dirty="0">
                <a:latin typeface="Times New Roman"/>
                <a:ea typeface="Times New Roman"/>
                <a:cs typeface="Times New Roman"/>
                <a:sym typeface="Times New Roman"/>
              </a:rPr>
              <a:t>        </a:t>
            </a:r>
            <a:r>
              <a:rPr lang="vi-VN" dirty="0">
                <a:latin typeface="Times New Roman"/>
                <a:ea typeface="Times New Roman"/>
                <a:cs typeface="Times New Roman"/>
                <a:sym typeface="Times New Roman"/>
              </a:rPr>
              <a:t>BN điều trị THA, RLLP máu 10 năm nay. 3 năm trước BN có 2 lần TBMMN di chứng yếu chân P.</a:t>
            </a:r>
            <a:r>
              <a:rPr lang="vi-VN" b="1" i="1" dirty="0">
                <a:latin typeface="Times New Roman"/>
                <a:ea typeface="Times New Roman"/>
                <a:cs typeface="Times New Roman"/>
                <a:sym typeface="Times New Roman"/>
              </a:rPr>
              <a:t> </a:t>
            </a:r>
            <a:r>
              <a:rPr lang="vi-VN" dirty="0">
                <a:latin typeface="Times New Roman"/>
                <a:ea typeface="Times New Roman"/>
                <a:cs typeface="Times New Roman"/>
                <a:sym typeface="Times New Roman"/>
              </a:rPr>
              <a:t>2 năm gần đây BN thỉnh thoảng có cơn đau ngực, cảm giác nặng tức </a:t>
            </a:r>
            <a:r>
              <a:rPr lang="vi-VN" dirty="0" smtClean="0">
                <a:latin typeface="Times New Roman"/>
                <a:ea typeface="Times New Roman"/>
                <a:cs typeface="Times New Roman"/>
                <a:sym typeface="Times New Roman"/>
              </a:rPr>
              <a:t>vùng </a:t>
            </a:r>
            <a:r>
              <a:rPr lang="en-US" dirty="0" err="1" smtClean="0">
                <a:latin typeface="Times New Roman"/>
                <a:ea typeface="Times New Roman"/>
                <a:cs typeface="Times New Roman"/>
                <a:sym typeface="Times New Roman"/>
              </a:rPr>
              <a:t>trước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tim</a:t>
            </a: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đã </a:t>
            </a:r>
            <a:r>
              <a:rPr lang="vi-VN" dirty="0">
                <a:latin typeface="Times New Roman"/>
                <a:ea typeface="Times New Roman"/>
                <a:cs typeface="Times New Roman"/>
                <a:sym typeface="Times New Roman"/>
              </a:rPr>
              <a:t>được </a:t>
            </a:r>
            <a:r>
              <a:rPr lang="vi-VN" dirty="0" smtClean="0">
                <a:latin typeface="Times New Roman"/>
                <a:ea typeface="Times New Roman"/>
                <a:cs typeface="Times New Roman"/>
                <a:sym typeface="Times New Roman"/>
              </a:rPr>
              <a:t>chẩn đoán TMCBCT</a:t>
            </a:r>
            <a:r>
              <a:rPr lang="vi-VN" dirty="0">
                <a:latin typeface="Times New Roman"/>
                <a:ea typeface="Times New Roman"/>
                <a:cs typeface="Times New Roman"/>
                <a:sym typeface="Times New Roman"/>
              </a:rPr>
              <a:t>. BN đến khám và quản lý sức khỏe tại phòng khám BS Ngọc </a:t>
            </a:r>
            <a:r>
              <a:rPr lang="vi-VN" dirty="0" smtClean="0">
                <a:latin typeface="Times New Roman"/>
                <a:ea typeface="Times New Roman"/>
                <a:cs typeface="Times New Roman"/>
                <a:sym typeface="Times New Roman"/>
              </a:rPr>
              <a:t>BVVT</a:t>
            </a:r>
            <a:r>
              <a:rPr lang="en-US" dirty="0" smtClean="0">
                <a:latin typeface="Times New Roman"/>
                <a:ea typeface="Times New Roman"/>
                <a:cs typeface="Times New Roman"/>
                <a:sym typeface="Times New Roman"/>
              </a:rPr>
              <a:t> 2-3 </a:t>
            </a:r>
            <a:r>
              <a:rPr lang="en-US" dirty="0" err="1" smtClean="0">
                <a:latin typeface="Times New Roman"/>
                <a:ea typeface="Times New Roman"/>
                <a:cs typeface="Times New Roman"/>
                <a:sym typeface="Times New Roman"/>
              </a:rPr>
              <a:t>tháng</a:t>
            </a:r>
            <a:r>
              <a:rPr lang="en-US" dirty="0" smtClean="0">
                <a:latin typeface="Times New Roman"/>
                <a:ea typeface="Times New Roman"/>
                <a:cs typeface="Times New Roman"/>
                <a:sym typeface="Times New Roman"/>
              </a:rPr>
              <a:t>/</a:t>
            </a:r>
            <a:r>
              <a:rPr lang="en-US" dirty="0" err="1" smtClean="0">
                <a:latin typeface="Times New Roman"/>
                <a:ea typeface="Times New Roman"/>
                <a:cs typeface="Times New Roman"/>
                <a:sym typeface="Times New Roman"/>
              </a:rPr>
              <a:t>lần</a:t>
            </a:r>
            <a:endParaRPr b="1" i="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buNone/>
            </a:pPr>
            <a:r>
              <a:rPr lang="vi-VN" dirty="0">
                <a:latin typeface="Times New Roman"/>
                <a:ea typeface="Times New Roman"/>
                <a:cs typeface="Times New Roman"/>
                <a:sym typeface="Times New Roman"/>
              </a:rPr>
              <a:t>        23h đêm trước ngày vào viện, BN đang nằm nghỉ ngơi đột ngột xuất hiện đau ngực vùng </a:t>
            </a:r>
            <a:r>
              <a:rPr lang="en-US" dirty="0" err="1" smtClean="0">
                <a:latin typeface="Times New Roman"/>
                <a:ea typeface="Times New Roman"/>
                <a:cs typeface="Times New Roman"/>
                <a:sym typeface="Times New Roman"/>
              </a:rPr>
              <a:t>trước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tim</a:t>
            </a:r>
            <a:r>
              <a:rPr lang="vi-VN" dirty="0" smtClean="0">
                <a:latin typeface="Times New Roman"/>
                <a:ea typeface="Times New Roman"/>
                <a:cs typeface="Times New Roman"/>
                <a:sym typeface="Times New Roman"/>
              </a:rPr>
              <a:t>, </a:t>
            </a:r>
            <a:r>
              <a:rPr lang="vi-VN" dirty="0">
                <a:latin typeface="Times New Roman"/>
                <a:ea typeface="Times New Roman"/>
                <a:cs typeface="Times New Roman"/>
                <a:sym typeface="Times New Roman"/>
              </a:rPr>
              <a:t>cảm giác nặng tức đè nén, đau âm ỉ, </a:t>
            </a:r>
            <a:r>
              <a:rPr lang="en-US" dirty="0" err="1" smtClean="0">
                <a:latin typeface="Times New Roman"/>
                <a:ea typeface="Times New Roman"/>
                <a:cs typeface="Times New Roman"/>
                <a:sym typeface="Times New Roman"/>
              </a:rPr>
              <a:t>thời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gian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mỗi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lần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đau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khoảng</a:t>
            </a:r>
            <a:r>
              <a:rPr lang="en-US" dirty="0" smtClean="0">
                <a:latin typeface="Times New Roman"/>
                <a:ea typeface="Times New Roman"/>
                <a:cs typeface="Times New Roman"/>
                <a:sym typeface="Times New Roman"/>
              </a:rPr>
              <a:t> 1ph, </a:t>
            </a:r>
            <a:r>
              <a:rPr lang="en-US" dirty="0" err="1" smtClean="0">
                <a:latin typeface="Times New Roman"/>
                <a:ea typeface="Times New Roman"/>
                <a:cs typeface="Times New Roman"/>
                <a:sym typeface="Times New Roman"/>
              </a:rPr>
              <a:t>đau</a:t>
            </a: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không </a:t>
            </a:r>
            <a:r>
              <a:rPr lang="vi-VN" dirty="0">
                <a:latin typeface="Times New Roman"/>
                <a:ea typeface="Times New Roman"/>
                <a:cs typeface="Times New Roman"/>
                <a:sym typeface="Times New Roman"/>
              </a:rPr>
              <a:t>lan, không có tư thế giảm đau, khiến BN mất ngủ. Ngoài ra Bn không khó thở, không ho, </a:t>
            </a:r>
            <a:r>
              <a:rPr lang="en-US" dirty="0" err="1" smtClean="0">
                <a:latin typeface="Times New Roman"/>
                <a:ea typeface="Times New Roman"/>
                <a:cs typeface="Times New Roman"/>
                <a:sym typeface="Times New Roman"/>
              </a:rPr>
              <a:t>không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vã</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mồ</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hôi</a:t>
            </a:r>
            <a:r>
              <a:rPr lang="en-US" dirty="0" smtClean="0">
                <a:latin typeface="Times New Roman"/>
                <a:ea typeface="Times New Roman"/>
                <a:cs typeface="Times New Roman"/>
                <a:sym typeface="Times New Roman"/>
              </a:rPr>
              <a:t>, </a:t>
            </a:r>
            <a:r>
              <a:rPr lang="vi-VN" dirty="0" smtClean="0">
                <a:latin typeface="Times New Roman"/>
                <a:ea typeface="Times New Roman"/>
                <a:cs typeface="Times New Roman"/>
                <a:sym typeface="Times New Roman"/>
              </a:rPr>
              <a:t>không h</a:t>
            </a:r>
            <a:r>
              <a:rPr lang="en-US" dirty="0" smtClean="0">
                <a:latin typeface="Times New Roman"/>
                <a:ea typeface="Times New Roman"/>
                <a:cs typeface="Times New Roman"/>
                <a:sym typeface="Times New Roman"/>
              </a:rPr>
              <a:t>o</a:t>
            </a:r>
            <a:r>
              <a:rPr lang="vi-VN" dirty="0" smtClean="0">
                <a:latin typeface="Times New Roman"/>
                <a:ea typeface="Times New Roman"/>
                <a:cs typeface="Times New Roman"/>
                <a:sym typeface="Times New Roman"/>
              </a:rPr>
              <a:t>a </a:t>
            </a:r>
            <a:r>
              <a:rPr lang="vi-VN" dirty="0">
                <a:latin typeface="Times New Roman"/>
                <a:ea typeface="Times New Roman"/>
                <a:cs typeface="Times New Roman"/>
                <a:sym typeface="Times New Roman"/>
              </a:rPr>
              <a:t>mắt chóng mặt, không đau bụng, không ợ hơi, ợ chua, </a:t>
            </a:r>
            <a:r>
              <a:rPr lang="vi-VN" dirty="0" smtClean="0">
                <a:latin typeface="Times New Roman"/>
                <a:ea typeface="Times New Roman"/>
                <a:cs typeface="Times New Roman"/>
                <a:sym typeface="Times New Roman"/>
              </a:rPr>
              <a:t>đại </a:t>
            </a:r>
            <a:r>
              <a:rPr lang="vi-VN" dirty="0">
                <a:latin typeface="Times New Roman"/>
                <a:ea typeface="Times New Roman"/>
                <a:cs typeface="Times New Roman"/>
                <a:sym typeface="Times New Roman"/>
              </a:rPr>
              <a:t>tiểu tiện bình thường. Tại nhà đã đo HA 130/80, M 83, đến 6h ngày 26/12, BN được con trai đưa đến BVĐHYHP. </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buNone/>
            </a:pPr>
            <a:r>
              <a:rPr lang="vi-VN" dirty="0">
                <a:latin typeface="Times New Roman"/>
                <a:ea typeface="Times New Roman"/>
                <a:cs typeface="Times New Roman"/>
                <a:sym typeface="Times New Roman"/>
              </a:rPr>
              <a:t>   BN vào khoa cấp cứu trong tình trạng tỉnh, tiếp xúc được, HA 140/80, M 79, T 36,7,  NT 19. Còn đau ngực và được chuyển lên khoa HH- TM được điều trị bằng thuốc Nikoramyl 5mg 2v, Pravastatin 10mg 1v, Concor 5mg 2v, Aspirin 100mg 1v, TT Converam.</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ct val="100000"/>
              <a:buNone/>
            </a:pPr>
            <a:r>
              <a:rPr lang="vi-VN" dirty="0">
                <a:latin typeface="Times New Roman"/>
                <a:ea typeface="Times New Roman"/>
                <a:cs typeface="Times New Roman"/>
                <a:sym typeface="Times New Roman"/>
              </a:rPr>
              <a:t>   Hiện tại sau 2 ngày vào viện, BN đỡ đau ngực, không khó thở, không hồi hộp trống ngực, đại tiểu tiện bình thường. </a:t>
            </a:r>
            <a:endParaRPr dirty="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BD6EE"/>
        </a:solidFill>
        <a:effectLst/>
      </p:bgPr>
    </p:bg>
    <p:spTree>
      <p:nvGrpSpPr>
        <p:cNvPr id="1" name="Shape 124"/>
        <p:cNvGrpSpPr/>
        <p:nvPr/>
      </p:nvGrpSpPr>
      <p:grpSpPr>
        <a:xfrm>
          <a:off x="0" y="0"/>
          <a:ext cx="0" cy="0"/>
          <a:chOff x="0" y="0"/>
          <a:chExt cx="0" cy="0"/>
        </a:xfrm>
      </p:grpSpPr>
      <p:sp>
        <p:nvSpPr>
          <p:cNvPr id="125" name="Google Shape;125;p9"/>
          <p:cNvSpPr txBox="1">
            <a:spLocks noGrp="1"/>
          </p:cNvSpPr>
          <p:nvPr>
            <p:ph type="subTitle" idx="1"/>
          </p:nvPr>
        </p:nvSpPr>
        <p:spPr>
          <a:xfrm>
            <a:off x="894715" y="217170"/>
            <a:ext cx="10404475" cy="66408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400"/>
              <a:buNone/>
            </a:pPr>
            <a:r>
              <a:rPr lang="vi-VN" b="1" i="1" dirty="0">
                <a:latin typeface="Times New Roman"/>
                <a:ea typeface="Times New Roman"/>
                <a:cs typeface="Times New Roman"/>
                <a:sym typeface="Times New Roman"/>
              </a:rPr>
              <a:t>2. Khám bệnh </a:t>
            </a:r>
            <a:endParaRPr b="1" i="1"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2.1 Toàn thân</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BN tỉnh, tiếp xúc tốt                                       HA 120/80    M </a:t>
            </a:r>
            <a:r>
              <a:rPr lang="vi-VN" dirty="0" smtClean="0">
                <a:latin typeface="Times New Roman"/>
                <a:ea typeface="Times New Roman"/>
                <a:cs typeface="Times New Roman"/>
                <a:sym typeface="Times New Roman"/>
              </a:rPr>
              <a:t>84     </a:t>
            </a:r>
            <a:r>
              <a:rPr lang="vi-VN" dirty="0">
                <a:latin typeface="Times New Roman"/>
                <a:ea typeface="Times New Roman"/>
                <a:cs typeface="Times New Roman"/>
                <a:sym typeface="Times New Roman"/>
              </a:rPr>
              <a:t>T 36.8   NT 18</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Da niêm mạc hồng                                          P 59   H 157     BMI 23,9  </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Không phù, không XHDD                              Vòng bụng </a:t>
            </a:r>
            <a:r>
              <a:rPr lang="vi-VN" dirty="0" smtClean="0">
                <a:latin typeface="Times New Roman"/>
                <a:ea typeface="Times New Roman"/>
                <a:cs typeface="Times New Roman"/>
                <a:sym typeface="Times New Roman"/>
              </a:rPr>
              <a:t>83</a:t>
            </a:r>
            <a:r>
              <a:rPr lang="en-US" dirty="0" smtClean="0">
                <a:latin typeface="Times New Roman"/>
                <a:ea typeface="Times New Roman"/>
                <a:cs typeface="Times New Roman"/>
                <a:sym typeface="Times New Roman"/>
              </a:rPr>
              <a:t> cm</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Tuyến giáp không to, hạch ngoại vi không sờ thấy </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2.2 Cơ quan</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Tim mạch: Mỏm tim đập KLS V giữa đòn T</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T1, T2 đều rõ, TS </a:t>
            </a:r>
            <a:r>
              <a:rPr lang="vi-VN" dirty="0" smtClean="0">
                <a:latin typeface="Times New Roman"/>
                <a:ea typeface="Times New Roman"/>
                <a:cs typeface="Times New Roman"/>
                <a:sym typeface="Times New Roman"/>
              </a:rPr>
              <a:t>83</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ck</a:t>
            </a:r>
            <a:r>
              <a:rPr lang="en-US" dirty="0" smtClean="0">
                <a:latin typeface="Times New Roman"/>
                <a:ea typeface="Times New Roman"/>
                <a:cs typeface="Times New Roman"/>
                <a:sym typeface="Times New Roman"/>
              </a:rPr>
              <a:t>/p</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Chưa phát hiện tiếng tim bệnh lý </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Hô hấp:      Lồng ngực 2 bên cân đối, di dộng theo nhịp thở</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r>
              <a:rPr lang="vi-VN" dirty="0">
                <a:latin typeface="Times New Roman"/>
                <a:ea typeface="Times New Roman"/>
                <a:cs typeface="Times New Roman"/>
                <a:sym typeface="Times New Roman"/>
              </a:rPr>
              <a:t>                     Không rale, không có HC 3 giảm, không có tam chứng </a:t>
            </a:r>
            <a:r>
              <a:rPr lang="vi-VN" dirty="0" smtClean="0">
                <a:latin typeface="Times New Roman"/>
                <a:ea typeface="Times New Roman"/>
                <a:cs typeface="Times New Roman"/>
                <a:sym typeface="Times New Roman"/>
              </a:rPr>
              <a:t>Galliar</a:t>
            </a:r>
            <a:r>
              <a:rPr lang="en-US" dirty="0" smtClean="0">
                <a:latin typeface="Times New Roman"/>
                <a:ea typeface="Times New Roman"/>
                <a:cs typeface="Times New Roman"/>
                <a:sym typeface="Times New Roman"/>
              </a:rPr>
              <a:t>d</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359</TotalTime>
  <Words>4133</Words>
  <Application>Microsoft Office PowerPoint</Application>
  <PresentationFormat>Widescreen</PresentationFormat>
  <Paragraphs>357</Paragraphs>
  <Slides>35</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Times New Roman</vt:lpstr>
      <vt:lpstr>Office Theme</vt:lpstr>
      <vt:lpstr>   BỆNH ÁN  Y HỌC GIA ĐÌNH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ECG</vt:lpstr>
      <vt:lpstr>PowerPoint Presentation</vt:lpstr>
      <vt:lpstr>PowerPoint Presentation</vt:lpstr>
      <vt:lpstr>PowerPoint Presentation</vt:lpstr>
      <vt:lpstr>PowerPoint Presentation</vt:lpstr>
      <vt:lpstr>PowerPoint Presentation</vt:lpstr>
      <vt:lpstr>LẬP KẾ HOẠCH CHĂM SÓC  VÀ QUẢN LÝ SỨC KHỎE </vt:lpstr>
      <vt:lpstr>PowerPoint Presentation</vt:lpstr>
      <vt:lpstr>PowerPoint Presentation</vt:lpstr>
      <vt:lpstr>PowerPoint Presentation</vt:lpstr>
      <vt:lpstr>PowerPoint Presentation</vt:lpstr>
      <vt:lpstr>PowerPoint Presentation</vt:lpstr>
      <vt:lpstr>khuyến cáo của ESC/EAS  2019 về điều trị rối loạn lipit máu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Theo Hướng dẫn chẩn đoán, điều trị, quản lý Tăng huyết áp của BYT 2019 áp dụng ở tuyến Quận/Huyện </vt:lpstr>
      <vt:lpstr>Thank you for your attention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BỆNH ÁN  Y HỌC GIA ĐÌNH</dc:title>
  <dc:creator>hp</dc:creator>
  <cp:lastModifiedBy>Le Thu Quyen</cp:lastModifiedBy>
  <cp:revision>36</cp:revision>
  <dcterms:created xsi:type="dcterms:W3CDTF">2021-12-28T08:36:00Z</dcterms:created>
  <dcterms:modified xsi:type="dcterms:W3CDTF">2021-12-30T17:51:15Z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CC16D792A0BC4F4FAFEC7C62AE68C9A6</vt:lpwstr>
  </property>
  <property fmtid="{D5CDD505-2E9C-101B-9397-08002B2CF9AE}" pid="3" name="KSOProductBuildVer">
    <vt:lpwstr>1033-11.2.0.10426</vt:lpwstr>
  </property>
</Properties>
</file>