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71" r:id="rId10"/>
    <p:sldId id="272" r:id="rId11"/>
    <p:sldId id="265" r:id="rId12"/>
    <p:sldId id="273" r:id="rId13"/>
    <p:sldId id="266" r:id="rId14"/>
    <p:sldId id="267" r:id="rId15"/>
    <p:sldId id="268" r:id="rId16"/>
    <p:sldId id="269" r:id="rId17"/>
    <p:sldId id="275" r:id="rId18"/>
  </p:sldIdLst>
  <p:sldSz cx="13716000" cy="9144000"/>
  <p:notesSz cx="9144000" cy="6858000"/>
  <p:defaultTextStyle>
    <a:defPPr>
      <a:defRPr lang="en-US"/>
    </a:defPPr>
    <a:lvl1pPr marL="0" algn="l" defTabSz="120174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0870" algn="l" defTabSz="120174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01741" algn="l" defTabSz="120174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02611" algn="l" defTabSz="120174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03482" algn="l" defTabSz="120174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04352" algn="l" defTabSz="120174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05222" algn="l" defTabSz="120174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06093" algn="l" defTabSz="120174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06963" algn="l" defTabSz="120174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236" y="-132"/>
      </p:cViewPr>
      <p:guideLst>
        <p:guide orient="horz" pos="288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C8129-AC14-4D5D-8903-424E572FCA1C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43188" y="514350"/>
            <a:ext cx="38576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43A7A-9408-4170-8C44-43F52B0C3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75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43A7A-9408-4170-8C44-43F52B0C368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62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840569"/>
            <a:ext cx="1165860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81600"/>
            <a:ext cx="9601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0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1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02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03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04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0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06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06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90F3-B4EC-4129-B37B-4BA98566282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E626-B135-4ECC-ACFE-F9BEECA6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90F3-B4EC-4129-B37B-4BA98566282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E626-B135-4ECC-ACFE-F9BEECA6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5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366187"/>
            <a:ext cx="3086100" cy="78020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6187"/>
            <a:ext cx="9029700" cy="78020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90F3-B4EC-4129-B37B-4BA98566282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E626-B135-4ECC-ACFE-F9BEECA6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1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90F3-B4EC-4129-B37B-4BA98566282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E626-B135-4ECC-ACFE-F9BEECA6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6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8"/>
            <a:ext cx="11658600" cy="1816100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22"/>
            <a:ext cx="11658600" cy="2000249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08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0174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026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4034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300435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6052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20609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8069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90F3-B4EC-4129-B37B-4BA98566282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E626-B135-4ECC-ACFE-F9BEECA6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6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2"/>
            <a:ext cx="6057900" cy="603461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2133602"/>
            <a:ext cx="6057900" cy="603461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90F3-B4EC-4129-B37B-4BA98566282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E626-B135-4ECC-ACFE-F9BEECA6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9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3" y="2046818"/>
            <a:ext cx="6060283" cy="853016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0870" indent="0">
              <a:buNone/>
              <a:defRPr sz="2700" b="1"/>
            </a:lvl2pPr>
            <a:lvl3pPr marL="1201741" indent="0">
              <a:buNone/>
              <a:defRPr sz="2400" b="1"/>
            </a:lvl3pPr>
            <a:lvl4pPr marL="1802611" indent="0">
              <a:buNone/>
              <a:defRPr sz="2100" b="1"/>
            </a:lvl4pPr>
            <a:lvl5pPr marL="2403482" indent="0">
              <a:buNone/>
              <a:defRPr sz="2100" b="1"/>
            </a:lvl5pPr>
            <a:lvl6pPr marL="3004352" indent="0">
              <a:buNone/>
              <a:defRPr sz="2100" b="1"/>
            </a:lvl6pPr>
            <a:lvl7pPr marL="3605222" indent="0">
              <a:buNone/>
              <a:defRPr sz="2100" b="1"/>
            </a:lvl7pPr>
            <a:lvl8pPr marL="4206093" indent="0">
              <a:buNone/>
              <a:defRPr sz="2100" b="1"/>
            </a:lvl8pPr>
            <a:lvl9pPr marL="4806963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3" y="2899834"/>
            <a:ext cx="6060283" cy="526838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0" y="2046818"/>
            <a:ext cx="6062663" cy="853016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0870" indent="0">
              <a:buNone/>
              <a:defRPr sz="2700" b="1"/>
            </a:lvl2pPr>
            <a:lvl3pPr marL="1201741" indent="0">
              <a:buNone/>
              <a:defRPr sz="2400" b="1"/>
            </a:lvl3pPr>
            <a:lvl4pPr marL="1802611" indent="0">
              <a:buNone/>
              <a:defRPr sz="2100" b="1"/>
            </a:lvl4pPr>
            <a:lvl5pPr marL="2403482" indent="0">
              <a:buNone/>
              <a:defRPr sz="2100" b="1"/>
            </a:lvl5pPr>
            <a:lvl6pPr marL="3004352" indent="0">
              <a:buNone/>
              <a:defRPr sz="2100" b="1"/>
            </a:lvl6pPr>
            <a:lvl7pPr marL="3605222" indent="0">
              <a:buNone/>
              <a:defRPr sz="2100" b="1"/>
            </a:lvl7pPr>
            <a:lvl8pPr marL="4206093" indent="0">
              <a:buNone/>
              <a:defRPr sz="2100" b="1"/>
            </a:lvl8pPr>
            <a:lvl9pPr marL="4806963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0" y="2899834"/>
            <a:ext cx="6062663" cy="526838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90F3-B4EC-4129-B37B-4BA98566282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E626-B135-4ECC-ACFE-F9BEECA6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1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90F3-B4EC-4129-B37B-4BA98566282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E626-B135-4ECC-ACFE-F9BEECA6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5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90F3-B4EC-4129-B37B-4BA98566282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E626-B135-4ECC-ACFE-F9BEECA6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3" y="364066"/>
            <a:ext cx="4512470" cy="154940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6" y="364071"/>
            <a:ext cx="7667626" cy="7804151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3" y="1913471"/>
            <a:ext cx="4512470" cy="6254751"/>
          </a:xfrm>
        </p:spPr>
        <p:txBody>
          <a:bodyPr/>
          <a:lstStyle>
            <a:lvl1pPr marL="0" indent="0">
              <a:buNone/>
              <a:defRPr sz="1800"/>
            </a:lvl1pPr>
            <a:lvl2pPr marL="600870" indent="0">
              <a:buNone/>
              <a:defRPr sz="1600"/>
            </a:lvl2pPr>
            <a:lvl3pPr marL="1201741" indent="0">
              <a:buNone/>
              <a:defRPr sz="1300"/>
            </a:lvl3pPr>
            <a:lvl4pPr marL="1802611" indent="0">
              <a:buNone/>
              <a:defRPr sz="1200"/>
            </a:lvl4pPr>
            <a:lvl5pPr marL="2403482" indent="0">
              <a:buNone/>
              <a:defRPr sz="1200"/>
            </a:lvl5pPr>
            <a:lvl6pPr marL="3004352" indent="0">
              <a:buNone/>
              <a:defRPr sz="1200"/>
            </a:lvl6pPr>
            <a:lvl7pPr marL="3605222" indent="0">
              <a:buNone/>
              <a:defRPr sz="1200"/>
            </a:lvl7pPr>
            <a:lvl8pPr marL="4206093" indent="0">
              <a:buNone/>
              <a:defRPr sz="1200"/>
            </a:lvl8pPr>
            <a:lvl9pPr marL="480696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90F3-B4EC-4129-B37B-4BA98566282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E626-B135-4ECC-ACFE-F9BEECA6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0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3" y="6400803"/>
            <a:ext cx="8229600" cy="7556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3" y="817034"/>
            <a:ext cx="8229600" cy="5486400"/>
          </a:xfrm>
        </p:spPr>
        <p:txBody>
          <a:bodyPr/>
          <a:lstStyle>
            <a:lvl1pPr marL="0" indent="0">
              <a:buNone/>
              <a:defRPr sz="4200"/>
            </a:lvl1pPr>
            <a:lvl2pPr marL="600870" indent="0">
              <a:buNone/>
              <a:defRPr sz="3600"/>
            </a:lvl2pPr>
            <a:lvl3pPr marL="1201741" indent="0">
              <a:buNone/>
              <a:defRPr sz="3100"/>
            </a:lvl3pPr>
            <a:lvl4pPr marL="1802611" indent="0">
              <a:buNone/>
              <a:defRPr sz="2700"/>
            </a:lvl4pPr>
            <a:lvl5pPr marL="2403482" indent="0">
              <a:buNone/>
              <a:defRPr sz="2700"/>
            </a:lvl5pPr>
            <a:lvl6pPr marL="3004352" indent="0">
              <a:buNone/>
              <a:defRPr sz="2700"/>
            </a:lvl6pPr>
            <a:lvl7pPr marL="3605222" indent="0">
              <a:buNone/>
              <a:defRPr sz="2700"/>
            </a:lvl7pPr>
            <a:lvl8pPr marL="4206093" indent="0">
              <a:buNone/>
              <a:defRPr sz="2700"/>
            </a:lvl8pPr>
            <a:lvl9pPr marL="4806963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3" y="7156454"/>
            <a:ext cx="8229600" cy="1073149"/>
          </a:xfrm>
        </p:spPr>
        <p:txBody>
          <a:bodyPr/>
          <a:lstStyle>
            <a:lvl1pPr marL="0" indent="0">
              <a:buNone/>
              <a:defRPr sz="1800"/>
            </a:lvl1pPr>
            <a:lvl2pPr marL="600870" indent="0">
              <a:buNone/>
              <a:defRPr sz="1600"/>
            </a:lvl2pPr>
            <a:lvl3pPr marL="1201741" indent="0">
              <a:buNone/>
              <a:defRPr sz="1300"/>
            </a:lvl3pPr>
            <a:lvl4pPr marL="1802611" indent="0">
              <a:buNone/>
              <a:defRPr sz="1200"/>
            </a:lvl4pPr>
            <a:lvl5pPr marL="2403482" indent="0">
              <a:buNone/>
              <a:defRPr sz="1200"/>
            </a:lvl5pPr>
            <a:lvl6pPr marL="3004352" indent="0">
              <a:buNone/>
              <a:defRPr sz="1200"/>
            </a:lvl6pPr>
            <a:lvl7pPr marL="3605222" indent="0">
              <a:buNone/>
              <a:defRPr sz="1200"/>
            </a:lvl7pPr>
            <a:lvl8pPr marL="4206093" indent="0">
              <a:buNone/>
              <a:defRPr sz="1200"/>
            </a:lvl8pPr>
            <a:lvl9pPr marL="480696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90F3-B4EC-4129-B37B-4BA98566282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E626-B135-4ECC-ACFE-F9BEECA6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4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20174" tIns="60087" rIns="120174" bIns="600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33602"/>
            <a:ext cx="12344400" cy="6034618"/>
          </a:xfrm>
          <a:prstGeom prst="rect">
            <a:avLst/>
          </a:prstGeom>
        </p:spPr>
        <p:txBody>
          <a:bodyPr vert="horz" lIns="120174" tIns="60087" rIns="120174" bIns="600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6"/>
            <a:ext cx="3200400" cy="486834"/>
          </a:xfrm>
          <a:prstGeom prst="rect">
            <a:avLst/>
          </a:prstGeom>
        </p:spPr>
        <p:txBody>
          <a:bodyPr vert="horz" lIns="120174" tIns="60087" rIns="120174" bIns="6008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90F3-B4EC-4129-B37B-4BA98566282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8475136"/>
            <a:ext cx="4343400" cy="486834"/>
          </a:xfrm>
          <a:prstGeom prst="rect">
            <a:avLst/>
          </a:prstGeom>
        </p:spPr>
        <p:txBody>
          <a:bodyPr vert="horz" lIns="120174" tIns="60087" rIns="120174" bIns="6008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475136"/>
            <a:ext cx="3200400" cy="486834"/>
          </a:xfrm>
          <a:prstGeom prst="rect">
            <a:avLst/>
          </a:prstGeom>
        </p:spPr>
        <p:txBody>
          <a:bodyPr vert="horz" lIns="120174" tIns="60087" rIns="120174" bIns="6008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1E626-B135-4ECC-ACFE-F9BEECA6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1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01741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653" indent="-450653" algn="l" defTabSz="1201741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6415" indent="-375544" algn="l" defTabSz="1201741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502176" indent="-300435" algn="l" defTabSz="1201741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03046" indent="-300435" algn="l" defTabSz="1201741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03917" indent="-300435" algn="l" defTabSz="1201741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04787" indent="-300435" algn="l" defTabSz="120174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05658" indent="-300435" algn="l" defTabSz="120174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06528" indent="-300435" algn="l" defTabSz="120174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07398" indent="-300435" algn="l" defTabSz="120174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17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0870" algn="l" defTabSz="12017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1741" algn="l" defTabSz="12017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2611" algn="l" defTabSz="12017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03482" algn="l" defTabSz="12017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4352" algn="l" defTabSz="12017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5222" algn="l" defTabSz="12017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06093" algn="l" defTabSz="12017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06963" algn="l" defTabSz="12017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0302" y="2946403"/>
            <a:ext cx="8299388" cy="1090844"/>
          </a:xfrm>
          <a:prstGeom prst="rect">
            <a:avLst/>
          </a:prstGeom>
        </p:spPr>
        <p:txBody>
          <a:bodyPr wrap="none" lIns="120174" tIns="60087" rIns="120174" bIns="60087">
            <a:spAutoFit/>
          </a:bodyPr>
          <a:lstStyle/>
          <a:p>
            <a:r>
              <a:rPr lang="en-US" sz="6300" b="1" dirty="0">
                <a:latin typeface="Times New Roman" pitchFamily="18" charset="0"/>
                <a:cs typeface="Times New Roman" pitchFamily="18" charset="0"/>
              </a:rPr>
              <a:t>BỆNH ÁN NHI KHOA</a:t>
            </a:r>
            <a:endParaRPr lang="en-US" sz="6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500" y="4267201"/>
            <a:ext cx="5486400" cy="697626"/>
          </a:xfrm>
          <a:prstGeom prst="rect">
            <a:avLst/>
          </a:prstGeom>
          <a:noFill/>
        </p:spPr>
        <p:txBody>
          <a:bodyPr wrap="square" lIns="120174" tIns="60087" rIns="120174" bIns="60087" rtlCol="0">
            <a:spAutoFit/>
          </a:bodyPr>
          <a:lstStyle/>
          <a:p>
            <a:pPr algn="ctr"/>
            <a:r>
              <a:rPr lang="en-US" sz="3600" b="1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36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4B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9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0"/>
            <a:ext cx="12649200" cy="9144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4. Khám 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bụng:</a:t>
            </a:r>
            <a:endParaRPr lang="en-GB" sz="320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>
                <a:latin typeface="Times New Roman" pitchFamily="18" charset="0"/>
                <a:cs typeface="Times New Roman" pitchFamily="18" charset="0"/>
              </a:rPr>
              <a:t>Bụng cân đối, di động theo nhịp thở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Không sẹo mổ cũ, không u cục bất thường</a:t>
            </a:r>
            <a:endParaRPr lang="en-GB" sz="320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vi-VN" sz="3200" smtClean="0">
                <a:latin typeface="Times New Roman" pitchFamily="18" charset="0"/>
                <a:cs typeface="Times New Roman" pitchFamily="18" charset="0"/>
              </a:rPr>
              <a:t>Bụng </a:t>
            </a:r>
            <a:r>
              <a:rPr lang="vi-VN" sz="320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vi-VN" sz="320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sz="3200" smtClean="0">
                <a:latin typeface="Times New Roman" pitchFamily="18" charset="0"/>
                <a:cs typeface="Times New Roman" pitchFamily="18" charset="0"/>
              </a:rPr>
              <a:t> không chướng,</a:t>
            </a:r>
            <a:r>
              <a:rPr lang="vi-VN" sz="3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200">
                <a:latin typeface="Times New Roman" pitchFamily="18" charset="0"/>
                <a:cs typeface="Times New Roman" pitchFamily="18" charset="0"/>
              </a:rPr>
              <a:t>ấn không đau</a:t>
            </a:r>
            <a:endParaRPr lang="en-GB" sz="320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>
                <a:latin typeface="Times New Roman" pitchFamily="18" charset="0"/>
                <a:cs typeface="Times New Roman" pitchFamily="18" charset="0"/>
              </a:rPr>
              <a:t>Nhu động ruột </a:t>
            </a:r>
            <a:r>
              <a:rPr lang="en-GB" sz="320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vi-VN" sz="3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200">
                <a:latin typeface="Times New Roman" pitchFamily="18" charset="0"/>
                <a:cs typeface="Times New Roman" pitchFamily="18" charset="0"/>
              </a:rPr>
              <a:t>l/p</a:t>
            </a:r>
            <a:endParaRPr lang="en-GB" sz="320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>
                <a:latin typeface="Times New Roman" pitchFamily="18" charset="0"/>
                <a:cs typeface="Times New Roman" pitchFamily="18" charset="0"/>
              </a:rPr>
              <a:t>Bụng gõ trong</a:t>
            </a:r>
            <a:endParaRPr lang="en-GB" sz="320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>
                <a:latin typeface="Times New Roman" pitchFamily="18" charset="0"/>
                <a:cs typeface="Times New Roman" pitchFamily="18" charset="0"/>
              </a:rPr>
              <a:t>Gan lách sờ không chạm</a:t>
            </a:r>
            <a:endParaRPr lang="en-GB" sz="320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3200" b="1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5. Khám 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thần kinh:</a:t>
            </a:r>
            <a:endParaRPr lang="en-GB" sz="320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>
                <a:latin typeface="Times New Roman" pitchFamily="18" charset="0"/>
                <a:cs typeface="Times New Roman" pitchFamily="18" charset="0"/>
              </a:rPr>
              <a:t>Cổ mềm.</a:t>
            </a:r>
            <a:endParaRPr lang="en-GB" sz="320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Không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dấu thần kinh khu trú.</a:t>
            </a:r>
            <a:endParaRPr lang="en-GB" sz="320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6. Các 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cơ quan khác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: chưa ghi nhận bệnh lý.</a:t>
            </a:r>
            <a:endParaRPr lang="en-GB" sz="3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2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13335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VII. TÓM 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TẮT BỆNH ÁN: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nhi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nữ, 14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tuổi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, bệnh ngày thứ 4,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lỏng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lẫn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đàm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Qua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khám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lâm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năng:</a:t>
            </a:r>
          </a:p>
          <a:p>
            <a:pPr lvl="0">
              <a:lnSpc>
                <a:spcPct val="15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Tiêu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lỏng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lẫn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nhầy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máu.</a:t>
            </a:r>
          </a:p>
          <a:p>
            <a:pPr lvl="0">
              <a:lnSpc>
                <a:spcPct val="15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Sốt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Triệu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thể: </a:t>
            </a:r>
            <a:r>
              <a:rPr lang="en-US" sz="3200" err="1" smtClean="0">
                <a:latin typeface="Times New Roman" pitchFamily="18" charset="0"/>
                <a:cs typeface="Times New Roman" pitchFamily="18" charset="0"/>
              </a:rPr>
              <a:t>lưỡi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dơ.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"/>
            <a:ext cx="12344400" cy="8534400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3200" b="1" u="sng">
                <a:latin typeface="Times New Roman" pitchFamily="18" charset="0"/>
                <a:cs typeface="Times New Roman" pitchFamily="18" charset="0"/>
              </a:rPr>
              <a:t>VIII.ĐẶT VẤN ĐỀ: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Dựa trên tóm tắt bệnh án, thấy bệnh nhi có những vấn đề sau:</a:t>
            </a:r>
          </a:p>
          <a:p>
            <a:pPr marL="457200" lvl="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Hội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chứng nhiễm trùng: Sốt, lưỡi dơ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Tiêu phân lỏng, nhầy kèm máu đỏ, trẻ quấy khóc khi đại tiện.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Không có dấu mất nước: không kích thích vật vã, không li bì, mắt không trũng, dấu véo da mất nhanh.</a:t>
            </a:r>
          </a:p>
          <a:p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706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905000"/>
            <a:ext cx="13487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IX. CHẨN </a:t>
            </a: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ĐOÁN SƠ </a:t>
            </a:r>
            <a:r>
              <a:rPr lang="en-US" sz="3600" b="1" u="sng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600" b="1" u="sng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Tiêu chảy cấp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nghĩ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do nhiễm 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trùng, không có dấu hiệu mất nước </a:t>
            </a:r>
            <a:endParaRPr lang="en-US" sz="36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600" b="1" u="sng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. CHẨN </a:t>
            </a: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ĐOÁN PHÂN </a:t>
            </a:r>
            <a:r>
              <a:rPr lang="en-US" sz="3600" b="1" u="sng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3600" b="1" u="sng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3600" b="1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Tiêu chảy cấp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nghĩ 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siêu 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vi, không có dấu hiệu mất nước </a:t>
            </a:r>
            <a:endParaRPr lang="en-US" sz="3600" b="1" u="sng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	Hội 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chứng lỵ không có dấu hiệu mất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0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857" y="21771"/>
            <a:ext cx="13639800" cy="1052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XI. BIỆN </a:t>
            </a:r>
            <a:r>
              <a:rPr lang="en-US" sz="3600" b="1" u="sng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3600" b="1" u="sng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Em nghĩ nhiều bệnh nhi tiêu chảy cấp: bệnh tiêu phân lỏng nhiều nước ít cái nhiều lần, khởi phát trong 4 ngày &lt; 14 ngày</a:t>
            </a:r>
          </a:p>
          <a:p>
            <a:pPr>
              <a:lnSpc>
                <a:spcPct val="150000"/>
              </a:lnSpc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Qua khám lâm sàng thấy trẻ chưa có dấu hiệu mất nước: dấu véo da mất nhanh, bé không quấy khóc, không vật vã, mắt không trũng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Nghĩ do nhiễm trùng vì: bệnh nhi có hội chứng nhiễm trùng: sốt cao, lưỡi dơ.</a:t>
            </a:r>
          </a:p>
          <a:p>
            <a:pPr lvl="0">
              <a:lnSpc>
                <a:spcPct val="15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Ít nghĩ do siêu vi vì bệnh nhi có triệu chứng sốt cao và chưa ghi nhận được hội chứng viêm long đường hô hấp ( ho, sổ mũi).</a:t>
            </a:r>
          </a:p>
          <a:p>
            <a:pPr lvl="0">
              <a:lnSpc>
                <a:spcPct val="15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Nghĩ bệnh nhân bị hội chứng lỵ vì: trên bệnh nhi ghi nhận được hội chứng nhiễm trùng + các triệu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chứng: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trẻ đại tiện ra máu, đau bụng, trẻ quấy khóc khi đi đại tiện ( nghĩ do có cảm giác mót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rặn),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tuy nhiên triệu chứng mót rặn chưa được phát hiện chính xác. Để làm rõ chẩn đoán em đề nghị cấy phân để xác định.</a:t>
            </a:r>
          </a:p>
          <a:p>
            <a:pPr lvl="0">
              <a:lnSpc>
                <a:spcPct val="150000"/>
              </a:lnSpc>
            </a:pPr>
            <a:endParaRPr lang="en-US" sz="360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7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371600"/>
            <a:ext cx="12801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XII. ĐỀ </a:t>
            </a: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NGHỊ CẬN LÂM SÀNG: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0"/>
            <a:r>
              <a:rPr lang="en-US" sz="3600">
                <a:latin typeface="Times New Roman" pitchFamily="18" charset="0"/>
                <a:cs typeface="Times New Roman" pitchFamily="18" charset="0"/>
              </a:rPr>
              <a:t>Ion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đồ</a:t>
            </a:r>
          </a:p>
          <a:p>
            <a:pPr lvl="0"/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Định lượng CRP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Soi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hồng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bạch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trứng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giun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đũa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bào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nang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KST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,....</a:t>
            </a:r>
          </a:p>
          <a:p>
            <a:pPr lvl="0"/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Ure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Creatinin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GOT, GPT, 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Glucose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/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Siêu âm bụng.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9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XIII. KẾT QUẢ CẬN LÂM SÀNG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2"/>
            <a:ext cx="12344400" cy="6857998"/>
          </a:xfrm>
        </p:spPr>
        <p:txBody>
          <a:bodyPr>
            <a:normAutofit lnSpcReduction="10000"/>
          </a:bodyPr>
          <a:lstStyle/>
          <a:p>
            <a:r>
              <a:rPr lang="en-US" sz="3200" i="1" smtClean="0">
                <a:latin typeface="Times New Roman" pitchFamily="18" charset="0"/>
                <a:cs typeface="Times New Roman" pitchFamily="18" charset="0"/>
              </a:rPr>
              <a:t>TPTTBMNN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19h20’ </a:t>
            </a:r>
            <a:r>
              <a:rPr lang="en-US" sz="320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14/04/2018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WBC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31.08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15)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 	(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10^9/L)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NEU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17.08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	(2.2 – 7.0)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(10^9/L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LYM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11.96↑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1- 4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		(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10^9/L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3200" i="1" smtClean="0">
                <a:latin typeface="Times New Roman" pitchFamily="18" charset="0"/>
                <a:cs typeface="Times New Roman" pitchFamily="18" charset="0"/>
              </a:rPr>
              <a:t> máu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: 19h38, 14/04/2018</a:t>
            </a:r>
          </a:p>
          <a:p>
            <a:pPr marL="0" indent="0">
              <a:buNone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3200" baseline="3000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 134 	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(135 – 145)		(mmol/L)</a:t>
            </a:r>
          </a:p>
          <a:p>
            <a:pPr marL="0" indent="0">
              <a:buNone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200" baseline="3000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3.3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		(3.5 – 5.0)</a:t>
            </a:r>
          </a:p>
          <a:p>
            <a:pPr marL="0" indent="0">
              <a:buNone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CRP: 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32.3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	( 0.0 – 6.0)</a:t>
            </a:r>
          </a:p>
          <a:p>
            <a:r>
              <a:rPr lang="en-US" sz="3200" i="1" smtClean="0">
                <a:latin typeface="Times New Roman" pitchFamily="18" charset="0"/>
                <a:cs typeface="Times New Roman" pitchFamily="18" charset="0"/>
              </a:rPr>
              <a:t>Soi phân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Đơn bào đường ruột : âm tính</a:t>
            </a:r>
          </a:p>
          <a:p>
            <a:pPr marL="0" indent="0">
              <a:buNone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Bạch cầu, hồng cầu: âm tính</a:t>
            </a:r>
          </a:p>
          <a:p>
            <a:r>
              <a:rPr lang="en-US" sz="3200" i="1" smtClean="0">
                <a:latin typeface="Times New Roman" pitchFamily="18" charset="0"/>
                <a:cs typeface="Times New Roman" pitchFamily="18" charset="0"/>
              </a:rPr>
              <a:t>Siêu âm bụng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: chưa ghi nhận bất thường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71800" y="3331029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71800" y="2764971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743200" y="5965374"/>
            <a:ext cx="1" cy="326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47258" y="4904015"/>
            <a:ext cx="1" cy="2939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86000" y="5497286"/>
            <a:ext cx="0" cy="2939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27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600" b="1" smtClean="0">
                <a:latin typeface="Times New Roman" pitchFamily="18" charset="0"/>
                <a:cs typeface="Times New Roman" pitchFamily="18" charset="0"/>
              </a:rPr>
              <a:t>XIV. CHẨN ĐOÁN XÁC ĐỊNH</a:t>
            </a:r>
            <a:endParaRPr lang="en-GB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Tiêu chảy do nhiễm trùng chưa mất nước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3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5859" y="406402"/>
            <a:ext cx="13716000" cy="8421056"/>
          </a:xfrm>
          <a:prstGeom prst="rect">
            <a:avLst/>
          </a:prstGeom>
        </p:spPr>
        <p:txBody>
          <a:bodyPr wrap="square" lIns="120174" tIns="60087" rIns="120174" bIns="60087">
            <a:spAutoFit/>
          </a:bodyPr>
          <a:lstStyle/>
          <a:p>
            <a:pPr>
              <a:spcBef>
                <a:spcPts val="525"/>
              </a:spcBef>
              <a:spcAft>
                <a:spcPts val="525"/>
              </a:spcAft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I. HÀNH CHÍNH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525"/>
              </a:spcBef>
              <a:spcAft>
                <a:spcPts val="525"/>
              </a:spcAft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NGUYỄN HOÀNG BẢO NGỌC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525"/>
              </a:spcBef>
              <a:spcAft>
                <a:spcPts val="525"/>
              </a:spcAft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Nữ.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525"/>
              </a:spcBef>
              <a:spcAft>
                <a:spcPts val="525"/>
              </a:spcAft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16/02/2017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Tuổi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14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	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525"/>
              </a:spcBef>
              <a:spcAft>
                <a:spcPts val="525"/>
              </a:spcAft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Ấp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Phú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Xuân, xã Phú Túc, huyện Châu Thành,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Tỉnh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Bến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525"/>
              </a:spcBef>
              <a:spcAft>
                <a:spcPts val="525"/>
              </a:spcAft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mẹ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Nguyễn Thị Cẩm Tiên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525"/>
              </a:spcBef>
              <a:spcAft>
                <a:spcPts val="525"/>
              </a:spcAft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Nghề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Công nhân.                    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TĐHV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10/12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525"/>
              </a:spcBef>
              <a:spcAft>
                <a:spcPts val="525"/>
              </a:spcAft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cha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Nguyễn Tấn Tài; </a:t>
            </a:r>
          </a:p>
          <a:p>
            <a:pPr>
              <a:lnSpc>
                <a:spcPct val="150000"/>
              </a:lnSpc>
              <a:spcBef>
                <a:spcPts val="525"/>
              </a:spcBef>
              <a:spcAft>
                <a:spcPts val="525"/>
              </a:spcAft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Nghề nghiệp:Công nhân.                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TĐHV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11/12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525"/>
              </a:spcBef>
              <a:spcAft>
                <a:spcPts val="525"/>
              </a:spcAft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01668739599</a:t>
            </a:r>
          </a:p>
          <a:p>
            <a:pPr>
              <a:lnSpc>
                <a:spcPct val="150000"/>
              </a:lnSpc>
              <a:spcBef>
                <a:spcPts val="525"/>
              </a:spcBef>
              <a:spcAft>
                <a:spcPts val="525"/>
              </a:spcAft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Ngày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11h30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’,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ngày 14/04/2018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465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03204"/>
            <a:ext cx="13411200" cy="8677536"/>
          </a:xfrm>
          <a:prstGeom prst="rect">
            <a:avLst/>
          </a:prstGeom>
        </p:spPr>
        <p:txBody>
          <a:bodyPr wrap="square" lIns="120174" tIns="60087" rIns="120174" bIns="60087">
            <a:spAutoFit/>
          </a:bodyPr>
          <a:lstStyle/>
          <a:p>
            <a:pPr lvl="0"/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II. LÝ DO NHẬP VIỆN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máu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3600" b="1" u="sng" smtClean="0"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. QUÁ </a:t>
            </a: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TRÌNH BỆNH LÝ: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Mẹ bé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khai:</a:t>
            </a:r>
          </a:p>
          <a:p>
            <a:pPr algn="just">
              <a:lnSpc>
                <a:spcPct val="15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Buổi tối trước ngày nhập viện bệnh nhi bắt đầu sốt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, nhiệt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độ đo được là 38,5</a:t>
            </a:r>
            <a:r>
              <a:rPr lang="en-US" sz="2800" baseline="30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C ( người nhà tự đo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không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đại tiện,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người nhà cho bé uống thuốc hạ sốt( Hapacol) kết hợp với lau mát. Sau khi uống thuốc, thấy bé hạ sốt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ngủ được không quấy khóc. </a:t>
            </a:r>
          </a:p>
          <a:p>
            <a:pPr algn="just">
              <a:lnSpc>
                <a:spcPct val="15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Sáng cùng ngày nhập viện, người nhà phát hiện bé sốt cao ( nhiệt độ đo được là 39</a:t>
            </a:r>
            <a:r>
              <a:rPr lang="en-US" sz="2800" baseline="30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C, người nhà tự đo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không co giật, không nôn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ói, không ho, không sổ mũi. Người nhà cho bé ăn cháo và uống hapacol để hạ sốt,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sau ăn cháo khoảng 1 giờ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, bé giảm sốt nhưng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ôm bụng khóc,  đi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đại tiện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phân lỏng, ít cái nhiều nước, màu vàng, có nhầy kèm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máu đỏ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dính thành sợi, số lượng ít ( khoảng 3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0ml). Bé tiếp tục đi đại tiện với tính chất tương tự 2 lần sau đó,  người nhà không yên tâm nên đưa bé đến nhập viện tại bệnh viện Nguyễn Đình Chiểu. 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9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134873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Bé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tỉnh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quấy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khóc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130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l/p;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nhịp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32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l/p;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nhiệt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38,5</a:t>
            </a:r>
            <a:r>
              <a:rPr lang="en-US" sz="2800" baseline="30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Da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niêm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hồng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lưỡi dơ,</a:t>
            </a:r>
          </a:p>
          <a:p>
            <a:pPr lvl="0">
              <a:lnSpc>
                <a:spcPct val="15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hi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ấm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Mắt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Véo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nhanh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Tim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rõ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Phổi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trong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chướng.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1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"/>
            <a:ext cx="12344400" cy="7939620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3600" b="1">
                <a:latin typeface="Times New Roman" pitchFamily="18" charset="0"/>
                <a:cs typeface="Times New Roman" pitchFamily="18" charset="0"/>
              </a:rPr>
              <a:t>3. Diễn tiến bệnh phòng.</a:t>
            </a:r>
          </a:p>
          <a:p>
            <a:pPr marL="457200" lvl="0" indent="-457200">
              <a:lnSpc>
                <a:spcPct val="150000"/>
              </a:lnSpc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Ngày 15/4/2018: Bệnh nhi tỉnh, sốt 39</a:t>
            </a:r>
            <a:r>
              <a:rPr lang="en-US" sz="3200" baseline="30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C, còn tiêu phân lỏng, màu vàng kèm nhầy máu, ăn uống kém, không nôn ói, không đau bụng.</a:t>
            </a:r>
          </a:p>
          <a:p>
            <a:pPr marL="457200" lvl="0" indent="-457200">
              <a:lnSpc>
                <a:spcPct val="150000"/>
              </a:lnSpc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Ngày 16/4/2018: Bệnh tỉnh, hết sốt, tiêu phân lỏng hết máu.</a:t>
            </a:r>
          </a:p>
          <a:p>
            <a:pPr marL="0" indent="0">
              <a:buNone/>
            </a:pPr>
            <a:endParaRPr lang="en-GB" sz="3200" b="1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3600" b="1" smtClean="0">
                <a:latin typeface="Times New Roman" pitchFamily="18" charset="0"/>
                <a:cs typeface="Times New Roman" pitchFamily="18" charset="0"/>
              </a:rPr>
              <a:t>4. Tình trạng hiện tại</a:t>
            </a:r>
            <a:r>
              <a:rPr lang="en-GB" sz="44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3200" smtClean="0">
                <a:latin typeface="Times New Roman" pitchFamily="18" charset="0"/>
                <a:cs typeface="Times New Roman" pitchFamily="18" charset="0"/>
              </a:rPr>
              <a:t>Bệnh tỉnh, không quấy khóc, tiêu phân sệt vàng, không máu, không nhầy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52400"/>
            <a:ext cx="13258800" cy="10125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IV. TIỀN </a:t>
            </a:r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CĂN: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1.Bản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	Con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PARA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mẹ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1001.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(40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0"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Sức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khỏe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mẹ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ổn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thai.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thường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3900g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khóc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hổ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hấp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sanh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	Viêm họng được chẩn đoán tại bệnh viện NĐC cách nay 1 tuần đang được điều trị bằng kháng sinh( không rõ loại).</a:t>
            </a:r>
          </a:p>
          <a:p>
            <a:pPr lvl="0">
              <a:lnSpc>
                <a:spcPct val="15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			Không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mắc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hen,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mũi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dị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ứng…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dị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	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3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457200"/>
            <a:ext cx="12801600" cy="6651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sz="320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Tiền căn dinh dưỡng:	Bú sữa mẹ trong vòng 6 tháng đầu, sau đó bú sữa công thức.</a:t>
            </a: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Tiền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dặm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	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dặm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6,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bột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dặm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	Trẻ phát triển bình thường.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Chủng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ngừa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lao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B,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bạch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hầu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ho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uốn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ván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HIB,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bại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liệt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sởi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lý liên quan.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3. Dịch tễ: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Bệnh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tễ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78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13563600" cy="944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VI. KHÁM 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LÂM SÀNG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07h30’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17/04/2018. (Ngày thứ 4 của bệnh)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	1.Tổng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Bé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tỉnh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quấy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khóc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110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l/p;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nhịp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32 l/p;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nhiệt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37 </a:t>
            </a:r>
            <a:r>
              <a:rPr lang="en-US" sz="3200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lvl="0"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Da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niêm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hồng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err="1" smtClean="0">
                <a:latin typeface="Times New Roman" pitchFamily="18" charset="0"/>
                <a:cs typeface="Times New Roman" pitchFamily="18" charset="0"/>
              </a:rPr>
              <a:t>lưỡi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không dơ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huyết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niêm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0">
              <a:lnSpc>
                <a:spcPct val="150000"/>
              </a:lnSpc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véo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Chi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ấm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rõ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83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cm;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nặng:12,5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kg.</a:t>
            </a:r>
          </a:p>
          <a:p>
            <a:pPr lvl="0">
              <a:lnSpc>
                <a:spcPct val="15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CN/T=  127%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CC/T= 105%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CN/CC= 115%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808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"/>
            <a:ext cx="12344400" cy="89916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GB" sz="32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z="3200" b="1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vi-VN" sz="3200" b="1" smtClean="0">
                <a:latin typeface="Times New Roman" pitchFamily="18" charset="0"/>
                <a:cs typeface="Times New Roman" pitchFamily="18" charset="0"/>
              </a:rPr>
              <a:t>Đầu </a:t>
            </a:r>
            <a:r>
              <a:rPr lang="vi-VN" sz="3200" b="1">
                <a:latin typeface="Times New Roman" pitchFamily="18" charset="0"/>
                <a:cs typeface="Times New Roman" pitchFamily="18" charset="0"/>
              </a:rPr>
              <a:t>mặt cổ:</a:t>
            </a:r>
            <a:endParaRPr lang="en-GB" sz="320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3200" b="1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3200">
                <a:latin typeface="Times New Roman" pitchFamily="18" charset="0"/>
                <a:cs typeface="Times New Roman" pitchFamily="18" charset="0"/>
              </a:rPr>
              <a:t>Không sẹo mổ cũ, không u cục.</a:t>
            </a:r>
            <a:endParaRPr lang="en-GB" sz="320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3200">
                <a:latin typeface="Times New Roman" pitchFamily="18" charset="0"/>
                <a:cs typeface="Times New Roman" pitchFamily="18" charset="0"/>
              </a:rPr>
              <a:t>- Củng mạc mắt không vàng.</a:t>
            </a:r>
            <a:endParaRPr lang="en-GB" sz="320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3200">
                <a:latin typeface="Times New Roman" pitchFamily="18" charset="0"/>
                <a:cs typeface="Times New Roman" pitchFamily="18" charset="0"/>
              </a:rPr>
              <a:t>- Môi không khô, lưỡi không dơ, thành họng sau không đỏ.</a:t>
            </a:r>
            <a:endParaRPr lang="en-GB" sz="320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3200">
                <a:latin typeface="Times New Roman" pitchFamily="18" charset="0"/>
                <a:cs typeface="Times New Roman" pitchFamily="18" charset="0"/>
              </a:rPr>
              <a:t>- Đồng tử đều hai bên.</a:t>
            </a:r>
            <a:endParaRPr lang="en-GB" sz="320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. Khám 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lồng ngực:</a:t>
            </a:r>
            <a:endParaRPr lang="en-GB" sz="320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>
                <a:latin typeface="Times New Roman" pitchFamily="18" charset="0"/>
                <a:cs typeface="Times New Roman" pitchFamily="18" charset="0"/>
              </a:rPr>
              <a:t>Tim: Mỏm tim nằm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khoang liên sườn 4-5, ngoài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đường trung đòn trái.</a:t>
            </a:r>
            <a:endParaRPr lang="en-GB" sz="32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T1, T2 đều, rõ, tần số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110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lần/phút, không âm thổi, không tiếng tim bệnh lý.</a:t>
            </a:r>
            <a:endParaRPr lang="en-GB" sz="320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>
                <a:latin typeface="Times New Roman" pitchFamily="18" charset="0"/>
                <a:cs typeface="Times New Roman" pitchFamily="18" charset="0"/>
              </a:rPr>
              <a:t>Phổi: Lồng ngực cân đối, di động đều theo nhịp thở, không rút lõm lồng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ngực, rì rào phế nang êm dịu</a:t>
            </a:r>
            <a:r>
              <a:rPr lang="en-GB" sz="3200" smtClean="0">
                <a:latin typeface="Times New Roman" pitchFamily="18" charset="0"/>
                <a:cs typeface="Times New Roman" pitchFamily="18" charset="0"/>
              </a:rPr>
              <a:t>, r</a:t>
            </a:r>
            <a:r>
              <a:rPr lang="vi-VN" sz="3200" smtClean="0">
                <a:latin typeface="Times New Roman" pitchFamily="18" charset="0"/>
                <a:cs typeface="Times New Roman" pitchFamily="18" charset="0"/>
              </a:rPr>
              <a:t>ung </a:t>
            </a:r>
            <a:r>
              <a:rPr lang="vi-VN" sz="3200">
                <a:latin typeface="Times New Roman" pitchFamily="18" charset="0"/>
                <a:cs typeface="Times New Roman" pitchFamily="18" charset="0"/>
              </a:rPr>
              <a:t>thanh đều hai </a:t>
            </a:r>
            <a:r>
              <a:rPr lang="vi-VN" sz="3200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GB" sz="3200" smtClean="0">
                <a:latin typeface="Times New Roman" pitchFamily="18" charset="0"/>
                <a:cs typeface="Times New Roman" pitchFamily="18" charset="0"/>
              </a:rPr>
              <a:t>, tần số: 32 lần/ phút.</a:t>
            </a:r>
            <a:endParaRPr lang="en-GB" sz="32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3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5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756</Words>
  <Application>Microsoft Office PowerPoint</Application>
  <PresentationFormat>Custom</PresentationFormat>
  <Paragraphs>137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XIII. KẾT QUẢ CẬN LÂM SÀNG</vt:lpstr>
      <vt:lpstr>XIV. CHẨN ĐOÁN XÁC ĐỊNH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Admin</cp:lastModifiedBy>
  <cp:revision>57</cp:revision>
  <dcterms:created xsi:type="dcterms:W3CDTF">2018-04-05T13:19:13Z</dcterms:created>
  <dcterms:modified xsi:type="dcterms:W3CDTF">2018-04-26T01:40:05Z</dcterms:modified>
</cp:coreProperties>
</file>