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Nh/sEMk5udfOzvklKG+wWV6uS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5" name="Google Shape;85;p1"/>
          <p:cNvSpPr txBox="1"/>
          <p:nvPr/>
        </p:nvSpPr>
        <p:spPr>
          <a:xfrm>
            <a:off x="2054352" y="2767280"/>
            <a:ext cx="8083200" cy="1185300"/>
          </a:xfrm>
          <a:prstGeom prst="rect">
            <a:avLst/>
          </a:prstGeom>
          <a:solidFill>
            <a:srgbClr val="D6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BỆNH ÁN LÂM SÀNG SUY TIM </a:t>
            </a:r>
            <a:endParaRPr sz="45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bày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Y6 L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ê Thu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Quyên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</a:t>
            </a:r>
            <a:r>
              <a:rPr lang="en-US" sz="2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ọc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Trâm</a:t>
            </a:r>
            <a:endParaRPr sz="2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2633472" y="829056"/>
            <a:ext cx="6790944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5.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Điện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giải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đồ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</a:t>
            </a:r>
            <a:r>
              <a:rPr lang="en-US" sz="1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+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/K</a:t>
            </a:r>
            <a:r>
              <a:rPr lang="en-US" sz="1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+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/Cl</a:t>
            </a:r>
            <a:r>
              <a:rPr lang="en-US" sz="1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136.7/4.56/106.0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6.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Công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thức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máu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Hồng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4.4 T/L	Hb: 141g/l	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Hct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0.43l/l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5.8G/L	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Tiểu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203 G/L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7.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Hóa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sinh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máu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BNP: 1214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/ml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CK: 74.5 U/L, CKMB 12.9U/L, Troponin I 20.40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Ure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9.0 mmol/l, creatinine 90.8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Tính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GFR)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AST/ALT 96.2/ 92.4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Glucose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7.6mmol/l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Cholesterol 4.0mmol/l	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Triglycerid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1.17mmol/l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HDL-C: 1.05 mmol/l	LDL-C: 2.42mmol/l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8.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Nước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tiểu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Protein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niệu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9.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Chụp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vàng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qua da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Hẹp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20-40% LAD2,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Hẹp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30-40% RCA1,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Hẹp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80%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Diag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/>
        </p:nvSpPr>
        <p:spPr>
          <a:xfrm>
            <a:off x="2535936" y="751344"/>
            <a:ext cx="71202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VII.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Tóm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tắt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án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BN Nam 62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tuổi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thứ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3. Qua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hỏi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khám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Tiền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5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năm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170/100mmHg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hút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thuốc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rượu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bia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tháo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rối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loạn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lipid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máu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tỉnh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toàn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trạng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ổn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định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M: 72l/p, HA: 130/70mmHg, BMI: 19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niêm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hồng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lạnh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chi,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rõ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Hội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đến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gắng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tư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NYHA III),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mỏm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đập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lệch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3/6 ở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mỏm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rale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ẩm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nhỏ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rải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đáy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phổi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ECG: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gánh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Siêu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nhĩ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nặng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EF 34%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HFrEF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van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nhiều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Hội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chi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tím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môi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chi)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to, Hazer (-)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bờ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sườn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4cm)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TAPSE 14mm,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kính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27mm), TMC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24/14mm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2755392" y="975360"/>
            <a:ext cx="65838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Hội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thiếu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máu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Hội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nhiễm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trùng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ECG: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gánh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T.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dẹt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DII, DIII,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aVF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V4-V6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Xquang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Bóng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chỉ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số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&gt; 60%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BNP: 1214pg/ml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Chụp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qua da: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Hẹp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20-40% LAD2,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hẹp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30-40% RCA1,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hẹp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80%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Diag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05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tỉnh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mắt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chóng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mặt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rõ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rale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ẩm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rải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đáy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chi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tiểu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2000ml/24h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VIII.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Chẩn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đoán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toàn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đoạn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 do tang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–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thiếu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máu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cục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-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nhịp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đôi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2535936" y="840105"/>
            <a:ext cx="65838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IX.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Hướng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Kiểm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mục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tiêu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120 &lt; 130/70 &lt; 80mmHg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đã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1-2g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muối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món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chấm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nước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mắm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Lượng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nước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trong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&lt;1.5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lít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thể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nghỉ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thể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trong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khoa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phòng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thang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cụ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thể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Vinzix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40mg x 1viên/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sáng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Verospiron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25mg x1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Lisinopril 10mg x1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Forxiga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(Dapagliflozin) 10mg x1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sáng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DuoPlavin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(aspirin/Clopidogrel) 75/100 x1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sáng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Crestor (rosuvastatin) 10mg x1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tối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Kali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chlorid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500mg x2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sáng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tối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dùng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chẹn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beta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loại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trừ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sung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2791968" y="1036320"/>
            <a:ext cx="65105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Tiên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lượng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nặng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lên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XI.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Phòng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Kiếm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HA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Kiểm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máu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 flipH="1">
            <a:off x="2703574" y="963168"/>
            <a:ext cx="672084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UcPeriod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Hành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chính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₋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Họ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tên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NGUYỄN VĂN CĂN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₋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Tuổi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62	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Giới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Nam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₋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Địa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chỉ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Lạc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Quyền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Hải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Phòng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₋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Nghề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nghiệp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nghỉ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hưu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₋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vào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 14/03/2022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II.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Lý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do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vào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viện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Khó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thở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tăng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lên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thứ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3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2828544" y="1133856"/>
            <a:ext cx="65226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III.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sử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BN ở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nhà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ngột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xuất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cả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tục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gắng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thang,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khoảng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100m),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về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đêm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khiến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ngủ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nằm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nghỉ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ngồi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dậy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Kèm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vùng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mắt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chóng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mặt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Ngoài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ho,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sốt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nặng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chân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đau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hồi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buồn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nôn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nôn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nhìn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mờ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nuốt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nghẹn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vùng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thỉu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tiểu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ít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(1000ml/24h).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nay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BV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khoa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Lê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Chân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Oxy 2l/p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chuyển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BV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Việt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Tiệp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thứ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05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đã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nằm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bằng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mắt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chóng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mặt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tiểu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tiểu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~ 2000ml/24h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2767584" y="1146048"/>
            <a:ext cx="6608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IV.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Tiền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sử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Bản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thân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Khoảng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năm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nay 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mệt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mỏi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hàng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thang,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vật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nặng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v.v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5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năm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170/100mmHg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hút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thuốc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rượu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bia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tính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khác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tiền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ứng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2. Gia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đình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ruột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bị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tang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-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đã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mất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2743200" y="1011936"/>
            <a:ext cx="65592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Khám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Toàn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thân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tỉnh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tiếp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xúc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tốt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niêm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hồng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chi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phù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trắng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mềm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ấn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lõm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xuất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da,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lạnh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chi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Tuyến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72l/p,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130/70 mmHg,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số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20l/p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rõ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	BMI 19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phận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Tuần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hoàn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Mỏm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đập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lệch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khoang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sườn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V-VI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trước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số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75ck/p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Tiếng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3/6 ở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mỏm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nghe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rõ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hơn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nằm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nghiêng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tiếng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ở ổ van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chủ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Hazer (-)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2645664" y="755904"/>
            <a:ext cx="66933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Hô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hấp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Lồng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cân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đối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nhịp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thở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phế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rõ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Rale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ẩm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nhỏ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rải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đáy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hội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Tiêu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hóa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Bụng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mềm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tuần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hoàn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bàng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bờ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sườn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4cm)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Thận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–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Tiết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niệu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–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Sinh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dục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Hố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đầy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Chạm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bập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bềnh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tiếng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thận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Thần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kinh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kiệt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trú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Hội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màng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não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(-)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nói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ngọng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nói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khó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Mắt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nhìn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mờ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phát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bệnh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lý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0;p7">
            <a:extLst>
              <a:ext uri="{FF2B5EF4-FFF2-40B4-BE49-F238E27FC236}">
                <a16:creationId xmlns:a16="http://schemas.microsoft.com/office/drawing/2014/main" id="{BE4D9860-7D9B-4997-9D39-7EA3D0960C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2;p7" descr="https://b-f12-zpc.zdn.vn/5250316200219592510/df9e9893fc7b33256a6a.jpg">
            <a:extLst>
              <a:ext uri="{FF2B5EF4-FFF2-40B4-BE49-F238E27FC236}">
                <a16:creationId xmlns:a16="http://schemas.microsoft.com/office/drawing/2014/main" id="{E4E37B0B-CC76-4F5E-A68F-FAF7C16591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299" b="17779"/>
          <a:stretch/>
        </p:blipFill>
        <p:spPr>
          <a:xfrm>
            <a:off x="2286476" y="2833141"/>
            <a:ext cx="7619048" cy="2728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3;p7">
            <a:extLst>
              <a:ext uri="{FF2B5EF4-FFF2-40B4-BE49-F238E27FC236}">
                <a16:creationId xmlns:a16="http://schemas.microsoft.com/office/drawing/2014/main" id="{2C449AFB-F2E9-42CC-BB8B-3D3CE02E0D9B}"/>
              </a:ext>
            </a:extLst>
          </p:cNvPr>
          <p:cNvSpPr txBox="1"/>
          <p:nvPr/>
        </p:nvSpPr>
        <p:spPr>
          <a:xfrm>
            <a:off x="2501900" y="651986"/>
            <a:ext cx="6489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VI.CLS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đã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làm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 ECG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Ngoại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nhịp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đôi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gánh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dẹt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DII, DIII,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aVF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V4-V6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số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86 ck/p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6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2509076" y="671731"/>
            <a:ext cx="65592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Siêu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âm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cả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thành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EF 32.9%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Dd: 70mm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	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37mm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	LA: 35mm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dịch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màng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ngoài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chủ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dưới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24/14mm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luận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áp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lực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buồng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nhĩ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Siêu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âm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Doppler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van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lá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nhiều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hở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chủ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nhẹ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gốc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chủ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kính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chủ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38mm,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kính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mạch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chủ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37mm)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Nhĩ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huyết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khối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(LA: 39mm)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nặng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EF 34% , Dd: 69mm, Ds 57mm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TAPSE 14 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chức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năng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tâm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kính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P: 27mm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giãn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Bề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dày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VLT: 9mm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thành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thất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T: 8mm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thường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(&lt;10.5mm)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4.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Xquang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Hình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ảnh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mô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phổi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Bóng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to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8;p8">
            <a:extLst>
              <a:ext uri="{FF2B5EF4-FFF2-40B4-BE49-F238E27FC236}">
                <a16:creationId xmlns:a16="http://schemas.microsoft.com/office/drawing/2014/main" id="{5C287E24-EF76-4C6F-B5F5-627C7EE77C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476" y="571857"/>
            <a:ext cx="7619048" cy="5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 descr="https://f3.photo.talk.zdn.vn/2657179201197049117/c75373b73548fa16a359.jpg"/>
          <p:cNvPicPr preferRelativeResize="0"/>
          <p:nvPr/>
        </p:nvPicPr>
        <p:blipFill rotWithShape="1">
          <a:blip r:embed="rId4">
            <a:alphaModFix/>
          </a:blip>
          <a:srcRect l="4668" t="9673" r="1318" b="11916"/>
          <a:stretch/>
        </p:blipFill>
        <p:spPr>
          <a:xfrm>
            <a:off x="3371849" y="592931"/>
            <a:ext cx="5100637" cy="567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1616</Words>
  <Application>Microsoft Office PowerPoint</Application>
  <PresentationFormat>Widescreen</PresentationFormat>
  <Paragraphs>147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Thu Quyen</dc:creator>
  <cp:lastModifiedBy>Long Nhat Nguyen</cp:lastModifiedBy>
  <cp:revision>37</cp:revision>
  <dcterms:created xsi:type="dcterms:W3CDTF">2022-03-19T09:26:31Z</dcterms:created>
  <dcterms:modified xsi:type="dcterms:W3CDTF">2022-03-20T14:49:26Z</dcterms:modified>
</cp:coreProperties>
</file>