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8" r:id="rId1"/>
  </p:sldMasterIdLst>
  <p:sldIdLst>
    <p:sldId id="256" r:id="rId2"/>
    <p:sldId id="257" r:id="rId3"/>
    <p:sldId id="278" r:id="rId4"/>
    <p:sldId id="276" r:id="rId5"/>
    <p:sldId id="259" r:id="rId6"/>
    <p:sldId id="279" r:id="rId7"/>
    <p:sldId id="260" r:id="rId8"/>
    <p:sldId id="280" r:id="rId9"/>
    <p:sldId id="265" r:id="rId10"/>
    <p:sldId id="283" r:id="rId11"/>
    <p:sldId id="285" r:id="rId12"/>
    <p:sldId id="269" r:id="rId13"/>
    <p:sldId id="284" r:id="rId14"/>
    <p:sldId id="28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65" d="100"/>
          <a:sy n="65" d="100"/>
        </p:scale>
        <p:origin x="6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BA173F-AD84-4AF8-A199-F5ADBBC4E52E}"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5F1CE-80C6-473F-86DF-E058617316CA}" type="slidenum">
              <a:rPr lang="en-US" smtClean="0"/>
              <a:t>‹#›</a:t>
            </a:fld>
            <a:endParaRPr lang="en-US"/>
          </a:p>
        </p:txBody>
      </p:sp>
    </p:spTree>
    <p:extLst>
      <p:ext uri="{BB962C8B-B14F-4D97-AF65-F5344CB8AC3E}">
        <p14:creationId xmlns:p14="http://schemas.microsoft.com/office/powerpoint/2010/main" val="3615957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A173F-AD84-4AF8-A199-F5ADBBC4E52E}"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5F1CE-80C6-473F-86DF-E058617316CA}" type="slidenum">
              <a:rPr lang="en-US" smtClean="0"/>
              <a:t>‹#›</a:t>
            </a:fld>
            <a:endParaRPr lang="en-US"/>
          </a:p>
        </p:txBody>
      </p:sp>
    </p:spTree>
    <p:extLst>
      <p:ext uri="{BB962C8B-B14F-4D97-AF65-F5344CB8AC3E}">
        <p14:creationId xmlns:p14="http://schemas.microsoft.com/office/powerpoint/2010/main" val="3639156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A173F-AD84-4AF8-A199-F5ADBBC4E52E}"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5F1CE-80C6-473F-86DF-E058617316C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94629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A173F-AD84-4AF8-A199-F5ADBBC4E52E}"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5F1CE-80C6-473F-86DF-E058617316CA}" type="slidenum">
              <a:rPr lang="en-US" smtClean="0"/>
              <a:t>‹#›</a:t>
            </a:fld>
            <a:endParaRPr lang="en-US"/>
          </a:p>
        </p:txBody>
      </p:sp>
    </p:spTree>
    <p:extLst>
      <p:ext uri="{BB962C8B-B14F-4D97-AF65-F5344CB8AC3E}">
        <p14:creationId xmlns:p14="http://schemas.microsoft.com/office/powerpoint/2010/main" val="3640232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A173F-AD84-4AF8-A199-F5ADBBC4E52E}"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5F1CE-80C6-473F-86DF-E058617316C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13251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A173F-AD84-4AF8-A199-F5ADBBC4E52E}"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5F1CE-80C6-473F-86DF-E058617316CA}" type="slidenum">
              <a:rPr lang="en-US" smtClean="0"/>
              <a:t>‹#›</a:t>
            </a:fld>
            <a:endParaRPr lang="en-US"/>
          </a:p>
        </p:txBody>
      </p:sp>
    </p:spTree>
    <p:extLst>
      <p:ext uri="{BB962C8B-B14F-4D97-AF65-F5344CB8AC3E}">
        <p14:creationId xmlns:p14="http://schemas.microsoft.com/office/powerpoint/2010/main" val="4085274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BA173F-AD84-4AF8-A199-F5ADBBC4E52E}"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5F1CE-80C6-473F-86DF-E058617316CA}" type="slidenum">
              <a:rPr lang="en-US" smtClean="0"/>
              <a:t>‹#›</a:t>
            </a:fld>
            <a:endParaRPr lang="en-US"/>
          </a:p>
        </p:txBody>
      </p:sp>
    </p:spTree>
    <p:extLst>
      <p:ext uri="{BB962C8B-B14F-4D97-AF65-F5344CB8AC3E}">
        <p14:creationId xmlns:p14="http://schemas.microsoft.com/office/powerpoint/2010/main" val="2013505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BA173F-AD84-4AF8-A199-F5ADBBC4E52E}"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5F1CE-80C6-473F-86DF-E058617316CA}" type="slidenum">
              <a:rPr lang="en-US" smtClean="0"/>
              <a:t>‹#›</a:t>
            </a:fld>
            <a:endParaRPr lang="en-US"/>
          </a:p>
        </p:txBody>
      </p:sp>
    </p:spTree>
    <p:extLst>
      <p:ext uri="{BB962C8B-B14F-4D97-AF65-F5344CB8AC3E}">
        <p14:creationId xmlns:p14="http://schemas.microsoft.com/office/powerpoint/2010/main" val="379030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BA173F-AD84-4AF8-A199-F5ADBBC4E52E}"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5F1CE-80C6-473F-86DF-E058617316CA}" type="slidenum">
              <a:rPr lang="en-US" smtClean="0"/>
              <a:t>‹#›</a:t>
            </a:fld>
            <a:endParaRPr lang="en-US"/>
          </a:p>
        </p:txBody>
      </p:sp>
    </p:spTree>
    <p:extLst>
      <p:ext uri="{BB962C8B-B14F-4D97-AF65-F5344CB8AC3E}">
        <p14:creationId xmlns:p14="http://schemas.microsoft.com/office/powerpoint/2010/main" val="1123905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A173F-AD84-4AF8-A199-F5ADBBC4E52E}"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5F1CE-80C6-473F-86DF-E058617316CA}" type="slidenum">
              <a:rPr lang="en-US" smtClean="0"/>
              <a:t>‹#›</a:t>
            </a:fld>
            <a:endParaRPr lang="en-US"/>
          </a:p>
        </p:txBody>
      </p:sp>
    </p:spTree>
    <p:extLst>
      <p:ext uri="{BB962C8B-B14F-4D97-AF65-F5344CB8AC3E}">
        <p14:creationId xmlns:p14="http://schemas.microsoft.com/office/powerpoint/2010/main" val="1274136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BA173F-AD84-4AF8-A199-F5ADBBC4E52E}"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A5F1CE-80C6-473F-86DF-E058617316CA}" type="slidenum">
              <a:rPr lang="en-US" smtClean="0"/>
              <a:t>‹#›</a:t>
            </a:fld>
            <a:endParaRPr lang="en-US"/>
          </a:p>
        </p:txBody>
      </p:sp>
    </p:spTree>
    <p:extLst>
      <p:ext uri="{BB962C8B-B14F-4D97-AF65-F5344CB8AC3E}">
        <p14:creationId xmlns:p14="http://schemas.microsoft.com/office/powerpoint/2010/main" val="3392679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BA173F-AD84-4AF8-A199-F5ADBBC4E52E}" type="datetimeFigureOut">
              <a:rPr lang="en-US" smtClean="0"/>
              <a:t>10/8/2022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A5F1CE-80C6-473F-86DF-E058617316CA}" type="slidenum">
              <a:rPr lang="en-US" smtClean="0"/>
              <a:t>‹#›</a:t>
            </a:fld>
            <a:endParaRPr lang="en-US"/>
          </a:p>
        </p:txBody>
      </p:sp>
    </p:spTree>
    <p:extLst>
      <p:ext uri="{BB962C8B-B14F-4D97-AF65-F5344CB8AC3E}">
        <p14:creationId xmlns:p14="http://schemas.microsoft.com/office/powerpoint/2010/main" val="328389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BA173F-AD84-4AF8-A199-F5ADBBC4E52E}" type="datetimeFigureOut">
              <a:rPr lang="en-US" smtClean="0"/>
              <a:t>10/8/2022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A5F1CE-80C6-473F-86DF-E058617316CA}" type="slidenum">
              <a:rPr lang="en-US" smtClean="0"/>
              <a:t>‹#›</a:t>
            </a:fld>
            <a:endParaRPr lang="en-US"/>
          </a:p>
        </p:txBody>
      </p:sp>
    </p:spTree>
    <p:extLst>
      <p:ext uri="{BB962C8B-B14F-4D97-AF65-F5344CB8AC3E}">
        <p14:creationId xmlns:p14="http://schemas.microsoft.com/office/powerpoint/2010/main" val="1690912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A173F-AD84-4AF8-A199-F5ADBBC4E52E}" type="datetimeFigureOut">
              <a:rPr lang="en-US" smtClean="0"/>
              <a:t>10/8/2022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A5F1CE-80C6-473F-86DF-E058617316CA}" type="slidenum">
              <a:rPr lang="en-US" smtClean="0"/>
              <a:t>‹#›</a:t>
            </a:fld>
            <a:endParaRPr lang="en-US"/>
          </a:p>
        </p:txBody>
      </p:sp>
    </p:spTree>
    <p:extLst>
      <p:ext uri="{BB962C8B-B14F-4D97-AF65-F5344CB8AC3E}">
        <p14:creationId xmlns:p14="http://schemas.microsoft.com/office/powerpoint/2010/main" val="416727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BA173F-AD84-4AF8-A199-F5ADBBC4E52E}"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A5F1CE-80C6-473F-86DF-E058617316CA}" type="slidenum">
              <a:rPr lang="en-US" smtClean="0"/>
              <a:t>‹#›</a:t>
            </a:fld>
            <a:endParaRPr lang="en-US"/>
          </a:p>
        </p:txBody>
      </p:sp>
    </p:spTree>
    <p:extLst>
      <p:ext uri="{BB962C8B-B14F-4D97-AF65-F5344CB8AC3E}">
        <p14:creationId xmlns:p14="http://schemas.microsoft.com/office/powerpoint/2010/main" val="1546401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BA173F-AD84-4AF8-A199-F5ADBBC4E52E}"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A5F1CE-80C6-473F-86DF-E058617316CA}" type="slidenum">
              <a:rPr lang="en-US" smtClean="0"/>
              <a:t>‹#›</a:t>
            </a:fld>
            <a:endParaRPr lang="en-US"/>
          </a:p>
        </p:txBody>
      </p:sp>
    </p:spTree>
    <p:extLst>
      <p:ext uri="{BB962C8B-B14F-4D97-AF65-F5344CB8AC3E}">
        <p14:creationId xmlns:p14="http://schemas.microsoft.com/office/powerpoint/2010/main" val="1688138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BA173F-AD84-4AF8-A199-F5ADBBC4E52E}" type="datetimeFigureOut">
              <a:rPr lang="en-US" smtClean="0"/>
              <a:t>10/8/2022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A5F1CE-80C6-473F-86DF-E058617316CA}" type="slidenum">
              <a:rPr lang="en-US" smtClean="0"/>
              <a:t>‹#›</a:t>
            </a:fld>
            <a:endParaRPr lang="en-US"/>
          </a:p>
        </p:txBody>
      </p:sp>
    </p:spTree>
    <p:extLst>
      <p:ext uri="{BB962C8B-B14F-4D97-AF65-F5344CB8AC3E}">
        <p14:creationId xmlns:p14="http://schemas.microsoft.com/office/powerpoint/2010/main" val="3168881991"/>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D6834-85E9-2EFF-08F2-C4DBE0C977D0}"/>
              </a:ext>
            </a:extLst>
          </p:cNvPr>
          <p:cNvSpPr>
            <a:spLocks noGrp="1"/>
          </p:cNvSpPr>
          <p:nvPr>
            <p:ph type="ctrTitle"/>
          </p:nvPr>
        </p:nvSpPr>
        <p:spPr>
          <a:xfrm>
            <a:off x="1960775" y="1427327"/>
            <a:ext cx="6334812" cy="2001673"/>
          </a:xfrm>
        </p:spPr>
        <p:txBody>
          <a:bodyPr/>
          <a:lstStyle/>
          <a:p>
            <a:pPr algn="ctr"/>
            <a:r>
              <a:rPr lang="vi-VN" dirty="0">
                <a:latin typeface="Times New Roman" panose="02020603050405020304" pitchFamily="18" charset="0"/>
                <a:cs typeface="Times New Roman" panose="02020603050405020304" pitchFamily="18" charset="0"/>
              </a:rPr>
              <a:t>BỆNH ÁN</a:t>
            </a:r>
            <a:br>
              <a:rPr lang="vi-V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DD52E2A-6D30-8B23-A887-0DD304E06E2B}"/>
              </a:ext>
            </a:extLst>
          </p:cNvPr>
          <p:cNvSpPr>
            <a:spLocks noGrp="1"/>
          </p:cNvSpPr>
          <p:nvPr>
            <p:ph type="subTitle" idx="1"/>
          </p:nvPr>
        </p:nvSpPr>
        <p:spPr>
          <a:xfrm>
            <a:off x="1363632" y="2984032"/>
            <a:ext cx="7766936" cy="1096899"/>
          </a:xfrm>
        </p:spPr>
        <p:txBody>
          <a:bodyPr>
            <a:normAutofit fontScale="62500" lnSpcReduction="20000"/>
          </a:bodyPr>
          <a:lstStyle/>
          <a:p>
            <a:endParaRPr lang="vi-VN" dirty="0">
              <a:latin typeface="Times New Roman" panose="02020603050405020304" pitchFamily="18" charset="0"/>
              <a:cs typeface="Times New Roman" panose="02020603050405020304" pitchFamily="18" charset="0"/>
            </a:endParaRPr>
          </a:p>
          <a:p>
            <a:pPr algn="ctr"/>
            <a:r>
              <a:rPr lang="vi-VN" sz="3500" dirty="0">
                <a:solidFill>
                  <a:schemeClr val="tx1"/>
                </a:solidFill>
                <a:latin typeface="Times New Roman" panose="02020603050405020304" pitchFamily="18" charset="0"/>
                <a:cs typeface="Times New Roman" panose="02020603050405020304" pitchFamily="18" charset="0"/>
              </a:rPr>
              <a:t>TUA TRỰC NGÀY 05/10/2022</a:t>
            </a:r>
          </a:p>
          <a:p>
            <a:pPr algn="ctr"/>
            <a:r>
              <a:rPr lang="en-US" sz="3500" dirty="0">
                <a:solidFill>
                  <a:schemeClr val="tx1"/>
                </a:solidFill>
                <a:latin typeface="Times New Roman" panose="02020603050405020304" pitchFamily="18" charset="0"/>
                <a:cs typeface="Times New Roman" panose="02020603050405020304" pitchFamily="18" charset="0"/>
              </a:rPr>
              <a:t>HPMU</a:t>
            </a:r>
            <a:endParaRPr lang="vi-VN" sz="3500" dirty="0">
              <a:solidFill>
                <a:schemeClr val="tx1"/>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DEA1351-4C32-12ED-E4D7-F2FE77F80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04387"/>
            <a:ext cx="1253613" cy="1253613"/>
          </a:xfrm>
          <a:prstGeom prst="rect">
            <a:avLst/>
          </a:prstGeom>
        </p:spPr>
      </p:pic>
    </p:spTree>
    <p:extLst>
      <p:ext uri="{BB962C8B-B14F-4D97-AF65-F5344CB8AC3E}">
        <p14:creationId xmlns:p14="http://schemas.microsoft.com/office/powerpoint/2010/main" val="790215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147B-A886-5C10-D3CD-7028C1A88C13}"/>
              </a:ext>
            </a:extLst>
          </p:cNvPr>
          <p:cNvSpPr>
            <a:spLocks noGrp="1"/>
          </p:cNvSpPr>
          <p:nvPr>
            <p:ph type="title"/>
          </p:nvPr>
        </p:nvSpPr>
        <p:spPr>
          <a:xfrm>
            <a:off x="113122" y="75415"/>
            <a:ext cx="7645138" cy="741224"/>
          </a:xfrm>
        </p:spPr>
        <p:txBody>
          <a:bodyPr/>
          <a:lstStyle/>
          <a:p>
            <a:r>
              <a:rPr lang="vi-VN" dirty="0">
                <a:latin typeface="Times New Roman" panose="02020603050405020304" pitchFamily="18" charset="0"/>
                <a:cs typeface="Times New Roman" panose="02020603050405020304" pitchFamily="18" charset="0"/>
              </a:rPr>
              <a:t>Diễn biến lâm sàng và cận lâm sàng</a:t>
            </a:r>
            <a:endParaRPr lang="en-US"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FF71609E-0987-8C26-BD56-5648BB647CDF}"/>
              </a:ext>
            </a:extLst>
          </p:cNvPr>
          <p:cNvGraphicFramePr>
            <a:graphicFrameLocks noGrp="1"/>
          </p:cNvGraphicFramePr>
          <p:nvPr>
            <p:extLst>
              <p:ext uri="{D42A27DB-BD31-4B8C-83A1-F6EECF244321}">
                <p14:modId xmlns:p14="http://schemas.microsoft.com/office/powerpoint/2010/main" val="1277252050"/>
              </p:ext>
            </p:extLst>
          </p:nvPr>
        </p:nvGraphicFramePr>
        <p:xfrm>
          <a:off x="193158" y="640646"/>
          <a:ext cx="11626390" cy="6060801"/>
        </p:xfrm>
        <a:graphic>
          <a:graphicData uri="http://schemas.openxmlformats.org/drawingml/2006/table">
            <a:tbl>
              <a:tblPr firstRow="1" bandRow="1">
                <a:tableStyleId>{5C22544A-7EE6-4342-B048-85BDC9FD1C3A}</a:tableStyleId>
              </a:tblPr>
              <a:tblGrid>
                <a:gridCol w="1235171">
                  <a:extLst>
                    <a:ext uri="{9D8B030D-6E8A-4147-A177-3AD203B41FA5}">
                      <a16:colId xmlns:a16="http://schemas.microsoft.com/office/drawing/2014/main" val="3358940451"/>
                    </a:ext>
                  </a:extLst>
                </a:gridCol>
                <a:gridCol w="3027739">
                  <a:extLst>
                    <a:ext uri="{9D8B030D-6E8A-4147-A177-3AD203B41FA5}">
                      <a16:colId xmlns:a16="http://schemas.microsoft.com/office/drawing/2014/main" val="1469653615"/>
                    </a:ext>
                  </a:extLst>
                </a:gridCol>
                <a:gridCol w="3174607">
                  <a:extLst>
                    <a:ext uri="{9D8B030D-6E8A-4147-A177-3AD203B41FA5}">
                      <a16:colId xmlns:a16="http://schemas.microsoft.com/office/drawing/2014/main" val="2575089229"/>
                    </a:ext>
                  </a:extLst>
                </a:gridCol>
                <a:gridCol w="4188873">
                  <a:extLst>
                    <a:ext uri="{9D8B030D-6E8A-4147-A177-3AD203B41FA5}">
                      <a16:colId xmlns:a16="http://schemas.microsoft.com/office/drawing/2014/main" val="2876953401"/>
                    </a:ext>
                  </a:extLst>
                </a:gridCol>
              </a:tblGrid>
              <a:tr h="508822">
                <a:tc>
                  <a:txBody>
                    <a:bodyPr/>
                    <a:lstStyle/>
                    <a:p>
                      <a:r>
                        <a:rPr lang="vi-VN" dirty="0">
                          <a:latin typeface="Times New Roman" panose="02020603050405020304" pitchFamily="18" charset="0"/>
                          <a:cs typeface="Times New Roman" panose="02020603050405020304" pitchFamily="18" charset="0"/>
                        </a:rPr>
                        <a:t>Giờ </a:t>
                      </a:r>
                      <a:endParaRPr lang="en-US" dirty="0">
                        <a:latin typeface="Times New Roman" panose="02020603050405020304" pitchFamily="18" charset="0"/>
                        <a:cs typeface="Times New Roman" panose="02020603050405020304" pitchFamily="18" charset="0"/>
                      </a:endParaRPr>
                    </a:p>
                  </a:txBody>
                  <a:tcPr/>
                </a:tc>
                <a:tc>
                  <a:txBody>
                    <a:bodyPr/>
                    <a:lstStyle/>
                    <a:p>
                      <a:r>
                        <a:rPr lang="vi-VN" dirty="0">
                          <a:latin typeface="Times New Roman" panose="02020603050405020304" pitchFamily="18" charset="0"/>
                          <a:cs typeface="Times New Roman" panose="02020603050405020304" pitchFamily="18" charset="0"/>
                        </a:rPr>
                        <a:t>Lâm sàng</a:t>
                      </a:r>
                      <a:endParaRPr lang="en-US" dirty="0">
                        <a:latin typeface="Times New Roman" panose="02020603050405020304" pitchFamily="18" charset="0"/>
                        <a:cs typeface="Times New Roman" panose="02020603050405020304" pitchFamily="18" charset="0"/>
                      </a:endParaRPr>
                    </a:p>
                  </a:txBody>
                  <a:tcPr/>
                </a:tc>
                <a:tc>
                  <a:txBody>
                    <a:bodyPr/>
                    <a:lstStyle/>
                    <a:p>
                      <a:r>
                        <a:rPr lang="vi-VN" dirty="0">
                          <a:latin typeface="Times New Roman" panose="02020603050405020304" pitchFamily="18" charset="0"/>
                          <a:cs typeface="Times New Roman" panose="02020603050405020304" pitchFamily="18" charset="0"/>
                        </a:rPr>
                        <a:t>Xử trí</a:t>
                      </a:r>
                      <a:endParaRPr lang="en-US" dirty="0">
                        <a:latin typeface="Times New Roman" panose="02020603050405020304" pitchFamily="18" charset="0"/>
                        <a:cs typeface="Times New Roman" panose="02020603050405020304" pitchFamily="18" charset="0"/>
                      </a:endParaRPr>
                    </a:p>
                  </a:txBody>
                  <a:tcPr/>
                </a:tc>
                <a:tc>
                  <a:txBody>
                    <a:bodyPr/>
                    <a:lstStyle/>
                    <a:p>
                      <a:r>
                        <a:rPr lang="vi-VN" dirty="0">
                          <a:latin typeface="Times New Roman" panose="02020603050405020304" pitchFamily="18" charset="0"/>
                          <a:cs typeface="Times New Roman" panose="02020603050405020304" pitchFamily="18" charset="0"/>
                        </a:rPr>
                        <a:t>C</a:t>
                      </a:r>
                      <a:r>
                        <a:rPr lang="en-US" dirty="0" err="1">
                          <a:latin typeface="Times New Roman" panose="02020603050405020304" pitchFamily="18" charset="0"/>
                          <a:cs typeface="Times New Roman" panose="02020603050405020304" pitchFamily="18" charset="0"/>
                        </a:rPr>
                        <a:t>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lâm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sàng</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44183491"/>
                  </a:ext>
                </a:extLst>
              </a:tr>
              <a:tr h="1655520">
                <a:tc>
                  <a:txBody>
                    <a:bodyPr/>
                    <a:lstStyle/>
                    <a:p>
                      <a:r>
                        <a:rPr lang="vi-VN" dirty="0">
                          <a:latin typeface="Times New Roman" panose="02020603050405020304" pitchFamily="18" charset="0"/>
                          <a:cs typeface="Times New Roman" panose="02020603050405020304" pitchFamily="18" charset="0"/>
                        </a:rPr>
                        <a:t>Vào viện</a:t>
                      </a:r>
                    </a:p>
                    <a:p>
                      <a:r>
                        <a:rPr lang="vi-VN" dirty="0">
                          <a:latin typeface="Times New Roman" panose="02020603050405020304" pitchFamily="18" charset="0"/>
                          <a:cs typeface="Times New Roman" panose="02020603050405020304" pitchFamily="18" charset="0"/>
                        </a:rPr>
                        <a:t>(9h20p)</a:t>
                      </a:r>
                      <a:endParaRPr lang="en-US" dirty="0">
                        <a:latin typeface="Times New Roman" panose="02020603050405020304" pitchFamily="18" charset="0"/>
                        <a:cs typeface="Times New Roman" panose="02020603050405020304" pitchFamily="18" charset="0"/>
                      </a:endParaRPr>
                    </a:p>
                  </a:txBody>
                  <a:tcPr/>
                </a:tc>
                <a:tc>
                  <a:txBody>
                    <a:bodyPr/>
                    <a:lstStyle/>
                    <a:p>
                      <a:pPr marL="0" indent="0">
                        <a:buNone/>
                      </a:pPr>
                      <a:r>
                        <a:rPr lang="vi-VN" sz="1800" dirty="0">
                          <a:latin typeface="Times New Roman" panose="02020603050405020304" pitchFamily="18" charset="0"/>
                          <a:cs typeface="Times New Roman" panose="02020603050405020304" pitchFamily="18" charset="0"/>
                        </a:rPr>
                        <a:t>Lơ mơ, Glassgow 13 điểm, </a:t>
                      </a:r>
                      <a:r>
                        <a:rPr lang="en-US" sz="1800" dirty="0" err="1">
                          <a:latin typeface="Times New Roman" panose="02020603050405020304" pitchFamily="18" charset="0"/>
                          <a:cs typeface="Times New Roman" panose="02020603050405020304" pitchFamily="18" charset="0"/>
                        </a:rPr>
                        <a:t>dấu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sinh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tồn</a:t>
                      </a:r>
                      <a:r>
                        <a:rPr lang="vi-VN" sz="1800" dirty="0">
                          <a:latin typeface="Times New Roman" panose="02020603050405020304" pitchFamily="18" charset="0"/>
                          <a:cs typeface="Times New Roman" panose="02020603050405020304" pitchFamily="18" charset="0"/>
                        </a:rPr>
                        <a:t> ổn định</a:t>
                      </a:r>
                    </a:p>
                    <a:p>
                      <a:pPr marL="0" indent="0">
                        <a:buNone/>
                      </a:pPr>
                      <a:r>
                        <a:rPr lang="vi-VN" sz="1800" dirty="0">
                          <a:latin typeface="Times New Roman" panose="02020603050405020304" pitchFamily="18" charset="0"/>
                          <a:cs typeface="Times New Roman" panose="02020603050405020304" pitchFamily="18" charset="0"/>
                        </a:rPr>
                        <a:t>Đồng tử 2 bên 2mm, </a:t>
                      </a:r>
                      <a:r>
                        <a:rPr lang="en-US" sz="1800" dirty="0" err="1">
                          <a:latin typeface="Times New Roman" panose="02020603050405020304" pitchFamily="18" charset="0"/>
                          <a:cs typeface="Times New Roman" panose="02020603050405020304" pitchFamily="18" charset="0"/>
                        </a:rPr>
                        <a:t>phản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sáng</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a:t>
                      </a:r>
                    </a:p>
                    <a:p>
                      <a:pPr marL="0" indent="0">
                        <a:buNone/>
                      </a:pPr>
                      <a:r>
                        <a:rPr lang="vi-VN" sz="1800" dirty="0">
                          <a:latin typeface="Times New Roman" panose="02020603050405020304" pitchFamily="18" charset="0"/>
                          <a:cs typeface="Times New Roman" panose="02020603050405020304" pitchFamily="18" charset="0"/>
                        </a:rPr>
                        <a:t>Hạn chế vận động 2 chi dưới</a:t>
                      </a:r>
                    </a:p>
                  </a:txBody>
                  <a:tcPr/>
                </a:tc>
                <a:tc>
                  <a:txBody>
                    <a:bodyPr/>
                    <a:lstStyle/>
                    <a:p>
                      <a:r>
                        <a:rPr lang="vi-VN" dirty="0">
                          <a:latin typeface="Times New Roman" panose="02020603050405020304" pitchFamily="18" charset="0"/>
                          <a:cs typeface="Times New Roman" panose="02020603050405020304" pitchFamily="18" charset="0"/>
                        </a:rPr>
                        <a:t>Truyền dịch</a:t>
                      </a:r>
                    </a:p>
                    <a:p>
                      <a:r>
                        <a:rPr lang="vi-VN" dirty="0">
                          <a:latin typeface="Times New Roman" panose="02020603050405020304" pitchFamily="18" charset="0"/>
                          <a:cs typeface="Times New Roman" panose="02020603050405020304" pitchFamily="18" charset="0"/>
                        </a:rPr>
                        <a:t>Chụp CT, CTA cấp cứu </a:t>
                      </a:r>
                    </a:p>
                    <a:p>
                      <a:r>
                        <a:rPr lang="vi-VN" dirty="0">
                          <a:latin typeface="Times New Roman" panose="02020603050405020304" pitchFamily="18" charset="0"/>
                          <a:cs typeface="Times New Roman" panose="02020603050405020304" pitchFamily="18" charset="0"/>
                        </a:rPr>
                        <a:t>C</a:t>
                      </a:r>
                      <a:r>
                        <a:rPr lang="en-US" dirty="0" err="1">
                          <a:latin typeface="Times New Roman" panose="02020603050405020304" pitchFamily="18" charset="0"/>
                          <a:cs typeface="Times New Roman" panose="02020603050405020304" pitchFamily="18" charset="0"/>
                        </a:rPr>
                        <a:t>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máu</a:t>
                      </a:r>
                      <a:r>
                        <a:rPr lang="vi-V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máu</a:t>
                      </a:r>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Chuyển F12 điều trị bảo tồn</a:t>
                      </a:r>
                    </a:p>
                  </a:txBody>
                  <a:tcPr/>
                </a:tc>
                <a:tc>
                  <a:txBody>
                    <a:bodyPr/>
                    <a:lstStyle/>
                    <a:p>
                      <a:r>
                        <a:rPr lang="vi-VN" dirty="0">
                          <a:latin typeface="Times New Roman" panose="02020603050405020304" pitchFamily="18" charset="0"/>
                          <a:cs typeface="Times New Roman" panose="02020603050405020304" pitchFamily="18" charset="0"/>
                        </a:rPr>
                        <a:t>CT: </a:t>
                      </a:r>
                      <a:r>
                        <a:rPr lang="en-US" dirty="0">
                          <a:latin typeface="Times New Roman" panose="02020603050405020304" pitchFamily="18" charset="0"/>
                          <a:cs typeface="Times New Roman" panose="02020603050405020304" pitchFamily="18" charset="0"/>
                        </a:rPr>
                        <a:t>T</a:t>
                      </a:r>
                      <a:r>
                        <a:rPr lang="vi-VN" dirty="0">
                          <a:latin typeface="Times New Roman" panose="02020603050405020304" pitchFamily="18" charset="0"/>
                          <a:cs typeface="Times New Roman" panose="02020603050405020304" pitchFamily="18" charset="0"/>
                        </a:rPr>
                        <a:t>ụ máu dưới màng cứng cấp tính</a:t>
                      </a:r>
                      <a:r>
                        <a:rPr lang="vi-VN" dirty="0">
                          <a:latin typeface="Times New Roman" panose="02020603050405020304" pitchFamily="18" charset="0"/>
                          <a:cs typeface="Times New Roman" panose="02020603050405020304" pitchFamily="18" charset="0"/>
                          <a:sym typeface="Symbol" panose="05050102010706020507" pitchFamily="18" charset="2"/>
                        </a:rPr>
                        <a:t>12mm bán cầu </a:t>
                      </a:r>
                      <a:r>
                        <a:rPr lang="en-US" dirty="0">
                          <a:latin typeface="Times New Roman" panose="02020603050405020304" pitchFamily="18" charset="0"/>
                          <a:cs typeface="Times New Roman" panose="02020603050405020304" pitchFamily="18" charset="0"/>
                          <a:sym typeface="Symbol" panose="05050102010706020507" pitchFamily="18" charset="2"/>
                        </a:rPr>
                        <a:t>(</a:t>
                      </a:r>
                      <a:r>
                        <a:rPr lang="vi-VN" dirty="0">
                          <a:latin typeface="Times New Roman" panose="02020603050405020304" pitchFamily="18" charset="0"/>
                          <a:cs typeface="Times New Roman" panose="02020603050405020304" pitchFamily="18" charset="0"/>
                          <a:sym typeface="Symbol" panose="05050102010706020507" pitchFamily="18" charset="2"/>
                        </a:rPr>
                        <a:t>P</a:t>
                      </a:r>
                      <a:r>
                        <a:rPr lang="en-US" dirty="0">
                          <a:latin typeface="Times New Roman" panose="02020603050405020304" pitchFamily="18" charset="0"/>
                          <a:cs typeface="Times New Roman" panose="02020603050405020304" pitchFamily="18" charset="0"/>
                          <a:sym typeface="Symbol" panose="05050102010706020507" pitchFamily="18" charset="2"/>
                        </a:rPr>
                        <a:t>)</a:t>
                      </a:r>
                      <a:endParaRPr lang="vi-VN" dirty="0">
                        <a:latin typeface="Times New Roman" panose="02020603050405020304" pitchFamily="18" charset="0"/>
                        <a:cs typeface="Times New Roman" panose="02020603050405020304" pitchFamily="18" charset="0"/>
                        <a:sym typeface="Symbol" panose="05050102010706020507" pitchFamily="18" charset="2"/>
                      </a:endParaRPr>
                    </a:p>
                    <a:p>
                      <a:r>
                        <a:rPr lang="vi-VN" dirty="0">
                          <a:latin typeface="Times New Roman" panose="02020603050405020304" pitchFamily="18" charset="0"/>
                          <a:cs typeface="Times New Roman" panose="02020603050405020304" pitchFamily="18" charset="0"/>
                          <a:sym typeface="Symbol" panose="05050102010706020507" pitchFamily="18" charset="2"/>
                        </a:rPr>
                        <a:t>Đè đẩy đường giữa lệch </a:t>
                      </a:r>
                      <a:r>
                        <a:rPr lang="en-US" dirty="0">
                          <a:latin typeface="Times New Roman" panose="02020603050405020304" pitchFamily="18" charset="0"/>
                          <a:cs typeface="Times New Roman" panose="02020603050405020304" pitchFamily="18" charset="0"/>
                          <a:sym typeface="Symbol" panose="05050102010706020507" pitchFamily="18" charset="2"/>
                        </a:rPr>
                        <a:t>(</a:t>
                      </a:r>
                      <a:r>
                        <a:rPr lang="vi-VN" dirty="0">
                          <a:latin typeface="Times New Roman" panose="02020603050405020304" pitchFamily="18" charset="0"/>
                          <a:cs typeface="Times New Roman" panose="02020603050405020304" pitchFamily="18" charset="0"/>
                          <a:sym typeface="Symbol" panose="05050102010706020507" pitchFamily="18" charset="2"/>
                        </a:rPr>
                        <a:t>T</a:t>
                      </a:r>
                      <a:r>
                        <a:rPr lang="en-US" dirty="0">
                          <a:latin typeface="Times New Roman" panose="02020603050405020304" pitchFamily="18" charset="0"/>
                          <a:cs typeface="Times New Roman" panose="02020603050405020304" pitchFamily="18" charset="0"/>
                          <a:sym typeface="Symbol" panose="05050102010706020507" pitchFamily="18" charset="2"/>
                        </a:rPr>
                        <a:t>)</a:t>
                      </a:r>
                      <a:r>
                        <a:rPr lang="vi-VN" dirty="0">
                          <a:latin typeface="Times New Roman" panose="02020603050405020304" pitchFamily="18" charset="0"/>
                          <a:cs typeface="Times New Roman" panose="02020603050405020304" pitchFamily="18" charset="0"/>
                          <a:sym typeface="Symbol" panose="05050102010706020507" pitchFamily="18" charset="2"/>
                        </a:rPr>
                        <a:t> 5mm</a:t>
                      </a:r>
                    </a:p>
                    <a:p>
                      <a:r>
                        <a:rPr lang="vi-VN" dirty="0">
                          <a:latin typeface="Times New Roman" panose="02020603050405020304" pitchFamily="18" charset="0"/>
                          <a:cs typeface="Times New Roman" panose="02020603050405020304" pitchFamily="18" charset="0"/>
                          <a:sym typeface="Symbol" panose="05050102010706020507" pitchFamily="18" charset="2"/>
                        </a:rPr>
                        <a:t>Xuất huyết dưới nhện</a:t>
                      </a:r>
                    </a:p>
                    <a:p>
                      <a:r>
                        <a:rPr lang="vi-VN" dirty="0">
                          <a:latin typeface="Times New Roman" panose="02020603050405020304" pitchFamily="18" charset="0"/>
                          <a:cs typeface="Times New Roman" panose="02020603050405020304" pitchFamily="18" charset="0"/>
                          <a:sym typeface="Symbol" panose="05050102010706020507" pitchFamily="18" charset="2"/>
                        </a:rPr>
                        <a:t>Vỡ xương thái dương đỉnh </a:t>
                      </a:r>
                      <a:r>
                        <a:rPr lang="en-US" dirty="0">
                          <a:latin typeface="Times New Roman" panose="02020603050405020304" pitchFamily="18" charset="0"/>
                          <a:cs typeface="Times New Roman" panose="02020603050405020304" pitchFamily="18" charset="0"/>
                          <a:sym typeface="Symbol" panose="05050102010706020507" pitchFamily="18" charset="2"/>
                        </a:rPr>
                        <a:t>(</a:t>
                      </a:r>
                      <a:r>
                        <a:rPr lang="vi-VN" dirty="0">
                          <a:latin typeface="Times New Roman" panose="02020603050405020304" pitchFamily="18" charset="0"/>
                          <a:cs typeface="Times New Roman" panose="02020603050405020304" pitchFamily="18" charset="0"/>
                          <a:sym typeface="Symbol" panose="05050102010706020507" pitchFamily="18" charset="2"/>
                        </a:rPr>
                        <a:t>T</a:t>
                      </a:r>
                      <a:r>
                        <a:rPr lang="en-US" dirty="0">
                          <a:latin typeface="Times New Roman" panose="02020603050405020304" pitchFamily="18" charset="0"/>
                          <a:cs typeface="Times New Roman" panose="02020603050405020304" pitchFamily="18" charset="0"/>
                          <a:sym typeface="Symbol" panose="05050102010706020507" pitchFamily="18" charset="2"/>
                        </a:rPr>
                        <a:t>)</a:t>
                      </a:r>
                      <a:endParaRPr lang="vi-VN" dirty="0">
                        <a:latin typeface="Times New Roman" panose="02020603050405020304" pitchFamily="18" charset="0"/>
                        <a:cs typeface="Times New Roman" panose="02020603050405020304" pitchFamily="18" charset="0"/>
                        <a:sym typeface="Symbol" panose="05050102010706020507" pitchFamily="18" charset="2"/>
                      </a:endParaRPr>
                    </a:p>
                    <a:p>
                      <a:r>
                        <a:rPr lang="vi-VN" dirty="0">
                          <a:latin typeface="Times New Roman" panose="02020603050405020304" pitchFamily="18" charset="0"/>
                          <a:cs typeface="Times New Roman" panose="02020603050405020304" pitchFamily="18" charset="0"/>
                          <a:sym typeface="Symbol" panose="05050102010706020507" pitchFamily="18" charset="2"/>
                        </a:rPr>
                        <a:t>CTA: chưa phát hiện bất thường</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9332000"/>
                  </a:ext>
                </a:extLst>
              </a:tr>
              <a:tr h="1471380">
                <a:tc>
                  <a:txBody>
                    <a:bodyPr/>
                    <a:lstStyle/>
                    <a:p>
                      <a:r>
                        <a:rPr lang="vi-VN" dirty="0">
                          <a:latin typeface="Times New Roman" panose="02020603050405020304" pitchFamily="18" charset="0"/>
                          <a:cs typeface="Times New Roman" panose="02020603050405020304" pitchFamily="18" charset="0"/>
                        </a:rPr>
                        <a:t>12h15p</a:t>
                      </a:r>
                    </a:p>
                  </a:txBody>
                  <a:tcPr/>
                </a:tc>
                <a:tc>
                  <a:txBody>
                    <a:bodyPr/>
                    <a:lstStyle/>
                    <a:p>
                      <a:pPr marL="0" indent="0">
                        <a:buNone/>
                      </a:pPr>
                      <a:r>
                        <a:rPr lang="vi-VN" sz="1800" dirty="0">
                          <a:latin typeface="Times New Roman" panose="02020603050405020304" pitchFamily="18" charset="0"/>
                          <a:cs typeface="Times New Roman" panose="02020603050405020304" pitchFamily="18" charset="0"/>
                        </a:rPr>
                        <a:t>Lơ mơ, Glassgow 10 điểm, </a:t>
                      </a:r>
                      <a:r>
                        <a:rPr lang="en-US" sz="1800" dirty="0" err="1">
                          <a:latin typeface="Times New Roman" panose="02020603050405020304" pitchFamily="18" charset="0"/>
                          <a:cs typeface="Times New Roman" panose="02020603050405020304" pitchFamily="18" charset="0"/>
                        </a:rPr>
                        <a:t>dấu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sinh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tồn</a:t>
                      </a:r>
                      <a:r>
                        <a:rPr lang="vi-VN" sz="1800" dirty="0">
                          <a:latin typeface="Times New Roman" panose="02020603050405020304" pitchFamily="18" charset="0"/>
                          <a:cs typeface="Times New Roman" panose="02020603050405020304" pitchFamily="18" charset="0"/>
                        </a:rPr>
                        <a:t> ổn định</a:t>
                      </a:r>
                    </a:p>
                    <a:p>
                      <a:pPr marL="0" indent="0">
                        <a:buNone/>
                      </a:pPr>
                      <a:r>
                        <a:rPr lang="vi-VN" sz="1800" dirty="0">
                          <a:latin typeface="Times New Roman" panose="02020603050405020304" pitchFamily="18" charset="0"/>
                          <a:cs typeface="Times New Roman" panose="02020603050405020304" pitchFamily="18" charset="0"/>
                        </a:rPr>
                        <a:t>Đồng tử 2 bên 2.5mm, </a:t>
                      </a:r>
                      <a:r>
                        <a:rPr lang="en-US" sz="1800" dirty="0" err="1">
                          <a:latin typeface="Times New Roman" panose="02020603050405020304" pitchFamily="18" charset="0"/>
                          <a:cs typeface="Times New Roman" panose="02020603050405020304" pitchFamily="18" charset="0"/>
                        </a:rPr>
                        <a:t>phản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sáng</a:t>
                      </a:r>
                      <a:r>
                        <a:rPr lang="vi-VN" sz="1800" dirty="0">
                          <a:latin typeface="Times New Roman" panose="02020603050405020304" pitchFamily="18" charset="0"/>
                          <a:cs typeface="Times New Roman" panose="02020603050405020304" pitchFamily="18" charset="0"/>
                        </a:rPr>
                        <a:t> yếu</a:t>
                      </a:r>
                    </a:p>
                    <a:p>
                      <a:pPr marL="0" indent="0">
                        <a:buNone/>
                      </a:pPr>
                      <a:r>
                        <a:rPr lang="vi-VN" sz="1800" dirty="0">
                          <a:latin typeface="Times New Roman" panose="02020603050405020304" pitchFamily="18" charset="0"/>
                          <a:cs typeface="Times New Roman" panose="02020603050405020304" pitchFamily="18" charset="0"/>
                        </a:rPr>
                        <a:t>liệt ½ người </a:t>
                      </a:r>
                      <a:r>
                        <a:rPr lang="en-US" sz="1800" dirty="0">
                          <a:latin typeface="Times New Roman" panose="02020603050405020304" pitchFamily="18" charset="0"/>
                          <a:cs typeface="Times New Roman" panose="02020603050405020304" pitchFamily="18" charset="0"/>
                        </a:rPr>
                        <a:t>(</a:t>
                      </a:r>
                      <a:r>
                        <a:rPr lang="vi-VN" sz="1800"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a:t>
                      </a:r>
                      <a:endParaRPr lang="vi-VN" sz="1800" dirty="0">
                        <a:latin typeface="Times New Roman" panose="02020603050405020304" pitchFamily="18" charset="0"/>
                        <a:cs typeface="Times New Roman" panose="02020603050405020304" pitchFamily="18" charset="0"/>
                      </a:endParaRPr>
                    </a:p>
                  </a:txBody>
                  <a:tcPr/>
                </a:tc>
                <a:tc>
                  <a:txBody>
                    <a:bodyPr/>
                    <a:lstStyle/>
                    <a:p>
                      <a:r>
                        <a:rPr lang="vi-VN" dirty="0">
                          <a:latin typeface="Times New Roman" panose="02020603050405020304" pitchFamily="18" charset="0"/>
                          <a:cs typeface="Times New Roman" panose="02020603050405020304" pitchFamily="18" charset="0"/>
                        </a:rPr>
                        <a:t>Chuyển Hồi sức Ngoại</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65537801"/>
                  </a:ext>
                </a:extLst>
              </a:tr>
              <a:tr h="2343239">
                <a:tc>
                  <a:txBody>
                    <a:bodyPr/>
                    <a:lstStyle/>
                    <a:p>
                      <a:r>
                        <a:rPr lang="vi-VN" dirty="0">
                          <a:latin typeface="Times New Roman" panose="02020603050405020304" pitchFamily="18" charset="0"/>
                          <a:cs typeface="Times New Roman" panose="02020603050405020304" pitchFamily="18" charset="0"/>
                        </a:rPr>
                        <a:t>13h24p</a:t>
                      </a:r>
                      <a:endParaRPr lang="en-US" dirty="0">
                        <a:latin typeface="Times New Roman" panose="02020603050405020304" pitchFamily="18" charset="0"/>
                        <a:cs typeface="Times New Roman" panose="02020603050405020304" pitchFamily="18" charset="0"/>
                      </a:endParaRPr>
                    </a:p>
                  </a:txBody>
                  <a:tcPr/>
                </a:tc>
                <a:tc>
                  <a:txBody>
                    <a:bodyPr/>
                    <a:lstStyle/>
                    <a:p>
                      <a:r>
                        <a:rPr lang="vi-VN" sz="1800" dirty="0">
                          <a:latin typeface="Times New Roman" panose="02020603050405020304" pitchFamily="18" charset="0"/>
                          <a:cs typeface="Times New Roman" panose="02020603050405020304" pitchFamily="18" charset="0"/>
                        </a:rPr>
                        <a:t>BN mê, G</a:t>
                      </a:r>
                      <a:r>
                        <a:rPr lang="en-US" sz="1800" dirty="0" err="1">
                          <a:latin typeface="Times New Roman" panose="02020603050405020304" pitchFamily="18" charset="0"/>
                          <a:cs typeface="Times New Roman" panose="02020603050405020304" pitchFamily="18" charset="0"/>
                        </a:rPr>
                        <a:t>lassgow</a:t>
                      </a:r>
                      <a:r>
                        <a:rPr lang="vi-VN" sz="1800" dirty="0">
                          <a:latin typeface="Times New Roman" panose="02020603050405020304" pitchFamily="18" charset="0"/>
                          <a:cs typeface="Times New Roman" panose="02020603050405020304" pitchFamily="18" charset="0"/>
                        </a:rPr>
                        <a:t> 7đ, đồng tử 2 bên 3mm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sáng</a:t>
                      </a:r>
                      <a:r>
                        <a:rPr lang="vi-VN" sz="1800" dirty="0">
                          <a:latin typeface="Times New Roman" panose="02020603050405020304" pitchFamily="18" charset="0"/>
                          <a:cs typeface="Times New Roman" panose="02020603050405020304" pitchFamily="18" charset="0"/>
                        </a:rPr>
                        <a:t> yếu,</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dấu hiệu sinh tồn ổn định, SpO</a:t>
                      </a:r>
                      <a:r>
                        <a:rPr lang="en-US" sz="1800" baseline="-25000" dirty="0">
                          <a:latin typeface="Times New Roman" panose="02020603050405020304" pitchFamily="18" charset="0"/>
                          <a:cs typeface="Times New Roman" panose="02020603050405020304" pitchFamily="18" charset="0"/>
                        </a:rPr>
                        <a:t>2 </a:t>
                      </a:r>
                      <a:r>
                        <a:rPr lang="vi-VN" sz="1800" dirty="0">
                          <a:latin typeface="Times New Roman" panose="02020603050405020304" pitchFamily="18" charset="0"/>
                          <a:cs typeface="Times New Roman" panose="02020603050405020304" pitchFamily="18" charset="0"/>
                        </a:rPr>
                        <a:t>91% thở gắng sức nhẹ, liệt ½ người </a:t>
                      </a:r>
                      <a:r>
                        <a:rPr lang="en-US" sz="1800" dirty="0">
                          <a:latin typeface="Times New Roman" panose="02020603050405020304" pitchFamily="18" charset="0"/>
                          <a:cs typeface="Times New Roman" panose="02020603050405020304" pitchFamily="18" charset="0"/>
                        </a:rPr>
                        <a:t>(</a:t>
                      </a:r>
                      <a:r>
                        <a:rPr lang="vi-VN" sz="1800"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c>
                  <a:txBody>
                    <a:bodyPr/>
                    <a:lstStyle/>
                    <a:p>
                      <a:r>
                        <a:rPr lang="vi-VN" dirty="0">
                          <a:latin typeface="Times New Roman" panose="02020603050405020304" pitchFamily="18" charset="0"/>
                          <a:cs typeface="Times New Roman" panose="02020603050405020304" pitchFamily="18" charset="0"/>
                        </a:rPr>
                        <a:t>Đặt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Acid tranexamic</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manitol</a:t>
                      </a:r>
                    </a:p>
                    <a:p>
                      <a:r>
                        <a:rPr lang="vi-VN" dirty="0">
                          <a:latin typeface="Times New Roman" panose="02020603050405020304" pitchFamily="18" charset="0"/>
                          <a:cs typeface="Times New Roman" panose="02020603050405020304" pitchFamily="18" charset="0"/>
                        </a:rPr>
                        <a:t>Mắc mornitor</a:t>
                      </a:r>
                    </a:p>
                    <a:p>
                      <a:r>
                        <a:rPr lang="vi-VN" dirty="0">
                          <a:latin typeface="Times New Roman" panose="02020603050405020304" pitchFamily="18" charset="0"/>
                          <a:cs typeface="Times New Roman" panose="02020603050405020304" pitchFamily="18" charset="0"/>
                        </a:rPr>
                        <a:t>Sonde dạ dày, </a:t>
                      </a:r>
                      <a:r>
                        <a:rPr lang="en-US" dirty="0">
                          <a:latin typeface="Times New Roman" panose="02020603050405020304" pitchFamily="18" charset="0"/>
                          <a:cs typeface="Times New Roman" panose="02020603050405020304" pitchFamily="18" charset="0"/>
                        </a:rPr>
                        <a:t>bang </a:t>
                      </a:r>
                      <a:r>
                        <a:rPr lang="en-US" dirty="0" err="1">
                          <a:latin typeface="Times New Roman" panose="02020603050405020304" pitchFamily="18" charset="0"/>
                          <a:cs typeface="Times New Roman" panose="02020603050405020304" pitchFamily="18" charset="0"/>
                        </a:rPr>
                        <a:t>quang</a:t>
                      </a:r>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Chụp CT</a:t>
                      </a:r>
                      <a:r>
                        <a:rPr lang="en-US" dirty="0">
                          <a:latin typeface="Times New Roman" panose="02020603050405020304" pitchFamily="18" charset="0"/>
                          <a:cs typeface="Times New Roman" panose="02020603050405020304" pitchFamily="18" charset="0"/>
                        </a:rPr>
                        <a:t>scan</a:t>
                      </a:r>
                      <a:r>
                        <a:rPr lang="vi-VN" dirty="0">
                          <a:latin typeface="Times New Roman" panose="02020603050405020304" pitchFamily="18" charset="0"/>
                          <a:cs typeface="Times New Roman" panose="02020603050405020304" pitchFamily="18" charset="0"/>
                        </a:rPr>
                        <a:t> sọ não</a:t>
                      </a:r>
                      <a:endParaRPr lang="en-US" dirty="0">
                        <a:latin typeface="Times New Roman" panose="02020603050405020304" pitchFamily="18" charset="0"/>
                        <a:cs typeface="Times New Roman" panose="02020603050405020304" pitchFamily="18" charset="0"/>
                      </a:endParaRPr>
                    </a:p>
                  </a:txBody>
                  <a:tcPr/>
                </a:tc>
                <a:tc>
                  <a:txBody>
                    <a:bodyPr/>
                    <a:lstStyle/>
                    <a:p>
                      <a:r>
                        <a:rPr lang="vi-VN" dirty="0">
                          <a:latin typeface="Times New Roman" panose="02020603050405020304" pitchFamily="18" charset="0"/>
                          <a:cs typeface="Times New Roman" panose="02020603050405020304" pitchFamily="18" charset="0"/>
                        </a:rPr>
                        <a:t>CT: tụ máu dưới màng cứng cấp tính</a:t>
                      </a:r>
                      <a:r>
                        <a:rPr lang="vi-VN" dirty="0">
                          <a:latin typeface="Times New Roman" panose="02020603050405020304" pitchFamily="18" charset="0"/>
                          <a:cs typeface="Times New Roman" panose="02020603050405020304" pitchFamily="18" charset="0"/>
                          <a:sym typeface="Symbol" panose="05050102010706020507" pitchFamily="18" charset="2"/>
                        </a:rPr>
                        <a:t>19mm bán cầu </a:t>
                      </a:r>
                      <a:r>
                        <a:rPr lang="en-US" dirty="0">
                          <a:latin typeface="Times New Roman" panose="02020603050405020304" pitchFamily="18" charset="0"/>
                          <a:cs typeface="Times New Roman" panose="02020603050405020304" pitchFamily="18" charset="0"/>
                          <a:sym typeface="Symbol" panose="05050102010706020507" pitchFamily="18" charset="2"/>
                        </a:rPr>
                        <a:t>(</a:t>
                      </a:r>
                      <a:r>
                        <a:rPr lang="vi-VN" dirty="0">
                          <a:latin typeface="Times New Roman" panose="02020603050405020304" pitchFamily="18" charset="0"/>
                          <a:cs typeface="Times New Roman" panose="02020603050405020304" pitchFamily="18" charset="0"/>
                          <a:sym typeface="Symbol" panose="05050102010706020507" pitchFamily="18" charset="2"/>
                        </a:rPr>
                        <a:t>P</a:t>
                      </a:r>
                      <a:r>
                        <a:rPr lang="en-US" dirty="0">
                          <a:latin typeface="Times New Roman" panose="02020603050405020304" pitchFamily="18" charset="0"/>
                          <a:cs typeface="Times New Roman" panose="02020603050405020304" pitchFamily="18" charset="0"/>
                          <a:sym typeface="Symbol" panose="05050102010706020507" pitchFamily="18" charset="2"/>
                        </a:rPr>
                        <a:t>)</a:t>
                      </a:r>
                      <a:endParaRPr lang="vi-VN" dirty="0">
                        <a:latin typeface="Times New Roman" panose="02020603050405020304" pitchFamily="18" charset="0"/>
                        <a:cs typeface="Times New Roman" panose="02020603050405020304" pitchFamily="18" charset="0"/>
                        <a:sym typeface="Symbol" panose="05050102010706020507" pitchFamily="18" charset="2"/>
                      </a:endParaRPr>
                    </a:p>
                    <a:p>
                      <a:r>
                        <a:rPr lang="vi-VN" dirty="0">
                          <a:latin typeface="Times New Roman" panose="02020603050405020304" pitchFamily="18" charset="0"/>
                          <a:cs typeface="Times New Roman" panose="02020603050405020304" pitchFamily="18" charset="0"/>
                          <a:sym typeface="Symbol" panose="05050102010706020507" pitchFamily="18" charset="2"/>
                        </a:rPr>
                        <a:t>Đè đẩy đường giữa lệch </a:t>
                      </a:r>
                      <a:r>
                        <a:rPr lang="en-US" dirty="0">
                          <a:latin typeface="Times New Roman" panose="02020603050405020304" pitchFamily="18" charset="0"/>
                          <a:cs typeface="Times New Roman" panose="02020603050405020304" pitchFamily="18" charset="0"/>
                          <a:sym typeface="Symbol" panose="05050102010706020507" pitchFamily="18" charset="2"/>
                        </a:rPr>
                        <a:t>(</a:t>
                      </a:r>
                      <a:r>
                        <a:rPr lang="vi-VN" dirty="0">
                          <a:latin typeface="Times New Roman" panose="02020603050405020304" pitchFamily="18" charset="0"/>
                          <a:cs typeface="Times New Roman" panose="02020603050405020304" pitchFamily="18" charset="0"/>
                          <a:sym typeface="Symbol" panose="05050102010706020507" pitchFamily="18" charset="2"/>
                        </a:rPr>
                        <a:t>T</a:t>
                      </a:r>
                      <a:r>
                        <a:rPr lang="en-US" dirty="0">
                          <a:latin typeface="Times New Roman" panose="02020603050405020304" pitchFamily="18" charset="0"/>
                          <a:cs typeface="Times New Roman" panose="02020603050405020304" pitchFamily="18" charset="0"/>
                          <a:sym typeface="Symbol" panose="05050102010706020507" pitchFamily="18" charset="2"/>
                        </a:rPr>
                        <a:t>)</a:t>
                      </a:r>
                      <a:r>
                        <a:rPr lang="vi-VN" dirty="0">
                          <a:latin typeface="Times New Roman" panose="02020603050405020304" pitchFamily="18" charset="0"/>
                          <a:cs typeface="Times New Roman" panose="02020603050405020304" pitchFamily="18" charset="0"/>
                          <a:sym typeface="Symbol" panose="05050102010706020507" pitchFamily="18" charset="2"/>
                        </a:rPr>
                        <a:t> 12mm</a:t>
                      </a:r>
                    </a:p>
                    <a:p>
                      <a:r>
                        <a:rPr lang="vi-VN" dirty="0">
                          <a:latin typeface="Times New Roman" panose="02020603050405020304" pitchFamily="18" charset="0"/>
                          <a:cs typeface="Times New Roman" panose="02020603050405020304" pitchFamily="18" charset="0"/>
                          <a:sym typeface="Symbol" panose="05050102010706020507" pitchFamily="18" charset="2"/>
                        </a:rPr>
                        <a:t>Xuất huyết dưới nhện</a:t>
                      </a:r>
                    </a:p>
                    <a:p>
                      <a:r>
                        <a:rPr lang="vi-VN" dirty="0">
                          <a:latin typeface="Times New Roman" panose="02020603050405020304" pitchFamily="18" charset="0"/>
                          <a:cs typeface="Times New Roman" panose="02020603050405020304" pitchFamily="18" charset="0"/>
                          <a:sym typeface="Symbol" panose="05050102010706020507" pitchFamily="18" charset="2"/>
                        </a:rPr>
                        <a:t>Phù não hố </a:t>
                      </a:r>
                      <a:r>
                        <a:rPr lang="en-US" dirty="0">
                          <a:latin typeface="Times New Roman" panose="02020603050405020304" pitchFamily="18" charset="0"/>
                          <a:cs typeface="Times New Roman" panose="02020603050405020304" pitchFamily="18" charset="0"/>
                          <a:sym typeface="Symbol" panose="05050102010706020507" pitchFamily="18" charset="2"/>
                        </a:rPr>
                        <a:t>t</a:t>
                      </a:r>
                      <a:r>
                        <a:rPr lang="vi-VN" dirty="0">
                          <a:latin typeface="Times New Roman" panose="02020603050405020304" pitchFamily="18" charset="0"/>
                          <a:cs typeface="Times New Roman" panose="02020603050405020304" pitchFamily="18" charset="0"/>
                          <a:sym typeface="Symbol" panose="05050102010706020507" pitchFamily="18" charset="2"/>
                        </a:rPr>
                        <a:t>hái dương </a:t>
                      </a:r>
                      <a:r>
                        <a:rPr lang="en-US" dirty="0">
                          <a:latin typeface="Times New Roman" panose="02020603050405020304" pitchFamily="18" charset="0"/>
                          <a:cs typeface="Times New Roman" panose="02020603050405020304" pitchFamily="18" charset="0"/>
                          <a:sym typeface="Symbol" panose="05050102010706020507" pitchFamily="18" charset="2"/>
                        </a:rPr>
                        <a:t>(</a:t>
                      </a:r>
                      <a:r>
                        <a:rPr lang="vi-VN" dirty="0">
                          <a:latin typeface="Times New Roman" panose="02020603050405020304" pitchFamily="18" charset="0"/>
                          <a:cs typeface="Times New Roman" panose="02020603050405020304" pitchFamily="18" charset="0"/>
                          <a:sym typeface="Symbol" panose="05050102010706020507" pitchFamily="18" charset="2"/>
                        </a:rPr>
                        <a:t>T</a:t>
                      </a:r>
                      <a:r>
                        <a:rPr lang="en-US" dirty="0">
                          <a:latin typeface="Times New Roman" panose="02020603050405020304" pitchFamily="18" charset="0"/>
                          <a:cs typeface="Times New Roman" panose="02020603050405020304" pitchFamily="18" charset="0"/>
                          <a:sym typeface="Symbol" panose="05050102010706020507" pitchFamily="18" charset="2"/>
                        </a:rPr>
                        <a:t>)</a:t>
                      </a:r>
                      <a:r>
                        <a:rPr lang="vi-VN" dirty="0">
                          <a:latin typeface="Times New Roman" panose="02020603050405020304" pitchFamily="18" charset="0"/>
                          <a:cs typeface="Times New Roman" panose="02020603050405020304" pitchFamily="18" charset="0"/>
                          <a:sym typeface="Symbol" panose="05050102010706020507" pitchFamily="18" charset="2"/>
                        </a:rPr>
                        <a:t> 20x13mm</a:t>
                      </a:r>
                    </a:p>
                    <a:p>
                      <a:r>
                        <a:rPr lang="vi-VN" dirty="0">
                          <a:latin typeface="Times New Roman" panose="02020603050405020304" pitchFamily="18" charset="0"/>
                          <a:cs typeface="Times New Roman" panose="02020603050405020304" pitchFamily="18" charset="0"/>
                          <a:sym typeface="Symbol" panose="05050102010706020507" pitchFamily="18" charset="2"/>
                        </a:rPr>
                        <a:t>Vỡ xương thái dương đỉnh </a:t>
                      </a:r>
                      <a:r>
                        <a:rPr lang="en-US" dirty="0">
                          <a:latin typeface="Times New Roman" panose="02020603050405020304" pitchFamily="18" charset="0"/>
                          <a:cs typeface="Times New Roman" panose="02020603050405020304" pitchFamily="18" charset="0"/>
                          <a:sym typeface="Symbol" panose="05050102010706020507" pitchFamily="18" charset="2"/>
                        </a:rPr>
                        <a:t>(</a:t>
                      </a:r>
                      <a:r>
                        <a:rPr lang="vi-VN" dirty="0">
                          <a:latin typeface="Times New Roman" panose="02020603050405020304" pitchFamily="18" charset="0"/>
                          <a:cs typeface="Times New Roman" panose="02020603050405020304" pitchFamily="18" charset="0"/>
                          <a:sym typeface="Symbol" panose="05050102010706020507" pitchFamily="18" charset="2"/>
                        </a:rPr>
                        <a:t>T</a:t>
                      </a:r>
                      <a:r>
                        <a:rPr lang="en-US" dirty="0">
                          <a:latin typeface="Times New Roman" panose="02020603050405020304" pitchFamily="18" charset="0"/>
                          <a:cs typeface="Times New Roman" panose="02020603050405020304" pitchFamily="18" charset="0"/>
                          <a:sym typeface="Symbol" panose="05050102010706020507" pitchFamily="18" charset="2"/>
                        </a:rPr>
                        <a: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02487068"/>
                  </a:ext>
                </a:extLst>
              </a:tr>
            </a:tbl>
          </a:graphicData>
        </a:graphic>
      </p:graphicFrame>
    </p:spTree>
    <p:extLst>
      <p:ext uri="{BB962C8B-B14F-4D97-AF65-F5344CB8AC3E}">
        <p14:creationId xmlns:p14="http://schemas.microsoft.com/office/powerpoint/2010/main" val="2773375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08352-2AF7-9214-2E2C-0B73860B394E}"/>
              </a:ext>
            </a:extLst>
          </p:cNvPr>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Diễn biến lâm sàng và cận lâm sàng</a:t>
            </a:r>
            <a:endParaRPr lang="en-US"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A149A847-0F96-7D3A-DE43-4AD8EA84FDE1}"/>
              </a:ext>
            </a:extLst>
          </p:cNvPr>
          <p:cNvGraphicFramePr>
            <a:graphicFrameLocks noGrp="1"/>
          </p:cNvGraphicFramePr>
          <p:nvPr>
            <p:extLst>
              <p:ext uri="{D42A27DB-BD31-4B8C-83A1-F6EECF244321}">
                <p14:modId xmlns:p14="http://schemas.microsoft.com/office/powerpoint/2010/main" val="2387291685"/>
              </p:ext>
            </p:extLst>
          </p:nvPr>
        </p:nvGraphicFramePr>
        <p:xfrm>
          <a:off x="677332" y="1234911"/>
          <a:ext cx="10540566" cy="3953438"/>
        </p:xfrm>
        <a:graphic>
          <a:graphicData uri="http://schemas.openxmlformats.org/drawingml/2006/table">
            <a:tbl>
              <a:tblPr firstRow="1" bandRow="1">
                <a:tableStyleId>{5C22544A-7EE6-4342-B048-85BDC9FD1C3A}</a:tableStyleId>
              </a:tblPr>
              <a:tblGrid>
                <a:gridCol w="1735930">
                  <a:extLst>
                    <a:ext uri="{9D8B030D-6E8A-4147-A177-3AD203B41FA5}">
                      <a16:colId xmlns:a16="http://schemas.microsoft.com/office/drawing/2014/main" val="1425194823"/>
                    </a:ext>
                  </a:extLst>
                </a:gridCol>
                <a:gridCol w="5291114">
                  <a:extLst>
                    <a:ext uri="{9D8B030D-6E8A-4147-A177-3AD203B41FA5}">
                      <a16:colId xmlns:a16="http://schemas.microsoft.com/office/drawing/2014/main" val="803103735"/>
                    </a:ext>
                  </a:extLst>
                </a:gridCol>
                <a:gridCol w="3513522">
                  <a:extLst>
                    <a:ext uri="{9D8B030D-6E8A-4147-A177-3AD203B41FA5}">
                      <a16:colId xmlns:a16="http://schemas.microsoft.com/office/drawing/2014/main" val="3636522780"/>
                    </a:ext>
                  </a:extLst>
                </a:gridCol>
              </a:tblGrid>
              <a:tr h="1088451">
                <a:tc>
                  <a:txBody>
                    <a:bodyPr/>
                    <a:lstStyle/>
                    <a:p>
                      <a:r>
                        <a:rPr lang="vi-VN" dirty="0">
                          <a:latin typeface="Times New Roman" panose="02020603050405020304" pitchFamily="18" charset="0"/>
                          <a:cs typeface="Times New Roman" panose="02020603050405020304" pitchFamily="18" charset="0"/>
                        </a:rPr>
                        <a:t>Giờ </a:t>
                      </a:r>
                      <a:endParaRPr lang="en-US" dirty="0">
                        <a:latin typeface="Times New Roman" panose="02020603050405020304" pitchFamily="18" charset="0"/>
                        <a:cs typeface="Times New Roman" panose="02020603050405020304" pitchFamily="18" charset="0"/>
                      </a:endParaRPr>
                    </a:p>
                  </a:txBody>
                  <a:tcPr/>
                </a:tc>
                <a:tc>
                  <a:txBody>
                    <a:bodyPr/>
                    <a:lstStyle/>
                    <a:p>
                      <a:r>
                        <a:rPr lang="vi-VN" dirty="0">
                          <a:latin typeface="Times New Roman" panose="02020603050405020304" pitchFamily="18" charset="0"/>
                          <a:cs typeface="Times New Roman" panose="02020603050405020304" pitchFamily="18" charset="0"/>
                        </a:rPr>
                        <a:t>Lâm sàng</a:t>
                      </a:r>
                      <a:endParaRPr lang="en-US" dirty="0">
                        <a:latin typeface="Times New Roman" panose="02020603050405020304" pitchFamily="18" charset="0"/>
                        <a:cs typeface="Times New Roman" panose="02020603050405020304" pitchFamily="18" charset="0"/>
                      </a:endParaRPr>
                    </a:p>
                  </a:txBody>
                  <a:tcPr/>
                </a:tc>
                <a:tc>
                  <a:txBody>
                    <a:bodyPr/>
                    <a:lstStyle/>
                    <a:p>
                      <a:r>
                        <a:rPr lang="vi-VN" dirty="0">
                          <a:latin typeface="Times New Roman" panose="02020603050405020304" pitchFamily="18" charset="0"/>
                          <a:cs typeface="Times New Roman" panose="02020603050405020304" pitchFamily="18" charset="0"/>
                        </a:rPr>
                        <a:t>Xử trí</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89349007"/>
                  </a:ext>
                </a:extLst>
              </a:tr>
              <a:tr h="1776536">
                <a:tc>
                  <a:txBody>
                    <a:bodyPr/>
                    <a:lstStyle/>
                    <a:p>
                      <a:r>
                        <a:rPr lang="vi-VN" dirty="0">
                          <a:latin typeface="Times New Roman" panose="02020603050405020304" pitchFamily="18" charset="0"/>
                          <a:cs typeface="Times New Roman" panose="02020603050405020304" pitchFamily="18" charset="0"/>
                        </a:rPr>
                        <a:t>12h30p</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VN" sz="1800" dirty="0">
                          <a:latin typeface="Times New Roman" panose="02020603050405020304" pitchFamily="18" charset="0"/>
                          <a:cs typeface="Times New Roman" panose="02020603050405020304" pitchFamily="18" charset="0"/>
                        </a:rPr>
                        <a:t>BN mê, G</a:t>
                      </a:r>
                      <a:r>
                        <a:rPr lang="en-US" sz="1800" dirty="0" err="1">
                          <a:latin typeface="Times New Roman" panose="02020603050405020304" pitchFamily="18" charset="0"/>
                          <a:cs typeface="Times New Roman" panose="02020603050405020304" pitchFamily="18" charset="0"/>
                        </a:rPr>
                        <a:t>lassgow</a:t>
                      </a:r>
                      <a:r>
                        <a:rPr lang="vi-VN" sz="1800" dirty="0">
                          <a:latin typeface="Times New Roman" panose="02020603050405020304" pitchFamily="18" charset="0"/>
                          <a:cs typeface="Times New Roman" panose="02020603050405020304" pitchFamily="18" charset="0"/>
                        </a:rPr>
                        <a:t> 6đ, đồng tử 2 bên 4mm </a:t>
                      </a:r>
                      <a:r>
                        <a:rPr lang="en-US" sz="1800" dirty="0" err="1">
                          <a:latin typeface="Times New Roman" panose="02020603050405020304" pitchFamily="18" charset="0"/>
                          <a:cs typeface="Times New Roman" panose="02020603050405020304" pitchFamily="18" charset="0"/>
                        </a:rPr>
                        <a:t>phản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sáng</a:t>
                      </a:r>
                      <a:r>
                        <a:rPr lang="vi-VN" sz="1800" dirty="0">
                          <a:latin typeface="Times New Roman" panose="02020603050405020304" pitchFamily="18" charset="0"/>
                          <a:cs typeface="Times New Roman" panose="02020603050405020304" pitchFamily="18" charset="0"/>
                        </a:rPr>
                        <a:t> yếu,</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dấu hiệu sinh tồn ổn định, SpO</a:t>
                      </a:r>
                      <a:r>
                        <a:rPr lang="en-US" sz="1800" baseline="-25000" dirty="0">
                          <a:latin typeface="Times New Roman" panose="02020603050405020304" pitchFamily="18" charset="0"/>
                          <a:cs typeface="Times New Roman" panose="02020603050405020304" pitchFamily="18" charset="0"/>
                        </a:rPr>
                        <a:t>2</a:t>
                      </a:r>
                      <a:r>
                        <a:rPr lang="vi-V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91% thở máy</a:t>
                      </a:r>
                    </a:p>
                    <a:p>
                      <a:pPr marL="0" marR="0" lvl="0" indent="0" algn="l" defTabSz="457200" rtl="0" eaLnBrk="1" fontAlgn="auto" latinLnBrk="0" hangingPunct="1">
                        <a:lnSpc>
                          <a:spcPct val="100000"/>
                        </a:lnSpc>
                        <a:spcBef>
                          <a:spcPts val="0"/>
                        </a:spcBef>
                        <a:spcAft>
                          <a:spcPts val="0"/>
                        </a:spcAft>
                        <a:buClrTx/>
                        <a:buSzTx/>
                        <a:buFontTx/>
                        <a:buNone/>
                        <a:tabLst/>
                        <a:defRPr/>
                      </a:pPr>
                      <a:r>
                        <a:rPr lang="vi-VN"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105l/p  HA:</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190/110</a:t>
                      </a:r>
                      <a:r>
                        <a:rPr lang="en-US" dirty="0">
                          <a:latin typeface="Times New Roman" panose="02020603050405020304" pitchFamily="18" charset="0"/>
                          <a:cs typeface="Times New Roman" panose="02020603050405020304" pitchFamily="18" charset="0"/>
                        </a:rPr>
                        <a:t> mmHg</a:t>
                      </a:r>
                      <a:endParaRPr lang="vi-VN" dirty="0">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vi-VN" dirty="0">
                          <a:latin typeface="Times New Roman" panose="02020603050405020304" pitchFamily="18" charset="0"/>
                          <a:cs typeface="Times New Roman" panose="02020603050405020304" pitchFamily="18" charset="0"/>
                        </a:rPr>
                        <a:t>Gmm 26,5mmol/l</a:t>
                      </a:r>
                    </a:p>
                    <a:p>
                      <a:pPr marL="0" marR="0" lvl="0" indent="0" algn="l" defTabSz="457200" rtl="0" eaLnBrk="1" fontAlgn="auto" latinLnBrk="0" hangingPunct="1">
                        <a:lnSpc>
                          <a:spcPct val="100000"/>
                        </a:lnSpc>
                        <a:spcBef>
                          <a:spcPts val="0"/>
                        </a:spcBef>
                        <a:spcAft>
                          <a:spcPts val="0"/>
                        </a:spcAft>
                        <a:buClrTx/>
                        <a:buSzTx/>
                        <a:buFontTx/>
                        <a:buNone/>
                        <a:tabLst/>
                        <a:defRPr/>
                      </a:pPr>
                      <a:r>
                        <a:rPr lang="vi-VN" dirty="0">
                          <a:latin typeface="Times New Roman" panose="02020603050405020304" pitchFamily="18" charset="0"/>
                          <a:cs typeface="Times New Roman" panose="02020603050405020304" pitchFamily="18" charset="0"/>
                        </a:rPr>
                        <a:t>Tiểu ít</a:t>
                      </a:r>
                      <a:endParaRPr lang="en-US" dirty="0">
                        <a:latin typeface="Times New Roman" panose="02020603050405020304" pitchFamily="18" charset="0"/>
                        <a:cs typeface="Times New Roman" panose="02020603050405020304" pitchFamily="18" charset="0"/>
                      </a:endParaRPr>
                    </a:p>
                  </a:txBody>
                  <a:tcPr/>
                </a:tc>
                <a:tc>
                  <a:txBody>
                    <a:bodyPr/>
                    <a:lstStyle/>
                    <a:p>
                      <a:r>
                        <a:rPr lang="vi-VN" dirty="0">
                          <a:latin typeface="Times New Roman" panose="02020603050405020304" pitchFamily="18" charset="0"/>
                          <a:cs typeface="Times New Roman" panose="02020603050405020304" pitchFamily="18" charset="0"/>
                        </a:rPr>
                        <a:t>Adtrapid</a:t>
                      </a:r>
                    </a:p>
                    <a:p>
                      <a:r>
                        <a:rPr lang="vi-VN" dirty="0">
                          <a:latin typeface="Times New Roman" panose="02020603050405020304" pitchFamily="18" charset="0"/>
                          <a:cs typeface="Times New Roman" panose="02020603050405020304" pitchFamily="18" charset="0"/>
                        </a:rPr>
                        <a:t>Nicardipin</a:t>
                      </a:r>
                    </a:p>
                    <a:p>
                      <a:r>
                        <a:rPr lang="vi-VN" dirty="0">
                          <a:latin typeface="Times New Roman" panose="02020603050405020304" pitchFamily="18" charset="0"/>
                          <a:cs typeface="Times New Roman" panose="02020603050405020304" pitchFamily="18" charset="0"/>
                        </a:rPr>
                        <a:t>Manitol</a:t>
                      </a:r>
                    </a:p>
                    <a:p>
                      <a:r>
                        <a:rPr lang="vi-VN" dirty="0">
                          <a:latin typeface="Times New Roman" panose="02020603050405020304" pitchFamily="18" charset="0"/>
                          <a:cs typeface="Times New Roman" panose="02020603050405020304" pitchFamily="18" charset="0"/>
                        </a:rPr>
                        <a:t>Vinzix</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17724985"/>
                  </a:ext>
                </a:extLst>
              </a:tr>
              <a:tr h="1088451">
                <a:tc>
                  <a:txBody>
                    <a:bodyPr/>
                    <a:lstStyle/>
                    <a:p>
                      <a:r>
                        <a:rPr lang="vi-VN" dirty="0">
                          <a:latin typeface="Times New Roman" panose="02020603050405020304" pitchFamily="18" charset="0"/>
                          <a:cs typeface="Times New Roman" panose="02020603050405020304" pitchFamily="18" charset="0"/>
                        </a:rPr>
                        <a:t>16h37</a:t>
                      </a:r>
                      <a:endParaRPr lang="en-US" dirty="0">
                        <a:latin typeface="Times New Roman" panose="02020603050405020304" pitchFamily="18" charset="0"/>
                        <a:cs typeface="Times New Roman" panose="02020603050405020304" pitchFamily="18" charset="0"/>
                      </a:endParaRPr>
                    </a:p>
                  </a:txBody>
                  <a:tcPr/>
                </a:tc>
                <a:tc gridSpan="2">
                  <a:txBody>
                    <a:bodyPr/>
                    <a:lstStyle/>
                    <a:p>
                      <a:r>
                        <a:rPr lang="vi-VN" dirty="0">
                          <a:latin typeface="Times New Roman" panose="02020603050405020304" pitchFamily="18" charset="0"/>
                          <a:cs typeface="Times New Roman" panose="02020603050405020304" pitchFamily="18" charset="0"/>
                        </a:rPr>
                        <a:t>BN được mổ cấp cứu lấy khối máu tụ </a:t>
                      </a:r>
                      <a:r>
                        <a:rPr lang="en-US" dirty="0" err="1">
                          <a:latin typeface="Times New Roman" panose="02020603050405020304" pitchFamily="18" charset="0"/>
                          <a:cs typeface="Times New Roman" panose="02020603050405020304" pitchFamily="18" charset="0"/>
                        </a:rPr>
                        <a:t>dưới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cứng</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1638464993"/>
                  </a:ext>
                </a:extLst>
              </a:tr>
            </a:tbl>
          </a:graphicData>
        </a:graphic>
      </p:graphicFrame>
    </p:spTree>
    <p:extLst>
      <p:ext uri="{BB962C8B-B14F-4D97-AF65-F5344CB8AC3E}">
        <p14:creationId xmlns:p14="http://schemas.microsoft.com/office/powerpoint/2010/main" val="180641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FA3DAE-DF22-8F3A-6911-DF50FC875660}"/>
              </a:ext>
            </a:extLst>
          </p:cNvPr>
          <p:cNvSpPr>
            <a:spLocks noGrp="1"/>
          </p:cNvSpPr>
          <p:nvPr>
            <p:ph idx="1"/>
          </p:nvPr>
        </p:nvSpPr>
        <p:spPr>
          <a:xfrm>
            <a:off x="368101" y="947850"/>
            <a:ext cx="8802662" cy="4533073"/>
          </a:xfrm>
        </p:spPr>
        <p:txBody>
          <a:bodyPr>
            <a:normAutofit/>
          </a:bodyPr>
          <a:lstStyle/>
          <a:p>
            <a:pPr>
              <a:buFont typeface="Wingdings" panose="05000000000000000000" pitchFamily="2" charset="2"/>
              <a:buChar char="v"/>
            </a:pPr>
            <a:r>
              <a:rPr lang="vi-VN" sz="2400" dirty="0">
                <a:solidFill>
                  <a:schemeClr val="tx1"/>
                </a:solidFill>
                <a:latin typeface="Times New Roman" panose="02020603050405020304" pitchFamily="18" charset="0"/>
                <a:cs typeface="Times New Roman" panose="02020603050405020304" pitchFamily="18" charset="0"/>
              </a:rPr>
              <a:t>Chẩn đoán trước mổ</a:t>
            </a:r>
            <a:r>
              <a:rPr lang="en-US" sz="2400" dirty="0">
                <a:solidFill>
                  <a:schemeClr val="tx1"/>
                </a:solidFill>
                <a:latin typeface="Times New Roman" panose="02020603050405020304" pitchFamily="18" charset="0"/>
                <a:cs typeface="Times New Roman" panose="02020603050405020304" pitchFamily="18" charset="0"/>
              </a:rPr>
              <a:t>: </a:t>
            </a:r>
            <a:r>
              <a:rPr lang="vi-VN" sz="2400" dirty="0">
                <a:solidFill>
                  <a:schemeClr val="tx1"/>
                </a:solidFill>
                <a:latin typeface="Times New Roman" panose="02020603050405020304" pitchFamily="18" charset="0"/>
                <a:cs typeface="Times New Roman" panose="02020603050405020304" pitchFamily="18" charset="0"/>
              </a:rPr>
              <a:t>Tụ máu dưới màng cứng cấp tính bán cầu não </a:t>
            </a:r>
            <a:r>
              <a:rPr lang="en-US" sz="2400" dirty="0">
                <a:solidFill>
                  <a:schemeClr val="tx1"/>
                </a:solidFill>
                <a:latin typeface="Times New Roman" panose="02020603050405020304" pitchFamily="18" charset="0"/>
                <a:cs typeface="Times New Roman" panose="02020603050405020304" pitchFamily="18" charset="0"/>
              </a:rPr>
              <a:t>(</a:t>
            </a:r>
            <a:r>
              <a:rPr lang="vi-VN" sz="2400" dirty="0">
                <a:solidFill>
                  <a:schemeClr val="tx1"/>
                </a:solidFill>
                <a:latin typeface="Times New Roman" panose="02020603050405020304" pitchFamily="18" charset="0"/>
                <a:cs typeface="Times New Roman" panose="02020603050405020304" pitchFamily="18" charset="0"/>
              </a:rPr>
              <a:t>T</a:t>
            </a:r>
            <a:r>
              <a:rPr lang="en-US" sz="2400" dirty="0">
                <a:solidFill>
                  <a:schemeClr val="tx1"/>
                </a:solidFill>
                <a:latin typeface="Times New Roman" panose="02020603050405020304" pitchFamily="18" charset="0"/>
                <a:cs typeface="Times New Roman" panose="02020603050405020304" pitchFamily="18" charset="0"/>
              </a:rPr>
              <a:t>)</a:t>
            </a:r>
            <a:r>
              <a:rPr lang="vi-VN" sz="2400" dirty="0">
                <a:solidFill>
                  <a:schemeClr val="tx1"/>
                </a:solidFill>
                <a:latin typeface="Times New Roman" panose="02020603050405020304" pitchFamily="18" charset="0"/>
                <a:cs typeface="Times New Roman" panose="02020603050405020304" pitchFamily="18" charset="0"/>
              </a:rPr>
              <a:t> – xuất huyết dưới nhện – phù não – </a:t>
            </a:r>
            <a:r>
              <a:rPr lang="en-US" sz="2400" dirty="0" err="1">
                <a:solidFill>
                  <a:schemeClr val="tx1"/>
                </a:solidFill>
                <a:latin typeface="Times New Roman" panose="02020603050405020304" pitchFamily="18" charset="0"/>
                <a:cs typeface="Times New Roman" panose="02020603050405020304" pitchFamily="18" charset="0"/>
              </a:rPr>
              <a:t>theo</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dõi</a:t>
            </a:r>
            <a:r>
              <a:rPr lang="vi-VN" sz="2400" dirty="0">
                <a:solidFill>
                  <a:schemeClr val="tx1"/>
                </a:solidFill>
                <a:latin typeface="Times New Roman" panose="02020603050405020304" pitchFamily="18" charset="0"/>
                <a:cs typeface="Times New Roman" panose="02020603050405020304" pitchFamily="18" charset="0"/>
              </a:rPr>
              <a:t> suy thận</a:t>
            </a:r>
            <a:r>
              <a:rPr lang="en-US" sz="2400" dirty="0">
                <a:solidFill>
                  <a:schemeClr val="tx1"/>
                </a:solidFill>
                <a:latin typeface="Times New Roman" panose="02020603050405020304" pitchFamily="18" charset="0"/>
                <a:cs typeface="Times New Roman" panose="02020603050405020304" pitchFamily="18" charset="0"/>
              </a:rPr>
              <a:t>/</a:t>
            </a:r>
            <a:r>
              <a:rPr lang="vi-VN" sz="2400" dirty="0">
                <a:solidFill>
                  <a:schemeClr val="tx1"/>
                </a:solidFill>
                <a:latin typeface="Times New Roman" panose="02020603050405020304" pitchFamily="18" charset="0"/>
                <a:cs typeface="Times New Roman" panose="02020603050405020304" pitchFamily="18" charset="0"/>
              </a:rPr>
              <a:t>T</a:t>
            </a:r>
            <a:r>
              <a:rPr lang="en-US" sz="2400" dirty="0" err="1">
                <a:solidFill>
                  <a:schemeClr val="tx1"/>
                </a:solidFill>
                <a:latin typeface="Times New Roman" panose="02020603050405020304" pitchFamily="18" charset="0"/>
                <a:cs typeface="Times New Roman" panose="02020603050405020304" pitchFamily="18" charset="0"/>
              </a:rPr>
              <a:t>ăng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huyết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áp</a:t>
            </a:r>
            <a:r>
              <a:rPr lang="vi-VN" sz="2400" dirty="0">
                <a:solidFill>
                  <a:schemeClr val="tx1"/>
                </a:solidFill>
                <a:latin typeface="Times New Roman" panose="02020603050405020304" pitchFamily="18" charset="0"/>
                <a:cs typeface="Times New Roman" panose="02020603050405020304" pitchFamily="18" charset="0"/>
              </a:rPr>
              <a:t> – đặt stent mạch vành</a:t>
            </a:r>
          </a:p>
          <a:p>
            <a:pPr>
              <a:buFont typeface="Wingdings" panose="05000000000000000000" pitchFamily="2" charset="2"/>
              <a:buChar char="v"/>
            </a:pPr>
            <a:r>
              <a:rPr lang="vi-VN" sz="2400" dirty="0">
                <a:solidFill>
                  <a:schemeClr val="tx1"/>
                </a:solidFill>
                <a:latin typeface="Times New Roman" panose="02020603050405020304" pitchFamily="18" charset="0"/>
                <a:cs typeface="Times New Roman" panose="02020603050405020304" pitchFamily="18" charset="0"/>
              </a:rPr>
              <a:t>Đến 16h30p, BN được phẫu thuật lấy máu tụ </a:t>
            </a:r>
            <a:r>
              <a:rPr lang="en-US" sz="2400" dirty="0" err="1">
                <a:solidFill>
                  <a:schemeClr val="tx1"/>
                </a:solidFill>
                <a:latin typeface="Times New Roman" panose="02020603050405020304" pitchFamily="18" charset="0"/>
                <a:cs typeface="Times New Roman" panose="02020603050405020304" pitchFamily="18" charset="0"/>
              </a:rPr>
              <a:t>dưới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màng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cứng</a:t>
            </a:r>
            <a:r>
              <a:rPr lang="vi-VN" sz="2400" dirty="0">
                <a:solidFill>
                  <a:schemeClr val="tx1"/>
                </a:solidFill>
                <a:latin typeface="Times New Roman" panose="02020603050405020304" pitchFamily="18" charset="0"/>
                <a:cs typeface="Times New Roman" panose="02020603050405020304" pitchFamily="18" charset="0"/>
              </a:rPr>
              <a:t> cấp tính</a:t>
            </a: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vi-VN" sz="2400" dirty="0">
                <a:solidFill>
                  <a:schemeClr val="tx1"/>
                </a:solidFill>
                <a:latin typeface="Times New Roman" panose="02020603050405020304" pitchFamily="18" charset="0"/>
                <a:cs typeface="Times New Roman" panose="02020603050405020304" pitchFamily="18" charset="0"/>
              </a:rPr>
              <a:t>Vô cảm: </a:t>
            </a:r>
            <a:r>
              <a:rPr lang="en-US" sz="2400" dirty="0">
                <a:solidFill>
                  <a:schemeClr val="tx1"/>
                </a:solidFill>
                <a:latin typeface="Times New Roman" panose="02020603050405020304" pitchFamily="18" charset="0"/>
                <a:cs typeface="Times New Roman" panose="02020603050405020304" pitchFamily="18" charset="0"/>
              </a:rPr>
              <a:t>M</a:t>
            </a:r>
            <a:r>
              <a:rPr lang="vi-VN" sz="2400" dirty="0">
                <a:solidFill>
                  <a:schemeClr val="tx1"/>
                </a:solidFill>
                <a:latin typeface="Times New Roman" panose="02020603050405020304" pitchFamily="18" charset="0"/>
                <a:cs typeface="Times New Roman" panose="02020603050405020304" pitchFamily="18" charset="0"/>
              </a:rPr>
              <a:t>ê nội khí quản</a:t>
            </a: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vi-VN" sz="2400" dirty="0">
                <a:solidFill>
                  <a:schemeClr val="tx1"/>
                </a:solidFill>
                <a:latin typeface="Times New Roman" panose="02020603050405020304" pitchFamily="18" charset="0"/>
                <a:cs typeface="Times New Roman" panose="02020603050405020304" pitchFamily="18" charset="0"/>
              </a:rPr>
              <a:t>Chẩn đoán sau mổ: Sau phẫu thuật lấy khối máu tụ dưới màng cứng ở BN tụ máu </a:t>
            </a:r>
            <a:r>
              <a:rPr lang="en-US" sz="2400" dirty="0" err="1">
                <a:solidFill>
                  <a:schemeClr val="tx1"/>
                </a:solidFill>
                <a:latin typeface="Times New Roman" panose="02020603050405020304" pitchFamily="18" charset="0"/>
                <a:cs typeface="Times New Roman" panose="02020603050405020304" pitchFamily="18" charset="0"/>
              </a:rPr>
              <a:t>dưới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màng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cứng</a:t>
            </a:r>
            <a:r>
              <a:rPr lang="vi-VN" sz="2400" dirty="0">
                <a:solidFill>
                  <a:schemeClr val="tx1"/>
                </a:solidFill>
                <a:latin typeface="Times New Roman" panose="02020603050405020304" pitchFamily="18" charset="0"/>
                <a:cs typeface="Times New Roman" panose="02020603050405020304" pitchFamily="18" charset="0"/>
              </a:rPr>
              <a:t> cấp tính bán cầu não </a:t>
            </a:r>
            <a:r>
              <a:rPr lang="en-US" sz="2400" dirty="0">
                <a:solidFill>
                  <a:schemeClr val="tx1"/>
                </a:solidFill>
                <a:latin typeface="Times New Roman" panose="02020603050405020304" pitchFamily="18" charset="0"/>
                <a:cs typeface="Times New Roman" panose="02020603050405020304" pitchFamily="18" charset="0"/>
              </a:rPr>
              <a:t>(</a:t>
            </a:r>
            <a:r>
              <a:rPr lang="vi-VN" sz="2400" dirty="0">
                <a:solidFill>
                  <a:schemeClr val="tx1"/>
                </a:solidFill>
                <a:latin typeface="Times New Roman" panose="02020603050405020304" pitchFamily="18" charset="0"/>
                <a:cs typeface="Times New Roman" panose="02020603050405020304" pitchFamily="18" charset="0"/>
              </a:rPr>
              <a:t>T</a:t>
            </a:r>
            <a:r>
              <a:rPr lang="en-US" sz="2400" dirty="0">
                <a:solidFill>
                  <a:schemeClr val="tx1"/>
                </a:solidFill>
                <a:latin typeface="Times New Roman" panose="02020603050405020304" pitchFamily="18" charset="0"/>
                <a:cs typeface="Times New Roman" panose="02020603050405020304" pitchFamily="18" charset="0"/>
              </a:rPr>
              <a:t>)</a:t>
            </a:r>
            <a:r>
              <a:rPr lang="vi-VN" sz="2400" dirty="0">
                <a:solidFill>
                  <a:schemeClr val="tx1"/>
                </a:solidFill>
                <a:latin typeface="Times New Roman" panose="02020603050405020304" pitchFamily="18" charset="0"/>
                <a:cs typeface="Times New Roman" panose="02020603050405020304" pitchFamily="18" charset="0"/>
              </a:rPr>
              <a:t> – xuất huyết dưới nhện – phù não – </a:t>
            </a:r>
            <a:r>
              <a:rPr lang="en-US" sz="2400" dirty="0" err="1">
                <a:solidFill>
                  <a:schemeClr val="tx1"/>
                </a:solidFill>
                <a:latin typeface="Times New Roman" panose="02020603050405020304" pitchFamily="18" charset="0"/>
                <a:cs typeface="Times New Roman" panose="02020603050405020304" pitchFamily="18" charset="0"/>
              </a:rPr>
              <a:t>theo</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dõi</a:t>
            </a:r>
            <a:r>
              <a:rPr lang="vi-VN" sz="2400" dirty="0">
                <a:solidFill>
                  <a:schemeClr val="tx1"/>
                </a:solidFill>
                <a:latin typeface="Times New Roman" panose="02020603050405020304" pitchFamily="18" charset="0"/>
                <a:cs typeface="Times New Roman" panose="02020603050405020304" pitchFamily="18" charset="0"/>
              </a:rPr>
              <a:t> suy thận/</a:t>
            </a:r>
            <a:r>
              <a:rPr lang="en-US" sz="2400" dirty="0" err="1">
                <a:solidFill>
                  <a:schemeClr val="tx1"/>
                </a:solidFill>
                <a:latin typeface="Times New Roman" panose="02020603050405020304" pitchFamily="18" charset="0"/>
                <a:cs typeface="Times New Roman" panose="02020603050405020304" pitchFamily="18" charset="0"/>
              </a:rPr>
              <a:t>tăng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huyết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áp</a:t>
            </a:r>
            <a:r>
              <a:rPr lang="vi-VN" sz="2400" dirty="0">
                <a:solidFill>
                  <a:schemeClr val="tx1"/>
                </a:solidFill>
                <a:latin typeface="Times New Roman" panose="02020603050405020304" pitchFamily="18" charset="0"/>
                <a:cs typeface="Times New Roman" panose="02020603050405020304" pitchFamily="18" charset="0"/>
              </a:rPr>
              <a:t> – đặt stent mạch vành</a:t>
            </a:r>
          </a:p>
        </p:txBody>
      </p:sp>
    </p:spTree>
    <p:extLst>
      <p:ext uri="{BB962C8B-B14F-4D97-AF65-F5344CB8AC3E}">
        <p14:creationId xmlns:p14="http://schemas.microsoft.com/office/powerpoint/2010/main" val="3699258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7335B-C8CE-C072-4DDC-C2654445059A}"/>
              </a:ext>
            </a:extLst>
          </p:cNvPr>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Diễn biến sau mổ</a:t>
            </a:r>
            <a:endParaRPr lang="en-US"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EC2E6B82-AA38-9C54-F3A5-3E26C4B5D7ED}"/>
              </a:ext>
            </a:extLst>
          </p:cNvPr>
          <p:cNvGraphicFramePr>
            <a:graphicFrameLocks noGrp="1"/>
          </p:cNvGraphicFramePr>
          <p:nvPr>
            <p:extLst>
              <p:ext uri="{D42A27DB-BD31-4B8C-83A1-F6EECF244321}">
                <p14:modId xmlns:p14="http://schemas.microsoft.com/office/powerpoint/2010/main" val="3808075151"/>
              </p:ext>
            </p:extLst>
          </p:nvPr>
        </p:nvGraphicFramePr>
        <p:xfrm>
          <a:off x="631596" y="1270000"/>
          <a:ext cx="10039547" cy="5026686"/>
        </p:xfrm>
        <a:graphic>
          <a:graphicData uri="http://schemas.openxmlformats.org/drawingml/2006/table">
            <a:tbl>
              <a:tblPr firstRow="1" bandRow="1">
                <a:tableStyleId>{5C22544A-7EE6-4342-B048-85BDC9FD1C3A}</a:tableStyleId>
              </a:tblPr>
              <a:tblGrid>
                <a:gridCol w="1065229">
                  <a:extLst>
                    <a:ext uri="{9D8B030D-6E8A-4147-A177-3AD203B41FA5}">
                      <a16:colId xmlns:a16="http://schemas.microsoft.com/office/drawing/2014/main" val="1348058529"/>
                    </a:ext>
                  </a:extLst>
                </a:gridCol>
                <a:gridCol w="4930218">
                  <a:extLst>
                    <a:ext uri="{9D8B030D-6E8A-4147-A177-3AD203B41FA5}">
                      <a16:colId xmlns:a16="http://schemas.microsoft.com/office/drawing/2014/main" val="2616042712"/>
                    </a:ext>
                  </a:extLst>
                </a:gridCol>
                <a:gridCol w="4044100">
                  <a:extLst>
                    <a:ext uri="{9D8B030D-6E8A-4147-A177-3AD203B41FA5}">
                      <a16:colId xmlns:a16="http://schemas.microsoft.com/office/drawing/2014/main" val="1850812752"/>
                    </a:ext>
                  </a:extLst>
                </a:gridCol>
              </a:tblGrid>
              <a:tr h="530520">
                <a:tc>
                  <a:txBody>
                    <a:bodyPr/>
                    <a:lstStyle/>
                    <a:p>
                      <a:r>
                        <a:rPr lang="vi-VN" dirty="0">
                          <a:latin typeface="Times New Roman" panose="02020603050405020304" pitchFamily="18" charset="0"/>
                          <a:cs typeface="Times New Roman" panose="02020603050405020304" pitchFamily="18" charset="0"/>
                        </a:rPr>
                        <a:t>Giờ </a:t>
                      </a:r>
                      <a:endParaRPr lang="en-US" dirty="0">
                        <a:latin typeface="Times New Roman" panose="02020603050405020304" pitchFamily="18" charset="0"/>
                        <a:cs typeface="Times New Roman" panose="02020603050405020304" pitchFamily="18" charset="0"/>
                      </a:endParaRPr>
                    </a:p>
                  </a:txBody>
                  <a:tcPr/>
                </a:tc>
                <a:tc>
                  <a:txBody>
                    <a:bodyPr/>
                    <a:lstStyle/>
                    <a:p>
                      <a:r>
                        <a:rPr lang="vi-VN" dirty="0">
                          <a:latin typeface="Times New Roman" panose="02020603050405020304" pitchFamily="18" charset="0"/>
                          <a:cs typeface="Times New Roman" panose="02020603050405020304" pitchFamily="18" charset="0"/>
                        </a:rPr>
                        <a:t>Lâm sàng</a:t>
                      </a:r>
                      <a:endParaRPr lang="en-US" dirty="0">
                        <a:latin typeface="Times New Roman" panose="02020603050405020304" pitchFamily="18" charset="0"/>
                        <a:cs typeface="Times New Roman" panose="02020603050405020304" pitchFamily="18" charset="0"/>
                      </a:endParaRPr>
                    </a:p>
                  </a:txBody>
                  <a:tcPr/>
                </a:tc>
                <a:tc>
                  <a:txBody>
                    <a:bodyPr/>
                    <a:lstStyle/>
                    <a:p>
                      <a:r>
                        <a:rPr lang="vi-VN" dirty="0">
                          <a:latin typeface="Times New Roman" panose="02020603050405020304" pitchFamily="18" charset="0"/>
                          <a:cs typeface="Times New Roman" panose="02020603050405020304" pitchFamily="18" charset="0"/>
                        </a:rPr>
                        <a:t>Xử trí</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94895198"/>
                  </a:ext>
                </a:extLst>
              </a:tr>
              <a:tr h="1054440">
                <a:tc>
                  <a:txBody>
                    <a:bodyPr/>
                    <a:lstStyle/>
                    <a:p>
                      <a:r>
                        <a:rPr lang="vi-VN" dirty="0">
                          <a:latin typeface="Times New Roman" panose="02020603050405020304" pitchFamily="18" charset="0"/>
                          <a:cs typeface="Times New Roman" panose="02020603050405020304" pitchFamily="18" charset="0"/>
                        </a:rPr>
                        <a:t>17h18</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VN" sz="1800" dirty="0">
                          <a:latin typeface="Times New Roman" panose="02020603050405020304" pitchFamily="18" charset="0"/>
                          <a:cs typeface="Times New Roman" panose="02020603050405020304" pitchFamily="18" charset="0"/>
                        </a:rPr>
                        <a:t>Sau </a:t>
                      </a:r>
                      <a:r>
                        <a:rPr lang="en-US" sz="1800" dirty="0" err="1">
                          <a:latin typeface="Times New Roman" panose="02020603050405020304" pitchFamily="18" charset="0"/>
                          <a:cs typeface="Times New Roman" panose="02020603050405020304" pitchFamily="18" charset="0"/>
                        </a:rPr>
                        <a:t>phẫu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thuật</a:t>
                      </a:r>
                      <a:r>
                        <a:rPr lang="vi-VN" sz="1800" dirty="0">
                          <a:latin typeface="Times New Roman" panose="02020603050405020304" pitchFamily="18" charset="0"/>
                          <a:cs typeface="Times New Roman" panose="02020603050405020304" pitchFamily="18" charset="0"/>
                        </a:rPr>
                        <a:t>, BN được về khoa Hồ</a:t>
                      </a:r>
                      <a:r>
                        <a:rPr lang="en-US" sz="1800" dirty="0" err="1">
                          <a:latin typeface="Times New Roman" panose="02020603050405020304" pitchFamily="18" charset="0"/>
                          <a:cs typeface="Times New Roman" panose="02020603050405020304" pitchFamily="18" charset="0"/>
                        </a:rPr>
                        <a:t>i</a:t>
                      </a:r>
                      <a:r>
                        <a:rPr lang="vi-VN" sz="1800" dirty="0">
                          <a:latin typeface="Times New Roman" panose="02020603050405020304" pitchFamily="18" charset="0"/>
                          <a:cs typeface="Times New Roman" panose="02020603050405020304" pitchFamily="18" charset="0"/>
                        </a:rPr>
                        <a:t> sức Ngoại. Tình trạng hôn mê sâu, thở máy</a:t>
                      </a:r>
                    </a:p>
                    <a:p>
                      <a:pPr marL="0" marR="0" lvl="0" indent="0" algn="l" defTabSz="457200" rtl="0" eaLnBrk="1" fontAlgn="auto" latinLnBrk="0" hangingPunct="1">
                        <a:lnSpc>
                          <a:spcPct val="100000"/>
                        </a:lnSpc>
                        <a:spcBef>
                          <a:spcPts val="0"/>
                        </a:spcBef>
                        <a:spcAft>
                          <a:spcPts val="0"/>
                        </a:spcAft>
                        <a:buClrTx/>
                        <a:buSzTx/>
                        <a:buFontTx/>
                        <a:buNone/>
                        <a:tabLst/>
                        <a:defRPr/>
                      </a:pPr>
                      <a:r>
                        <a:rPr lang="vi-VN" sz="1800" dirty="0">
                          <a:latin typeface="Times New Roman" panose="02020603050405020304" pitchFamily="18" charset="0"/>
                          <a:cs typeface="Times New Roman" panose="02020603050405020304" pitchFamily="18" charset="0"/>
                        </a:rPr>
                        <a:t>P</a:t>
                      </a:r>
                      <a:r>
                        <a:rPr lang="en-US" sz="1800" dirty="0" err="1">
                          <a:latin typeface="Times New Roman" panose="02020603050405020304" pitchFamily="18" charset="0"/>
                          <a:cs typeface="Times New Roman" panose="02020603050405020304" pitchFamily="18" charset="0"/>
                        </a:rPr>
                        <a:t>hản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sáng</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 đồng tử 2 bên 5mm  </a:t>
                      </a:r>
                    </a:p>
                    <a:p>
                      <a:pPr marL="0" marR="0" lvl="0" indent="0" algn="l" defTabSz="457200" rtl="0" eaLnBrk="1" fontAlgn="auto" latinLnBrk="0" hangingPunct="1">
                        <a:lnSpc>
                          <a:spcPct val="100000"/>
                        </a:lnSpc>
                        <a:spcBef>
                          <a:spcPts val="0"/>
                        </a:spcBef>
                        <a:spcAft>
                          <a:spcPts val="0"/>
                        </a:spcAft>
                        <a:buClrTx/>
                        <a:buSzTx/>
                        <a:buFontTx/>
                        <a:buNone/>
                        <a:tabLst/>
                        <a:defRPr/>
                      </a:pPr>
                      <a:r>
                        <a:rPr lang="vi-VN" sz="1800" dirty="0">
                          <a:latin typeface="Times New Roman" panose="02020603050405020304" pitchFamily="18" charset="0"/>
                          <a:cs typeface="Times New Roman" panose="02020603050405020304" pitchFamily="18" charset="0"/>
                        </a:rPr>
                        <a:t>HA: 60/30mmHg	M: 90l/p		</a:t>
                      </a:r>
                    </a:p>
                    <a:p>
                      <a:endParaRPr lang="en-US" dirty="0">
                        <a:latin typeface="Times New Roman" panose="02020603050405020304" pitchFamily="18" charset="0"/>
                        <a:cs typeface="Times New Roman" panose="02020603050405020304" pitchFamily="18" charset="0"/>
                      </a:endParaRPr>
                    </a:p>
                  </a:txBody>
                  <a:tcPr/>
                </a:tc>
                <a:tc>
                  <a:txBody>
                    <a:bodyPr/>
                    <a:lstStyle/>
                    <a:p>
                      <a:pPr marL="0" indent="0">
                        <a:buNone/>
                      </a:pPr>
                      <a:r>
                        <a:rPr lang="vi-VN" sz="1800" dirty="0">
                          <a:latin typeface="Times New Roman" panose="02020603050405020304" pitchFamily="18" charset="0"/>
                          <a:cs typeface="Times New Roman" panose="02020603050405020304" pitchFamily="18" charset="0"/>
                        </a:rPr>
                        <a:t>Noraldrenalin 4mg/50ml (4ml/h)</a:t>
                      </a:r>
                    </a:p>
                    <a:p>
                      <a:pPr marL="0" indent="0">
                        <a:buNone/>
                      </a:pPr>
                      <a:r>
                        <a:rPr lang="vi-VN" sz="1800" dirty="0">
                          <a:latin typeface="Times New Roman" panose="02020603050405020304" pitchFamily="18" charset="0"/>
                          <a:cs typeface="Times New Roman" panose="02020603050405020304" pitchFamily="18" charset="0"/>
                        </a:rPr>
                        <a:t>Aldrenalin 5mg/50ml (30ml/h)</a:t>
                      </a:r>
                    </a:p>
                    <a:p>
                      <a:pPr marL="0" indent="0">
                        <a:buNone/>
                      </a:pPr>
                      <a:r>
                        <a:rPr lang="vi-VN" sz="1800" dirty="0">
                          <a:latin typeface="Times New Roman" panose="02020603050405020304" pitchFamily="18" charset="0"/>
                          <a:cs typeface="Times New Roman" panose="02020603050405020304" pitchFamily="18" charset="0"/>
                        </a:rPr>
                        <a:t>Dobutamin 250mg/50ml (50ml/h)</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49562080"/>
                  </a:ext>
                </a:extLst>
              </a:tr>
              <a:tr h="789966">
                <a:tc>
                  <a:txBody>
                    <a:bodyPr/>
                    <a:lstStyle/>
                    <a:p>
                      <a:r>
                        <a:rPr lang="vi-VN" dirty="0">
                          <a:latin typeface="Times New Roman" panose="02020603050405020304" pitchFamily="18" charset="0"/>
                          <a:cs typeface="Times New Roman" panose="02020603050405020304" pitchFamily="18" charset="0"/>
                        </a:rPr>
                        <a:t>17h30</a:t>
                      </a:r>
                      <a:endParaRPr lang="en-US" dirty="0">
                        <a:latin typeface="Times New Roman" panose="02020603050405020304" pitchFamily="18" charset="0"/>
                        <a:cs typeface="Times New Roman" panose="02020603050405020304" pitchFamily="18" charset="0"/>
                      </a:endParaRPr>
                    </a:p>
                  </a:txBody>
                  <a:tcPr/>
                </a:tc>
                <a:tc gridSpan="2">
                  <a:txBody>
                    <a:bodyPr/>
                    <a:lstStyle/>
                    <a:p>
                      <a:r>
                        <a:rPr lang="en-US" sz="1800" dirty="0">
                          <a:latin typeface="Times New Roman" panose="02020603050405020304" pitchFamily="18" charset="0"/>
                          <a:cs typeface="Times New Roman" panose="02020603050405020304" pitchFamily="18" charset="0"/>
                        </a:rPr>
                        <a:t>T</a:t>
                      </a:r>
                      <a:r>
                        <a:rPr lang="vi-VN" sz="1800" dirty="0">
                          <a:latin typeface="Times New Roman" panose="02020603050405020304" pitchFamily="18" charset="0"/>
                          <a:cs typeface="Times New Roman" panose="02020603050405020304" pitchFamily="18" charset="0"/>
                        </a:rPr>
                        <a:t>ruyền khối hồng cầu 700ml nhóm</a:t>
                      </a:r>
                      <a:r>
                        <a:rPr lang="vi-VN" sz="1800" b="0" i="0" dirty="0">
                          <a:latin typeface="Times New Roman" panose="02020603050405020304" pitchFamily="18" charset="0"/>
                          <a:cs typeface="Times New Roman" panose="02020603050405020304" pitchFamily="18" charset="0"/>
                        </a:rPr>
                        <a:t> B+</a:t>
                      </a:r>
                      <a:endParaRPr lang="en-US" b="0" i="0"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1767579544"/>
                  </a:ext>
                </a:extLst>
              </a:tr>
              <a:tr h="1054440">
                <a:tc>
                  <a:txBody>
                    <a:bodyPr/>
                    <a:lstStyle/>
                    <a:p>
                      <a:r>
                        <a:rPr lang="vi-VN" dirty="0">
                          <a:latin typeface="Times New Roman" panose="02020603050405020304" pitchFamily="18" charset="0"/>
                          <a:cs typeface="Times New Roman" panose="02020603050405020304" pitchFamily="18" charset="0"/>
                        </a:rPr>
                        <a:t>19h42</a:t>
                      </a:r>
                      <a:endParaRPr lang="en-US" dirty="0">
                        <a:latin typeface="Times New Roman" panose="02020603050405020304" pitchFamily="18" charset="0"/>
                        <a:cs typeface="Times New Roman" panose="02020603050405020304" pitchFamily="18" charset="0"/>
                      </a:endParaRPr>
                    </a:p>
                  </a:txBody>
                  <a:tcPr/>
                </a:tc>
                <a:tc>
                  <a:txBody>
                    <a:bodyPr/>
                    <a:lstStyle/>
                    <a:p>
                      <a:r>
                        <a:rPr lang="vi-VN" sz="1800" dirty="0">
                          <a:latin typeface="Times New Roman" panose="02020603050405020304" pitchFamily="18" charset="0"/>
                          <a:cs typeface="Times New Roman" panose="02020603050405020304" pitchFamily="18" charset="0"/>
                        </a:rPr>
                        <a:t>BN hôn mê, G</a:t>
                      </a:r>
                      <a:r>
                        <a:rPr lang="en-US" sz="1800" dirty="0" err="1">
                          <a:latin typeface="Times New Roman" panose="02020603050405020304" pitchFamily="18" charset="0"/>
                          <a:cs typeface="Times New Roman" panose="02020603050405020304" pitchFamily="18" charset="0"/>
                        </a:rPr>
                        <a:t>lassgow</a:t>
                      </a:r>
                      <a:r>
                        <a:rPr lang="vi-VN" sz="1800" dirty="0">
                          <a:latin typeface="Times New Roman" panose="02020603050405020304" pitchFamily="18" charset="0"/>
                          <a:cs typeface="Times New Roman" panose="02020603050405020304" pitchFamily="18" charset="0"/>
                        </a:rPr>
                        <a:t> 2đ, thở máy, đồng tử 2 bên 5mm</a:t>
                      </a:r>
                    </a:p>
                    <a:p>
                      <a:pPr marL="0" indent="0">
                        <a:buNone/>
                      </a:pPr>
                      <a:r>
                        <a:rPr lang="vi-VN" sz="1800" dirty="0">
                          <a:latin typeface="Times New Roman" panose="02020603050405020304" pitchFamily="18" charset="0"/>
                          <a:cs typeface="Times New Roman" panose="02020603050405020304" pitchFamily="18" charset="0"/>
                        </a:rPr>
                        <a:t>M</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00 l</a:t>
                      </a:r>
                      <a:r>
                        <a:rPr lang="vi-VN" sz="1800" dirty="0">
                          <a:latin typeface="Times New Roman" panose="02020603050405020304" pitchFamily="18" charset="0"/>
                          <a:cs typeface="Times New Roman" panose="02020603050405020304" pitchFamily="18" charset="0"/>
                        </a:rPr>
                        <a:t>/p 		HA: 50/30mmHg</a:t>
                      </a:r>
                    </a:p>
                    <a:p>
                      <a:endParaRPr lang="en-US" dirty="0">
                        <a:latin typeface="Times New Roman" panose="02020603050405020304" pitchFamily="18" charset="0"/>
                        <a:cs typeface="Times New Roman" panose="02020603050405020304" pitchFamily="18" charset="0"/>
                      </a:endParaRPr>
                    </a:p>
                  </a:txBody>
                  <a:tcPr/>
                </a:tc>
                <a:tc>
                  <a:txBody>
                    <a:bodyPr/>
                    <a:lstStyle/>
                    <a:p>
                      <a:pPr marL="0" indent="0">
                        <a:buNone/>
                      </a:pPr>
                      <a:r>
                        <a:rPr lang="vi-VN" sz="1800" dirty="0">
                          <a:latin typeface="Times New Roman" panose="02020603050405020304" pitchFamily="18" charset="0"/>
                          <a:cs typeface="Times New Roman" panose="02020603050405020304" pitchFamily="18" charset="0"/>
                        </a:rPr>
                        <a:t>Noraldrenalin 4mg/50ml (4ml/h)</a:t>
                      </a:r>
                    </a:p>
                    <a:p>
                      <a:pPr marL="0" indent="0">
                        <a:buNone/>
                      </a:pPr>
                      <a:r>
                        <a:rPr lang="vi-VN" sz="1800" dirty="0">
                          <a:latin typeface="Times New Roman" panose="02020603050405020304" pitchFamily="18" charset="0"/>
                          <a:cs typeface="Times New Roman" panose="02020603050405020304" pitchFamily="18" charset="0"/>
                        </a:rPr>
                        <a:t>Aldrenalin 5mg/50ml (30ml/h)</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56144554"/>
                  </a:ext>
                </a:extLst>
              </a:tr>
              <a:tr h="1054440">
                <a:tc gridSpan="3">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VN" sz="1800" dirty="0">
                          <a:latin typeface="Times New Roman" panose="02020603050405020304" pitchFamily="18" charset="0"/>
                          <a:cs typeface="Times New Roman" panose="02020603050405020304" pitchFamily="18" charset="0"/>
                        </a:rPr>
                        <a:t>Người nhà được giải thích tình hình của BN và nguy cơ tử vong. Đồng ý xin về</a:t>
                      </a:r>
                      <a:r>
                        <a:rPr lang="en-US" sz="1800" dirty="0">
                          <a:latin typeface="Times New Roman" panose="02020603050405020304" pitchFamily="18" charset="0"/>
                          <a:cs typeface="Times New Roman" panose="02020603050405020304" pitchFamily="18" charset="0"/>
                        </a:rPr>
                        <a:t>.</a:t>
                      </a:r>
                      <a:endParaRPr lang="vi-VN"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875424370"/>
                  </a:ext>
                </a:extLst>
              </a:tr>
            </a:tbl>
          </a:graphicData>
        </a:graphic>
      </p:graphicFrame>
    </p:spTree>
    <p:extLst>
      <p:ext uri="{BB962C8B-B14F-4D97-AF65-F5344CB8AC3E}">
        <p14:creationId xmlns:p14="http://schemas.microsoft.com/office/powerpoint/2010/main" val="2823161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6D44-3EB8-A5CB-7B0C-94BAAB48005A}"/>
              </a:ext>
            </a:extLst>
          </p:cNvPr>
          <p:cNvSpPr>
            <a:spLocks noGrp="1"/>
          </p:cNvSpPr>
          <p:nvPr>
            <p:ph type="title"/>
          </p:nvPr>
        </p:nvSpPr>
        <p:spPr>
          <a:xfrm>
            <a:off x="235671" y="188536"/>
            <a:ext cx="9038332" cy="628102"/>
          </a:xfrm>
        </p:spPr>
        <p:txBody>
          <a:bodyPr>
            <a:normAutofit fontScale="90000"/>
          </a:bodyPr>
          <a:lstStyle/>
          <a:p>
            <a:r>
              <a:rPr lang="vi-VN" dirty="0">
                <a:latin typeface="Times New Roman" panose="02020603050405020304" pitchFamily="18" charset="0"/>
                <a:cs typeface="Times New Roman" panose="02020603050405020304" pitchFamily="18" charset="0"/>
              </a:rPr>
              <a:t>Thảo luận và thắc mắc trên BN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9F403F-8EDA-0CC7-3D51-5DA7CA71788F}"/>
              </a:ext>
            </a:extLst>
          </p:cNvPr>
          <p:cNvSpPr>
            <a:spLocks noGrp="1"/>
          </p:cNvSpPr>
          <p:nvPr>
            <p:ph idx="1"/>
          </p:nvPr>
        </p:nvSpPr>
        <p:spPr>
          <a:xfrm>
            <a:off x="235670" y="816638"/>
            <a:ext cx="7294683" cy="5224725"/>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1. </a:t>
            </a:r>
            <a:r>
              <a:rPr lang="vi-VN" sz="2200" dirty="0">
                <a:latin typeface="Times New Roman" panose="02020603050405020304" pitchFamily="18" charset="0"/>
                <a:cs typeface="Times New Roman" panose="02020603050405020304" pitchFamily="18" charset="0"/>
              </a:rPr>
              <a:t>Nguyên nhân dẫn tới việc tri giác giảm sau phẫu thuật</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2. </a:t>
            </a:r>
            <a:r>
              <a:rPr lang="vi-VN" sz="2200" dirty="0">
                <a:latin typeface="Times New Roman" panose="02020603050405020304" pitchFamily="18" charset="0"/>
                <a:cs typeface="Times New Roman" panose="02020603050405020304" pitchFamily="18" charset="0"/>
              </a:rPr>
              <a:t>BN được đặt stent mạch vành và không rõ tiền sử dùng chống đông </a:t>
            </a:r>
            <a:r>
              <a:rPr lang="en-US" sz="2200" dirty="0">
                <a:latin typeface="Times New Roman" panose="02020603050405020304" pitchFamily="18" charset="0"/>
                <a:cs typeface="Times New Roman" panose="02020603050405020304" pitchFamily="18" charset="0"/>
              </a:rPr>
              <a:t>=&gt;</a:t>
            </a:r>
            <a:r>
              <a:rPr lang="vi-VN" sz="2200" dirty="0">
                <a:latin typeface="Times New Roman" panose="02020603050405020304" pitchFamily="18" charset="0"/>
                <a:cs typeface="Times New Roman" panose="02020603050405020304" pitchFamily="18" charset="0"/>
              </a:rPr>
              <a:t> nguy cơ xuất huyết. Như vậy:</a:t>
            </a:r>
          </a:p>
          <a:p>
            <a:pPr>
              <a:buFont typeface="Arial" panose="020B0604020202020204" pitchFamily="34" charset="0"/>
              <a:buChar char="•"/>
            </a:pPr>
            <a:r>
              <a:rPr lang="vi-VN" sz="2200" dirty="0">
                <a:latin typeface="Times New Roman" panose="02020603050405020304" pitchFamily="18" charset="0"/>
                <a:cs typeface="Times New Roman" panose="02020603050405020304" pitchFamily="18" charset="0"/>
              </a:rPr>
              <a:t>Điều trị phẫu thuật có gì khác so với BN bình thường.</a:t>
            </a:r>
          </a:p>
          <a:p>
            <a:pPr>
              <a:buFont typeface="Arial" panose="020B0604020202020204" pitchFamily="34" charset="0"/>
              <a:buChar char="•"/>
            </a:pPr>
            <a:r>
              <a:rPr lang="vi-VN" sz="2200" dirty="0">
                <a:latin typeface="Times New Roman" panose="02020603050405020304" pitchFamily="18" charset="0"/>
                <a:cs typeface="Times New Roman" panose="02020603050405020304" pitchFamily="18" charset="0"/>
              </a:rPr>
              <a:t>Ban đầu BN được chuyển F12 và điều trị bảo tồn, vậy nếu tri giác BN không xấu đi và vẫn tiếp tục điều trị hướng bảo tồn, thì có lưu ý gì khác?</a:t>
            </a:r>
          </a:p>
          <a:p>
            <a:pPr>
              <a:buFont typeface="Arial" panose="020B0604020202020204" pitchFamily="34" charset="0"/>
              <a:buChar char="•"/>
            </a:pPr>
            <a:r>
              <a:rPr lang="vi-VN" sz="2200" dirty="0">
                <a:latin typeface="Times New Roman" panose="02020603050405020304" pitchFamily="18" charset="0"/>
                <a:cs typeface="Times New Roman" panose="02020603050405020304" pitchFamily="18" charset="0"/>
              </a:rPr>
              <a:t>BN có nguy cơ huyết khối cao (INR 0.95), vậy dự phòng huyết khối sau điều trị </a:t>
            </a:r>
            <a:r>
              <a:rPr lang="en-US" sz="2200" dirty="0" err="1">
                <a:latin typeface="Times New Roman" panose="02020603050405020304" pitchFamily="18" charset="0"/>
                <a:cs typeface="Times New Roman" panose="02020603050405020304" pitchFamily="18" charset="0"/>
              </a:rPr>
              <a:t>chấn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sọ</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não</a:t>
            </a:r>
            <a:r>
              <a:rPr lang="vi-VN" sz="2200" dirty="0">
                <a:latin typeface="Times New Roman" panose="02020603050405020304" pitchFamily="18" charset="0"/>
                <a:cs typeface="Times New Roman" panose="02020603050405020304" pitchFamily="18" charset="0"/>
              </a:rPr>
              <a:t> như thế nào?</a:t>
            </a:r>
          </a:p>
          <a:p>
            <a:pPr marL="0" indent="0">
              <a:buNone/>
            </a:pPr>
            <a:r>
              <a:rPr lang="en-US" sz="2200" dirty="0">
                <a:latin typeface="Times New Roman" panose="02020603050405020304" pitchFamily="18" charset="0"/>
                <a:cs typeface="Times New Roman" panose="02020603050405020304" pitchFamily="18" charset="0"/>
              </a:rPr>
              <a:t>3. </a:t>
            </a:r>
            <a:r>
              <a:rPr lang="vi-VN" sz="2200" dirty="0">
                <a:latin typeface="Times New Roman" panose="02020603050405020304" pitchFamily="18" charset="0"/>
                <a:cs typeface="Times New Roman" panose="02020603050405020304" pitchFamily="18" charset="0"/>
              </a:rPr>
              <a:t>Nếu BN không xin ra viện thì hướng điều trị tiếp theo ntn</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4. </a:t>
            </a:r>
            <a:r>
              <a:rPr lang="vi-VN" sz="2200" dirty="0">
                <a:latin typeface="Times New Roman" panose="02020603050405020304" pitchFamily="18" charset="0"/>
                <a:cs typeface="Times New Roman" panose="02020603050405020304" pitchFamily="18" charset="0"/>
              </a:rPr>
              <a:t>Ở bệnh nhân này có nghĩ tới tổn thương thận do thuốc cản quang, dẫn đến tăng huyết áp cấp cứu </a:t>
            </a:r>
            <a:r>
              <a:rPr lang="en-US" sz="2200" dirty="0">
                <a:latin typeface="Times New Roman" panose="02020603050405020304" pitchFamily="18" charset="0"/>
                <a:cs typeface="Times New Roman" panose="02020603050405020304" pitchFamily="18" charset="0"/>
              </a:rPr>
              <a:t>(190/110 mmHg),</a:t>
            </a:r>
            <a:r>
              <a:rPr lang="vi-VN" sz="2200" dirty="0">
                <a:latin typeface="Times New Roman" panose="02020603050405020304" pitchFamily="18" charset="0"/>
                <a:cs typeface="Times New Roman" panose="02020603050405020304" pitchFamily="18" charset="0"/>
              </a:rPr>
              <a:t> làm tình trạng xuất huyết não trở nên nặng hơn hay không?</a:t>
            </a:r>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BBEF755-4B95-B4A9-3246-A1E178D78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332" y="816637"/>
            <a:ext cx="4331617" cy="4331617"/>
          </a:xfrm>
          <a:prstGeom prst="rect">
            <a:avLst/>
          </a:prstGeom>
        </p:spPr>
      </p:pic>
      <p:pic>
        <p:nvPicPr>
          <p:cNvPr id="4" name="Picture 3">
            <a:extLst>
              <a:ext uri="{FF2B5EF4-FFF2-40B4-BE49-F238E27FC236}">
                <a16:creationId xmlns:a16="http://schemas.microsoft.com/office/drawing/2014/main" id="{723B99D0-B2DA-D523-8D10-862CB3F640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5371" y="0"/>
            <a:ext cx="1253613" cy="1253613"/>
          </a:xfrm>
          <a:prstGeom prst="rect">
            <a:avLst/>
          </a:prstGeom>
        </p:spPr>
      </p:pic>
    </p:spTree>
    <p:extLst>
      <p:ext uri="{BB962C8B-B14F-4D97-AF65-F5344CB8AC3E}">
        <p14:creationId xmlns:p14="http://schemas.microsoft.com/office/powerpoint/2010/main" val="3850539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600DF-66E2-595D-BBAD-8C5EDB8497E1}"/>
              </a:ext>
            </a:extLst>
          </p:cNvPr>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Hành chính</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037CFC-3364-18D3-7F32-6D3586B9A63D}"/>
              </a:ext>
            </a:extLst>
          </p:cNvPr>
          <p:cNvSpPr>
            <a:spLocks noGrp="1"/>
          </p:cNvSpPr>
          <p:nvPr>
            <p:ph idx="1"/>
          </p:nvPr>
        </p:nvSpPr>
        <p:spPr/>
        <p:txBody>
          <a:bodyPr>
            <a:normAutofit/>
          </a:bodyPr>
          <a:lstStyle/>
          <a:p>
            <a:r>
              <a:rPr lang="vi-VN" sz="2400" dirty="0">
                <a:latin typeface="Times New Roman" panose="02020603050405020304" pitchFamily="18" charset="0"/>
                <a:cs typeface="Times New Roman" panose="02020603050405020304" pitchFamily="18" charset="0"/>
              </a:rPr>
              <a:t>Họ tên : NGUYỄN VĂN XUÂN    Tuổi: 61    Giới: Nam</a:t>
            </a:r>
          </a:p>
          <a:p>
            <a:r>
              <a:rPr lang="vi-VN" sz="2400" dirty="0">
                <a:latin typeface="Times New Roman" panose="02020603050405020304" pitchFamily="18" charset="0"/>
                <a:cs typeface="Times New Roman" panose="02020603050405020304" pitchFamily="18" charset="0"/>
              </a:rPr>
              <a:t>Nghề nghiệp: Hưu trí</a:t>
            </a:r>
          </a:p>
          <a:p>
            <a:r>
              <a:rPr lang="vi-VN" sz="2400" dirty="0">
                <a:latin typeface="Times New Roman" panose="02020603050405020304" pitchFamily="18" charset="0"/>
                <a:cs typeface="Times New Roman" panose="02020603050405020304" pitchFamily="18" charset="0"/>
              </a:rPr>
              <a:t>Địa chỉ: Nghĩa Xá - Lê Chân - Hải Phòng</a:t>
            </a:r>
          </a:p>
          <a:p>
            <a:r>
              <a:rPr lang="vi-VN" sz="2400" dirty="0">
                <a:latin typeface="Times New Roman" panose="02020603050405020304" pitchFamily="18" charset="0"/>
                <a:cs typeface="Times New Roman" panose="02020603050405020304" pitchFamily="18" charset="0"/>
              </a:rPr>
              <a:t>Ngày vào viện: </a:t>
            </a:r>
            <a:r>
              <a:rPr lang="en-US" sz="2400" dirty="0" err="1">
                <a:latin typeface="Times New Roman" panose="02020603050405020304" pitchFamily="18" charset="0"/>
                <a:cs typeface="Times New Roman" panose="02020603050405020304" pitchFamily="18" charset="0"/>
              </a:rPr>
              <a:t>9h20p</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ngày 05/10/2022</a:t>
            </a:r>
          </a:p>
          <a:p>
            <a:r>
              <a:rPr lang="vi-VN" sz="2400" dirty="0">
                <a:latin typeface="Times New Roman" panose="02020603050405020304" pitchFamily="18" charset="0"/>
                <a:cs typeface="Times New Roman" panose="02020603050405020304" pitchFamily="18" charset="0"/>
              </a:rPr>
              <a:t>Khi cần báo tin cho: vợ (0833855958)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4086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F1D75-FD07-C9BB-8266-1DB4AF6C651E}"/>
              </a:ext>
            </a:extLst>
          </p:cNvPr>
          <p:cNvSpPr>
            <a:spLocks noGrp="1"/>
          </p:cNvSpPr>
          <p:nvPr>
            <p:ph type="title"/>
          </p:nvPr>
        </p:nvSpPr>
        <p:spPr>
          <a:xfrm>
            <a:off x="301659" y="452486"/>
            <a:ext cx="9444870" cy="1112364"/>
          </a:xfrm>
        </p:spPr>
        <p:txBody>
          <a:bodyPr/>
          <a:lstStyle/>
          <a:p>
            <a:r>
              <a:rPr lang="vi-VN" dirty="0">
                <a:latin typeface="Times New Roman" panose="02020603050405020304" pitchFamily="18" charset="0"/>
                <a:cs typeface="Times New Roman" panose="02020603050405020304" pitchFamily="18" charset="0"/>
              </a:rPr>
              <a:t>Báo cáo tóm tắt ca bệnh</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C72BA4-7510-1E32-724C-F1E12AF2FBA5}"/>
              </a:ext>
            </a:extLst>
          </p:cNvPr>
          <p:cNvSpPr>
            <a:spLocks noGrp="1"/>
          </p:cNvSpPr>
          <p:nvPr>
            <p:ph idx="1"/>
          </p:nvPr>
        </p:nvSpPr>
        <p:spPr>
          <a:xfrm>
            <a:off x="301659" y="1008668"/>
            <a:ext cx="10479412" cy="5849331"/>
          </a:xfrm>
          <a:ln>
            <a:solidFill>
              <a:schemeClr val="accent1"/>
            </a:solidFill>
          </a:ln>
        </p:spPr>
        <p:txBody>
          <a:bodyPr>
            <a:noAutofit/>
          </a:bodyPr>
          <a:lstStyle/>
          <a:p>
            <a:pPr marL="0" indent="0">
              <a:buNone/>
            </a:pPr>
            <a:r>
              <a:rPr lang="vi-VN" sz="2400" dirty="0">
                <a:latin typeface="Times New Roman" panose="02020603050405020304" pitchFamily="18" charset="0"/>
                <a:cs typeface="Times New Roman" panose="02020603050405020304" pitchFamily="18" charset="0"/>
              </a:rPr>
              <a:t>BN nam, 61 tuổi, vào viện vì đau đầu tăng lên. Qua hỏi và khám thấy:</a:t>
            </a:r>
          </a:p>
          <a:p>
            <a:pPr marL="0" indent="0">
              <a:buNone/>
            </a:pPr>
            <a:r>
              <a:rPr lang="vi-VN" sz="2400" dirty="0">
                <a:latin typeface="Times New Roman" panose="02020603050405020304" pitchFamily="18" charset="0"/>
                <a:cs typeface="Times New Roman" panose="02020603050405020304" pitchFamily="18" charset="0"/>
              </a:rPr>
              <a:t>Tiền sử: Tăng huyết áp, đặt stent  mạch vành, không rõ tiền sử sử dụng thuốc chống đông.</a:t>
            </a:r>
          </a:p>
          <a:p>
            <a:pPr marL="0" indent="0">
              <a:buNone/>
            </a:pPr>
            <a:r>
              <a:rPr lang="vi-VN" sz="2400" dirty="0">
                <a:latin typeface="Times New Roman" panose="02020603050405020304" pitchFamily="18" charset="0"/>
                <a:cs typeface="Times New Roman" panose="02020603050405020304" pitchFamily="18" charset="0"/>
              </a:rPr>
              <a:t>Khoảng 6 ngày trước khi vào viện, BN bị </a:t>
            </a:r>
            <a:r>
              <a:rPr lang="en-US" sz="2400" dirty="0">
                <a:latin typeface="Times New Roman" panose="02020603050405020304" pitchFamily="18" charset="0"/>
                <a:cs typeface="Times New Roman" panose="02020603050405020304" pitchFamily="18" charset="0"/>
              </a:rPr>
              <a:t>tai </a:t>
            </a:r>
            <a:r>
              <a:rPr lang="en-US" sz="2400" dirty="0" err="1">
                <a:latin typeface="Times New Roman" panose="02020603050405020304" pitchFamily="18" charset="0"/>
                <a:cs typeface="Times New Roman" panose="02020603050405020304" pitchFamily="18" charset="0"/>
              </a:rPr>
              <a:t>nạn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vi-VN" sz="2400" dirty="0">
                <a:latin typeface="Times New Roman" panose="02020603050405020304" pitchFamily="18" charset="0"/>
                <a:cs typeface="Times New Roman" panose="02020603050405020304" pitchFamily="18" charset="0"/>
              </a:rPr>
              <a:t> (không khai thác được). Ngày nay xuất hiện đau đầu nhiều, kèm theo nôn. Chưa xử trí gì, vào viện.</a:t>
            </a:r>
          </a:p>
          <a:p>
            <a:pPr marL="0" indent="0">
              <a:buNone/>
            </a:pPr>
            <a:r>
              <a:rPr lang="vi-VN" sz="2400" dirty="0">
                <a:latin typeface="Times New Roman" panose="02020603050405020304" pitchFamily="18" charset="0"/>
                <a:cs typeface="Times New Roman" panose="02020603050405020304" pitchFamily="18" charset="0"/>
              </a:rPr>
              <a:t>Tại cấp cứu, BN được khám:</a:t>
            </a:r>
          </a:p>
          <a:p>
            <a:pPr marL="0" indent="0">
              <a:buNone/>
            </a:pPr>
            <a:r>
              <a:rPr lang="vi-VN" sz="2400" dirty="0">
                <a:latin typeface="Times New Roman" panose="02020603050405020304" pitchFamily="18" charset="0"/>
                <a:cs typeface="Times New Roman" panose="02020603050405020304" pitchFamily="18" charset="0"/>
              </a:rPr>
              <a:t>Lơ mơ, Glassgow 13 điểm, các dấu hiệu sinh tồn ổn định</a:t>
            </a:r>
          </a:p>
          <a:p>
            <a:pPr marL="0" indent="0">
              <a:buNone/>
            </a:pPr>
            <a:r>
              <a:rPr lang="vi-VN" sz="2400" dirty="0">
                <a:latin typeface="Times New Roman" panose="02020603050405020304" pitchFamily="18" charset="0"/>
                <a:cs typeface="Times New Roman" panose="02020603050405020304" pitchFamily="18" charset="0"/>
              </a:rPr>
              <a:t>Đồng tử 2 bên 2mm, </a:t>
            </a:r>
            <a:r>
              <a:rPr lang="en-US" sz="2400" dirty="0" err="1">
                <a:latin typeface="Times New Roman" panose="02020603050405020304" pitchFamily="18" charset="0"/>
                <a:cs typeface="Times New Roman" panose="02020603050405020304" pitchFamily="18" charset="0"/>
              </a:rPr>
              <a:t>phản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sáng</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a:t>
            </a:r>
          </a:p>
          <a:p>
            <a:pPr marL="0" indent="0">
              <a:buNone/>
            </a:pPr>
            <a:r>
              <a:rPr lang="vi-VN" sz="2400" dirty="0">
                <a:latin typeface="Times New Roman" panose="02020603050405020304" pitchFamily="18" charset="0"/>
                <a:cs typeface="Times New Roman" panose="02020603050405020304" pitchFamily="18" charset="0"/>
              </a:rPr>
              <a:t>Hạn chế vận động 2 chi dưới</a:t>
            </a:r>
          </a:p>
          <a:p>
            <a:pPr marL="0" indent="0">
              <a:buNone/>
            </a:pPr>
            <a:r>
              <a:rPr lang="vi-VN" sz="2400" dirty="0">
                <a:latin typeface="Times New Roman" panose="02020603050405020304" pitchFamily="18" charset="0"/>
                <a:cs typeface="Times New Roman" panose="02020603050405020304" pitchFamily="18" charset="0"/>
              </a:rPr>
              <a:t>H</a:t>
            </a:r>
            <a:r>
              <a:rPr lang="en-US" sz="2400" dirty="0" err="1">
                <a:latin typeface="Times New Roman" panose="02020603050405020304" pitchFamily="18" charset="0"/>
                <a:cs typeface="Times New Roman" panose="02020603050405020304" pitchFamily="18" charset="0"/>
              </a:rPr>
              <a:t>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máu</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     H</a:t>
            </a:r>
            <a:r>
              <a:rPr lang="en-US" sz="2400" dirty="0" err="1">
                <a:latin typeface="Times New Roman" panose="02020603050405020304" pitchFamily="18" charset="0"/>
                <a:cs typeface="Times New Roman" panose="02020603050405020304" pitchFamily="18" charset="0"/>
              </a:rPr>
              <a:t>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nhiễm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trùng</a:t>
            </a:r>
            <a:r>
              <a:rPr lang="vi-VN" sz="2400" dirty="0">
                <a:latin typeface="Times New Roman" panose="02020603050405020304" pitchFamily="18" charset="0"/>
                <a:cs typeface="Times New Roman" panose="02020603050405020304" pitchFamily="18" charset="0"/>
              </a:rPr>
              <a:t> (-)     H</a:t>
            </a:r>
            <a:r>
              <a:rPr lang="en-US" sz="2400" dirty="0" err="1">
                <a:latin typeface="Times New Roman" panose="02020603050405020304" pitchFamily="18" charset="0"/>
                <a:cs typeface="Times New Roman" panose="02020603050405020304" pitchFamily="18" charset="0"/>
              </a:rPr>
              <a:t>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não</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a:t>
            </a:r>
          </a:p>
          <a:p>
            <a:pPr marL="0" indent="0">
              <a:buNone/>
            </a:pPr>
            <a:r>
              <a:rPr lang="vi-VN" sz="2400" dirty="0">
                <a:latin typeface="Times New Roman" panose="02020603050405020304" pitchFamily="18" charset="0"/>
                <a:cs typeface="Times New Roman" panose="02020603050405020304" pitchFamily="18" charset="0"/>
              </a:rPr>
              <a:t>Các cơ quan khác chưa phát hiện bất thường</a:t>
            </a:r>
          </a:p>
        </p:txBody>
      </p:sp>
    </p:spTree>
    <p:extLst>
      <p:ext uri="{BB962C8B-B14F-4D97-AF65-F5344CB8AC3E}">
        <p14:creationId xmlns:p14="http://schemas.microsoft.com/office/powerpoint/2010/main" val="344035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A4C017-048B-051D-EAB0-48552F31826C}"/>
              </a:ext>
            </a:extLst>
          </p:cNvPr>
          <p:cNvSpPr>
            <a:spLocks noGrp="1"/>
          </p:cNvSpPr>
          <p:nvPr>
            <p:ph idx="1"/>
          </p:nvPr>
        </p:nvSpPr>
        <p:spPr>
          <a:xfrm>
            <a:off x="189751" y="571690"/>
            <a:ext cx="10591319" cy="5315147"/>
          </a:xfrm>
        </p:spPr>
        <p:txBody>
          <a:bodyPr>
            <a:noAutofit/>
          </a:bodyPr>
          <a:lstStyle/>
          <a:p>
            <a:pPr marL="0" indent="0">
              <a:buNone/>
            </a:pPr>
            <a:r>
              <a:rPr lang="vi-VN" sz="2200" dirty="0">
                <a:solidFill>
                  <a:schemeClr val="tx1"/>
                </a:solidFill>
                <a:latin typeface="Times New Roman" panose="02020603050405020304" pitchFamily="18" charset="0"/>
                <a:cs typeface="Times New Roman" panose="02020603050405020304" pitchFamily="18" charset="0"/>
              </a:rPr>
              <a:t>CTscan sọ não có thuốc cản quang (10h15p)</a:t>
            </a:r>
          </a:p>
          <a:p>
            <a:pPr marL="0" indent="0">
              <a:buNone/>
            </a:pPr>
            <a:r>
              <a:rPr lang="vi-VN" sz="2200" dirty="0">
                <a:latin typeface="Times New Roman" panose="02020603050405020304" pitchFamily="18" charset="0"/>
                <a:cs typeface="Times New Roman" panose="02020603050405020304" pitchFamily="18" charset="0"/>
              </a:rPr>
              <a:t>Hình ảnh tăng tỷ trọng hình liềm dọc bán cầu </a:t>
            </a:r>
            <a:r>
              <a:rPr lang="en-US" sz="2200" dirty="0">
                <a:latin typeface="Times New Roman" panose="02020603050405020304" pitchFamily="18" charset="0"/>
                <a:cs typeface="Times New Roman" panose="02020603050405020304" pitchFamily="18" charset="0"/>
              </a:rPr>
              <a:t>(</a:t>
            </a:r>
            <a:r>
              <a:rPr lang="vi-VN" sz="2200" dirty="0">
                <a:latin typeface="Times New Roman" panose="02020603050405020304" pitchFamily="18" charset="0"/>
                <a:cs typeface="Times New Roman" panose="02020603050405020304" pitchFamily="18" charset="0"/>
              </a:rPr>
              <a:t>P</a:t>
            </a:r>
            <a:r>
              <a:rPr lang="en-US" sz="2200" dirty="0">
                <a:latin typeface="Times New Roman" panose="02020603050405020304" pitchFamily="18" charset="0"/>
                <a:cs typeface="Times New Roman" panose="02020603050405020304" pitchFamily="18" charset="0"/>
              </a:rPr>
              <a:t>)</a:t>
            </a:r>
            <a:r>
              <a:rPr lang="vi-VN" sz="2200" dirty="0">
                <a:latin typeface="Times New Roman" panose="02020603050405020304" pitchFamily="18" charset="0"/>
                <a:cs typeface="Times New Roman" panose="02020603050405020304" pitchFamily="18" charset="0"/>
              </a:rPr>
              <a:t>, chỗ dày nhất kt </a:t>
            </a:r>
            <a:r>
              <a:rPr lang="vi-VN" sz="2200" dirty="0">
                <a:latin typeface="Times New Roman" panose="02020603050405020304" pitchFamily="18" charset="0"/>
                <a:cs typeface="Times New Roman" panose="02020603050405020304" pitchFamily="18" charset="0"/>
                <a:sym typeface="Symbol" panose="05050102010706020507" pitchFamily="18" charset="2"/>
              </a:rPr>
              <a:t> 12mm,xóa mờ rãnh não và rải rác hình ảnh tăng tỷ trọng tự nhiên len rãnh não 2 bên bán cầu và vùng nền sọ. Não thất bên </a:t>
            </a:r>
            <a:r>
              <a:rPr lang="en-US" sz="2200" dirty="0">
                <a:latin typeface="Times New Roman" panose="02020603050405020304" pitchFamily="18" charset="0"/>
                <a:cs typeface="Times New Roman" panose="02020603050405020304" pitchFamily="18" charset="0"/>
                <a:sym typeface="Symbol" panose="05050102010706020507" pitchFamily="18" charset="2"/>
              </a:rPr>
              <a:t>(</a:t>
            </a:r>
            <a:r>
              <a:rPr lang="vi-VN" sz="2200" dirty="0">
                <a:latin typeface="Times New Roman" panose="02020603050405020304" pitchFamily="18" charset="0"/>
                <a:cs typeface="Times New Roman" panose="02020603050405020304" pitchFamily="18" charset="0"/>
                <a:sym typeface="Symbol" panose="05050102010706020507" pitchFamily="18" charset="2"/>
              </a:rPr>
              <a:t>P</a:t>
            </a:r>
            <a:r>
              <a:rPr lang="en-US" sz="2200" dirty="0">
                <a:latin typeface="Times New Roman" panose="02020603050405020304" pitchFamily="18" charset="0"/>
                <a:cs typeface="Times New Roman" panose="02020603050405020304" pitchFamily="18" charset="0"/>
                <a:sym typeface="Symbol" panose="05050102010706020507" pitchFamily="18" charset="2"/>
              </a:rPr>
              <a:t>)</a:t>
            </a:r>
            <a:r>
              <a:rPr lang="vi-VN" sz="2200" dirty="0">
                <a:latin typeface="Times New Roman" panose="02020603050405020304" pitchFamily="18" charset="0"/>
                <a:cs typeface="Times New Roman" panose="02020603050405020304" pitchFamily="18" charset="0"/>
                <a:sym typeface="Symbol" panose="05050102010706020507" pitchFamily="18" charset="2"/>
              </a:rPr>
              <a:t> bị đè đẩy. Đường giữa lệch nhẹ trái 5mm</a:t>
            </a:r>
            <a:r>
              <a:rPr lang="en-US" sz="2200" dirty="0">
                <a:latin typeface="Times New Roman" panose="02020603050405020304" pitchFamily="18" charset="0"/>
                <a:cs typeface="Times New Roman" panose="02020603050405020304" pitchFamily="18" charset="0"/>
                <a:sym typeface="Symbol" panose="05050102010706020507" pitchFamily="18" charset="2"/>
              </a:rPr>
              <a:t>.</a:t>
            </a:r>
            <a:endParaRPr lang="vi-VN" sz="2200" dirty="0">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r>
              <a:rPr lang="vi-VN" sz="2200" dirty="0">
                <a:latin typeface="Times New Roman" panose="02020603050405020304" pitchFamily="18" charset="0"/>
                <a:cs typeface="Times New Roman" panose="02020603050405020304" pitchFamily="18" charset="0"/>
                <a:sym typeface="Symbol" panose="05050102010706020507" pitchFamily="18" charset="2"/>
              </a:rPr>
              <a:t>Hình ảnh ổ tăng tỷ trọng tự nhiên trong nhu mô não thùy thái dương </a:t>
            </a:r>
            <a:r>
              <a:rPr lang="en-US" sz="2200" dirty="0">
                <a:latin typeface="Times New Roman" panose="02020603050405020304" pitchFamily="18" charset="0"/>
                <a:cs typeface="Times New Roman" panose="02020603050405020304" pitchFamily="18" charset="0"/>
                <a:sym typeface="Symbol" panose="05050102010706020507" pitchFamily="18" charset="2"/>
              </a:rPr>
              <a:t>(T) </a:t>
            </a:r>
            <a:r>
              <a:rPr lang="vi-VN" sz="2200" dirty="0">
                <a:latin typeface="Times New Roman" panose="02020603050405020304" pitchFamily="18" charset="0"/>
                <a:cs typeface="Times New Roman" panose="02020603050405020304" pitchFamily="18" charset="0"/>
                <a:sym typeface="Symbol" panose="05050102010706020507" pitchFamily="18" charset="2"/>
              </a:rPr>
              <a:t>7mm</a:t>
            </a:r>
          </a:p>
          <a:p>
            <a:pPr marL="0" indent="0">
              <a:buNone/>
            </a:pPr>
            <a:r>
              <a:rPr lang="vi-VN" sz="2200" dirty="0">
                <a:latin typeface="Times New Roman" panose="02020603050405020304" pitchFamily="18" charset="0"/>
                <a:cs typeface="Times New Roman" panose="02020603050405020304" pitchFamily="18" charset="0"/>
                <a:sym typeface="Symbol" panose="05050102010706020507" pitchFamily="18" charset="2"/>
              </a:rPr>
              <a:t>Hình ảnh vỡ xương thái dương đỉnh trái, gãy cung tiếp gò má </a:t>
            </a:r>
            <a:r>
              <a:rPr lang="en-US" sz="2200" dirty="0">
                <a:latin typeface="Times New Roman" panose="02020603050405020304" pitchFamily="18" charset="0"/>
                <a:cs typeface="Times New Roman" panose="02020603050405020304" pitchFamily="18" charset="0"/>
                <a:sym typeface="Symbol" panose="05050102010706020507" pitchFamily="18" charset="2"/>
              </a:rPr>
              <a:t>(T)</a:t>
            </a:r>
            <a:r>
              <a:rPr lang="vi-VN" sz="2200" dirty="0">
                <a:latin typeface="Times New Roman" panose="02020603050405020304" pitchFamily="18" charset="0"/>
                <a:cs typeface="Times New Roman" panose="02020603050405020304" pitchFamily="18" charset="0"/>
                <a:sym typeface="Symbol" panose="05050102010706020507" pitchFamily="18" charset="2"/>
              </a:rPr>
              <a:t>.</a:t>
            </a:r>
          </a:p>
          <a:p>
            <a:pPr marL="0" indent="0">
              <a:buNone/>
            </a:pPr>
            <a:r>
              <a:rPr lang="vi-VN" sz="2200" dirty="0">
                <a:latin typeface="Times New Roman" panose="02020603050405020304" pitchFamily="18" charset="0"/>
                <a:cs typeface="Times New Roman" panose="02020603050405020304" pitchFamily="18" charset="0"/>
                <a:sym typeface="Symbol" panose="05050102010706020507" pitchFamily="18" charset="2"/>
              </a:rPr>
              <a:t>Trên CTA:</a:t>
            </a:r>
          </a:p>
          <a:p>
            <a:pPr marL="0" indent="0">
              <a:buNone/>
            </a:pPr>
            <a:r>
              <a:rPr lang="vi-VN" sz="2200" dirty="0">
                <a:latin typeface="Times New Roman" panose="02020603050405020304" pitchFamily="18" charset="0"/>
                <a:cs typeface="Times New Roman" panose="02020603050405020304" pitchFamily="18" charset="0"/>
                <a:sym typeface="Symbol" panose="05050102010706020507" pitchFamily="18" charset="2"/>
              </a:rPr>
              <a:t>Đ</a:t>
            </a:r>
            <a:r>
              <a:rPr lang="en-US" sz="2200" dirty="0" err="1">
                <a:latin typeface="Times New Roman" panose="02020603050405020304" pitchFamily="18" charset="0"/>
                <a:cs typeface="Times New Roman" panose="02020603050405020304" pitchFamily="18" charset="0"/>
                <a:sym typeface="Symbol" panose="05050102010706020507" pitchFamily="18" charset="2"/>
              </a:rPr>
              <a:t>ộng</a:t>
            </a:r>
            <a:r>
              <a:rPr lang="en-US" sz="2200" dirty="0">
                <a:latin typeface="Times New Roman" panose="02020603050405020304" pitchFamily="18" charset="0"/>
                <a:cs typeface="Times New Roman" panose="02020603050405020304" pitchFamily="18" charset="0"/>
                <a:sym typeface="Symbol" panose="05050102010706020507" pitchFamily="18" charset="2"/>
              </a:rPr>
              <a:t> </a:t>
            </a:r>
            <a:r>
              <a:rPr lang="en-US" sz="2200" dirty="0" err="1">
                <a:latin typeface="Times New Roman" panose="02020603050405020304" pitchFamily="18" charset="0"/>
                <a:cs typeface="Times New Roman" panose="02020603050405020304" pitchFamily="18" charset="0"/>
                <a:sym typeface="Symbol" panose="05050102010706020507" pitchFamily="18" charset="2"/>
              </a:rPr>
              <a:t>mạch</a:t>
            </a:r>
            <a:r>
              <a:rPr lang="vi-VN" sz="2200" dirty="0">
                <a:latin typeface="Times New Roman" panose="02020603050405020304" pitchFamily="18" charset="0"/>
                <a:cs typeface="Times New Roman" panose="02020603050405020304" pitchFamily="18" charset="0"/>
                <a:sym typeface="Symbol" panose="05050102010706020507" pitchFamily="18" charset="2"/>
              </a:rPr>
              <a:t> cảnh chung và cảnh trong, ngoài 2 bên: ngấm thuốc tốt, k</a:t>
            </a:r>
            <a:r>
              <a:rPr lang="en-US" sz="2200" dirty="0" err="1">
                <a:latin typeface="Times New Roman" panose="02020603050405020304" pitchFamily="18" charset="0"/>
                <a:cs typeface="Times New Roman" panose="02020603050405020304" pitchFamily="18" charset="0"/>
                <a:sym typeface="Symbol" panose="05050102010706020507" pitchFamily="18" charset="2"/>
              </a:rPr>
              <a:t>hông</a:t>
            </a:r>
            <a:r>
              <a:rPr lang="vi-VN" sz="2200" dirty="0">
                <a:latin typeface="Times New Roman" panose="02020603050405020304" pitchFamily="18" charset="0"/>
                <a:cs typeface="Times New Roman" panose="02020603050405020304" pitchFamily="18" charset="0"/>
                <a:sym typeface="Symbol" panose="05050102010706020507" pitchFamily="18" charset="2"/>
              </a:rPr>
              <a:t> hẹp tắc</a:t>
            </a:r>
          </a:p>
          <a:p>
            <a:pPr marL="0" indent="0">
              <a:buNone/>
            </a:pPr>
            <a:r>
              <a:rPr lang="vi-VN" sz="2200" dirty="0">
                <a:latin typeface="Times New Roman" panose="02020603050405020304" pitchFamily="18" charset="0"/>
                <a:cs typeface="Times New Roman" panose="02020603050405020304" pitchFamily="18" charset="0"/>
                <a:sym typeface="Symbol" panose="05050102010706020507" pitchFamily="18" charset="2"/>
              </a:rPr>
              <a:t>Đ</a:t>
            </a:r>
            <a:r>
              <a:rPr lang="en-US" sz="2200" dirty="0" err="1">
                <a:latin typeface="Times New Roman" panose="02020603050405020304" pitchFamily="18" charset="0"/>
                <a:cs typeface="Times New Roman" panose="02020603050405020304" pitchFamily="18" charset="0"/>
                <a:sym typeface="Symbol" panose="05050102010706020507" pitchFamily="18" charset="2"/>
              </a:rPr>
              <a:t>ông</a:t>
            </a:r>
            <a:r>
              <a:rPr lang="en-US" sz="2200" dirty="0">
                <a:latin typeface="Times New Roman" panose="02020603050405020304" pitchFamily="18" charset="0"/>
                <a:cs typeface="Times New Roman" panose="02020603050405020304" pitchFamily="18" charset="0"/>
                <a:sym typeface="Symbol" panose="05050102010706020507" pitchFamily="18" charset="2"/>
              </a:rPr>
              <a:t> </a:t>
            </a:r>
            <a:r>
              <a:rPr lang="en-US" sz="2200" dirty="0" err="1">
                <a:latin typeface="Times New Roman" panose="02020603050405020304" pitchFamily="18" charset="0"/>
                <a:cs typeface="Times New Roman" panose="02020603050405020304" pitchFamily="18" charset="0"/>
                <a:sym typeface="Symbol" panose="05050102010706020507" pitchFamily="18" charset="2"/>
              </a:rPr>
              <a:t>mạch</a:t>
            </a:r>
            <a:r>
              <a:rPr lang="vi-VN" sz="2200" dirty="0">
                <a:latin typeface="Times New Roman" panose="02020603050405020304" pitchFamily="18" charset="0"/>
                <a:cs typeface="Times New Roman" panose="02020603050405020304" pitchFamily="18" charset="0"/>
                <a:sym typeface="Symbol" panose="05050102010706020507" pitchFamily="18" charset="2"/>
              </a:rPr>
              <a:t> sống 2 bên, </a:t>
            </a:r>
            <a:r>
              <a:rPr lang="en-US" sz="2200" dirty="0" err="1">
                <a:latin typeface="Times New Roman" panose="02020603050405020304" pitchFamily="18" charset="0"/>
                <a:cs typeface="Times New Roman" panose="02020603050405020304" pitchFamily="18" charset="0"/>
                <a:sym typeface="Symbol" panose="05050102010706020507" pitchFamily="18" charset="2"/>
              </a:rPr>
              <a:t>động</a:t>
            </a:r>
            <a:r>
              <a:rPr lang="en-US" sz="2200" dirty="0">
                <a:latin typeface="Times New Roman" panose="02020603050405020304" pitchFamily="18" charset="0"/>
                <a:cs typeface="Times New Roman" panose="02020603050405020304" pitchFamily="18" charset="0"/>
                <a:sym typeface="Symbol" panose="05050102010706020507" pitchFamily="18" charset="2"/>
              </a:rPr>
              <a:t> </a:t>
            </a:r>
            <a:r>
              <a:rPr lang="en-US" sz="2200" dirty="0" err="1">
                <a:latin typeface="Times New Roman" panose="02020603050405020304" pitchFamily="18" charset="0"/>
                <a:cs typeface="Times New Roman" panose="02020603050405020304" pitchFamily="18" charset="0"/>
                <a:sym typeface="Symbol" panose="05050102010706020507" pitchFamily="18" charset="2"/>
              </a:rPr>
              <a:t>mạch</a:t>
            </a:r>
            <a:r>
              <a:rPr lang="vi-VN" sz="2200" dirty="0">
                <a:latin typeface="Times New Roman" panose="02020603050405020304" pitchFamily="18" charset="0"/>
                <a:cs typeface="Times New Roman" panose="02020603050405020304" pitchFamily="18" charset="0"/>
                <a:sym typeface="Symbol" panose="05050102010706020507" pitchFamily="18" charset="2"/>
              </a:rPr>
              <a:t> thân nền,</a:t>
            </a:r>
            <a:r>
              <a:rPr lang="en-US" sz="2200" dirty="0">
                <a:latin typeface="Times New Roman" panose="02020603050405020304" pitchFamily="18" charset="0"/>
                <a:cs typeface="Times New Roman" panose="02020603050405020304" pitchFamily="18" charset="0"/>
                <a:sym typeface="Symbol" panose="05050102010706020507" pitchFamily="18" charset="2"/>
              </a:rPr>
              <a:t> </a:t>
            </a:r>
            <a:r>
              <a:rPr lang="en-US" sz="2200" dirty="0" err="1">
                <a:latin typeface="Times New Roman" panose="02020603050405020304" pitchFamily="18" charset="0"/>
                <a:cs typeface="Times New Roman" panose="02020603050405020304" pitchFamily="18" charset="0"/>
                <a:sym typeface="Symbol" panose="05050102010706020507" pitchFamily="18" charset="2"/>
              </a:rPr>
              <a:t>động</a:t>
            </a:r>
            <a:r>
              <a:rPr lang="en-US" sz="2200" dirty="0">
                <a:latin typeface="Times New Roman" panose="02020603050405020304" pitchFamily="18" charset="0"/>
                <a:cs typeface="Times New Roman" panose="02020603050405020304" pitchFamily="18" charset="0"/>
                <a:sym typeface="Symbol" panose="05050102010706020507" pitchFamily="18" charset="2"/>
              </a:rPr>
              <a:t> </a:t>
            </a:r>
            <a:r>
              <a:rPr lang="en-US" sz="2200" dirty="0" err="1">
                <a:latin typeface="Times New Roman" panose="02020603050405020304" pitchFamily="18" charset="0"/>
                <a:cs typeface="Times New Roman" panose="02020603050405020304" pitchFamily="18" charset="0"/>
                <a:sym typeface="Symbol" panose="05050102010706020507" pitchFamily="18" charset="2"/>
              </a:rPr>
              <a:t>mạch</a:t>
            </a:r>
            <a:r>
              <a:rPr lang="vi-VN" sz="2200" dirty="0">
                <a:latin typeface="Times New Roman" panose="02020603050405020304" pitchFamily="18" charset="0"/>
                <a:cs typeface="Times New Roman" panose="02020603050405020304" pitchFamily="18" charset="0"/>
                <a:sym typeface="Symbol" panose="05050102010706020507" pitchFamily="18" charset="2"/>
              </a:rPr>
              <a:t> não trước, não giữa, não sau: thành nhẵn, không hẹp tắc </a:t>
            </a:r>
          </a:p>
          <a:p>
            <a:pPr marL="0" indent="0">
              <a:buNone/>
            </a:pPr>
            <a:r>
              <a:rPr lang="vi-VN" sz="2200" dirty="0">
                <a:latin typeface="Times New Roman" panose="02020603050405020304" pitchFamily="18" charset="0"/>
                <a:cs typeface="Times New Roman" panose="02020603050405020304" pitchFamily="18" charset="0"/>
                <a:sym typeface="Symbol" panose="05050102010706020507" pitchFamily="18" charset="2"/>
              </a:rPr>
              <a:t>K</a:t>
            </a:r>
            <a:r>
              <a:rPr lang="en-US" sz="2200" dirty="0" err="1">
                <a:latin typeface="Times New Roman" panose="02020603050405020304" pitchFamily="18" charset="0"/>
                <a:cs typeface="Times New Roman" panose="02020603050405020304" pitchFamily="18" charset="0"/>
                <a:sym typeface="Symbol" panose="05050102010706020507" pitchFamily="18" charset="2"/>
              </a:rPr>
              <a:t>ết</a:t>
            </a:r>
            <a:r>
              <a:rPr lang="en-US" sz="2200" dirty="0">
                <a:latin typeface="Times New Roman" panose="02020603050405020304" pitchFamily="18" charset="0"/>
                <a:cs typeface="Times New Roman" panose="02020603050405020304" pitchFamily="18" charset="0"/>
                <a:sym typeface="Symbol" panose="05050102010706020507" pitchFamily="18" charset="2"/>
              </a:rPr>
              <a:t> </a:t>
            </a:r>
            <a:r>
              <a:rPr lang="en-US" sz="2200" dirty="0" err="1">
                <a:latin typeface="Times New Roman" panose="02020603050405020304" pitchFamily="18" charset="0"/>
                <a:cs typeface="Times New Roman" panose="02020603050405020304" pitchFamily="18" charset="0"/>
                <a:sym typeface="Symbol" panose="05050102010706020507" pitchFamily="18" charset="2"/>
              </a:rPr>
              <a:t>luận</a:t>
            </a:r>
            <a:r>
              <a:rPr lang="vi-VN" sz="2200" dirty="0">
                <a:latin typeface="Times New Roman" panose="02020603050405020304" pitchFamily="18" charset="0"/>
                <a:cs typeface="Times New Roman" panose="02020603050405020304" pitchFamily="18" charset="0"/>
                <a:sym typeface="Symbol" panose="05050102010706020507" pitchFamily="18" charset="2"/>
              </a:rPr>
              <a:t>: hình ảnh tụ máu dưới màng cứng bán cầu não </a:t>
            </a:r>
            <a:r>
              <a:rPr lang="en-US" sz="2200" dirty="0">
                <a:latin typeface="Times New Roman" panose="02020603050405020304" pitchFamily="18" charset="0"/>
                <a:cs typeface="Times New Roman" panose="02020603050405020304" pitchFamily="18" charset="0"/>
                <a:sym typeface="Symbol" panose="05050102010706020507" pitchFamily="18" charset="2"/>
              </a:rPr>
              <a:t>(</a:t>
            </a:r>
            <a:r>
              <a:rPr lang="vi-VN" sz="2200" dirty="0">
                <a:latin typeface="Times New Roman" panose="02020603050405020304" pitchFamily="18" charset="0"/>
                <a:cs typeface="Times New Roman" panose="02020603050405020304" pitchFamily="18" charset="0"/>
                <a:sym typeface="Symbol" panose="05050102010706020507" pitchFamily="18" charset="2"/>
              </a:rPr>
              <a:t>P</a:t>
            </a:r>
            <a:r>
              <a:rPr lang="en-US" sz="2200" dirty="0">
                <a:latin typeface="Times New Roman" panose="02020603050405020304" pitchFamily="18" charset="0"/>
                <a:cs typeface="Times New Roman" panose="02020603050405020304" pitchFamily="18" charset="0"/>
                <a:sym typeface="Symbol" panose="05050102010706020507" pitchFamily="18" charset="2"/>
              </a:rPr>
              <a:t>)</a:t>
            </a:r>
            <a:r>
              <a:rPr lang="vi-VN" sz="2200" dirty="0">
                <a:latin typeface="Times New Roman" panose="02020603050405020304" pitchFamily="18" charset="0"/>
                <a:cs typeface="Times New Roman" panose="02020603050405020304" pitchFamily="18" charset="0"/>
                <a:sym typeface="Symbol" panose="05050102010706020507" pitchFamily="18" charset="2"/>
              </a:rPr>
              <a:t>, xuất huyết dưới nhện rải rác 2 bên bán cầu, ổ đụng dập nhu mô não thùy thái dương </a:t>
            </a:r>
            <a:r>
              <a:rPr lang="en-US" sz="2200" dirty="0">
                <a:latin typeface="Times New Roman" panose="02020603050405020304" pitchFamily="18" charset="0"/>
                <a:cs typeface="Times New Roman" panose="02020603050405020304" pitchFamily="18" charset="0"/>
                <a:sym typeface="Symbol" panose="05050102010706020507" pitchFamily="18" charset="2"/>
              </a:rPr>
              <a:t>(</a:t>
            </a:r>
            <a:r>
              <a:rPr lang="vi-VN" sz="2200" dirty="0">
                <a:latin typeface="Times New Roman" panose="02020603050405020304" pitchFamily="18" charset="0"/>
                <a:cs typeface="Times New Roman" panose="02020603050405020304" pitchFamily="18" charset="0"/>
                <a:sym typeface="Symbol" panose="05050102010706020507" pitchFamily="18" charset="2"/>
              </a:rPr>
              <a:t>T</a:t>
            </a:r>
            <a:r>
              <a:rPr lang="en-US" sz="2200" dirty="0">
                <a:latin typeface="Times New Roman" panose="02020603050405020304" pitchFamily="18" charset="0"/>
                <a:cs typeface="Times New Roman" panose="02020603050405020304" pitchFamily="18" charset="0"/>
                <a:sym typeface="Symbol" panose="05050102010706020507" pitchFamily="18" charset="2"/>
              </a:rPr>
              <a:t>)</a:t>
            </a:r>
            <a:r>
              <a:rPr lang="vi-VN" sz="2200" dirty="0">
                <a:latin typeface="Times New Roman" panose="02020603050405020304" pitchFamily="18" charset="0"/>
                <a:cs typeface="Times New Roman" panose="02020603050405020304" pitchFamily="18" charset="0"/>
                <a:sym typeface="Symbol" panose="05050102010706020507" pitchFamily="18" charset="2"/>
              </a:rPr>
              <a:t>/vỡ xương thái dương đỉnh </a:t>
            </a:r>
            <a:r>
              <a:rPr lang="en-US" sz="2200" dirty="0">
                <a:latin typeface="Times New Roman" panose="02020603050405020304" pitchFamily="18" charset="0"/>
                <a:cs typeface="Times New Roman" panose="02020603050405020304" pitchFamily="18" charset="0"/>
                <a:sym typeface="Symbol" panose="05050102010706020507" pitchFamily="18" charset="2"/>
              </a:rPr>
              <a:t>(</a:t>
            </a:r>
            <a:r>
              <a:rPr lang="vi-VN" sz="2200" dirty="0">
                <a:latin typeface="Times New Roman" panose="02020603050405020304" pitchFamily="18" charset="0"/>
                <a:cs typeface="Times New Roman" panose="02020603050405020304" pitchFamily="18" charset="0"/>
                <a:sym typeface="Symbol" panose="05050102010706020507" pitchFamily="18" charset="2"/>
              </a:rPr>
              <a:t>T</a:t>
            </a:r>
            <a:r>
              <a:rPr lang="en-US" sz="2200" dirty="0">
                <a:latin typeface="Times New Roman" panose="02020603050405020304" pitchFamily="18" charset="0"/>
                <a:cs typeface="Times New Roman" panose="02020603050405020304" pitchFamily="18" charset="0"/>
                <a:sym typeface="Symbol" panose="05050102010706020507" pitchFamily="18" charset="2"/>
              </a:rPr>
              <a:t>)</a:t>
            </a:r>
            <a:r>
              <a:rPr lang="vi-VN" sz="2200" dirty="0">
                <a:latin typeface="Times New Roman" panose="02020603050405020304" pitchFamily="18" charset="0"/>
                <a:cs typeface="Times New Roman" panose="02020603050405020304" pitchFamily="18" charset="0"/>
                <a:sym typeface="Symbol" panose="05050102010706020507" pitchFamily="18" charset="2"/>
              </a:rPr>
              <a:t>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4984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ED115AA-ABD3-11F8-0802-EC5B9CC478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2557" y="116938"/>
            <a:ext cx="5452160" cy="6741062"/>
          </a:xfrm>
        </p:spPr>
      </p:pic>
    </p:spTree>
    <p:extLst>
      <p:ext uri="{BB962C8B-B14F-4D97-AF65-F5344CB8AC3E}">
        <p14:creationId xmlns:p14="http://schemas.microsoft.com/office/powerpoint/2010/main" val="944147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446D89-FC9E-CF6C-CFBB-5C7DBC4461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069088" cy="6858000"/>
          </a:xfrm>
          <a:prstGeom prst="rect">
            <a:avLst/>
          </a:prstGeom>
        </p:spPr>
      </p:pic>
      <p:pic>
        <p:nvPicPr>
          <p:cNvPr id="7" name="Picture 6">
            <a:extLst>
              <a:ext uri="{FF2B5EF4-FFF2-40B4-BE49-F238E27FC236}">
                <a16:creationId xmlns:a16="http://schemas.microsoft.com/office/drawing/2014/main" id="{3C3CD831-C5CC-AD93-6112-C0EC789CCA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9088" y="0"/>
            <a:ext cx="5666593" cy="6858000"/>
          </a:xfrm>
          <a:prstGeom prst="rect">
            <a:avLst/>
          </a:prstGeom>
        </p:spPr>
      </p:pic>
    </p:spTree>
    <p:extLst>
      <p:ext uri="{BB962C8B-B14F-4D97-AF65-F5344CB8AC3E}">
        <p14:creationId xmlns:p14="http://schemas.microsoft.com/office/powerpoint/2010/main" val="3478318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EF0C8-DD9F-760B-2CF9-CCE932EA9232}"/>
              </a:ext>
            </a:extLst>
          </p:cNvPr>
          <p:cNvSpPr>
            <a:spLocks noGrp="1"/>
          </p:cNvSpPr>
          <p:nvPr>
            <p:ph type="title"/>
          </p:nvPr>
        </p:nvSpPr>
        <p:spPr>
          <a:xfrm>
            <a:off x="809309" y="156238"/>
            <a:ext cx="8596668" cy="1320800"/>
          </a:xfrm>
        </p:spPr>
        <p:txBody>
          <a:bodyPr/>
          <a:lstStyle/>
          <a:p>
            <a:br>
              <a:rPr lang="vi-VN" dirty="0"/>
            </a:br>
            <a:endParaRPr lang="en-US" dirty="0"/>
          </a:p>
        </p:txBody>
      </p:sp>
      <p:sp>
        <p:nvSpPr>
          <p:cNvPr id="5" name="TextBox 4">
            <a:extLst>
              <a:ext uri="{FF2B5EF4-FFF2-40B4-BE49-F238E27FC236}">
                <a16:creationId xmlns:a16="http://schemas.microsoft.com/office/drawing/2014/main" id="{9D30529E-DE1F-7161-4F1A-25E9F41A1420}"/>
              </a:ext>
            </a:extLst>
          </p:cNvPr>
          <p:cNvSpPr txBox="1"/>
          <p:nvPr/>
        </p:nvSpPr>
        <p:spPr>
          <a:xfrm>
            <a:off x="348792" y="0"/>
            <a:ext cx="9898143" cy="6186309"/>
          </a:xfrm>
          <a:prstGeom prst="rect">
            <a:avLst/>
          </a:prstGeom>
          <a:noFill/>
        </p:spPr>
        <p:txBody>
          <a:bodyPr wrap="square">
            <a:spAutoFit/>
          </a:bodyPr>
          <a:lstStyle/>
          <a:p>
            <a:pPr marL="0" indent="0">
              <a:buNone/>
            </a:pPr>
            <a:endParaRPr lang="vi-VN" sz="2200" dirty="0">
              <a:latin typeface="Times New Roman" panose="02020603050405020304" pitchFamily="18" charset="0"/>
              <a:cs typeface="Times New Roman" panose="02020603050405020304" pitchFamily="18" charset="0"/>
            </a:endParaRPr>
          </a:p>
          <a:p>
            <a:pPr marL="0" indent="0">
              <a:buNone/>
            </a:pPr>
            <a:r>
              <a:rPr lang="vi-VN" sz="2200" dirty="0">
                <a:latin typeface="Times New Roman" panose="02020603050405020304" pitchFamily="18" charset="0"/>
                <a:cs typeface="Times New Roman" panose="02020603050405020304" pitchFamily="18" charset="0"/>
              </a:rPr>
              <a:t>Tới 13h24p, BN mê, G</a:t>
            </a:r>
            <a:r>
              <a:rPr lang="en-US" sz="2200" dirty="0" err="1">
                <a:latin typeface="Times New Roman" panose="02020603050405020304" pitchFamily="18" charset="0"/>
                <a:cs typeface="Times New Roman" panose="02020603050405020304" pitchFamily="18" charset="0"/>
              </a:rPr>
              <a:t>lassgow</a:t>
            </a:r>
            <a:r>
              <a:rPr lang="vi-VN" sz="2200" dirty="0">
                <a:latin typeface="Times New Roman" panose="02020603050405020304" pitchFamily="18" charset="0"/>
                <a:cs typeface="Times New Roman" panose="02020603050405020304" pitchFamily="18" charset="0"/>
              </a:rPr>
              <a:t> 7đ, đồng tử 2 bên 3mm, </a:t>
            </a:r>
            <a:r>
              <a:rPr lang="en-US" sz="2200" dirty="0" err="1">
                <a:latin typeface="Times New Roman" panose="02020603050405020304" pitchFamily="18" charset="0"/>
                <a:cs typeface="Times New Roman" panose="02020603050405020304" pitchFamily="18" charset="0"/>
              </a:rPr>
              <a:t>phản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ánh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sáng</a:t>
            </a:r>
            <a:r>
              <a:rPr lang="vi-VN" sz="2200" dirty="0">
                <a:latin typeface="Times New Roman" panose="02020603050405020304" pitchFamily="18" charset="0"/>
                <a:cs typeface="Times New Roman" panose="02020603050405020304" pitchFamily="18" charset="0"/>
              </a:rPr>
              <a:t> yếu, thở gắng sức nhẹ, liệt ½ người </a:t>
            </a:r>
            <a:r>
              <a:rPr lang="en-US" sz="2200" dirty="0">
                <a:latin typeface="Times New Roman" panose="02020603050405020304" pitchFamily="18" charset="0"/>
                <a:cs typeface="Times New Roman" panose="02020603050405020304" pitchFamily="18" charset="0"/>
              </a:rPr>
              <a:t>(</a:t>
            </a:r>
            <a:r>
              <a:rPr lang="vi-VN" sz="2200" dirty="0">
                <a:latin typeface="Times New Roman" panose="02020603050405020304" pitchFamily="18" charset="0"/>
                <a:cs typeface="Times New Roman" panose="02020603050405020304" pitchFamily="18" charset="0"/>
              </a:rPr>
              <a:t>T</a:t>
            </a:r>
            <a:r>
              <a:rPr lang="en-US" sz="2200" dirty="0">
                <a:latin typeface="Times New Roman" panose="02020603050405020304" pitchFamily="18" charset="0"/>
                <a:cs typeface="Times New Roman" panose="02020603050405020304" pitchFamily="18" charset="0"/>
              </a:rPr>
              <a:t>)</a:t>
            </a:r>
            <a:r>
              <a:rPr lang="vi-VN" sz="2200" dirty="0">
                <a:latin typeface="Times New Roman" panose="02020603050405020304" pitchFamily="18" charset="0"/>
                <a:cs typeface="Times New Roman" panose="02020603050405020304" pitchFamily="18" charset="0"/>
              </a:rPr>
              <a:t>. Được chuyển tới khoa Hồi sức Ngoại, được đặt </a:t>
            </a:r>
            <a:r>
              <a:rPr lang="en-US" sz="2200" dirty="0" err="1">
                <a:latin typeface="Times New Roman" panose="02020603050405020304" pitchFamily="18" charset="0"/>
                <a:cs typeface="Times New Roman" panose="02020603050405020304" pitchFamily="18" charset="0"/>
              </a:rPr>
              <a:t>nội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quản</a:t>
            </a:r>
            <a:r>
              <a:rPr lang="vi-VN" sz="2200" dirty="0">
                <a:latin typeface="Times New Roman" panose="02020603050405020304" pitchFamily="18" charset="0"/>
                <a:cs typeface="Times New Roman" panose="02020603050405020304" pitchFamily="18" charset="0"/>
              </a:rPr>
              <a:t> và chụp CT</a:t>
            </a:r>
            <a:r>
              <a:rPr lang="en-US" sz="2200" dirty="0">
                <a:latin typeface="Times New Roman" panose="02020603050405020304" pitchFamily="18" charset="0"/>
                <a:cs typeface="Times New Roman" panose="02020603050405020304" pitchFamily="18" charset="0"/>
              </a:rPr>
              <a:t>scan</a:t>
            </a:r>
            <a:endParaRPr lang="vi-VN" sz="2200" dirty="0">
              <a:latin typeface="Times New Roman" panose="02020603050405020304" pitchFamily="18" charset="0"/>
              <a:cs typeface="Times New Roman" panose="02020603050405020304" pitchFamily="18" charset="0"/>
            </a:endParaRPr>
          </a:p>
          <a:p>
            <a:pPr marL="0" indent="0">
              <a:buNone/>
            </a:pPr>
            <a:r>
              <a:rPr lang="vi-VN" sz="2200" dirty="0">
                <a:latin typeface="Times New Roman" panose="02020603050405020304" pitchFamily="18" charset="0"/>
                <a:cs typeface="Times New Roman" panose="02020603050405020304" pitchFamily="18" charset="0"/>
              </a:rPr>
              <a:t>Kết quả CTscan sọ não</a:t>
            </a:r>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(14h37p)</a:t>
            </a:r>
          </a:p>
          <a:p>
            <a:pPr marL="0" indent="0">
              <a:buNone/>
            </a:pPr>
            <a:r>
              <a:rPr lang="vi-VN" sz="2200" dirty="0">
                <a:latin typeface="Times New Roman" panose="02020603050405020304" pitchFamily="18" charset="0"/>
                <a:cs typeface="Times New Roman" panose="02020603050405020304" pitchFamily="18" charset="0"/>
              </a:rPr>
              <a:t>Hình ảnh tăng tỷ trọng hình liềm sát xương, chỗ dày nhất </a:t>
            </a:r>
            <a:r>
              <a:rPr lang="vi-VN" sz="2200" dirty="0">
                <a:latin typeface="Times New Roman" panose="02020603050405020304" pitchFamily="18" charset="0"/>
                <a:cs typeface="Times New Roman" panose="02020603050405020304" pitchFamily="18" charset="0"/>
                <a:sym typeface="Symbol" panose="05050102010706020507" pitchFamily="18" charset="2"/>
              </a:rPr>
              <a:t> 19mm, vùng trán đỉnh thái dương </a:t>
            </a:r>
            <a:r>
              <a:rPr lang="en-US" sz="2200" dirty="0">
                <a:latin typeface="Times New Roman" panose="02020603050405020304" pitchFamily="18" charset="0"/>
                <a:cs typeface="Times New Roman" panose="02020603050405020304" pitchFamily="18" charset="0"/>
                <a:sym typeface="Symbol" panose="05050102010706020507" pitchFamily="18" charset="2"/>
              </a:rPr>
              <a:t>(P)</a:t>
            </a:r>
            <a:r>
              <a:rPr lang="vi-VN" sz="2200" dirty="0">
                <a:latin typeface="Times New Roman" panose="02020603050405020304" pitchFamily="18" charset="0"/>
                <a:cs typeface="Times New Roman" panose="02020603050405020304" pitchFamily="18" charset="0"/>
                <a:sym typeface="Symbol" panose="05050102010706020507" pitchFamily="18" charset="2"/>
              </a:rPr>
              <a:t> và dọc liềm đại não.</a:t>
            </a:r>
          </a:p>
          <a:p>
            <a:pPr marL="0" indent="0">
              <a:buNone/>
            </a:pPr>
            <a:r>
              <a:rPr lang="vi-VN" sz="2200" dirty="0">
                <a:latin typeface="Times New Roman" panose="02020603050405020304" pitchFamily="18" charset="0"/>
                <a:cs typeface="Times New Roman" panose="02020603050405020304" pitchFamily="18" charset="0"/>
                <a:sym typeface="Symbol" panose="05050102010706020507" pitchFamily="18" charset="2"/>
              </a:rPr>
              <a:t>Hình ảnh ổ tăng tỷ trọng tự nhiên các rãnh, cuộn não rải rác 2 bên bán cầu, khe Sylvius 2 bên</a:t>
            </a:r>
          </a:p>
          <a:p>
            <a:pPr marL="0" indent="0">
              <a:buNone/>
            </a:pPr>
            <a:r>
              <a:rPr lang="vi-VN" sz="2200" dirty="0">
                <a:latin typeface="Times New Roman" panose="02020603050405020304" pitchFamily="18" charset="0"/>
                <a:cs typeface="Times New Roman" panose="02020603050405020304" pitchFamily="18" charset="0"/>
                <a:sym typeface="Symbol" panose="05050102010706020507" pitchFamily="18" charset="2"/>
              </a:rPr>
              <a:t>Hình ảnh ổ tăng tỷ trọng tự nhiên có quầng phù não xung quanh vị trí hố thái dương </a:t>
            </a:r>
            <a:r>
              <a:rPr lang="en-US" sz="2200" dirty="0">
                <a:latin typeface="Times New Roman" panose="02020603050405020304" pitchFamily="18" charset="0"/>
                <a:cs typeface="Times New Roman" panose="02020603050405020304" pitchFamily="18" charset="0"/>
                <a:sym typeface="Symbol" panose="05050102010706020507" pitchFamily="18" charset="2"/>
              </a:rPr>
              <a:t>(</a:t>
            </a:r>
            <a:r>
              <a:rPr lang="vi-VN" sz="2200" dirty="0">
                <a:latin typeface="Times New Roman" panose="02020603050405020304" pitchFamily="18" charset="0"/>
                <a:cs typeface="Times New Roman" panose="02020603050405020304" pitchFamily="18" charset="0"/>
                <a:sym typeface="Symbol" panose="05050102010706020507" pitchFamily="18" charset="2"/>
              </a:rPr>
              <a:t>T</a:t>
            </a:r>
            <a:r>
              <a:rPr lang="en-US" sz="2200" dirty="0">
                <a:latin typeface="Times New Roman" panose="02020603050405020304" pitchFamily="18" charset="0"/>
                <a:cs typeface="Times New Roman" panose="02020603050405020304" pitchFamily="18" charset="0"/>
                <a:sym typeface="Symbol" panose="05050102010706020507" pitchFamily="18" charset="2"/>
              </a:rPr>
              <a:t>)</a:t>
            </a:r>
            <a:r>
              <a:rPr lang="vi-VN" sz="2200" dirty="0">
                <a:latin typeface="Times New Roman" panose="02020603050405020304" pitchFamily="18" charset="0"/>
                <a:cs typeface="Times New Roman" panose="02020603050405020304" pitchFamily="18" charset="0"/>
                <a:sym typeface="Symbol" panose="05050102010706020507" pitchFamily="18" charset="2"/>
              </a:rPr>
              <a:t> 20x13mm và thùy trán</a:t>
            </a:r>
            <a:r>
              <a:rPr lang="en-US" sz="2200" dirty="0">
                <a:latin typeface="Times New Roman" panose="02020603050405020304" pitchFamily="18" charset="0"/>
                <a:cs typeface="Times New Roman" panose="02020603050405020304" pitchFamily="18" charset="0"/>
                <a:sym typeface="Symbol" panose="05050102010706020507" pitchFamily="18" charset="2"/>
              </a:rPr>
              <a:t> (</a:t>
            </a:r>
            <a:r>
              <a:rPr lang="vi-VN" sz="2200" dirty="0">
                <a:latin typeface="Times New Roman" panose="02020603050405020304" pitchFamily="18" charset="0"/>
                <a:cs typeface="Times New Roman" panose="02020603050405020304" pitchFamily="18" charset="0"/>
                <a:sym typeface="Symbol" panose="05050102010706020507" pitchFamily="18" charset="2"/>
              </a:rPr>
              <a:t>P</a:t>
            </a:r>
            <a:r>
              <a:rPr lang="en-US" sz="2200" dirty="0">
                <a:latin typeface="Times New Roman" panose="02020603050405020304" pitchFamily="18" charset="0"/>
                <a:cs typeface="Times New Roman" panose="02020603050405020304" pitchFamily="18" charset="0"/>
                <a:sym typeface="Symbol" panose="05050102010706020507" pitchFamily="18" charset="2"/>
              </a:rPr>
              <a:t>)</a:t>
            </a:r>
            <a:r>
              <a:rPr lang="vi-VN" sz="2200" dirty="0">
                <a:latin typeface="Times New Roman" panose="02020603050405020304" pitchFamily="18" charset="0"/>
                <a:cs typeface="Times New Roman" panose="02020603050405020304" pitchFamily="18" charset="0"/>
                <a:sym typeface="Symbol" panose="05050102010706020507" pitchFamily="18" charset="2"/>
              </a:rPr>
              <a:t> 10x8mm</a:t>
            </a:r>
          </a:p>
          <a:p>
            <a:pPr marL="0" indent="0">
              <a:buNone/>
            </a:pPr>
            <a:r>
              <a:rPr lang="vi-VN" sz="2200" dirty="0">
                <a:latin typeface="Times New Roman" panose="02020603050405020304" pitchFamily="18" charset="0"/>
                <a:cs typeface="Times New Roman" panose="02020603050405020304" pitchFamily="18" charset="0"/>
                <a:sym typeface="Symbol" panose="05050102010706020507" pitchFamily="18" charset="2"/>
              </a:rPr>
              <a:t>Não thất bên </a:t>
            </a:r>
            <a:r>
              <a:rPr lang="en-US" sz="2200" dirty="0">
                <a:latin typeface="Times New Roman" panose="02020603050405020304" pitchFamily="18" charset="0"/>
                <a:cs typeface="Times New Roman" panose="02020603050405020304" pitchFamily="18" charset="0"/>
                <a:sym typeface="Symbol" panose="05050102010706020507" pitchFamily="18" charset="2"/>
              </a:rPr>
              <a:t>(</a:t>
            </a:r>
            <a:r>
              <a:rPr lang="vi-VN" sz="2200" dirty="0">
                <a:latin typeface="Times New Roman" panose="02020603050405020304" pitchFamily="18" charset="0"/>
                <a:cs typeface="Times New Roman" panose="02020603050405020304" pitchFamily="18" charset="0"/>
                <a:sym typeface="Symbol" panose="05050102010706020507" pitchFamily="18" charset="2"/>
              </a:rPr>
              <a:t>P</a:t>
            </a:r>
            <a:r>
              <a:rPr lang="en-US" sz="2200" dirty="0">
                <a:latin typeface="Times New Roman" panose="02020603050405020304" pitchFamily="18" charset="0"/>
                <a:cs typeface="Times New Roman" panose="02020603050405020304" pitchFamily="18" charset="0"/>
                <a:sym typeface="Symbol" panose="05050102010706020507" pitchFamily="18" charset="2"/>
              </a:rPr>
              <a:t>)</a:t>
            </a:r>
            <a:r>
              <a:rPr lang="vi-VN" sz="2200" dirty="0">
                <a:latin typeface="Times New Roman" panose="02020603050405020304" pitchFamily="18" charset="0"/>
                <a:cs typeface="Times New Roman" panose="02020603050405020304" pitchFamily="18" charset="0"/>
                <a:sym typeface="Symbol" panose="05050102010706020507" pitchFamily="18" charset="2"/>
              </a:rPr>
              <a:t> bị đè ép. Đường giữa lệch </a:t>
            </a:r>
            <a:r>
              <a:rPr lang="en-US" sz="2200" dirty="0">
                <a:latin typeface="Times New Roman" panose="02020603050405020304" pitchFamily="18" charset="0"/>
                <a:cs typeface="Times New Roman" panose="02020603050405020304" pitchFamily="18" charset="0"/>
                <a:sym typeface="Symbol" panose="05050102010706020507" pitchFamily="18" charset="2"/>
              </a:rPr>
              <a:t>(T)</a:t>
            </a:r>
            <a:r>
              <a:rPr lang="vi-VN" sz="2200" dirty="0">
                <a:latin typeface="Times New Roman" panose="02020603050405020304" pitchFamily="18" charset="0"/>
                <a:cs typeface="Times New Roman" panose="02020603050405020304" pitchFamily="18" charset="0"/>
                <a:sym typeface="Symbol" panose="05050102010706020507" pitchFamily="18" charset="2"/>
              </a:rPr>
              <a:t> 12mm</a:t>
            </a:r>
          </a:p>
          <a:p>
            <a:pPr marL="0" indent="0">
              <a:buNone/>
            </a:pPr>
            <a:r>
              <a:rPr lang="vi-VN" sz="2200" dirty="0">
                <a:latin typeface="Times New Roman" panose="02020603050405020304" pitchFamily="18" charset="0"/>
                <a:cs typeface="Times New Roman" panose="02020603050405020304" pitchFamily="18" charset="0"/>
                <a:sym typeface="Symbol" panose="05050102010706020507" pitchFamily="18" charset="2"/>
              </a:rPr>
              <a:t>Hình ảnh ổ tăng tỷ trọng tự nhiên trong nhu mô não thùy thái dương </a:t>
            </a:r>
            <a:r>
              <a:rPr lang="en-US" sz="2200" dirty="0">
                <a:latin typeface="Times New Roman" panose="02020603050405020304" pitchFamily="18" charset="0"/>
                <a:cs typeface="Times New Roman" panose="02020603050405020304" pitchFamily="18" charset="0"/>
                <a:sym typeface="Symbol" panose="05050102010706020507" pitchFamily="18" charset="2"/>
              </a:rPr>
              <a:t>(T) </a:t>
            </a:r>
            <a:r>
              <a:rPr lang="vi-VN" sz="2200" dirty="0">
                <a:latin typeface="Times New Roman" panose="02020603050405020304" pitchFamily="18" charset="0"/>
                <a:cs typeface="Times New Roman" panose="02020603050405020304" pitchFamily="18" charset="0"/>
                <a:sym typeface="Symbol" panose="05050102010706020507" pitchFamily="18" charset="2"/>
              </a:rPr>
              <a:t>7mm. Các rãnh não bị xóa</a:t>
            </a:r>
          </a:p>
          <a:p>
            <a:pPr marL="0" indent="0">
              <a:buNone/>
            </a:pPr>
            <a:r>
              <a:rPr lang="vi-VN" sz="2200" dirty="0">
                <a:latin typeface="Times New Roman" panose="02020603050405020304" pitchFamily="18" charset="0"/>
                <a:cs typeface="Times New Roman" panose="02020603050405020304" pitchFamily="18" charset="0"/>
                <a:sym typeface="Symbol" panose="05050102010706020507" pitchFamily="18" charset="2"/>
              </a:rPr>
              <a:t>Hình ảnh vỡ xương thái dương đỉnh </a:t>
            </a:r>
            <a:r>
              <a:rPr lang="en-US" sz="2200" dirty="0">
                <a:latin typeface="Times New Roman" panose="02020603050405020304" pitchFamily="18" charset="0"/>
                <a:cs typeface="Times New Roman" panose="02020603050405020304" pitchFamily="18" charset="0"/>
                <a:sym typeface="Symbol" panose="05050102010706020507" pitchFamily="18" charset="2"/>
              </a:rPr>
              <a:t>(T)</a:t>
            </a:r>
            <a:r>
              <a:rPr lang="vi-VN" sz="2200" dirty="0">
                <a:latin typeface="Times New Roman" panose="02020603050405020304" pitchFamily="18" charset="0"/>
                <a:cs typeface="Times New Roman" panose="02020603050405020304" pitchFamily="18" charset="0"/>
                <a:sym typeface="Symbol" panose="05050102010706020507" pitchFamily="18" charset="2"/>
              </a:rPr>
              <a:t>, gãy cung tiếp gò má </a:t>
            </a:r>
            <a:r>
              <a:rPr lang="en-US" sz="2200" dirty="0">
                <a:latin typeface="Times New Roman" panose="02020603050405020304" pitchFamily="18" charset="0"/>
                <a:cs typeface="Times New Roman" panose="02020603050405020304" pitchFamily="18" charset="0"/>
                <a:sym typeface="Symbol" panose="05050102010706020507" pitchFamily="18" charset="2"/>
              </a:rPr>
              <a:t>(T)</a:t>
            </a:r>
            <a:endParaRPr lang="vi-VN" sz="2200" dirty="0">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r>
              <a:rPr lang="vi-VN" sz="2200" dirty="0">
                <a:latin typeface="Times New Roman" panose="02020603050405020304" pitchFamily="18" charset="0"/>
                <a:cs typeface="Times New Roman" panose="02020603050405020304" pitchFamily="18" charset="0"/>
                <a:sym typeface="Symbol" panose="05050102010706020507" pitchFamily="18" charset="2"/>
              </a:rPr>
              <a:t>K</a:t>
            </a:r>
            <a:r>
              <a:rPr lang="en-US" sz="2200" dirty="0" err="1">
                <a:latin typeface="Times New Roman" panose="02020603050405020304" pitchFamily="18" charset="0"/>
                <a:cs typeface="Times New Roman" panose="02020603050405020304" pitchFamily="18" charset="0"/>
                <a:sym typeface="Symbol" panose="05050102010706020507" pitchFamily="18" charset="2"/>
              </a:rPr>
              <a:t>ết</a:t>
            </a:r>
            <a:r>
              <a:rPr lang="en-US" sz="2200" dirty="0">
                <a:latin typeface="Times New Roman" panose="02020603050405020304" pitchFamily="18" charset="0"/>
                <a:cs typeface="Times New Roman" panose="02020603050405020304" pitchFamily="18" charset="0"/>
                <a:sym typeface="Symbol" panose="05050102010706020507" pitchFamily="18" charset="2"/>
              </a:rPr>
              <a:t> </a:t>
            </a:r>
            <a:r>
              <a:rPr lang="en-US" sz="2200" dirty="0" err="1">
                <a:latin typeface="Times New Roman" panose="02020603050405020304" pitchFamily="18" charset="0"/>
                <a:cs typeface="Times New Roman" panose="02020603050405020304" pitchFamily="18" charset="0"/>
                <a:sym typeface="Symbol" panose="05050102010706020507" pitchFamily="18" charset="2"/>
              </a:rPr>
              <a:t>luận</a:t>
            </a:r>
            <a:r>
              <a:rPr lang="vi-VN" sz="2200" dirty="0">
                <a:latin typeface="Times New Roman" panose="02020603050405020304" pitchFamily="18" charset="0"/>
                <a:cs typeface="Times New Roman" panose="02020603050405020304" pitchFamily="18" charset="0"/>
                <a:sym typeface="Symbol" panose="05050102010706020507" pitchFamily="18" charset="2"/>
              </a:rPr>
              <a:t>: </a:t>
            </a:r>
            <a:r>
              <a:rPr lang="en-US" sz="2200" dirty="0">
                <a:latin typeface="Times New Roman" panose="02020603050405020304" pitchFamily="18" charset="0"/>
                <a:cs typeface="Times New Roman" panose="02020603050405020304" pitchFamily="18" charset="0"/>
                <a:sym typeface="Symbol" panose="05050102010706020507" pitchFamily="18" charset="2"/>
              </a:rPr>
              <a:t>H</a:t>
            </a:r>
            <a:r>
              <a:rPr lang="vi-VN" sz="2200" dirty="0">
                <a:latin typeface="Times New Roman" panose="02020603050405020304" pitchFamily="18" charset="0"/>
                <a:cs typeface="Times New Roman" panose="02020603050405020304" pitchFamily="18" charset="0"/>
                <a:sym typeface="Symbol" panose="05050102010706020507" pitchFamily="18" charset="2"/>
              </a:rPr>
              <a:t>ình ảnh tụ máu dưới màng cứng bán cầu não </a:t>
            </a:r>
            <a:r>
              <a:rPr lang="en-US" sz="2200" dirty="0">
                <a:latin typeface="Times New Roman" panose="02020603050405020304" pitchFamily="18" charset="0"/>
                <a:cs typeface="Times New Roman" panose="02020603050405020304" pitchFamily="18" charset="0"/>
                <a:sym typeface="Symbol" panose="05050102010706020507" pitchFamily="18" charset="2"/>
              </a:rPr>
              <a:t>(</a:t>
            </a:r>
            <a:r>
              <a:rPr lang="vi-VN" sz="2200" dirty="0">
                <a:latin typeface="Times New Roman" panose="02020603050405020304" pitchFamily="18" charset="0"/>
                <a:cs typeface="Times New Roman" panose="02020603050405020304" pitchFamily="18" charset="0"/>
                <a:sym typeface="Symbol" panose="05050102010706020507" pitchFamily="18" charset="2"/>
              </a:rPr>
              <a:t>P</a:t>
            </a:r>
            <a:r>
              <a:rPr lang="en-US" sz="2200" dirty="0">
                <a:latin typeface="Times New Roman" panose="02020603050405020304" pitchFamily="18" charset="0"/>
                <a:cs typeface="Times New Roman" panose="02020603050405020304" pitchFamily="18" charset="0"/>
                <a:sym typeface="Symbol" panose="05050102010706020507" pitchFamily="18" charset="2"/>
              </a:rPr>
              <a:t>)</a:t>
            </a:r>
            <a:r>
              <a:rPr lang="vi-VN" sz="2200" dirty="0">
                <a:latin typeface="Times New Roman" panose="02020603050405020304" pitchFamily="18" charset="0"/>
                <a:cs typeface="Times New Roman" panose="02020603050405020304" pitchFamily="18" charset="0"/>
                <a:sym typeface="Symbol" panose="05050102010706020507" pitchFamily="18" charset="2"/>
              </a:rPr>
              <a:t>, vài ổ đụng dập nhu mô não rải rác ở thùy thái dương trán </a:t>
            </a:r>
            <a:r>
              <a:rPr lang="en-US" sz="2200" dirty="0">
                <a:latin typeface="Times New Roman" panose="02020603050405020304" pitchFamily="18" charset="0"/>
                <a:cs typeface="Times New Roman" panose="02020603050405020304" pitchFamily="18" charset="0"/>
                <a:sym typeface="Symbol" panose="05050102010706020507" pitchFamily="18" charset="2"/>
              </a:rPr>
              <a:t>(</a:t>
            </a:r>
            <a:r>
              <a:rPr lang="vi-VN" sz="2200" dirty="0">
                <a:latin typeface="Times New Roman" panose="02020603050405020304" pitchFamily="18" charset="0"/>
                <a:cs typeface="Times New Roman" panose="02020603050405020304" pitchFamily="18" charset="0"/>
                <a:sym typeface="Symbol" panose="05050102010706020507" pitchFamily="18" charset="2"/>
              </a:rPr>
              <a:t>P</a:t>
            </a:r>
            <a:r>
              <a:rPr lang="en-US" sz="2200" dirty="0">
                <a:latin typeface="Times New Roman" panose="02020603050405020304" pitchFamily="18" charset="0"/>
                <a:cs typeface="Times New Roman" panose="02020603050405020304" pitchFamily="18" charset="0"/>
                <a:sym typeface="Symbol" panose="05050102010706020507" pitchFamily="18" charset="2"/>
              </a:rPr>
              <a:t>)</a:t>
            </a:r>
            <a:r>
              <a:rPr lang="vi-VN" sz="2200" dirty="0">
                <a:latin typeface="Times New Roman" panose="02020603050405020304" pitchFamily="18" charset="0"/>
                <a:cs typeface="Times New Roman" panose="02020603050405020304" pitchFamily="18" charset="0"/>
                <a:sym typeface="Symbol" panose="05050102010706020507" pitchFamily="18" charset="2"/>
              </a:rPr>
              <a:t>, xuất huyết dưới nhện/phù não</a:t>
            </a:r>
            <a:r>
              <a:rPr lang="en-US" sz="2200" dirty="0">
                <a:latin typeface="Times New Roman" panose="02020603050405020304" pitchFamily="18" charset="0"/>
                <a:cs typeface="Times New Roman" panose="02020603050405020304" pitchFamily="18" charset="0"/>
                <a:sym typeface="Symbol" panose="05050102010706020507" pitchFamily="18" charset="2"/>
              </a:rPr>
              <a:t> </a:t>
            </a:r>
            <a:r>
              <a:rPr lang="vi-VN" sz="2200" dirty="0">
                <a:latin typeface="Times New Roman" panose="02020603050405020304" pitchFamily="18" charset="0"/>
                <a:cs typeface="Times New Roman" panose="02020603050405020304" pitchFamily="18" charset="0"/>
                <a:sym typeface="Symbol" panose="05050102010706020507" pitchFamily="18" charset="2"/>
              </a:rPr>
              <a:t>vỡ xương thái dương đỉnh </a:t>
            </a:r>
            <a:r>
              <a:rPr lang="en-US" sz="2200" dirty="0">
                <a:latin typeface="Times New Roman" panose="02020603050405020304" pitchFamily="18" charset="0"/>
                <a:cs typeface="Times New Roman" panose="02020603050405020304" pitchFamily="18" charset="0"/>
                <a:sym typeface="Symbol" panose="05050102010706020507" pitchFamily="18" charset="2"/>
              </a:rPr>
              <a:t>(</a:t>
            </a:r>
            <a:r>
              <a:rPr lang="vi-VN" sz="2200" dirty="0">
                <a:latin typeface="Times New Roman" panose="02020603050405020304" pitchFamily="18" charset="0"/>
                <a:cs typeface="Times New Roman" panose="02020603050405020304" pitchFamily="18" charset="0"/>
                <a:sym typeface="Symbol" panose="05050102010706020507" pitchFamily="18" charset="2"/>
              </a:rPr>
              <a:t>T</a:t>
            </a:r>
            <a:r>
              <a:rPr lang="en-US" sz="2200" dirty="0">
                <a:latin typeface="Times New Roman" panose="02020603050405020304" pitchFamily="18" charset="0"/>
                <a:cs typeface="Times New Roman" panose="02020603050405020304" pitchFamily="18" charset="0"/>
                <a:sym typeface="Symbol" panose="05050102010706020507" pitchFamily="18" charset="2"/>
              </a:rPr>
              <a:t>)</a:t>
            </a:r>
            <a:r>
              <a:rPr lang="vi-VN" sz="2200" dirty="0">
                <a:latin typeface="Times New Roman" panose="02020603050405020304" pitchFamily="18" charset="0"/>
                <a:cs typeface="Times New Roman" panose="02020603050405020304" pitchFamily="18" charset="0"/>
                <a:sym typeface="Symbol" panose="05050102010706020507" pitchFamily="18" charset="2"/>
              </a:rPr>
              <a:t>. Gãy cung tiếp gò má</a:t>
            </a:r>
            <a:r>
              <a:rPr lang="en-US" sz="2200" dirty="0">
                <a:latin typeface="Times New Roman" panose="02020603050405020304" pitchFamily="18" charset="0"/>
                <a:cs typeface="Times New Roman" panose="02020603050405020304" pitchFamily="18" charset="0"/>
                <a:sym typeface="Symbol" panose="05050102010706020507" pitchFamily="18" charset="2"/>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111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FF8BE8-F635-7747-8062-57B2671E4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6608" y="0"/>
            <a:ext cx="5278783" cy="6858000"/>
          </a:xfrm>
          <a:prstGeom prst="rect">
            <a:avLst/>
          </a:prstGeom>
        </p:spPr>
      </p:pic>
    </p:spTree>
    <p:extLst>
      <p:ext uri="{BB962C8B-B14F-4D97-AF65-F5344CB8AC3E}">
        <p14:creationId xmlns:p14="http://schemas.microsoft.com/office/powerpoint/2010/main" val="2254790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DAE0B-F451-840B-E2FF-D330E9002398}"/>
              </a:ext>
            </a:extLst>
          </p:cNvPr>
          <p:cNvSpPr>
            <a:spLocks noGrp="1"/>
          </p:cNvSpPr>
          <p:nvPr>
            <p:ph type="title"/>
          </p:nvPr>
        </p:nvSpPr>
        <p:spPr>
          <a:xfrm>
            <a:off x="311085" y="161977"/>
            <a:ext cx="10609082" cy="643543"/>
          </a:xfrm>
        </p:spPr>
        <p:txBody>
          <a:bodyPr>
            <a:normAutofit/>
          </a:bodyPr>
          <a:lstStyle/>
          <a:p>
            <a:r>
              <a:rPr lang="vi-VN" dirty="0">
                <a:latin typeface="Times New Roman" panose="02020603050405020304" pitchFamily="18" charset="0"/>
                <a:ea typeface="+mn-ea"/>
                <a:cs typeface="Times New Roman" panose="02020603050405020304" pitchFamily="18" charset="0"/>
              </a:rPr>
              <a:t>Cận lâm sàng</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6F1B0B-B6F6-E625-189D-3F4E5B1221EC}"/>
              </a:ext>
            </a:extLst>
          </p:cNvPr>
          <p:cNvSpPr>
            <a:spLocks noGrp="1"/>
          </p:cNvSpPr>
          <p:nvPr>
            <p:ph idx="1"/>
          </p:nvPr>
        </p:nvSpPr>
        <p:spPr>
          <a:xfrm>
            <a:off x="311085" y="805520"/>
            <a:ext cx="11042716" cy="5380869"/>
          </a:xfrm>
        </p:spPr>
        <p:txBody>
          <a:bodyPr/>
          <a:lstStyle/>
          <a:p>
            <a:pPr marL="0" indent="0">
              <a:buNone/>
            </a:pPr>
            <a:r>
              <a:rPr lang="vi-VN" sz="2400" b="1" dirty="0">
                <a:latin typeface="Times New Roman" panose="02020603050405020304" pitchFamily="18" charset="0"/>
                <a:cs typeface="Times New Roman" panose="02020603050405020304" pitchFamily="18" charset="0"/>
              </a:rPr>
              <a:t>Công thức máu</a:t>
            </a:r>
          </a:p>
          <a:p>
            <a:pPr>
              <a:buFont typeface="Wingdings" panose="05000000000000000000" pitchFamily="2" charset="2"/>
              <a:buChar char="v"/>
            </a:pPr>
            <a:endParaRPr lang="vi-V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vi-V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vi-VN" dirty="0">
              <a:latin typeface="Times New Roman" panose="02020603050405020304" pitchFamily="18" charset="0"/>
              <a:cs typeface="Times New Roman" panose="02020603050405020304" pitchFamily="18" charset="0"/>
            </a:endParaRPr>
          </a:p>
          <a:p>
            <a:pPr marL="0" indent="0">
              <a:buNone/>
            </a:pPr>
            <a:r>
              <a:rPr lang="vi-VN" sz="2400" b="1" dirty="0">
                <a:latin typeface="Times New Roman" panose="02020603050405020304" pitchFamily="18" charset="0"/>
                <a:cs typeface="Times New Roman" panose="02020603050405020304" pitchFamily="18" charset="0"/>
              </a:rPr>
              <a:t>Đông máu:</a:t>
            </a:r>
          </a:p>
          <a:p>
            <a:pPr>
              <a:buFont typeface="Wingdings" panose="05000000000000000000" pitchFamily="2" charset="2"/>
              <a:buChar char="v"/>
            </a:pPr>
            <a:endParaRPr lang="vi-VN"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vi-VN" sz="2400" b="1" dirty="0">
              <a:latin typeface="Times New Roman" panose="02020603050405020304" pitchFamily="18" charset="0"/>
              <a:cs typeface="Times New Roman" panose="02020603050405020304" pitchFamily="18" charset="0"/>
            </a:endParaRPr>
          </a:p>
          <a:p>
            <a:pPr marL="0" indent="0">
              <a:buNone/>
            </a:pPr>
            <a:r>
              <a:rPr lang="vi-VN" sz="2400" b="1" dirty="0">
                <a:latin typeface="Times New Roman" panose="02020603050405020304" pitchFamily="18" charset="0"/>
                <a:cs typeface="Times New Roman" panose="02020603050405020304" pitchFamily="18" charset="0"/>
              </a:rPr>
              <a:t>Sinh hóa máu:</a:t>
            </a:r>
          </a:p>
          <a:p>
            <a:pPr marL="0" indent="0">
              <a:buNone/>
            </a:pPr>
            <a:endParaRPr lang="vi-VN"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8E5C38E6-F0DE-0C58-9423-413FADA48C9D}"/>
              </a:ext>
            </a:extLst>
          </p:cNvPr>
          <p:cNvGraphicFramePr>
            <a:graphicFrameLocks noGrp="1"/>
          </p:cNvGraphicFramePr>
          <p:nvPr>
            <p:extLst>
              <p:ext uri="{D42A27DB-BD31-4B8C-83A1-F6EECF244321}">
                <p14:modId xmlns:p14="http://schemas.microsoft.com/office/powerpoint/2010/main" val="2655294191"/>
              </p:ext>
            </p:extLst>
          </p:nvPr>
        </p:nvGraphicFramePr>
        <p:xfrm>
          <a:off x="471338" y="1253765"/>
          <a:ext cx="9123054" cy="1111421"/>
        </p:xfrm>
        <a:graphic>
          <a:graphicData uri="http://schemas.openxmlformats.org/drawingml/2006/table">
            <a:tbl>
              <a:tblPr firstRow="1" bandRow="1">
                <a:tableStyleId>{8799B23B-EC83-4686-B30A-512413B5E67A}</a:tableStyleId>
              </a:tblPr>
              <a:tblGrid>
                <a:gridCol w="1269885">
                  <a:extLst>
                    <a:ext uri="{9D8B030D-6E8A-4147-A177-3AD203B41FA5}">
                      <a16:colId xmlns:a16="http://schemas.microsoft.com/office/drawing/2014/main" val="447667572"/>
                    </a:ext>
                  </a:extLst>
                </a:gridCol>
                <a:gridCol w="1269885">
                  <a:extLst>
                    <a:ext uri="{9D8B030D-6E8A-4147-A177-3AD203B41FA5}">
                      <a16:colId xmlns:a16="http://schemas.microsoft.com/office/drawing/2014/main" val="3325256028"/>
                    </a:ext>
                  </a:extLst>
                </a:gridCol>
                <a:gridCol w="1070696">
                  <a:extLst>
                    <a:ext uri="{9D8B030D-6E8A-4147-A177-3AD203B41FA5}">
                      <a16:colId xmlns:a16="http://schemas.microsoft.com/office/drawing/2014/main" val="131906681"/>
                    </a:ext>
                  </a:extLst>
                </a:gridCol>
                <a:gridCol w="1207807">
                  <a:extLst>
                    <a:ext uri="{9D8B030D-6E8A-4147-A177-3AD203B41FA5}">
                      <a16:colId xmlns:a16="http://schemas.microsoft.com/office/drawing/2014/main" val="3185130773"/>
                    </a:ext>
                  </a:extLst>
                </a:gridCol>
                <a:gridCol w="1503742">
                  <a:extLst>
                    <a:ext uri="{9D8B030D-6E8A-4147-A177-3AD203B41FA5}">
                      <a16:colId xmlns:a16="http://schemas.microsoft.com/office/drawing/2014/main" val="3770348020"/>
                    </a:ext>
                  </a:extLst>
                </a:gridCol>
                <a:gridCol w="1503742">
                  <a:extLst>
                    <a:ext uri="{9D8B030D-6E8A-4147-A177-3AD203B41FA5}">
                      <a16:colId xmlns:a16="http://schemas.microsoft.com/office/drawing/2014/main" val="2022874965"/>
                    </a:ext>
                  </a:extLst>
                </a:gridCol>
                <a:gridCol w="1297297">
                  <a:extLst>
                    <a:ext uri="{9D8B030D-6E8A-4147-A177-3AD203B41FA5}">
                      <a16:colId xmlns:a16="http://schemas.microsoft.com/office/drawing/2014/main" val="472671349"/>
                    </a:ext>
                  </a:extLst>
                </a:gridCol>
              </a:tblGrid>
              <a:tr h="465865">
                <a:tc>
                  <a:txBody>
                    <a:bodyPr/>
                    <a:lstStyle/>
                    <a:p>
                      <a:r>
                        <a:rPr lang="vi-VN" dirty="0">
                          <a:solidFill>
                            <a:schemeClr val="tx1"/>
                          </a:solidFill>
                          <a:latin typeface="Times New Roman" panose="02020603050405020304" pitchFamily="18" charset="0"/>
                          <a:cs typeface="Times New Roman" panose="02020603050405020304" pitchFamily="18" charset="0"/>
                        </a:rPr>
                        <a:t>HC</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dirty="0">
                          <a:solidFill>
                            <a:schemeClr val="tx1"/>
                          </a:solidFill>
                          <a:latin typeface="Times New Roman" panose="02020603050405020304" pitchFamily="18" charset="0"/>
                          <a:cs typeface="Times New Roman" panose="02020603050405020304" pitchFamily="18" charset="0"/>
                        </a:rPr>
                        <a:t>Hb</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dirty="0">
                          <a:solidFill>
                            <a:schemeClr val="tx1"/>
                          </a:solidFill>
                          <a:latin typeface="Times New Roman" panose="02020603050405020304" pitchFamily="18" charset="0"/>
                          <a:cs typeface="Times New Roman" panose="02020603050405020304" pitchFamily="18" charset="0"/>
                        </a:rPr>
                        <a:t>Hct</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dirty="0">
                          <a:solidFill>
                            <a:schemeClr val="tx1"/>
                          </a:solidFill>
                          <a:latin typeface="Times New Roman" panose="02020603050405020304" pitchFamily="18" charset="0"/>
                          <a:cs typeface="Times New Roman" panose="02020603050405020304" pitchFamily="18" charset="0"/>
                        </a:rPr>
                        <a:t>BC</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dirty="0">
                          <a:solidFill>
                            <a:schemeClr val="tx1"/>
                          </a:solidFill>
                          <a:latin typeface="Times New Roman" panose="02020603050405020304" pitchFamily="18" charset="0"/>
                          <a:cs typeface="Times New Roman" panose="02020603050405020304" pitchFamily="18" charset="0"/>
                        </a:rPr>
                        <a:t>NEU</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dirty="0">
                          <a:solidFill>
                            <a:schemeClr val="tx1"/>
                          </a:solidFill>
                          <a:latin typeface="Times New Roman" panose="02020603050405020304" pitchFamily="18" charset="0"/>
                          <a:cs typeface="Times New Roman" panose="02020603050405020304" pitchFamily="18" charset="0"/>
                        </a:rPr>
                        <a:t>LYM</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dirty="0">
                          <a:solidFill>
                            <a:schemeClr val="tx1"/>
                          </a:solidFill>
                          <a:latin typeface="Times New Roman" panose="02020603050405020304" pitchFamily="18" charset="0"/>
                          <a:cs typeface="Times New Roman" panose="02020603050405020304" pitchFamily="18" charset="0"/>
                        </a:rPr>
                        <a:t>TC</a:t>
                      </a:r>
                    </a:p>
                  </a:txBody>
                  <a:tcPr/>
                </a:tc>
                <a:extLst>
                  <a:ext uri="{0D108BD9-81ED-4DB2-BD59-A6C34878D82A}">
                    <a16:rowId xmlns:a16="http://schemas.microsoft.com/office/drawing/2014/main" val="1552661108"/>
                  </a:ext>
                </a:extLst>
              </a:tr>
              <a:tr h="645556">
                <a:tc>
                  <a:txBody>
                    <a:bodyPr/>
                    <a:lstStyle/>
                    <a:p>
                      <a:r>
                        <a:rPr lang="vi-VN" dirty="0">
                          <a:solidFill>
                            <a:schemeClr val="tx1"/>
                          </a:solidFill>
                          <a:latin typeface="Times New Roman" panose="02020603050405020304" pitchFamily="18" charset="0"/>
                          <a:cs typeface="Times New Roman" panose="02020603050405020304" pitchFamily="18" charset="0"/>
                        </a:rPr>
                        <a:t>4,65T/L</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dirty="0">
                          <a:solidFill>
                            <a:schemeClr val="tx1"/>
                          </a:solidFill>
                          <a:latin typeface="Times New Roman" panose="02020603050405020304" pitchFamily="18" charset="0"/>
                          <a:cs typeface="Times New Roman" panose="02020603050405020304" pitchFamily="18" charset="0"/>
                        </a:rPr>
                        <a:t>144g/l</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dirty="0">
                          <a:solidFill>
                            <a:schemeClr val="tx1"/>
                          </a:solidFill>
                          <a:latin typeface="Times New Roman" panose="02020603050405020304" pitchFamily="18" charset="0"/>
                          <a:cs typeface="Times New Roman" panose="02020603050405020304" pitchFamily="18" charset="0"/>
                        </a:rPr>
                        <a:t>40,6%</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dirty="0">
                          <a:solidFill>
                            <a:srgbClr val="0070C0"/>
                          </a:solidFill>
                          <a:latin typeface="Times New Roman" panose="02020603050405020304" pitchFamily="18" charset="0"/>
                          <a:cs typeface="Times New Roman" panose="02020603050405020304" pitchFamily="18" charset="0"/>
                        </a:rPr>
                        <a:t>14,3 G/L</a:t>
                      </a:r>
                      <a:endParaRPr lang="en-US" dirty="0">
                        <a:solidFill>
                          <a:srgbClr val="0070C0"/>
                        </a:solidFill>
                        <a:latin typeface="Times New Roman" panose="02020603050405020304" pitchFamily="18" charset="0"/>
                        <a:cs typeface="Times New Roman" panose="02020603050405020304" pitchFamily="18" charset="0"/>
                      </a:endParaRPr>
                    </a:p>
                  </a:txBody>
                  <a:tcPr/>
                </a:tc>
                <a:tc>
                  <a:txBody>
                    <a:bodyPr/>
                    <a:lstStyle/>
                    <a:p>
                      <a:r>
                        <a:rPr lang="vi-VN" dirty="0">
                          <a:solidFill>
                            <a:srgbClr val="FF0000"/>
                          </a:solidFill>
                          <a:latin typeface="Times New Roman" panose="02020603050405020304" pitchFamily="18" charset="0"/>
                          <a:cs typeface="Times New Roman" panose="02020603050405020304" pitchFamily="18" charset="0"/>
                        </a:rPr>
                        <a:t>48,8% </a:t>
                      </a:r>
                      <a:r>
                        <a:rPr lang="vi-VN" dirty="0">
                          <a:solidFill>
                            <a:schemeClr val="tx1"/>
                          </a:solidFill>
                          <a:latin typeface="Times New Roman" panose="02020603050405020304" pitchFamily="18" charset="0"/>
                          <a:cs typeface="Times New Roman" panose="02020603050405020304" pitchFamily="18" charset="0"/>
                        </a:rPr>
                        <a:t>(7,0G/L)</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dirty="0">
                          <a:solidFill>
                            <a:schemeClr val="tx1"/>
                          </a:solidFill>
                          <a:latin typeface="Times New Roman" panose="02020603050405020304" pitchFamily="18" charset="0"/>
                          <a:cs typeface="Times New Roman" panose="02020603050405020304" pitchFamily="18" charset="0"/>
                        </a:rPr>
                        <a:t>37,1%</a:t>
                      </a:r>
                    </a:p>
                    <a:p>
                      <a:r>
                        <a:rPr lang="vi-VN" dirty="0">
                          <a:solidFill>
                            <a:srgbClr val="0070C0"/>
                          </a:solidFill>
                          <a:latin typeface="Times New Roman" panose="02020603050405020304" pitchFamily="18" charset="0"/>
                          <a:cs typeface="Times New Roman" panose="02020603050405020304" pitchFamily="18" charset="0"/>
                        </a:rPr>
                        <a:t>(5,3G/L)</a:t>
                      </a:r>
                      <a:endParaRPr lang="en-US" dirty="0">
                        <a:solidFill>
                          <a:srgbClr val="0070C0"/>
                        </a:solidFill>
                        <a:latin typeface="Times New Roman" panose="02020603050405020304" pitchFamily="18" charset="0"/>
                        <a:cs typeface="Times New Roman" panose="02020603050405020304" pitchFamily="18" charset="0"/>
                      </a:endParaRPr>
                    </a:p>
                  </a:txBody>
                  <a:tcPr/>
                </a:tc>
                <a:tc>
                  <a:txBody>
                    <a:bodyPr/>
                    <a:lstStyle/>
                    <a:p>
                      <a:r>
                        <a:rPr lang="vi-VN" dirty="0">
                          <a:solidFill>
                            <a:schemeClr val="tx1"/>
                          </a:solidFill>
                          <a:latin typeface="Times New Roman" panose="02020603050405020304" pitchFamily="18" charset="0"/>
                          <a:cs typeface="Times New Roman" panose="02020603050405020304" pitchFamily="18" charset="0"/>
                        </a:rPr>
                        <a:t>329 G/L</a:t>
                      </a:r>
                      <a:endParaRPr lang="en-US"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8968191"/>
                  </a:ext>
                </a:extLst>
              </a:tr>
            </a:tbl>
          </a:graphicData>
        </a:graphic>
      </p:graphicFrame>
      <p:graphicFrame>
        <p:nvGraphicFramePr>
          <p:cNvPr id="9" name="Table 9">
            <a:extLst>
              <a:ext uri="{FF2B5EF4-FFF2-40B4-BE49-F238E27FC236}">
                <a16:creationId xmlns:a16="http://schemas.microsoft.com/office/drawing/2014/main" id="{1E1CD023-0A79-ABA7-2C3C-162CB76D8B29}"/>
              </a:ext>
            </a:extLst>
          </p:cNvPr>
          <p:cNvGraphicFramePr>
            <a:graphicFrameLocks noGrp="1"/>
          </p:cNvGraphicFramePr>
          <p:nvPr>
            <p:extLst>
              <p:ext uri="{D42A27DB-BD31-4B8C-83A1-F6EECF244321}">
                <p14:modId xmlns:p14="http://schemas.microsoft.com/office/powerpoint/2010/main" val="2663305029"/>
              </p:ext>
            </p:extLst>
          </p:nvPr>
        </p:nvGraphicFramePr>
        <p:xfrm>
          <a:off x="471336" y="4421171"/>
          <a:ext cx="9568208" cy="2163452"/>
        </p:xfrm>
        <a:graphic>
          <a:graphicData uri="http://schemas.openxmlformats.org/drawingml/2006/table">
            <a:tbl>
              <a:tblPr firstRow="1" bandRow="1">
                <a:tableStyleId>{8799B23B-EC83-4686-B30A-512413B5E67A}</a:tableStyleId>
              </a:tblPr>
              <a:tblGrid>
                <a:gridCol w="1482896">
                  <a:extLst>
                    <a:ext uri="{9D8B030D-6E8A-4147-A177-3AD203B41FA5}">
                      <a16:colId xmlns:a16="http://schemas.microsoft.com/office/drawing/2014/main" val="741994510"/>
                    </a:ext>
                  </a:extLst>
                </a:gridCol>
                <a:gridCol w="2021328">
                  <a:extLst>
                    <a:ext uri="{9D8B030D-6E8A-4147-A177-3AD203B41FA5}">
                      <a16:colId xmlns:a16="http://schemas.microsoft.com/office/drawing/2014/main" val="1975951776"/>
                    </a:ext>
                  </a:extLst>
                </a:gridCol>
                <a:gridCol w="2021328">
                  <a:extLst>
                    <a:ext uri="{9D8B030D-6E8A-4147-A177-3AD203B41FA5}">
                      <a16:colId xmlns:a16="http://schemas.microsoft.com/office/drawing/2014/main" val="3258360223"/>
                    </a:ext>
                  </a:extLst>
                </a:gridCol>
                <a:gridCol w="2021328">
                  <a:extLst>
                    <a:ext uri="{9D8B030D-6E8A-4147-A177-3AD203B41FA5}">
                      <a16:colId xmlns:a16="http://schemas.microsoft.com/office/drawing/2014/main" val="2246827899"/>
                    </a:ext>
                  </a:extLst>
                </a:gridCol>
                <a:gridCol w="2021328">
                  <a:extLst>
                    <a:ext uri="{9D8B030D-6E8A-4147-A177-3AD203B41FA5}">
                      <a16:colId xmlns:a16="http://schemas.microsoft.com/office/drawing/2014/main" val="1736043575"/>
                    </a:ext>
                  </a:extLst>
                </a:gridCol>
              </a:tblGrid>
              <a:tr h="483124">
                <a:tc>
                  <a:txBody>
                    <a:bodyPr/>
                    <a:lstStyle/>
                    <a:p>
                      <a:r>
                        <a:rPr lang="vi-VN" dirty="0">
                          <a:latin typeface="Times New Roman" panose="02020603050405020304" pitchFamily="18" charset="0"/>
                          <a:cs typeface="Times New Roman" panose="02020603050405020304" pitchFamily="18" charset="0"/>
                        </a:rPr>
                        <a:t>glucose</a:t>
                      </a:r>
                      <a:endParaRPr lang="en-US" dirty="0">
                        <a:latin typeface="Times New Roman" panose="02020603050405020304" pitchFamily="18" charset="0"/>
                        <a:cs typeface="Times New Roman" panose="02020603050405020304" pitchFamily="18" charset="0"/>
                      </a:endParaRPr>
                    </a:p>
                  </a:txBody>
                  <a:tcPr/>
                </a:tc>
                <a:tc>
                  <a:txBody>
                    <a:bodyPr/>
                    <a:lstStyle/>
                    <a:p>
                      <a:r>
                        <a:rPr lang="vi-VN" dirty="0">
                          <a:latin typeface="Times New Roman" panose="02020603050405020304" pitchFamily="18" charset="0"/>
                          <a:cs typeface="Times New Roman" panose="02020603050405020304" pitchFamily="18" charset="0"/>
                        </a:rPr>
                        <a:t>Ure</a:t>
                      </a:r>
                      <a:endParaRPr lang="en-US" dirty="0">
                        <a:latin typeface="Times New Roman" panose="02020603050405020304" pitchFamily="18" charset="0"/>
                        <a:cs typeface="Times New Roman" panose="02020603050405020304" pitchFamily="18" charset="0"/>
                      </a:endParaRPr>
                    </a:p>
                  </a:txBody>
                  <a:tcPr/>
                </a:tc>
                <a:tc>
                  <a:txBody>
                    <a:bodyPr/>
                    <a:lstStyle/>
                    <a:p>
                      <a:r>
                        <a:rPr lang="vi-VN" dirty="0">
                          <a:latin typeface="Times New Roman" panose="02020603050405020304" pitchFamily="18" charset="0"/>
                          <a:cs typeface="Times New Roman" panose="02020603050405020304" pitchFamily="18" charset="0"/>
                        </a:rPr>
                        <a:t>creatinin</a:t>
                      </a:r>
                      <a:endParaRPr lang="en-US" dirty="0">
                        <a:latin typeface="Times New Roman" panose="02020603050405020304" pitchFamily="18" charset="0"/>
                        <a:cs typeface="Times New Roman" panose="02020603050405020304" pitchFamily="18" charset="0"/>
                      </a:endParaRPr>
                    </a:p>
                  </a:txBody>
                  <a:tcPr/>
                </a:tc>
                <a:tc>
                  <a:txBody>
                    <a:bodyPr/>
                    <a:lstStyle/>
                    <a:p>
                      <a:r>
                        <a:rPr lang="vi-VN" dirty="0">
                          <a:latin typeface="Times New Roman" panose="02020603050405020304" pitchFamily="18" charset="0"/>
                          <a:cs typeface="Times New Roman" panose="02020603050405020304" pitchFamily="18" charset="0"/>
                        </a:rPr>
                        <a:t>AST/ALT</a:t>
                      </a:r>
                      <a:endParaRPr lang="en-US" dirty="0">
                        <a:latin typeface="Times New Roman" panose="02020603050405020304" pitchFamily="18" charset="0"/>
                        <a:cs typeface="Times New Roman" panose="02020603050405020304" pitchFamily="18" charset="0"/>
                      </a:endParaRPr>
                    </a:p>
                  </a:txBody>
                  <a:tcPr/>
                </a:tc>
                <a:tc>
                  <a:txBody>
                    <a:bodyPr/>
                    <a:lstStyle/>
                    <a:p>
                      <a:r>
                        <a:rPr lang="vi-VN" dirty="0">
                          <a:latin typeface="Times New Roman" panose="02020603050405020304" pitchFamily="18" charset="0"/>
                          <a:cs typeface="Times New Roman" panose="02020603050405020304" pitchFamily="18" charset="0"/>
                        </a:rPr>
                        <a:t>Na+</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00282074"/>
                  </a:ext>
                </a:extLst>
              </a:tr>
              <a:tr h="714080">
                <a:tc>
                  <a:txBody>
                    <a:bodyPr/>
                    <a:lstStyle/>
                    <a:p>
                      <a:r>
                        <a:rPr lang="vi-VN" dirty="0">
                          <a:solidFill>
                            <a:srgbClr val="0070C0"/>
                          </a:solidFill>
                          <a:latin typeface="Times New Roman" panose="02020603050405020304" pitchFamily="18" charset="0"/>
                          <a:cs typeface="Times New Roman" panose="02020603050405020304" pitchFamily="18" charset="0"/>
                        </a:rPr>
                        <a:t>15,28mmol/l</a:t>
                      </a:r>
                      <a:endParaRPr lang="en-US" dirty="0">
                        <a:solidFill>
                          <a:srgbClr val="0070C0"/>
                        </a:solidFill>
                        <a:latin typeface="Times New Roman" panose="02020603050405020304" pitchFamily="18" charset="0"/>
                        <a:cs typeface="Times New Roman" panose="02020603050405020304" pitchFamily="18" charset="0"/>
                      </a:endParaRPr>
                    </a:p>
                  </a:txBody>
                  <a:tcPr/>
                </a:tc>
                <a:tc>
                  <a:txBody>
                    <a:bodyPr/>
                    <a:lstStyle/>
                    <a:p>
                      <a:r>
                        <a:rPr lang="vi-VN" dirty="0">
                          <a:solidFill>
                            <a:srgbClr val="0070C0"/>
                          </a:solidFill>
                          <a:latin typeface="Times New Roman" panose="02020603050405020304" pitchFamily="18" charset="0"/>
                          <a:cs typeface="Times New Roman" panose="02020603050405020304" pitchFamily="18" charset="0"/>
                        </a:rPr>
                        <a:t>9,6mmol/l</a:t>
                      </a:r>
                      <a:endParaRPr lang="en-US" dirty="0">
                        <a:solidFill>
                          <a:srgbClr val="0070C0"/>
                        </a:solidFill>
                        <a:latin typeface="Times New Roman" panose="02020603050405020304" pitchFamily="18" charset="0"/>
                        <a:cs typeface="Times New Roman" panose="02020603050405020304" pitchFamily="18" charset="0"/>
                      </a:endParaRPr>
                    </a:p>
                  </a:txBody>
                  <a:tcPr/>
                </a:tc>
                <a:tc>
                  <a:txBody>
                    <a:bodyPr/>
                    <a:lstStyle/>
                    <a:p>
                      <a:r>
                        <a:rPr lang="vi-VN" dirty="0">
                          <a:solidFill>
                            <a:srgbClr val="0070C0"/>
                          </a:solidFill>
                          <a:latin typeface="Times New Roman" panose="02020603050405020304" pitchFamily="18" charset="0"/>
                          <a:cs typeface="Times New Roman" panose="02020603050405020304" pitchFamily="18" charset="0"/>
                        </a:rPr>
                        <a:t>131,6umol/l</a:t>
                      </a:r>
                    </a:p>
                    <a:p>
                      <a:r>
                        <a:rPr lang="vi-VN" dirty="0">
                          <a:solidFill>
                            <a:srgbClr val="0070C0"/>
                          </a:solidFill>
                          <a:latin typeface="Times New Roman" panose="02020603050405020304" pitchFamily="18" charset="0"/>
                          <a:cs typeface="Times New Roman" panose="02020603050405020304" pitchFamily="18" charset="0"/>
                        </a:rPr>
                        <a:t>eGFR:53</a:t>
                      </a:r>
                      <a:endParaRPr lang="en-US" dirty="0">
                        <a:solidFill>
                          <a:srgbClr val="0070C0"/>
                        </a:solidFill>
                        <a:latin typeface="Times New Roman" panose="02020603050405020304" pitchFamily="18" charset="0"/>
                        <a:cs typeface="Times New Roman" panose="02020603050405020304" pitchFamily="18" charset="0"/>
                      </a:endParaRPr>
                    </a:p>
                  </a:txBody>
                  <a:tcPr/>
                </a:tc>
                <a:tc>
                  <a:txBody>
                    <a:bodyPr/>
                    <a:lstStyle/>
                    <a:p>
                      <a:r>
                        <a:rPr lang="vi-VN" dirty="0">
                          <a:latin typeface="Times New Roman" panose="02020603050405020304" pitchFamily="18" charset="0"/>
                          <a:cs typeface="Times New Roman" panose="02020603050405020304" pitchFamily="18" charset="0"/>
                        </a:rPr>
                        <a:t>32/27 U/L</a:t>
                      </a:r>
                      <a:endParaRPr lang="en-US" dirty="0">
                        <a:latin typeface="Times New Roman" panose="02020603050405020304" pitchFamily="18" charset="0"/>
                        <a:cs typeface="Times New Roman" panose="02020603050405020304" pitchFamily="18" charset="0"/>
                      </a:endParaRPr>
                    </a:p>
                  </a:txBody>
                  <a:tcPr/>
                </a:tc>
                <a:tc>
                  <a:txBody>
                    <a:bodyPr/>
                    <a:lstStyle/>
                    <a:p>
                      <a:r>
                        <a:rPr lang="vi-VN" dirty="0">
                          <a:solidFill>
                            <a:srgbClr val="FF0000"/>
                          </a:solidFill>
                          <a:latin typeface="Times New Roman" panose="02020603050405020304" pitchFamily="18" charset="0"/>
                          <a:cs typeface="Times New Roman" panose="02020603050405020304" pitchFamily="18" charset="0"/>
                        </a:rPr>
                        <a:t>131,9 mmol/l</a:t>
                      </a:r>
                      <a:endParaRPr lang="en-US"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0665353"/>
                  </a:ext>
                </a:extLst>
              </a:tr>
              <a:tr h="483124">
                <a:tc>
                  <a:txBody>
                    <a:bodyPr/>
                    <a:lstStyle/>
                    <a:p>
                      <a:r>
                        <a:rPr lang="vi-VN" b="1" dirty="0">
                          <a:solidFill>
                            <a:schemeClr val="tx1"/>
                          </a:solidFill>
                          <a:latin typeface="Times New Roman" panose="02020603050405020304" pitchFamily="18" charset="0"/>
                          <a:cs typeface="Times New Roman" panose="02020603050405020304" pitchFamily="18" charset="0"/>
                        </a:rPr>
                        <a:t>K+</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b="1" dirty="0">
                          <a:solidFill>
                            <a:schemeClr val="tx1"/>
                          </a:solidFill>
                          <a:latin typeface="Times New Roman" panose="02020603050405020304" pitchFamily="18" charset="0"/>
                          <a:cs typeface="Times New Roman" panose="02020603050405020304" pitchFamily="18" charset="0"/>
                        </a:rPr>
                        <a:t>Cl-</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b="1" dirty="0">
                          <a:solidFill>
                            <a:schemeClr val="tx1"/>
                          </a:solidFill>
                          <a:latin typeface="Times New Roman" panose="02020603050405020304" pitchFamily="18" charset="0"/>
                          <a:cs typeface="Times New Roman" panose="02020603050405020304" pitchFamily="18" charset="0"/>
                        </a:rPr>
                        <a:t>CK</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b="1" dirty="0">
                          <a:solidFill>
                            <a:schemeClr val="tx1"/>
                          </a:solidFill>
                          <a:latin typeface="Times New Roman" panose="02020603050405020304" pitchFamily="18" charset="0"/>
                          <a:cs typeface="Times New Roman" panose="02020603050405020304" pitchFamily="18" charset="0"/>
                        </a:rPr>
                        <a:t>CK-MB</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b="1" dirty="0">
                          <a:solidFill>
                            <a:schemeClr val="tx1"/>
                          </a:solidFill>
                          <a:latin typeface="Times New Roman" panose="02020603050405020304" pitchFamily="18" charset="0"/>
                          <a:cs typeface="Times New Roman" panose="02020603050405020304" pitchFamily="18" charset="0"/>
                        </a:rPr>
                        <a:t>Tropinin I</a:t>
                      </a:r>
                      <a:endParaRPr lang="en-US"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66730724"/>
                  </a:ext>
                </a:extLst>
              </a:tr>
              <a:tr h="483124">
                <a:tc>
                  <a:txBody>
                    <a:bodyPr/>
                    <a:lstStyle/>
                    <a:p>
                      <a:r>
                        <a:rPr lang="vi-VN" dirty="0">
                          <a:solidFill>
                            <a:srgbClr val="0070C0"/>
                          </a:solidFill>
                          <a:latin typeface="Times New Roman" panose="02020603050405020304" pitchFamily="18" charset="0"/>
                          <a:cs typeface="Times New Roman" panose="02020603050405020304" pitchFamily="18" charset="0"/>
                        </a:rPr>
                        <a:t>3,44mmol/l</a:t>
                      </a:r>
                      <a:endParaRPr lang="en-US" dirty="0">
                        <a:solidFill>
                          <a:srgbClr val="0070C0"/>
                        </a:solidFill>
                        <a:latin typeface="Times New Roman" panose="02020603050405020304" pitchFamily="18" charset="0"/>
                        <a:cs typeface="Times New Roman" panose="02020603050405020304" pitchFamily="18" charset="0"/>
                      </a:endParaRPr>
                    </a:p>
                  </a:txBody>
                  <a:tcPr/>
                </a:tc>
                <a:tc>
                  <a:txBody>
                    <a:bodyPr/>
                    <a:lstStyle/>
                    <a:p>
                      <a:r>
                        <a:rPr lang="vi-VN" dirty="0">
                          <a:solidFill>
                            <a:schemeClr val="tx1"/>
                          </a:solidFill>
                          <a:latin typeface="Times New Roman" panose="02020603050405020304" pitchFamily="18" charset="0"/>
                          <a:cs typeface="Times New Roman" panose="02020603050405020304" pitchFamily="18" charset="0"/>
                        </a:rPr>
                        <a:t>97,2mmol/l</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dirty="0">
                          <a:solidFill>
                            <a:srgbClr val="0070C0"/>
                          </a:solidFill>
                          <a:latin typeface="Times New Roman" panose="02020603050405020304" pitchFamily="18" charset="0"/>
                          <a:cs typeface="Times New Roman" panose="02020603050405020304" pitchFamily="18" charset="0"/>
                        </a:rPr>
                        <a:t>259 U/L</a:t>
                      </a:r>
                      <a:endParaRPr lang="en-US" dirty="0">
                        <a:solidFill>
                          <a:srgbClr val="0070C0"/>
                        </a:solidFill>
                        <a:latin typeface="Times New Roman" panose="02020603050405020304" pitchFamily="18" charset="0"/>
                        <a:cs typeface="Times New Roman" panose="02020603050405020304" pitchFamily="18" charset="0"/>
                      </a:endParaRPr>
                    </a:p>
                  </a:txBody>
                  <a:tcPr/>
                </a:tc>
                <a:tc>
                  <a:txBody>
                    <a:bodyPr/>
                    <a:lstStyle/>
                    <a:p>
                      <a:r>
                        <a:rPr lang="vi-VN" dirty="0">
                          <a:solidFill>
                            <a:srgbClr val="0070C0"/>
                          </a:solidFill>
                          <a:latin typeface="Times New Roman" panose="02020603050405020304" pitchFamily="18" charset="0"/>
                          <a:cs typeface="Times New Roman" panose="02020603050405020304" pitchFamily="18" charset="0"/>
                        </a:rPr>
                        <a:t>92,5 U/L</a:t>
                      </a:r>
                      <a:endParaRPr lang="en-US" dirty="0">
                        <a:solidFill>
                          <a:srgbClr val="0070C0"/>
                        </a:solidFill>
                        <a:latin typeface="Times New Roman" panose="02020603050405020304" pitchFamily="18" charset="0"/>
                        <a:cs typeface="Times New Roman" panose="02020603050405020304" pitchFamily="18" charset="0"/>
                      </a:endParaRPr>
                    </a:p>
                  </a:txBody>
                  <a:tcPr/>
                </a:tc>
                <a:tc>
                  <a:txBody>
                    <a:bodyPr/>
                    <a:lstStyle/>
                    <a:p>
                      <a:r>
                        <a:rPr lang="vi-VN" dirty="0">
                          <a:solidFill>
                            <a:schemeClr val="tx1"/>
                          </a:solidFill>
                          <a:latin typeface="Times New Roman" panose="02020603050405020304" pitchFamily="18" charset="0"/>
                          <a:cs typeface="Times New Roman" panose="02020603050405020304" pitchFamily="18" charset="0"/>
                        </a:rPr>
                        <a:t>31,51pg/ml</a:t>
                      </a:r>
                      <a:endParaRPr lang="en-US"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42221777"/>
                  </a:ext>
                </a:extLst>
              </a:tr>
            </a:tbl>
          </a:graphicData>
        </a:graphic>
      </p:graphicFrame>
      <p:graphicFrame>
        <p:nvGraphicFramePr>
          <p:cNvPr id="4" name="Table 4">
            <a:extLst>
              <a:ext uri="{FF2B5EF4-FFF2-40B4-BE49-F238E27FC236}">
                <a16:creationId xmlns:a16="http://schemas.microsoft.com/office/drawing/2014/main" id="{EFF931D3-3599-CBDD-F014-EDC31BB259F2}"/>
              </a:ext>
            </a:extLst>
          </p:cNvPr>
          <p:cNvGraphicFramePr>
            <a:graphicFrameLocks noGrp="1"/>
          </p:cNvGraphicFramePr>
          <p:nvPr>
            <p:extLst>
              <p:ext uri="{D42A27DB-BD31-4B8C-83A1-F6EECF244321}">
                <p14:modId xmlns:p14="http://schemas.microsoft.com/office/powerpoint/2010/main" val="1080781943"/>
              </p:ext>
            </p:extLst>
          </p:nvPr>
        </p:nvGraphicFramePr>
        <p:xfrm>
          <a:off x="544655" y="3008729"/>
          <a:ext cx="9049736" cy="971170"/>
        </p:xfrm>
        <a:graphic>
          <a:graphicData uri="http://schemas.openxmlformats.org/drawingml/2006/table">
            <a:tbl>
              <a:tblPr firstRow="1" bandRow="1">
                <a:tableStyleId>{0505E3EF-67EA-436B-97B2-0124C06EBD24}</a:tableStyleId>
              </a:tblPr>
              <a:tblGrid>
                <a:gridCol w="2262434">
                  <a:extLst>
                    <a:ext uri="{9D8B030D-6E8A-4147-A177-3AD203B41FA5}">
                      <a16:colId xmlns:a16="http://schemas.microsoft.com/office/drawing/2014/main" val="3460537702"/>
                    </a:ext>
                  </a:extLst>
                </a:gridCol>
                <a:gridCol w="2262434">
                  <a:extLst>
                    <a:ext uri="{9D8B030D-6E8A-4147-A177-3AD203B41FA5}">
                      <a16:colId xmlns:a16="http://schemas.microsoft.com/office/drawing/2014/main" val="2430592456"/>
                    </a:ext>
                  </a:extLst>
                </a:gridCol>
                <a:gridCol w="2262434">
                  <a:extLst>
                    <a:ext uri="{9D8B030D-6E8A-4147-A177-3AD203B41FA5}">
                      <a16:colId xmlns:a16="http://schemas.microsoft.com/office/drawing/2014/main" val="1881140212"/>
                    </a:ext>
                  </a:extLst>
                </a:gridCol>
                <a:gridCol w="2262434">
                  <a:extLst>
                    <a:ext uri="{9D8B030D-6E8A-4147-A177-3AD203B41FA5}">
                      <a16:colId xmlns:a16="http://schemas.microsoft.com/office/drawing/2014/main" val="3790535821"/>
                    </a:ext>
                  </a:extLst>
                </a:gridCol>
              </a:tblGrid>
              <a:tr h="485585">
                <a:tc>
                  <a:txBody>
                    <a:bodyPr/>
                    <a:lstStyle/>
                    <a:p>
                      <a:r>
                        <a:rPr lang="vi-VN" dirty="0">
                          <a:latin typeface="Times New Roman" panose="02020603050405020304" pitchFamily="18" charset="0"/>
                          <a:cs typeface="Times New Roman" panose="02020603050405020304" pitchFamily="18" charset="0"/>
                        </a:rPr>
                        <a:t>APTT(giây)</a:t>
                      </a:r>
                      <a:endParaRPr lang="en-US" dirty="0">
                        <a:latin typeface="Times New Roman" panose="02020603050405020304" pitchFamily="18" charset="0"/>
                        <a:cs typeface="Times New Roman" panose="02020603050405020304" pitchFamily="18" charset="0"/>
                      </a:endParaRPr>
                    </a:p>
                  </a:txBody>
                  <a:tcPr/>
                </a:tc>
                <a:tc>
                  <a:txBody>
                    <a:bodyPr/>
                    <a:lstStyle/>
                    <a:p>
                      <a:r>
                        <a:rPr lang="vi-VN" dirty="0">
                          <a:latin typeface="Times New Roman" panose="02020603050405020304" pitchFamily="18" charset="0"/>
                          <a:cs typeface="Times New Roman" panose="02020603050405020304" pitchFamily="18" charset="0"/>
                        </a:rPr>
                        <a:t>rAPTT</a:t>
                      </a:r>
                      <a:endParaRPr lang="en-US" dirty="0">
                        <a:latin typeface="Times New Roman" panose="02020603050405020304" pitchFamily="18" charset="0"/>
                        <a:cs typeface="Times New Roman" panose="02020603050405020304" pitchFamily="18" charset="0"/>
                      </a:endParaRPr>
                    </a:p>
                  </a:txBody>
                  <a:tcPr/>
                </a:tc>
                <a:tc>
                  <a:txBody>
                    <a:bodyPr/>
                    <a:lstStyle/>
                    <a:p>
                      <a:r>
                        <a:rPr lang="vi-VN" dirty="0">
                          <a:latin typeface="Times New Roman" panose="02020603050405020304" pitchFamily="18" charset="0"/>
                          <a:cs typeface="Times New Roman" panose="02020603050405020304" pitchFamily="18" charset="0"/>
                        </a:rPr>
                        <a:t>PT (INR)</a:t>
                      </a:r>
                      <a:endParaRPr lang="en-US" dirty="0">
                        <a:latin typeface="Times New Roman" panose="02020603050405020304" pitchFamily="18" charset="0"/>
                        <a:cs typeface="Times New Roman" panose="02020603050405020304" pitchFamily="18" charset="0"/>
                      </a:endParaRPr>
                    </a:p>
                  </a:txBody>
                  <a:tcPr/>
                </a:tc>
                <a:tc>
                  <a:txBody>
                    <a:bodyPr/>
                    <a:lstStyle/>
                    <a:p>
                      <a:r>
                        <a:rPr lang="vi-VN" dirty="0">
                          <a:latin typeface="Times New Roman" panose="02020603050405020304" pitchFamily="18" charset="0"/>
                          <a:cs typeface="Times New Roman" panose="02020603050405020304" pitchFamily="18" charset="0"/>
                        </a:rPr>
                        <a:t>PT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30913844"/>
                  </a:ext>
                </a:extLst>
              </a:tr>
              <a:tr h="485585">
                <a:tc>
                  <a:txBody>
                    <a:bodyPr/>
                    <a:lstStyle/>
                    <a:p>
                      <a:r>
                        <a:rPr lang="vi-VN" dirty="0">
                          <a:latin typeface="Times New Roman" panose="02020603050405020304" pitchFamily="18" charset="0"/>
                          <a:cs typeface="Times New Roman" panose="02020603050405020304" pitchFamily="18" charset="0"/>
                        </a:rPr>
                        <a:t>21,0s</a:t>
                      </a:r>
                      <a:endParaRPr lang="en-US" dirty="0">
                        <a:latin typeface="Times New Roman" panose="02020603050405020304" pitchFamily="18" charset="0"/>
                        <a:cs typeface="Times New Roman" panose="02020603050405020304" pitchFamily="18" charset="0"/>
                      </a:endParaRPr>
                    </a:p>
                  </a:txBody>
                  <a:tcPr/>
                </a:tc>
                <a:tc>
                  <a:txBody>
                    <a:bodyPr/>
                    <a:lstStyle/>
                    <a:p>
                      <a:r>
                        <a:rPr lang="vi-VN" dirty="0">
                          <a:solidFill>
                            <a:srgbClr val="FF0000"/>
                          </a:solidFill>
                          <a:latin typeface="Times New Roman" panose="02020603050405020304" pitchFamily="18" charset="0"/>
                          <a:cs typeface="Times New Roman" panose="02020603050405020304" pitchFamily="18" charset="0"/>
                        </a:rPr>
                        <a:t>0,78</a:t>
                      </a:r>
                      <a:endParaRPr lang="en-US"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vi-VN" dirty="0">
                          <a:latin typeface="Times New Roman" panose="02020603050405020304" pitchFamily="18" charset="0"/>
                          <a:cs typeface="Times New Roman" panose="02020603050405020304" pitchFamily="18" charset="0"/>
                        </a:rPr>
                        <a:t>0,95</a:t>
                      </a:r>
                      <a:endParaRPr lang="en-US" dirty="0">
                        <a:latin typeface="Times New Roman" panose="02020603050405020304" pitchFamily="18" charset="0"/>
                        <a:cs typeface="Times New Roman" panose="02020603050405020304" pitchFamily="18" charset="0"/>
                      </a:endParaRPr>
                    </a:p>
                  </a:txBody>
                  <a:tcPr/>
                </a:tc>
                <a:tc>
                  <a:txBody>
                    <a:bodyPr/>
                    <a:lstStyle/>
                    <a:p>
                      <a:r>
                        <a:rPr lang="vi-VN" dirty="0">
                          <a:latin typeface="Times New Roman" panose="02020603050405020304" pitchFamily="18" charset="0"/>
                          <a:cs typeface="Times New Roman" panose="02020603050405020304" pitchFamily="18" charset="0"/>
                        </a:rPr>
                        <a:t>101,7</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09240130"/>
                  </a:ext>
                </a:extLst>
              </a:tr>
            </a:tbl>
          </a:graphicData>
        </a:graphic>
      </p:graphicFrame>
    </p:spTree>
    <p:extLst>
      <p:ext uri="{BB962C8B-B14F-4D97-AF65-F5344CB8AC3E}">
        <p14:creationId xmlns:p14="http://schemas.microsoft.com/office/powerpoint/2010/main" val="20091281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614</TotalTime>
  <Words>1602</Words>
  <Application>Microsoft Office PowerPoint</Application>
  <PresentationFormat>Widescreen</PresentationFormat>
  <Paragraphs>176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Tahoma</vt:lpstr>
      <vt:lpstr>Times New Roman</vt:lpstr>
      <vt:lpstr>Trebuchet MS</vt:lpstr>
      <vt:lpstr>Wingdings</vt:lpstr>
      <vt:lpstr>Wingdings 3</vt:lpstr>
      <vt:lpstr>Facet</vt:lpstr>
      <vt:lpstr>BỆNH ÁN </vt:lpstr>
      <vt:lpstr>Hành chính</vt:lpstr>
      <vt:lpstr>Báo cáo tóm tắt ca bệnh</vt:lpstr>
      <vt:lpstr>PowerPoint Presentation</vt:lpstr>
      <vt:lpstr>PowerPoint Presentation</vt:lpstr>
      <vt:lpstr>PowerPoint Presentation</vt:lpstr>
      <vt:lpstr> </vt:lpstr>
      <vt:lpstr>PowerPoint Presentation</vt:lpstr>
      <vt:lpstr>Cận lâm sàng</vt:lpstr>
      <vt:lpstr>Diễn biến lâm sàng và cận lâm sàng</vt:lpstr>
      <vt:lpstr>Diễn biến lâm sàng và cận lâm sàng</vt:lpstr>
      <vt:lpstr>PowerPoint Presentation</vt:lpstr>
      <vt:lpstr>Diễn biến sau mổ</vt:lpstr>
      <vt:lpstr>Thảo luận và thắc mắc trên BN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BỆNH ÁN viêm tụy mạn</dc:title>
  <dc:creator>ngoc anh mario</dc:creator>
  <cp:lastModifiedBy>Long Nhat Nguyen</cp:lastModifiedBy>
  <cp:revision>28</cp:revision>
  <dcterms:created xsi:type="dcterms:W3CDTF">2022-09-23T02:15:00Z</dcterms:created>
  <dcterms:modified xsi:type="dcterms:W3CDTF">2022-10-08T08:32:12Z</dcterms:modified>
</cp:coreProperties>
</file>