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59" r:id="rId6"/>
    <p:sldId id="260" r:id="rId7"/>
    <p:sldId id="270" r:id="rId8"/>
    <p:sldId id="261" r:id="rId9"/>
    <p:sldId id="264" r:id="rId10"/>
    <p:sldId id="265" r:id="rId11"/>
    <p:sldId id="273" r:id="rId12"/>
    <p:sldId id="274" r:id="rId13"/>
    <p:sldId id="282" r:id="rId14"/>
    <p:sldId id="283" r:id="rId15"/>
    <p:sldId id="269" r:id="rId16"/>
    <p:sldId id="285" r:id="rId17"/>
    <p:sldId id="276" r:id="rId18"/>
    <p:sldId id="266" r:id="rId19"/>
    <p:sldId id="267" r:id="rId20"/>
    <p:sldId id="268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61" d="100"/>
          <a:sy n="61" d="100"/>
        </p:scale>
        <p:origin x="159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42483-D592-4B0F-A3F7-A1001E365406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19900-AFF1-49C9-B47D-740211307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2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39323D0-7F2E-4EFF-AFFD-ED879A23A7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053374B-D5C1-43C3-82E6-7BE1CE9599D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23D0-7F2E-4EFF-AFFD-ED879A23A7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374B-D5C1-43C3-82E6-7BE1CE959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23D0-7F2E-4EFF-AFFD-ED879A23A7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374B-D5C1-43C3-82E6-7BE1CE959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23D0-7F2E-4EFF-AFFD-ED879A23A7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374B-D5C1-43C3-82E6-7BE1CE959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23D0-7F2E-4EFF-AFFD-ED879A23A7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374B-D5C1-43C3-82E6-7BE1CE959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23D0-7F2E-4EFF-AFFD-ED879A23A7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374B-D5C1-43C3-82E6-7BE1CE9599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23D0-7F2E-4EFF-AFFD-ED879A23A7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374B-D5C1-43C3-82E6-7BE1CE959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23D0-7F2E-4EFF-AFFD-ED879A23A7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374B-D5C1-43C3-82E6-7BE1CE959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23D0-7F2E-4EFF-AFFD-ED879A23A7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374B-D5C1-43C3-82E6-7BE1CE959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23D0-7F2E-4EFF-AFFD-ED879A23A7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374B-D5C1-43C3-82E6-7BE1CE9599D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23D0-7F2E-4EFF-AFFD-ED879A23A7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374B-D5C1-43C3-82E6-7BE1CE959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39323D0-7F2E-4EFF-AFFD-ED879A23A7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053374B-D5C1-43C3-82E6-7BE1CE9599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8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BỆNH </a:t>
            </a:r>
            <a:r>
              <a:rPr lang="vi-V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5494A-1ED2-AC01-525A-A3B2F41076E9}"/>
              </a:ext>
            </a:extLst>
          </p:cNvPr>
          <p:cNvSpPr txBox="1"/>
          <p:nvPr/>
        </p:nvSpPr>
        <p:spPr>
          <a:xfrm>
            <a:off x="4038600" y="5410200"/>
            <a:ext cx="4817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 s New Roman"/>
                <a:cs typeface="Calibri" pitchFamily="34" charset="0"/>
              </a:rPr>
              <a:t>Lê </a:t>
            </a:r>
            <a:r>
              <a:rPr lang="en-US" b="1" dirty="0" err="1">
                <a:latin typeface="Time s New Roman"/>
                <a:cs typeface="Calibri" pitchFamily="34" charset="0"/>
              </a:rPr>
              <a:t>Ngọc</a:t>
            </a:r>
            <a:r>
              <a:rPr lang="en-US" b="1" dirty="0">
                <a:latin typeface="Time s New Roman"/>
                <a:cs typeface="Calibri" pitchFamily="34" charset="0"/>
              </a:rPr>
              <a:t> Thu </a:t>
            </a:r>
            <a:r>
              <a:rPr lang="en-US" b="1" dirty="0" err="1">
                <a:latin typeface="Time s New Roman"/>
                <a:cs typeface="Calibri" pitchFamily="34" charset="0"/>
              </a:rPr>
              <a:t>Cúc</a:t>
            </a:r>
            <a:r>
              <a:rPr lang="en-US" b="1" dirty="0">
                <a:latin typeface="Time s New Roman"/>
                <a:cs typeface="Calibri" pitchFamily="34" charset="0"/>
              </a:rPr>
              <a:t> K39 HPMU</a:t>
            </a:r>
          </a:p>
          <a:p>
            <a:pPr algn="ctr"/>
            <a:r>
              <a:rPr lang="vi-VN" b="1" dirty="0">
                <a:latin typeface="Time s New Roman"/>
                <a:cs typeface="Calibri" pitchFamily="34" charset="0"/>
              </a:rPr>
              <a:t>Học lâm sàng ngày 07/10/2022</a:t>
            </a:r>
            <a:endParaRPr lang="en-US" sz="1800" b="1" dirty="0">
              <a:latin typeface="Time s New Roman"/>
              <a:cs typeface="Calibr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929B8C-65F7-8AAD-66DC-B98A88CEC5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696" y="2921168"/>
            <a:ext cx="1253613" cy="12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4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29200" y="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Bệnh sử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914400"/>
            <a:ext cx="7772400" cy="537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 phẫu thuật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 vô cảm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mê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tự phẫu thuật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Bệnh nhân nằm nghiêng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 P: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~6cm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rách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nhở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Garo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Bơm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rửa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đứt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gấp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ngón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III, IV, V;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đứt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trụ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đứt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bé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=&gt;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khâu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đứt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trụ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trụ</a:t>
            </a: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Nẹp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cẳng-bàn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gấp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ngón</a:t>
            </a: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Lưng T: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~15cm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đứt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Bơm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rửa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khâu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đứt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87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820056-9C60-3C74-7218-FD00764E8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694932"/>
              </p:ext>
            </p:extLst>
          </p:nvPr>
        </p:nvGraphicFramePr>
        <p:xfrm>
          <a:off x="949960" y="3071336"/>
          <a:ext cx="6553200" cy="31405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0320">
                  <a:extLst>
                    <a:ext uri="{9D8B030D-6E8A-4147-A177-3AD203B41FA5}">
                      <a16:colId xmlns:a16="http://schemas.microsoft.com/office/drawing/2014/main" val="4269524219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3347973839"/>
                    </a:ext>
                  </a:extLst>
                </a:gridCol>
              </a:tblGrid>
              <a:tr h="481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gian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3605339"/>
                  </a:ext>
                </a:extLst>
              </a:tr>
              <a:tr h="188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tỉnh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thở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9348143"/>
                  </a:ext>
                </a:extLst>
              </a:tr>
              <a:tr h="1927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tỉnh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chóng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tiện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Vết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mổ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Vết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mổ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(T)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dẫn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30ml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đỏ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98754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60909D-063D-FF38-5590-A261667EA916}"/>
              </a:ext>
            </a:extLst>
          </p:cNvPr>
          <p:cNvSpPr txBox="1"/>
          <p:nvPr/>
        </p:nvSpPr>
        <p:spPr>
          <a:xfrm>
            <a:off x="4876800" y="-51852"/>
            <a:ext cx="4621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41F7F4F-0581-B34E-70F1-EDBADCDD4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20676"/>
            <a:ext cx="7391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mổ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Sau PT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gấp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ngón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III,IV,V 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bé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rụ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P) –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Phẫu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gai (T) –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Phẫu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cẳng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phẫu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2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B720C4-10C2-8631-0A0B-05F66A799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521203"/>
              </p:ext>
            </p:extLst>
          </p:nvPr>
        </p:nvGraphicFramePr>
        <p:xfrm>
          <a:off x="533400" y="838201"/>
          <a:ext cx="7848600" cy="5754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9865">
                  <a:extLst>
                    <a:ext uri="{9D8B030D-6E8A-4147-A177-3AD203B41FA5}">
                      <a16:colId xmlns:a16="http://schemas.microsoft.com/office/drawing/2014/main" val="3137056560"/>
                    </a:ext>
                  </a:extLst>
                </a:gridCol>
                <a:gridCol w="6488735">
                  <a:extLst>
                    <a:ext uri="{9D8B030D-6E8A-4147-A177-3AD203B41FA5}">
                      <a16:colId xmlns:a16="http://schemas.microsoft.com/office/drawing/2014/main" val="3325751429"/>
                    </a:ext>
                  </a:extLst>
                </a:gridCol>
              </a:tblGrid>
              <a:tr h="2242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 thân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tỉnh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xúc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phù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huyết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thiếu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máu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(+/-): da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niêm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nhợt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nhẹ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nhiễm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trùng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(-)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M: 85l/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HA:110/70mmHg, t:36,7C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3049675"/>
                  </a:ext>
                </a:extLst>
              </a:tr>
              <a:tr h="2535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 chỗ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Tay (P):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vết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mổ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Mất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gấp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ngón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III, IV, V.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Mất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ngón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IV, V .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lòng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ngón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I, II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mạch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2s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(T):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vết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mổ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dẫn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30ml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đỏ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(P):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vết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mổ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49176"/>
                  </a:ext>
                </a:extLst>
              </a:tr>
              <a:tr h="861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cơ quan khác: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dẫu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bệnh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23516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334802-C222-5226-093B-BA36C0D7F028}"/>
              </a:ext>
            </a:extLst>
          </p:cNvPr>
          <p:cNvSpPr txBox="1"/>
          <p:nvPr/>
        </p:nvSpPr>
        <p:spPr>
          <a:xfrm>
            <a:off x="4755295" y="-69851"/>
            <a:ext cx="4666465" cy="53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Khám bệnh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8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29200" y="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1" y="279665"/>
            <a:ext cx="72859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chất gây nghiện (THC, MOP,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MET, MDMA): Âm tính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7585" y="4157157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4753566-6A0B-B3C0-E243-BE509C464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6029"/>
              </p:ext>
            </p:extLst>
          </p:nvPr>
        </p:nvGraphicFramePr>
        <p:xfrm>
          <a:off x="544624" y="1434912"/>
          <a:ext cx="4255976" cy="2531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637">
                  <a:extLst>
                    <a:ext uri="{9D8B030D-6E8A-4147-A177-3AD203B41FA5}">
                      <a16:colId xmlns:a16="http://schemas.microsoft.com/office/drawing/2014/main" val="2844376033"/>
                    </a:ext>
                  </a:extLst>
                </a:gridCol>
                <a:gridCol w="1097139">
                  <a:extLst>
                    <a:ext uri="{9D8B030D-6E8A-4147-A177-3AD203B41FA5}">
                      <a16:colId xmlns:a16="http://schemas.microsoft.com/office/drawing/2014/main" val="12734329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61630587"/>
                    </a:ext>
                  </a:extLst>
                </a:gridCol>
              </a:tblGrid>
              <a:tr h="362002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 thường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39318"/>
                  </a:ext>
                </a:extLst>
              </a:tr>
              <a:tr h="359849"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RBC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4,0-5.58 T/L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76153"/>
                  </a:ext>
                </a:extLst>
              </a:tr>
              <a:tr h="362002"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HBG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140-160 g/L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956751"/>
                  </a:ext>
                </a:extLst>
              </a:tr>
              <a:tr h="362002"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38-50%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25796"/>
                  </a:ext>
                </a:extLst>
              </a:tr>
              <a:tr h="362002"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WBC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11,6</a:t>
                      </a:r>
                      <a:endParaRPr 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4.0-10.0 G/L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766108"/>
                  </a:ext>
                </a:extLst>
              </a:tr>
              <a:tr h="362002"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 %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51,5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55-70%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46472"/>
                  </a:ext>
                </a:extLst>
              </a:tr>
              <a:tr h="362002"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150-450 G/L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26423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3C9B71D-B385-DA9A-5A9D-58C8C6121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21303"/>
              </p:ext>
            </p:extLst>
          </p:nvPr>
        </p:nvGraphicFramePr>
        <p:xfrm>
          <a:off x="544624" y="4480322"/>
          <a:ext cx="4255976" cy="2025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374064786"/>
                    </a:ext>
                  </a:extLst>
                </a:gridCol>
                <a:gridCol w="1276802">
                  <a:extLst>
                    <a:ext uri="{9D8B030D-6E8A-4147-A177-3AD203B41FA5}">
                      <a16:colId xmlns:a16="http://schemas.microsoft.com/office/drawing/2014/main" val="2001085801"/>
                    </a:ext>
                  </a:extLst>
                </a:gridCol>
                <a:gridCol w="1912374">
                  <a:extLst>
                    <a:ext uri="{9D8B030D-6E8A-4147-A177-3AD203B41FA5}">
                      <a16:colId xmlns:a16="http://schemas.microsoft.com/office/drawing/2014/main" val="2657923165"/>
                    </a:ext>
                  </a:extLst>
                </a:gridCol>
              </a:tblGrid>
              <a:tr h="337521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 thường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40143"/>
                  </a:ext>
                </a:extLst>
              </a:tr>
              <a:tr h="337521"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3,9-5,5 mmol/l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245871"/>
                  </a:ext>
                </a:extLst>
              </a:tr>
              <a:tr h="337521"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2,5-7,5 mmo/l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01368"/>
                  </a:ext>
                </a:extLst>
              </a:tr>
              <a:tr h="337521"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Creatinin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119,3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60-104 µmol/l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26074"/>
                  </a:ext>
                </a:extLst>
              </a:tr>
              <a:tr h="337521"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&lt;37 U/l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24561"/>
                  </a:ext>
                </a:extLst>
              </a:tr>
              <a:tr h="337521"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&lt;40U/L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69909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960DD5B-881C-4A0B-BD1F-A30A797AB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410962"/>
              </p:ext>
            </p:extLst>
          </p:nvPr>
        </p:nvGraphicFramePr>
        <p:xfrm>
          <a:off x="4968898" y="1437264"/>
          <a:ext cx="3599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622">
                  <a:extLst>
                    <a:ext uri="{9D8B030D-6E8A-4147-A177-3AD203B41FA5}">
                      <a16:colId xmlns:a16="http://schemas.microsoft.com/office/drawing/2014/main" val="2940743765"/>
                    </a:ext>
                  </a:extLst>
                </a:gridCol>
                <a:gridCol w="2122376">
                  <a:extLst>
                    <a:ext uri="{9D8B030D-6E8A-4147-A177-3AD203B41FA5}">
                      <a16:colId xmlns:a16="http://schemas.microsoft.com/office/drawing/2014/main" val="595025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Đông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máu</a:t>
                      </a:r>
                      <a:endParaRPr lang="en-US" sz="1400" dirty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Kêt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quả</a:t>
                      </a:r>
                      <a:endParaRPr lang="en-US" sz="1400" dirty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1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1,03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8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97,6 %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2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rAPTT</a:t>
                      </a:r>
                      <a:endParaRPr lang="en-US" sz="1400" dirty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0,81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027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85B429-3F99-22C3-85CB-4ED3A5A24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99040"/>
              </p:ext>
            </p:extLst>
          </p:nvPr>
        </p:nvGraphicFramePr>
        <p:xfrm>
          <a:off x="4943498" y="4480322"/>
          <a:ext cx="3599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622">
                  <a:extLst>
                    <a:ext uri="{9D8B030D-6E8A-4147-A177-3AD203B41FA5}">
                      <a16:colId xmlns:a16="http://schemas.microsoft.com/office/drawing/2014/main" val="2940743765"/>
                    </a:ext>
                  </a:extLst>
                </a:gridCol>
                <a:gridCol w="2122376">
                  <a:extLst>
                    <a:ext uri="{9D8B030D-6E8A-4147-A177-3AD203B41FA5}">
                      <a16:colId xmlns:a16="http://schemas.microsoft.com/office/drawing/2014/main" val="595025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đồ</a:t>
                      </a:r>
                      <a:endParaRPr lang="en-US" sz="1400" dirty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Kêt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quả</a:t>
                      </a:r>
                      <a:endParaRPr lang="en-US" sz="1400" dirty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1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143,7 mmol/l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8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K+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3,1  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 mmol/l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2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100    mmol/l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02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24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98B-07EA-EDBE-C632-C46F7805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63" y="762000"/>
            <a:ext cx="7024744" cy="762000"/>
          </a:xfrm>
        </p:spPr>
        <p:txBody>
          <a:bodyPr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Cận lâm sàng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F11E-2919-3B25-D738-BFC52B1D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063" y="1504580"/>
            <a:ext cx="6777317" cy="4699575"/>
          </a:xfrm>
        </p:spPr>
        <p:txBody>
          <a:bodyPr>
            <a:normAutofit fontScale="92500" lnSpcReduction="10000"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Chụp C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Tscan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sọ não: không thấy hình ảnh máu tụ nội sọ, khôn vỡ xương sọ trên CT sọ não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Xquang ngực thẳng: hình ảnh nhu mô phổi hai bên sáng. Hình tim bình thường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Xquang xương cẳng chân thẳng nghiêng: không thấy hình ảnh tổn thương xương khớp 2 xương cẳng chân (T) trên phim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Xquang xương cổ tay thẳng nghiêng : không thấy hình ảnh tổn thương xương khớp cổ tay (P) trên phim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Siêu âm màng phổi : không thấy hình ảnh tràn dịch tự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bên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Siêu âm ổ bụng: không thấy hình ảnh tổn thương các tạng </a:t>
            </a:r>
          </a:p>
          <a:p>
            <a:pPr marL="6858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16651-73F8-94F2-35F1-2E0D5E893017}"/>
              </a:ext>
            </a:extLst>
          </p:cNvPr>
          <p:cNvSpPr txBox="1"/>
          <p:nvPr/>
        </p:nvSpPr>
        <p:spPr>
          <a:xfrm>
            <a:off x="4953000" y="0"/>
            <a:ext cx="4621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812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89765" y="3458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BC5B52-928E-6D99-13A8-0A3A4C158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15506"/>
            <a:ext cx="8382000" cy="594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18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tuổi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vết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 </a:t>
            </a:r>
            <a:r>
              <a:rPr lang="en-US" alt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nạn</a:t>
            </a:r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ử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Mỹ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kumimoji="0" lang="vi-V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Toàn thân</a:t>
            </a:r>
            <a:r>
              <a:rPr kumimoji="0" lang="vi-V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BN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HC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(+): da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niêm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mạc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nhợt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M: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l/p         HA: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95/55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mmHg          NT: 21 l/p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HC: 5,36T/l 	Hb: 162g/l 	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Hct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0,489 l/l</a:t>
            </a:r>
            <a:endParaRPr lang="vi-V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(-)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vi-V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Tại chỗ: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Tay (P)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~6cm,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bờ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nham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nhở,lẫn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dị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gân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đứt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xương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gấp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ngón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III, IV, V.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ngón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IV, V.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Lưng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(T)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~15cm,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bờ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toác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(P)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cẳng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~2cm,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bờ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mảnh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xương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79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0A4874-91ED-6AEC-190A-AF2166F50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3" y="1295400"/>
            <a:ext cx="3537347" cy="45370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7ACEB-8622-9568-CE18-0CB37AC9E8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95400"/>
            <a:ext cx="3733800" cy="4537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7ADD6D-DAB3-AB1A-5804-D2144B2F3A9A}"/>
              </a:ext>
            </a:extLst>
          </p:cNvPr>
          <p:cNvSpPr txBox="1"/>
          <p:nvPr/>
        </p:nvSpPr>
        <p:spPr>
          <a:xfrm>
            <a:off x="4953000" y="4916"/>
            <a:ext cx="3276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90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89765" y="34583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BC5B52-928E-6D99-13A8-0A3A4C158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8" y="910182"/>
            <a:ext cx="7652062" cy="397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BC: 11,6 G/l 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N%: 51,5%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Xquang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thẳng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Xquang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cẳng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cẳng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T/N-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Siêu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ổ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Siêu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CTscan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sọ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mổ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Đứt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ngón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III, IV, V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cẳng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mổ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phẫu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ngón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III,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(P)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Phẫu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gai (T)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Phẫu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cẳng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(P)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phẫu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F709F0-8707-7C85-E014-B64746405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139618"/>
              </p:ext>
            </p:extLst>
          </p:nvPr>
        </p:nvGraphicFramePr>
        <p:xfrm>
          <a:off x="587698" y="4114800"/>
          <a:ext cx="8022902" cy="2613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1451">
                  <a:extLst>
                    <a:ext uri="{9D8B030D-6E8A-4147-A177-3AD203B41FA5}">
                      <a16:colId xmlns:a16="http://schemas.microsoft.com/office/drawing/2014/main" val="1994808423"/>
                    </a:ext>
                  </a:extLst>
                </a:gridCol>
                <a:gridCol w="4011451">
                  <a:extLst>
                    <a:ext uri="{9D8B030D-6E8A-4147-A177-3AD203B41FA5}">
                      <a16:colId xmlns:a16="http://schemas.microsoft.com/office/drawing/2014/main" val="1537799893"/>
                    </a:ext>
                  </a:extLst>
                </a:gridCol>
              </a:tblGrid>
              <a:tr h="100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tỉnh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thở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ổn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8137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tỉnh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vi-V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 </a:t>
                      </a:r>
                      <a:r>
                        <a:rPr lang="vi-VN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xúc</a:t>
                      </a:r>
                      <a:r>
                        <a:rPr lang="vi-V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DHST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ổn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mổ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b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(T)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dẫn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30ml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đỏ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(+/-),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nhiễm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trùng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(-)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1099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552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29200" y="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VIII.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Chẩn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077218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Chẩn đoán xác định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phẫu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gấp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vùng 5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ngón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III, IV, V;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(P)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Phẫu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gai (T)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(P)</a:t>
            </a: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21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29200" y="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IX.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1" y="1143000"/>
            <a:ext cx="7772400" cy="526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Chăm</a:t>
            </a:r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sóc</a:t>
            </a:r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vết</a:t>
            </a:r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băng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dõi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tưới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máu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(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mao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giác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chi,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dõi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Thuốc</a:t>
            </a:r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Cefoxitin 2g x 1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lọ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TM 1lọ/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/S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Paracetamol 500mg x 3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1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uống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S/C/T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Alphachymotrypsin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NaCl 0,9% 500ml x 2 chai/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TM S/C</a:t>
            </a: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Dinh</a:t>
            </a:r>
            <a:r>
              <a:rPr lang="en-GB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dưỡng</a:t>
            </a:r>
            <a:r>
              <a:rPr lang="en-GB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giàu</a:t>
            </a: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(protein) </a:t>
            </a:r>
            <a:r>
              <a:rPr lang="en-GB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vitamin C, B</a:t>
            </a:r>
            <a:endParaRPr lang="en-US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hoạch</a:t>
            </a:r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endParaRPr lang="en-US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2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29200" y="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1" y="1447800"/>
            <a:ext cx="7772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 HUY HÙNG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Nam 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Đồng- An Dương-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sinh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20h40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/2022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12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29200" y="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1" y="11430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Dè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ngón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III, IV, V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Dè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Dính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421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C17-8C81-A2CB-BF90-58A4759FF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371600"/>
            <a:ext cx="7262308" cy="446102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BN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bao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nẹp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Vết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ntn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Khi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rút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FDE11-A412-A2F7-70AF-FC6173447D44}"/>
              </a:ext>
            </a:extLst>
          </p:cNvPr>
          <p:cNvSpPr txBox="1"/>
          <p:nvPr/>
        </p:nvSpPr>
        <p:spPr>
          <a:xfrm>
            <a:off x="4953000" y="76200"/>
            <a:ext cx="4621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CÂU HỎI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006581-7605-FF04-C9D9-117C68970E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701" y="5351196"/>
            <a:ext cx="1253613" cy="12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2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29200" y="2458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38981"/>
            <a:ext cx="7772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ết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nạn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 s New Roman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4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29200" y="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1" y="914400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Sử dụng chất kích thích ( cỏ mỹ)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phát hiện bệnh lý bất thường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29200" y="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219200"/>
            <a:ext cx="79248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vi-V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phút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Sau tai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tỉnh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chảy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</a:t>
            </a:r>
            <a:r>
              <a:rPr lang="vi-V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kèm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vết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cẳng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vi-V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P)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BN ko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gập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ngón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buồn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nôn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nôn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tiểu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Ở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garo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đó bệnh nhân được chuyển vào khoa Cấp Cứu Bệnh viện Việt Tiệp 20h40 ngày 04/10/2022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4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41490" y="19665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362" y="545582"/>
            <a:ext cx="7841673" cy="576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nhẹ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(+): 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nhợt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l/p      HA: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95/55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mmHg          TST: 21 l/p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nhiễm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(-)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 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~6cm,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bờ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đứt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gấp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ngón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III,IV, V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ngón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IV, V.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~15cm,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bờ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~2cm,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bờ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xương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6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0A4874-91ED-6AEC-190A-AF2166F50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3" y="1295400"/>
            <a:ext cx="3537347" cy="45370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7ACEB-8622-9568-CE18-0CB37AC9E8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95400"/>
            <a:ext cx="3733800" cy="4537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7ADD6D-DAB3-AB1A-5804-D2144B2F3A9A}"/>
              </a:ext>
            </a:extLst>
          </p:cNvPr>
          <p:cNvSpPr txBox="1"/>
          <p:nvPr/>
        </p:nvSpPr>
        <p:spPr>
          <a:xfrm>
            <a:off x="4953000" y="4916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9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29200" y="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1" y="279665"/>
            <a:ext cx="72859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chất gây nghiện (THC, MOP,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MET, MDMA): Âm tính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7585" y="415715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vi-VN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4753566-6A0B-B3C0-E243-BE509C464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0781"/>
              </p:ext>
            </p:extLst>
          </p:nvPr>
        </p:nvGraphicFramePr>
        <p:xfrm>
          <a:off x="609950" y="1762245"/>
          <a:ext cx="4103576" cy="2531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637">
                  <a:extLst>
                    <a:ext uri="{9D8B030D-6E8A-4147-A177-3AD203B41FA5}">
                      <a16:colId xmlns:a16="http://schemas.microsoft.com/office/drawing/2014/main" val="2844376033"/>
                    </a:ext>
                  </a:extLst>
                </a:gridCol>
                <a:gridCol w="1173339">
                  <a:extLst>
                    <a:ext uri="{9D8B030D-6E8A-4147-A177-3AD203B41FA5}">
                      <a16:colId xmlns:a16="http://schemas.microsoft.com/office/drawing/2014/main" val="12734329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61630587"/>
                    </a:ext>
                  </a:extLst>
                </a:gridCol>
              </a:tblGrid>
              <a:tr h="362002"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 thường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39318"/>
                  </a:ext>
                </a:extLst>
              </a:tr>
              <a:tr h="359849"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RBC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5,36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4,0-5.58 T/L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76153"/>
                  </a:ext>
                </a:extLst>
              </a:tr>
              <a:tr h="362002"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HBG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140-160 g/L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956751"/>
                  </a:ext>
                </a:extLst>
              </a:tr>
              <a:tr h="362002"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48,9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38-50%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25796"/>
                  </a:ext>
                </a:extLst>
              </a:tr>
              <a:tr h="362002"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WBC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11,6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4.0-10.0 G/L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766108"/>
                  </a:ext>
                </a:extLst>
              </a:tr>
              <a:tr h="362002"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 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51,5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55-70%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46472"/>
                  </a:ext>
                </a:extLst>
              </a:tr>
              <a:tr h="362002"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150-450 G/L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26423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25BADEB-AAF4-637E-A430-B956A9B7E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70565"/>
              </p:ext>
            </p:extLst>
          </p:nvPr>
        </p:nvGraphicFramePr>
        <p:xfrm>
          <a:off x="5137887" y="1762245"/>
          <a:ext cx="31354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635">
                  <a:extLst>
                    <a:ext uri="{9D8B030D-6E8A-4147-A177-3AD203B41FA5}">
                      <a16:colId xmlns:a16="http://schemas.microsoft.com/office/drawing/2014/main" val="2940743765"/>
                    </a:ext>
                  </a:extLst>
                </a:gridCol>
                <a:gridCol w="1685790">
                  <a:extLst>
                    <a:ext uri="{9D8B030D-6E8A-4147-A177-3AD203B41FA5}">
                      <a16:colId xmlns:a16="http://schemas.microsoft.com/office/drawing/2014/main" val="595025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Đông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máu</a:t>
                      </a:r>
                      <a:endParaRPr lang="en-US" sz="1600" dirty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Kêt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quả</a:t>
                      </a:r>
                      <a:endParaRPr lang="en-US" sz="1600" dirty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1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1,03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8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97,6 %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2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rAPTT</a:t>
                      </a:r>
                      <a:endParaRPr lang="en-US" sz="1600" dirty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0,81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027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7DDD98-42EF-9652-EACE-F4BA68EDD5D3}"/>
              </a:ext>
            </a:extLst>
          </p:cNvPr>
          <p:cNvSpPr txBox="1"/>
          <p:nvPr/>
        </p:nvSpPr>
        <p:spPr>
          <a:xfrm>
            <a:off x="482601" y="4294106"/>
            <a:ext cx="7899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Xquang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Xquang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ổ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CTscan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sọ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não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4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6800" y="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7772400" cy="321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BN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Băng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vết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SAT,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sonde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tiểu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mổ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Đứt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gấp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ngón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III, IV, V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trụ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(P) –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Vết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(T)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cẳng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(P)</a:t>
            </a:r>
          </a:p>
          <a:p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9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498</TotalTime>
  <Words>1997</Words>
  <Application>Microsoft Office PowerPoint</Application>
  <PresentationFormat>On-screen Show (4:3)</PresentationFormat>
  <Paragraphs>222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Time s New Roman</vt:lpstr>
      <vt:lpstr>Times New Roman</vt:lpstr>
      <vt:lpstr>Wingdings</vt:lpstr>
      <vt:lpstr>Wingdings 2</vt:lpstr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Cận lâm sàng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Long Nhat Nguyen</cp:lastModifiedBy>
  <cp:revision>88</cp:revision>
  <dcterms:created xsi:type="dcterms:W3CDTF">2022-09-07T14:34:48Z</dcterms:created>
  <dcterms:modified xsi:type="dcterms:W3CDTF">2022-10-08T08:33:10Z</dcterms:modified>
</cp:coreProperties>
</file>