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6" r:id="rId1"/>
  </p:sldMasterIdLst>
  <p:sldIdLst>
    <p:sldId id="289" r:id="rId2"/>
    <p:sldId id="281" r:id="rId3"/>
    <p:sldId id="282" r:id="rId4"/>
    <p:sldId id="283" r:id="rId5"/>
    <p:sldId id="284" r:id="rId6"/>
    <p:sldId id="263" r:id="rId7"/>
    <p:sldId id="264" r:id="rId8"/>
    <p:sldId id="265" r:id="rId9"/>
    <p:sldId id="266" r:id="rId10"/>
    <p:sldId id="287" r:id="rId11"/>
    <p:sldId id="267" r:id="rId12"/>
    <p:sldId id="288"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62"/>
    <p:restoredTop sz="95878"/>
  </p:normalViewPr>
  <p:slideViewPr>
    <p:cSldViewPr snapToGrid="0" snapToObjects="1">
      <p:cViewPr varScale="1">
        <p:scale>
          <a:sx n="65" d="100"/>
          <a:sy n="65" d="100"/>
        </p:scale>
        <p:origin x="72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10/4/2022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766275"/>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01978729"/>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15735987"/>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480656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873241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76277866"/>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129363"/>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0616022"/>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3389821"/>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262877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067362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10/4/2022</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1692323"/>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ransition spd="slow">
    <p:wipe/>
  </p:transition>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800" b="1" dirty="0">
                <a:latin typeface="Times New Roman" pitchFamily="18" charset="0"/>
                <a:cs typeface="Times New Roman" pitchFamily="18" charset="0"/>
              </a:rPr>
              <a:t>BỆNH ÁN LÂM SÀNG</a:t>
            </a:r>
            <a:endParaRPr lang="en-US" sz="8000" b="1" dirty="0">
              <a:solidFill>
                <a:srgbClr val="FF0000"/>
              </a:solidFill>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id="{73C80FCD-37B4-3706-C30B-7D98AAC2BCEA}"/>
              </a:ext>
            </a:extLst>
          </p:cNvPr>
          <p:cNvSpPr>
            <a:spLocks noGrp="1"/>
          </p:cNvSpPr>
          <p:nvPr>
            <p:ph type="subTitle" idx="1"/>
          </p:nvPr>
        </p:nvSpPr>
        <p:spPr/>
        <p:txBody>
          <a:bodyPr/>
          <a:lstStyle/>
          <a:p>
            <a:r>
              <a:rPr lang="en-US" sz="2400" b="1" dirty="0">
                <a:latin typeface="Times New Roman" pitchFamily="18" charset="0"/>
                <a:cs typeface="Times New Roman" pitchFamily="18" charset="0"/>
              </a:rPr>
              <a:t>K39D - HPMU</a:t>
            </a:r>
            <a:endParaRPr lang="en-US" dirty="0"/>
          </a:p>
        </p:txBody>
      </p:sp>
    </p:spTree>
    <p:extLst>
      <p:ext uri="{BB962C8B-B14F-4D97-AF65-F5344CB8AC3E}">
        <p14:creationId xmlns:p14="http://schemas.microsoft.com/office/powerpoint/2010/main" val="362530062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B98A-85B9-AD60-B1A2-872ECE31336A}"/>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VI. CẬN LÂM SÀNG</a:t>
            </a:r>
          </a:p>
        </p:txBody>
      </p:sp>
      <p:sp>
        <p:nvSpPr>
          <p:cNvPr id="3" name="Content Placeholder 2">
            <a:extLst>
              <a:ext uri="{FF2B5EF4-FFF2-40B4-BE49-F238E27FC236}">
                <a16:creationId xmlns:a16="http://schemas.microsoft.com/office/drawing/2014/main" id="{D6DC807D-A709-9E4A-CB4E-D9F8298D01BB}"/>
              </a:ext>
            </a:extLst>
          </p:cNvPr>
          <p:cNvSpPr>
            <a:spLocks noGrp="1"/>
          </p:cNvSpPr>
          <p:nvPr>
            <p:ph idx="1"/>
          </p:nvPr>
        </p:nvSpPr>
        <p:spPr/>
        <p:txBody>
          <a:bodyPr>
            <a:normAutofit/>
          </a:bodyPr>
          <a:lstStyle/>
          <a:p>
            <a:pPr marL="0" indent="0">
              <a:buNone/>
            </a:pPr>
            <a:r>
              <a:rPr lang="en-SG" dirty="0" err="1">
                <a:solidFill>
                  <a:schemeClr val="tx1"/>
                </a:solidFill>
                <a:latin typeface="Times New Roman" pitchFamily="18" charset="0"/>
                <a:cs typeface="Times New Roman" pitchFamily="18" charset="0"/>
              </a:rPr>
              <a:t>Siêu</a:t>
            </a:r>
            <a:r>
              <a:rPr lang="en-SG" dirty="0">
                <a:solidFill>
                  <a:schemeClr val="tx1"/>
                </a:solidFill>
                <a:latin typeface="Times New Roman" pitchFamily="18" charset="0"/>
                <a:cs typeface="Times New Roman" pitchFamily="18" charset="0"/>
              </a:rPr>
              <a:t> </a:t>
            </a:r>
            <a:r>
              <a:rPr lang="en-SG" dirty="0" err="1">
                <a:solidFill>
                  <a:schemeClr val="tx1"/>
                </a:solidFill>
                <a:latin typeface="Times New Roman" pitchFamily="18" charset="0"/>
                <a:cs typeface="Times New Roman" pitchFamily="18" charset="0"/>
              </a:rPr>
              <a:t>âm</a:t>
            </a:r>
            <a:r>
              <a:rPr lang="en-SG" dirty="0">
                <a:solidFill>
                  <a:schemeClr val="tx1"/>
                </a:solidFill>
                <a:latin typeface="Times New Roman" pitchFamily="18" charset="0"/>
                <a:cs typeface="Times New Roman" pitchFamily="18" charset="0"/>
              </a:rPr>
              <a:t> ổ </a:t>
            </a:r>
            <a:r>
              <a:rPr lang="en-SG" dirty="0" err="1">
                <a:solidFill>
                  <a:schemeClr val="tx1"/>
                </a:solidFill>
                <a:latin typeface="Times New Roman" pitchFamily="18" charset="0"/>
                <a:cs typeface="Times New Roman" pitchFamily="18" charset="0"/>
              </a:rPr>
              <a:t>bụng</a:t>
            </a:r>
            <a:r>
              <a:rPr lang="en-SG" dirty="0">
                <a:solidFill>
                  <a:schemeClr val="tx1"/>
                </a:solidFill>
                <a:latin typeface="Times New Roman" pitchFamily="18" charset="0"/>
                <a:cs typeface="Times New Roman" pitchFamily="18" charset="0"/>
              </a:rPr>
              <a:t>:</a:t>
            </a:r>
          </a:p>
          <a:p>
            <a:pPr lvl="1"/>
            <a:r>
              <a:rPr lang="vi-VN" sz="2200" dirty="0">
                <a:solidFill>
                  <a:schemeClr val="tx1"/>
                </a:solidFill>
                <a:latin typeface="Times New Roman" pitchFamily="18" charset="0"/>
                <a:cs typeface="Times New Roman" pitchFamily="18" charset="0"/>
              </a:rPr>
              <a:t>Ổ bụng không dịch, không hạch. </a:t>
            </a:r>
          </a:p>
          <a:p>
            <a:pPr lvl="1"/>
            <a:r>
              <a:rPr lang="vi-VN" sz="2200" dirty="0">
                <a:solidFill>
                  <a:schemeClr val="tx1"/>
                </a:solidFill>
                <a:latin typeface="Times New Roman" pitchFamily="18" charset="0"/>
                <a:cs typeface="Times New Roman" pitchFamily="18" charset="0"/>
              </a:rPr>
              <a:t>Vùng ống bẹn </a:t>
            </a:r>
            <a:r>
              <a:rPr lang="en-US" sz="2200" dirty="0">
                <a:solidFill>
                  <a:schemeClr val="tx1"/>
                </a:solidFill>
                <a:latin typeface="Times New Roman" pitchFamily="18" charset="0"/>
                <a:cs typeface="Times New Roman" pitchFamily="18" charset="0"/>
              </a:rPr>
              <a:t>(</a:t>
            </a:r>
            <a:r>
              <a:rPr lang="vi-VN" sz="2200" dirty="0">
                <a:solidFill>
                  <a:schemeClr val="tx1"/>
                </a:solidFill>
                <a:latin typeface="Times New Roman" pitchFamily="18" charset="0"/>
                <a:cs typeface="Times New Roman" pitchFamily="18" charset="0"/>
              </a:rPr>
              <a:t>P</a:t>
            </a:r>
            <a:r>
              <a:rPr lang="en-US" sz="2200" dirty="0">
                <a:solidFill>
                  <a:schemeClr val="tx1"/>
                </a:solidFill>
                <a:latin typeface="Times New Roman" pitchFamily="18" charset="0"/>
                <a:cs typeface="Times New Roman" pitchFamily="18" charset="0"/>
              </a:rPr>
              <a:t>)</a:t>
            </a:r>
            <a:r>
              <a:rPr lang="vi-VN" sz="2200" dirty="0">
                <a:solidFill>
                  <a:schemeClr val="tx1"/>
                </a:solidFill>
                <a:latin typeface="Times New Roman" pitchFamily="18" charset="0"/>
                <a:cs typeface="Times New Roman" pitchFamily="18" charset="0"/>
              </a:rPr>
              <a:t> sau khi làm nghiệm pháp Valsalva có hình ảnh ống tiêu hóa chui vào bên trong ~ 9x15mm. </a:t>
            </a:r>
          </a:p>
          <a:p>
            <a:pPr lvl="1"/>
            <a:r>
              <a:rPr lang="vi-VN" sz="2200" dirty="0">
                <a:solidFill>
                  <a:schemeClr val="tx1"/>
                </a:solidFill>
                <a:latin typeface="Times New Roman" pitchFamily="18" charset="0"/>
                <a:cs typeface="Times New Roman" pitchFamily="18" charset="0"/>
              </a:rPr>
              <a:t>K</a:t>
            </a:r>
            <a:r>
              <a:rPr lang="en-US" sz="2200" dirty="0" err="1">
                <a:solidFill>
                  <a:schemeClr val="tx1"/>
                </a:solidFill>
                <a:latin typeface="Times New Roman" pitchFamily="18" charset="0"/>
                <a:cs typeface="Times New Roman" pitchFamily="18" charset="0"/>
              </a:rPr>
              <a:t>ết</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luận</a:t>
            </a:r>
            <a:r>
              <a:rPr lang="en-US" sz="2200" dirty="0">
                <a:solidFill>
                  <a:schemeClr val="tx1"/>
                </a:solidFill>
                <a:latin typeface="Times New Roman" pitchFamily="18" charset="0"/>
                <a:cs typeface="Times New Roman" pitchFamily="18" charset="0"/>
              </a:rPr>
              <a:t>:</a:t>
            </a:r>
            <a:r>
              <a:rPr lang="vi-VN" sz="2200" dirty="0">
                <a:solidFill>
                  <a:schemeClr val="tx1"/>
                </a:solidFill>
                <a:latin typeface="Times New Roman" pitchFamily="18" charset="0"/>
                <a:cs typeface="Times New Roman" pitchFamily="18" charset="0"/>
              </a:rPr>
              <a:t> Hình ảnh thoát vị bẹn </a:t>
            </a:r>
            <a:r>
              <a:rPr lang="en-US" sz="2200" dirty="0">
                <a:solidFill>
                  <a:schemeClr val="tx1"/>
                </a:solidFill>
                <a:latin typeface="Times New Roman" pitchFamily="18" charset="0"/>
                <a:cs typeface="Times New Roman" pitchFamily="18" charset="0"/>
              </a:rPr>
              <a:t>(</a:t>
            </a:r>
            <a:r>
              <a:rPr lang="vi-VN" sz="2200" dirty="0">
                <a:solidFill>
                  <a:schemeClr val="tx1"/>
                </a:solidFill>
                <a:latin typeface="Times New Roman" pitchFamily="18" charset="0"/>
                <a:cs typeface="Times New Roman" pitchFamily="18" charset="0"/>
              </a:rPr>
              <a:t>P</a:t>
            </a:r>
            <a:r>
              <a:rPr lang="en-US" sz="2200" dirty="0">
                <a:solidFill>
                  <a:schemeClr val="tx1"/>
                </a:solidFill>
                <a:latin typeface="Times New Roman" pitchFamily="18" charset="0"/>
                <a:cs typeface="Times New Roman" pitchFamily="18" charset="0"/>
              </a:rPr>
              <a:t>)</a:t>
            </a:r>
            <a:r>
              <a:rPr lang="vi-VN" sz="2200" dirty="0">
                <a:solidFill>
                  <a:schemeClr val="tx1"/>
                </a:solidFill>
                <a:latin typeface="Times New Roman" pitchFamily="18" charset="0"/>
                <a:cs typeface="Times New Roman" pitchFamily="18" charset="0"/>
              </a:rPr>
              <a:t>.</a:t>
            </a:r>
            <a:endParaRPr lang="en-US" sz="2200" dirty="0">
              <a:solidFill>
                <a:schemeClr val="tx1"/>
              </a:solidFill>
              <a:latin typeface="Times New Roman" pitchFamily="18" charset="0"/>
              <a:cs typeface="Times New Roman" pitchFamily="18" charset="0"/>
            </a:endParaRPr>
          </a:p>
          <a:p>
            <a:pPr marL="0" indent="0">
              <a:buNone/>
            </a:pPr>
            <a:r>
              <a:rPr lang="vi-VN" dirty="0">
                <a:solidFill>
                  <a:schemeClr val="tx1"/>
                </a:solidFill>
                <a:latin typeface="Times New Roman" pitchFamily="18" charset="0"/>
                <a:cs typeface="Times New Roman" pitchFamily="18" charset="0"/>
              </a:rPr>
              <a:t>S</a:t>
            </a:r>
            <a:r>
              <a:rPr lang="en-US" dirty="0" err="1">
                <a:solidFill>
                  <a:schemeClr val="tx1"/>
                </a:solidFill>
                <a:latin typeface="Times New Roman" pitchFamily="18" charset="0"/>
                <a:cs typeface="Times New Roman" pitchFamily="18" charset="0"/>
              </a:rPr>
              <a:t>iêu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âm</a:t>
            </a:r>
            <a:r>
              <a:rPr lang="vi-VN" dirty="0">
                <a:solidFill>
                  <a:schemeClr val="tx1"/>
                </a:solidFill>
                <a:latin typeface="Times New Roman" pitchFamily="18" charset="0"/>
                <a:cs typeface="Times New Roman" pitchFamily="18" charset="0"/>
              </a:rPr>
              <a:t> Doppler tim:</a:t>
            </a:r>
            <a:endParaRPr lang="en-US" dirty="0">
              <a:solidFill>
                <a:schemeClr val="tx1"/>
              </a:solidFill>
              <a:latin typeface="Times New Roman" pitchFamily="18" charset="0"/>
              <a:cs typeface="Times New Roman" pitchFamily="18" charset="0"/>
            </a:endParaRPr>
          </a:p>
          <a:p>
            <a:pPr marL="514350" lvl="1" indent="-285750"/>
            <a:r>
              <a:rPr lang="vi-VN" sz="2200" dirty="0">
                <a:solidFill>
                  <a:schemeClr val="tx1"/>
                </a:solidFill>
                <a:latin typeface="Times New Roman" pitchFamily="18" charset="0"/>
                <a:cs typeface="Times New Roman" pitchFamily="18" charset="0"/>
              </a:rPr>
              <a:t>Kích thước và chức năng tâm thu thất trái trong giới hạn bình thường.</a:t>
            </a:r>
            <a:endParaRPr lang="en-US" sz="2200" dirty="0">
              <a:solidFill>
                <a:schemeClr val="tx1"/>
              </a:solidFill>
              <a:latin typeface="Times New Roman" pitchFamily="18" charset="0"/>
              <a:cs typeface="Times New Roman" pitchFamily="18" charset="0"/>
            </a:endParaRPr>
          </a:p>
          <a:p>
            <a:pPr marL="0" indent="0">
              <a:buNone/>
            </a:pPr>
            <a:r>
              <a:rPr lang="vi-VN" dirty="0">
                <a:solidFill>
                  <a:schemeClr val="tx1"/>
                </a:solidFill>
                <a:latin typeface="Times New Roman" pitchFamily="18" charset="0"/>
                <a:cs typeface="Times New Roman" pitchFamily="18" charset="0"/>
              </a:rPr>
              <a:t>Xquang ngực: </a:t>
            </a:r>
            <a:endParaRPr lang="en-US" dirty="0">
              <a:solidFill>
                <a:schemeClr val="tx1"/>
              </a:solidFill>
              <a:latin typeface="Times New Roman" pitchFamily="18" charset="0"/>
              <a:cs typeface="Times New Roman" pitchFamily="18" charset="0"/>
            </a:endParaRPr>
          </a:p>
          <a:p>
            <a:pPr lvl="1"/>
            <a:r>
              <a:rPr lang="vi-VN" sz="2200" dirty="0">
                <a:solidFill>
                  <a:schemeClr val="tx1"/>
                </a:solidFill>
                <a:latin typeface="Times New Roman" pitchFamily="18" charset="0"/>
                <a:cs typeface="Times New Roman" pitchFamily="18" charset="0"/>
              </a:rPr>
              <a:t>Hình ảnh xơ kẽ rải rác 2 phổi. </a:t>
            </a:r>
            <a:endParaRPr lang="en-US" sz="2200" dirty="0">
              <a:solidFill>
                <a:schemeClr val="tx1"/>
              </a:solidFill>
              <a:latin typeface="Times New Roman" pitchFamily="18" charset="0"/>
              <a:cs typeface="Times New Roman" pitchFamily="18" charset="0"/>
            </a:endParaRPr>
          </a:p>
          <a:p>
            <a:pPr lvl="1"/>
            <a:r>
              <a:rPr lang="vi-VN" sz="2200" dirty="0">
                <a:solidFill>
                  <a:schemeClr val="tx1"/>
                </a:solidFill>
                <a:latin typeface="Times New Roman" pitchFamily="18" charset="0"/>
                <a:cs typeface="Times New Roman" pitchFamily="18" charset="0"/>
              </a:rPr>
              <a:t>Bóng tim không to.</a:t>
            </a:r>
            <a:endParaRPr lang="en-US" sz="2200" dirty="0">
              <a:solidFill>
                <a:schemeClr val="tx1"/>
              </a:solidFill>
              <a:latin typeface="Times New Roman" pitchFamily="18" charset="0"/>
              <a:cs typeface="Times New Roman" pitchFamily="18" charset="0"/>
            </a:endParaRPr>
          </a:p>
          <a:p>
            <a:pPr marL="457200" indent="-457200">
              <a:buFont typeface="+mj-lt"/>
              <a:buAutoNum type="arabicParenR" startAt="2"/>
            </a:pPr>
            <a:endParaRPr lang="en-SG" sz="20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5B56E20A-3A33-9CA6-A732-EC03B827090C}"/>
              </a:ext>
            </a:extLst>
          </p:cNvPr>
          <p:cNvPicPr>
            <a:picLocks noChangeAspect="1"/>
          </p:cNvPicPr>
          <p:nvPr/>
        </p:nvPicPr>
        <p:blipFill>
          <a:blip r:embed="rId2"/>
          <a:stretch>
            <a:fillRect/>
          </a:stretch>
        </p:blipFill>
        <p:spPr>
          <a:xfrm>
            <a:off x="10568131" y="281132"/>
            <a:ext cx="1356360" cy="1356360"/>
          </a:xfrm>
          <a:prstGeom prst="rect">
            <a:avLst/>
          </a:prstGeom>
        </p:spPr>
      </p:pic>
    </p:spTree>
    <p:extLst>
      <p:ext uri="{BB962C8B-B14F-4D97-AF65-F5344CB8AC3E}">
        <p14:creationId xmlns:p14="http://schemas.microsoft.com/office/powerpoint/2010/main" val="120063230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28677-AB58-CD2F-BE8C-073AEE1FC277}"/>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VII. TÓM TẮT BỆNH ÁN</a:t>
            </a:r>
            <a:endParaRPr lang="x-none"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E6D7F0-4115-AAB7-164C-67F154951EFD}"/>
              </a:ext>
            </a:extLst>
          </p:cNvPr>
          <p:cNvSpPr>
            <a:spLocks noGrp="1"/>
          </p:cNvSpPr>
          <p:nvPr>
            <p:ph idx="1"/>
          </p:nvPr>
        </p:nvSpPr>
        <p:spPr>
          <a:xfrm>
            <a:off x="1143000" y="2057400"/>
            <a:ext cx="10272252" cy="4328652"/>
          </a:xfrm>
        </p:spPr>
        <p:txBody>
          <a:bodyPr>
            <a:noAutofit/>
          </a:bodyPr>
          <a:lstStyle/>
          <a:p>
            <a:pPr marL="0" indent="0">
              <a:buNone/>
            </a:pPr>
            <a:r>
              <a:rPr lang="vi-VN" dirty="0">
                <a:solidFill>
                  <a:schemeClr val="tx1"/>
                </a:solidFill>
                <a:latin typeface="Times New Roman" pitchFamily="18" charset="0"/>
                <a:cs typeface="Times New Roman" pitchFamily="18" charset="0"/>
              </a:rPr>
              <a:t>BN nam 63</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tuổi</a:t>
            </a:r>
            <a:r>
              <a:rPr lang="vi-VN" dirty="0">
                <a:solidFill>
                  <a:schemeClr val="tx1"/>
                </a:solidFill>
                <a:latin typeface="Times New Roman" pitchFamily="18" charset="0"/>
                <a:cs typeface="Times New Roman" pitchFamily="18" charset="0"/>
              </a:rPr>
              <a:t>, vào viện vì khối vùng bẹn phải phồng to ở ngày thứ 20 của bệnh. Qua hỏi và khám thấy:</a:t>
            </a:r>
            <a:endParaRPr lang="en-US" dirty="0">
              <a:solidFill>
                <a:schemeClr val="tx1"/>
              </a:solidFill>
              <a:latin typeface="Times New Roman" pitchFamily="18" charset="0"/>
              <a:cs typeface="Times New Roman" pitchFamily="18" charset="0"/>
            </a:endParaRPr>
          </a:p>
          <a:p>
            <a:pPr marL="45720" indent="0">
              <a:buNone/>
            </a:pPr>
            <a:r>
              <a:rPr lang="vi-VN" dirty="0">
                <a:solidFill>
                  <a:schemeClr val="tx1"/>
                </a:solidFill>
                <a:latin typeface="Times New Roman" pitchFamily="18" charset="0"/>
                <a:cs typeface="Times New Roman" pitchFamily="18" charset="0"/>
              </a:rPr>
              <a:t>T</a:t>
            </a:r>
            <a:r>
              <a:rPr lang="en-US" dirty="0" err="1">
                <a:solidFill>
                  <a:schemeClr val="tx1"/>
                </a:solidFill>
                <a:latin typeface="Times New Roman" pitchFamily="18" charset="0"/>
                <a:cs typeface="Times New Roman" pitchFamily="18" charset="0"/>
              </a:rPr>
              <a:t>iền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sử</a:t>
            </a:r>
            <a:r>
              <a:rPr lang="vi-VN" dirty="0">
                <a:solidFill>
                  <a:schemeClr val="tx1"/>
                </a:solidFill>
                <a:latin typeface="Times New Roman" pitchFamily="18" charset="0"/>
                <a:cs typeface="Times New Roman" pitchFamily="18" charset="0"/>
              </a:rPr>
              <a:t>: Khỏe mạnh</a:t>
            </a:r>
          </a:p>
          <a:p>
            <a:pPr marL="0" indent="0">
              <a:buNone/>
            </a:pPr>
            <a:r>
              <a:rPr lang="vi-VN" dirty="0">
                <a:solidFill>
                  <a:schemeClr val="tx1"/>
                </a:solidFill>
                <a:latin typeface="Times New Roman" pitchFamily="18" charset="0"/>
                <a:cs typeface="Times New Roman" pitchFamily="18" charset="0"/>
              </a:rPr>
              <a:t>T</a:t>
            </a:r>
            <a:r>
              <a:rPr lang="en-US" dirty="0" err="1">
                <a:solidFill>
                  <a:schemeClr val="tx1"/>
                </a:solidFill>
                <a:latin typeface="Times New Roman" pitchFamily="18" charset="0"/>
                <a:cs typeface="Times New Roman" pitchFamily="18" charset="0"/>
              </a:rPr>
              <a:t>oàn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trạng</a:t>
            </a:r>
            <a:r>
              <a:rPr lang="en-US" dirty="0">
                <a:solidFill>
                  <a:schemeClr val="tx1"/>
                </a:solidFill>
                <a:latin typeface="Times New Roman" pitchFamily="18" charset="0"/>
                <a:cs typeface="Times New Roman" pitchFamily="18" charset="0"/>
              </a:rPr>
              <a:t>:</a:t>
            </a:r>
            <a:r>
              <a:rPr lang="vi-VN" dirty="0">
                <a:solidFill>
                  <a:schemeClr val="tx1"/>
                </a:solidFill>
                <a:latin typeface="Times New Roman" pitchFamily="18" charset="0"/>
                <a:cs typeface="Times New Roman" pitchFamily="18" charset="0"/>
              </a:rPr>
              <a:t> Không </a:t>
            </a:r>
            <a:r>
              <a:rPr lang="en-US" dirty="0" err="1">
                <a:solidFill>
                  <a:schemeClr val="tx1"/>
                </a:solidFill>
                <a:latin typeface="Times New Roman" pitchFamily="18" charset="0"/>
                <a:cs typeface="Times New Roman" pitchFamily="18" charset="0"/>
              </a:rPr>
              <a:t>hội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chứng</a:t>
            </a:r>
            <a:r>
              <a:rPr lang="vi-VN" dirty="0">
                <a:solidFill>
                  <a:schemeClr val="tx1"/>
                </a:solidFill>
                <a:latin typeface="Times New Roman" pitchFamily="18" charset="0"/>
                <a:cs typeface="Times New Roman" pitchFamily="18" charset="0"/>
              </a:rPr>
              <a:t> nhiễm trùng.</a:t>
            </a:r>
            <a:endParaRPr lang="en-US" dirty="0">
              <a:solidFill>
                <a:schemeClr val="tx1"/>
              </a:solidFill>
              <a:latin typeface="Times New Roman" pitchFamily="18" charset="0"/>
              <a:cs typeface="Times New Roman" pitchFamily="18" charset="0"/>
            </a:endParaRPr>
          </a:p>
          <a:p>
            <a:pPr marL="0" indent="0">
              <a:buNone/>
            </a:pPr>
            <a:r>
              <a:rPr lang="vi-VN" dirty="0">
                <a:solidFill>
                  <a:schemeClr val="tx1"/>
                </a:solidFill>
                <a:latin typeface="Times New Roman" pitchFamily="18" charset="0"/>
                <a:cs typeface="Times New Roman" pitchFamily="18" charset="0"/>
              </a:rPr>
              <a:t>C</a:t>
            </a:r>
            <a:r>
              <a:rPr lang="en-US" dirty="0">
                <a:solidFill>
                  <a:schemeClr val="tx1"/>
                </a:solidFill>
                <a:latin typeface="Times New Roman" pitchFamily="18" charset="0"/>
                <a:cs typeface="Times New Roman" pitchFamily="18" charset="0"/>
              </a:rPr>
              <a:t>ơ </a:t>
            </a:r>
            <a:r>
              <a:rPr lang="en-US" dirty="0" err="1">
                <a:solidFill>
                  <a:schemeClr val="tx1"/>
                </a:solidFill>
                <a:latin typeface="Times New Roman" pitchFamily="18" charset="0"/>
                <a:cs typeface="Times New Roman" pitchFamily="18" charset="0"/>
              </a:rPr>
              <a:t>năng</a:t>
            </a:r>
            <a:r>
              <a:rPr lang="en-US" dirty="0">
                <a:solidFill>
                  <a:schemeClr val="tx1"/>
                </a:solidFill>
                <a:latin typeface="Times New Roman" pitchFamily="18" charset="0"/>
                <a:cs typeface="Times New Roman" pitchFamily="18" charset="0"/>
              </a:rPr>
              <a:t>:</a:t>
            </a:r>
            <a:r>
              <a:rPr lang="vi-VN" dirty="0">
                <a:solidFill>
                  <a:schemeClr val="tx1"/>
                </a:solidFill>
                <a:latin typeface="Times New Roman" pitchFamily="18" charset="0"/>
                <a:cs typeface="Times New Roman" pitchFamily="18" charset="0"/>
              </a:rPr>
              <a:t> Khối phồng vùng bẹn </a:t>
            </a:r>
            <a:r>
              <a:rPr lang="en-US" dirty="0">
                <a:solidFill>
                  <a:schemeClr val="tx1"/>
                </a:solidFill>
                <a:latin typeface="Times New Roman" pitchFamily="18" charset="0"/>
                <a:cs typeface="Times New Roman" pitchFamily="18" charset="0"/>
              </a:rPr>
              <a:t>(</a:t>
            </a:r>
            <a:r>
              <a:rPr lang="vi-VN" dirty="0">
                <a:solidFill>
                  <a:schemeClr val="tx1"/>
                </a:solidFill>
                <a:latin typeface="Times New Roman" pitchFamily="18" charset="0"/>
                <a:cs typeface="Times New Roman" pitchFamily="18" charset="0"/>
              </a:rPr>
              <a:t>P</a:t>
            </a:r>
            <a:r>
              <a:rPr lang="en-US" dirty="0">
                <a:solidFill>
                  <a:schemeClr val="tx1"/>
                </a:solidFill>
                <a:latin typeface="Times New Roman" pitchFamily="18" charset="0"/>
                <a:cs typeface="Times New Roman" pitchFamily="18" charset="0"/>
              </a:rPr>
              <a:t>)</a:t>
            </a:r>
            <a:r>
              <a:rPr lang="vi-VN" dirty="0">
                <a:solidFill>
                  <a:schemeClr val="tx1"/>
                </a:solidFill>
                <a:latin typeface="Times New Roman" pitchFamily="18" charset="0"/>
                <a:cs typeface="Times New Roman" pitchFamily="18" charset="0"/>
              </a:rPr>
              <a:t>, tăng kích thước chậm, cảm giác nặng tức khi đi lại, sau khi làm việc, mất đi khi nằm nghỉ, không đau. Đại tiểu tiện bình thường.</a:t>
            </a:r>
            <a:endParaRPr lang="en-US" dirty="0">
              <a:solidFill>
                <a:schemeClr val="tx1"/>
              </a:solidFill>
              <a:latin typeface="Times New Roman" pitchFamily="18" charset="0"/>
              <a:cs typeface="Times New Roman" pitchFamily="18" charset="0"/>
            </a:endParaRPr>
          </a:p>
          <a:p>
            <a:pPr marL="0" indent="0">
              <a:buNone/>
            </a:pPr>
            <a:r>
              <a:rPr lang="vi-VN" dirty="0">
                <a:solidFill>
                  <a:schemeClr val="tx1"/>
                </a:solidFill>
                <a:latin typeface="Times New Roman" pitchFamily="18" charset="0"/>
                <a:cs typeface="Times New Roman" pitchFamily="18" charset="0"/>
              </a:rPr>
              <a:t>T</a:t>
            </a:r>
            <a:r>
              <a:rPr lang="en-US" dirty="0" err="1">
                <a:solidFill>
                  <a:schemeClr val="tx1"/>
                </a:solidFill>
                <a:latin typeface="Times New Roman" pitchFamily="18" charset="0"/>
                <a:cs typeface="Times New Roman" pitchFamily="18" charset="0"/>
              </a:rPr>
              <a:t>hực</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thể</a:t>
            </a:r>
            <a:r>
              <a:rPr lang="vi-VN" dirty="0">
                <a:solidFill>
                  <a:schemeClr val="tx1"/>
                </a:solidFill>
                <a:latin typeface="Times New Roman" pitchFamily="18" charset="0"/>
                <a:cs typeface="Times New Roman" pitchFamily="18" charset="0"/>
              </a:rPr>
              <a:t>: Khối vùng bẹn </a:t>
            </a:r>
            <a:r>
              <a:rPr lang="en-US" dirty="0">
                <a:solidFill>
                  <a:schemeClr val="tx1"/>
                </a:solidFill>
                <a:latin typeface="Times New Roman" pitchFamily="18" charset="0"/>
                <a:cs typeface="Times New Roman" pitchFamily="18" charset="0"/>
              </a:rPr>
              <a:t>(</a:t>
            </a:r>
            <a:r>
              <a:rPr lang="vi-VN" dirty="0">
                <a:solidFill>
                  <a:schemeClr val="tx1"/>
                </a:solidFill>
                <a:latin typeface="Times New Roman" pitchFamily="18" charset="0"/>
                <a:cs typeface="Times New Roman" pitchFamily="18" charset="0"/>
              </a:rPr>
              <a:t>P</a:t>
            </a:r>
            <a:r>
              <a:rPr lang="en-US" dirty="0">
                <a:solidFill>
                  <a:schemeClr val="tx1"/>
                </a:solidFill>
                <a:latin typeface="Times New Roman" pitchFamily="18" charset="0"/>
                <a:cs typeface="Times New Roman" pitchFamily="18" charset="0"/>
              </a:rPr>
              <a:t>)</a:t>
            </a:r>
            <a:r>
              <a:rPr lang="vi-VN" dirty="0">
                <a:solidFill>
                  <a:schemeClr val="tx1"/>
                </a:solidFill>
                <a:latin typeface="Times New Roman" pitchFamily="18" charset="0"/>
                <a:cs typeface="Times New Roman" pitchFamily="18" charset="0"/>
              </a:rPr>
              <a:t>, mật độ mềm, ranh giới rõ, phục vị. Ấn không đau khối vùng bẹn </a:t>
            </a:r>
            <a:r>
              <a:rPr lang="en-US" dirty="0">
                <a:solidFill>
                  <a:schemeClr val="tx1"/>
                </a:solidFill>
                <a:latin typeface="Times New Roman" pitchFamily="18" charset="0"/>
                <a:cs typeface="Times New Roman" pitchFamily="18" charset="0"/>
              </a:rPr>
              <a:t>(</a:t>
            </a:r>
            <a:r>
              <a:rPr lang="vi-VN" dirty="0">
                <a:solidFill>
                  <a:schemeClr val="tx1"/>
                </a:solidFill>
                <a:latin typeface="Times New Roman" pitchFamily="18" charset="0"/>
                <a:cs typeface="Times New Roman" pitchFamily="18" charset="0"/>
              </a:rPr>
              <a:t>P</a:t>
            </a:r>
            <a:r>
              <a:rPr lang="en-US" dirty="0">
                <a:solidFill>
                  <a:schemeClr val="tx1"/>
                </a:solidFill>
                <a:latin typeface="Times New Roman" pitchFamily="18" charset="0"/>
                <a:cs typeface="Times New Roman" pitchFamily="18" charset="0"/>
              </a:rPr>
              <a:t>)</a:t>
            </a:r>
            <a:r>
              <a:rPr lang="vi-VN" dirty="0">
                <a:solidFill>
                  <a:schemeClr val="tx1"/>
                </a:solidFill>
                <a:latin typeface="Times New Roman" pitchFamily="18" charset="0"/>
                <a:cs typeface="Times New Roman" pitchFamily="18" charset="0"/>
              </a:rPr>
              <a:t>. Lỗ bẹn nông </a:t>
            </a:r>
            <a:r>
              <a:rPr lang="en-US" dirty="0">
                <a:solidFill>
                  <a:schemeClr val="tx1"/>
                </a:solidFill>
                <a:latin typeface="Times New Roman" pitchFamily="18" charset="0"/>
                <a:cs typeface="Times New Roman" pitchFamily="18" charset="0"/>
              </a:rPr>
              <a:t>(</a:t>
            </a:r>
            <a:r>
              <a:rPr lang="vi-VN" dirty="0">
                <a:solidFill>
                  <a:schemeClr val="tx1"/>
                </a:solidFill>
                <a:latin typeface="Times New Roman" pitchFamily="18" charset="0"/>
                <a:cs typeface="Times New Roman" pitchFamily="18" charset="0"/>
              </a:rPr>
              <a:t>P</a:t>
            </a:r>
            <a:r>
              <a:rPr lang="en-US" dirty="0">
                <a:solidFill>
                  <a:schemeClr val="tx1"/>
                </a:solidFill>
                <a:latin typeface="Times New Roman" pitchFamily="18" charset="0"/>
                <a:cs typeface="Times New Roman" pitchFamily="18" charset="0"/>
              </a:rPr>
              <a:t>)</a:t>
            </a:r>
            <a:r>
              <a:rPr lang="vi-VN" dirty="0">
                <a:solidFill>
                  <a:schemeClr val="tx1"/>
                </a:solidFill>
                <a:latin typeface="Times New Roman" pitchFamily="18" charset="0"/>
                <a:cs typeface="Times New Roman" pitchFamily="18" charset="0"/>
              </a:rPr>
              <a:t> rộng. Bụng mềm, không chướng. P</a:t>
            </a:r>
            <a:r>
              <a:rPr lang="en-US" dirty="0" err="1">
                <a:solidFill>
                  <a:schemeClr val="tx1"/>
                </a:solidFill>
                <a:latin typeface="Times New Roman" pitchFamily="18" charset="0"/>
                <a:cs typeface="Times New Roman" pitchFamily="18" charset="0"/>
              </a:rPr>
              <a:t>hản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ứng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thành</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bụng</a:t>
            </a:r>
            <a:r>
              <a:rPr lang="vi-VN"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45720" indent="0">
              <a:buNone/>
            </a:pPr>
            <a:r>
              <a:rPr lang="vi-VN" dirty="0">
                <a:solidFill>
                  <a:schemeClr val="tx1"/>
                </a:solidFill>
                <a:latin typeface="Times New Roman" pitchFamily="18" charset="0"/>
                <a:cs typeface="Times New Roman" pitchFamily="18" charset="0"/>
              </a:rPr>
              <a:t>S</a:t>
            </a:r>
            <a:r>
              <a:rPr lang="en-US" dirty="0" err="1">
                <a:solidFill>
                  <a:schemeClr val="tx1"/>
                </a:solidFill>
                <a:latin typeface="Times New Roman" pitchFamily="18" charset="0"/>
                <a:cs typeface="Times New Roman" pitchFamily="18" charset="0"/>
              </a:rPr>
              <a:t>iêu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âm</a:t>
            </a:r>
            <a:r>
              <a:rPr lang="vi-VN" dirty="0">
                <a:solidFill>
                  <a:schemeClr val="tx1"/>
                </a:solidFill>
                <a:latin typeface="Times New Roman" pitchFamily="18" charset="0"/>
                <a:cs typeface="Times New Roman" pitchFamily="18" charset="0"/>
              </a:rPr>
              <a:t> ổ bụng: Ổ bụng không dịch, không hạch. Vùng ống bẹn </a:t>
            </a:r>
            <a:r>
              <a:rPr lang="en-US" dirty="0">
                <a:solidFill>
                  <a:schemeClr val="tx1"/>
                </a:solidFill>
                <a:latin typeface="Times New Roman" pitchFamily="18" charset="0"/>
                <a:cs typeface="Times New Roman" pitchFamily="18" charset="0"/>
              </a:rPr>
              <a:t>(</a:t>
            </a:r>
            <a:r>
              <a:rPr lang="vi-VN" dirty="0">
                <a:solidFill>
                  <a:schemeClr val="tx1"/>
                </a:solidFill>
                <a:latin typeface="Times New Roman" pitchFamily="18" charset="0"/>
                <a:cs typeface="Times New Roman" pitchFamily="18" charset="0"/>
              </a:rPr>
              <a:t>P</a:t>
            </a:r>
            <a:r>
              <a:rPr lang="en-US" dirty="0">
                <a:solidFill>
                  <a:schemeClr val="tx1"/>
                </a:solidFill>
                <a:latin typeface="Times New Roman" pitchFamily="18" charset="0"/>
                <a:cs typeface="Times New Roman" pitchFamily="18" charset="0"/>
              </a:rPr>
              <a:t>)</a:t>
            </a:r>
            <a:r>
              <a:rPr lang="vi-VN" dirty="0">
                <a:solidFill>
                  <a:schemeClr val="tx1"/>
                </a:solidFill>
                <a:latin typeface="Times New Roman" pitchFamily="18" charset="0"/>
                <a:cs typeface="Times New Roman" pitchFamily="18" charset="0"/>
              </a:rPr>
              <a:t> sau khi làm nghiệm pháp Valsalva có hình ảnh ống tiêu hóa chui vào bên trong ~ 9x15mm</a:t>
            </a:r>
            <a:r>
              <a:rPr lang="en-US" dirty="0">
                <a:solidFill>
                  <a:schemeClr val="tx1"/>
                </a:solidFill>
                <a:latin typeface="Times New Roman" pitchFamily="18" charset="0"/>
                <a:cs typeface="Times New Roman" pitchFamily="18" charset="0"/>
              </a:rPr>
              <a:t> =&gt;</a:t>
            </a:r>
            <a:r>
              <a:rPr lang="vi-VN" dirty="0">
                <a:solidFill>
                  <a:schemeClr val="tx1"/>
                </a:solidFill>
                <a:latin typeface="Times New Roman" pitchFamily="18" charset="0"/>
                <a:cs typeface="Times New Roman" pitchFamily="18" charset="0"/>
              </a:rPr>
              <a:t> Hình ảnh thoát vị bẹn (P).</a:t>
            </a:r>
            <a:endParaRPr lang="en-US" dirty="0">
              <a:solidFill>
                <a:schemeClr val="tx1"/>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36180C44-D99F-129F-E8CF-1823266AA10E}"/>
              </a:ext>
            </a:extLst>
          </p:cNvPr>
          <p:cNvPicPr>
            <a:picLocks noChangeAspect="1"/>
          </p:cNvPicPr>
          <p:nvPr/>
        </p:nvPicPr>
        <p:blipFill>
          <a:blip r:embed="rId2"/>
          <a:stretch>
            <a:fillRect/>
          </a:stretch>
        </p:blipFill>
        <p:spPr>
          <a:xfrm>
            <a:off x="10568131" y="281132"/>
            <a:ext cx="1356360" cy="1356360"/>
          </a:xfrm>
          <a:prstGeom prst="rect">
            <a:avLst/>
          </a:prstGeom>
        </p:spPr>
      </p:pic>
    </p:spTree>
    <p:extLst>
      <p:ext uri="{BB962C8B-B14F-4D97-AF65-F5344CB8AC3E}">
        <p14:creationId xmlns:p14="http://schemas.microsoft.com/office/powerpoint/2010/main" val="422483255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B828-58BE-AC49-A42D-D9787B4DD886}"/>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VII. TÓM TẮT BỆNH ÁN</a:t>
            </a:r>
          </a:p>
        </p:txBody>
      </p:sp>
      <p:sp>
        <p:nvSpPr>
          <p:cNvPr id="3" name="Content Placeholder 2"/>
          <p:cNvSpPr>
            <a:spLocks noGrp="1"/>
          </p:cNvSpPr>
          <p:nvPr>
            <p:ph idx="1"/>
          </p:nvPr>
        </p:nvSpPr>
        <p:spPr/>
        <p:txBody>
          <a:bodyPr>
            <a:noAutofit/>
          </a:bodyPr>
          <a:lstStyle/>
          <a:p>
            <a:pPr marL="45720" indent="0">
              <a:buNone/>
            </a:pPr>
            <a:r>
              <a:rPr lang="vi-VN" dirty="0">
                <a:solidFill>
                  <a:schemeClr val="tx1"/>
                </a:solidFill>
                <a:latin typeface="Times New Roman" pitchFamily="18" charset="0"/>
                <a:cs typeface="Times New Roman" pitchFamily="18" charset="0"/>
              </a:rPr>
              <a:t>C</a:t>
            </a:r>
            <a:r>
              <a:rPr lang="en-US" dirty="0" err="1">
                <a:solidFill>
                  <a:schemeClr val="tx1"/>
                </a:solidFill>
                <a:latin typeface="Times New Roman" pitchFamily="18" charset="0"/>
                <a:cs typeface="Times New Roman" pitchFamily="18" charset="0"/>
              </a:rPr>
              <a:t>hẩn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đoán</a:t>
            </a:r>
            <a:r>
              <a:rPr lang="vi-VN" dirty="0">
                <a:solidFill>
                  <a:schemeClr val="tx1"/>
                </a:solidFill>
                <a:latin typeface="Times New Roman" pitchFamily="18" charset="0"/>
                <a:cs typeface="Times New Roman" pitchFamily="18" charset="0"/>
              </a:rPr>
              <a:t> trước mổ: </a:t>
            </a:r>
            <a:r>
              <a:rPr lang="en-US" dirty="0">
                <a:solidFill>
                  <a:schemeClr val="tx1"/>
                </a:solidFill>
                <a:latin typeface="Times New Roman" pitchFamily="18" charset="0"/>
                <a:cs typeface="Times New Roman" pitchFamily="18" charset="0"/>
              </a:rPr>
              <a:t>T</a:t>
            </a:r>
            <a:r>
              <a:rPr lang="vi-VN" dirty="0">
                <a:solidFill>
                  <a:schemeClr val="tx1"/>
                </a:solidFill>
                <a:latin typeface="Times New Roman" pitchFamily="18" charset="0"/>
                <a:cs typeface="Times New Roman" pitchFamily="18" charset="0"/>
              </a:rPr>
              <a:t>hoát vị bẹn (P) gián tiếp</a:t>
            </a:r>
            <a:endParaRPr lang="en-US" dirty="0">
              <a:solidFill>
                <a:schemeClr val="tx1"/>
              </a:solidFill>
              <a:latin typeface="Times New Roman" pitchFamily="18" charset="0"/>
              <a:cs typeface="Times New Roman" pitchFamily="18" charset="0"/>
            </a:endParaRPr>
          </a:p>
          <a:p>
            <a:pPr marL="45720" indent="0">
              <a:buNone/>
            </a:pPr>
            <a:r>
              <a:rPr lang="vi-VN" dirty="0">
                <a:solidFill>
                  <a:schemeClr val="tx1"/>
                </a:solidFill>
                <a:latin typeface="Times New Roman" pitchFamily="18" charset="0"/>
                <a:cs typeface="Times New Roman" pitchFamily="18" charset="0"/>
              </a:rPr>
              <a:t>Chỉ định </a:t>
            </a:r>
            <a:r>
              <a:rPr lang="en-US" dirty="0" err="1">
                <a:solidFill>
                  <a:schemeClr val="tx1"/>
                </a:solidFill>
                <a:latin typeface="Times New Roman" pitchFamily="18" charset="0"/>
                <a:cs typeface="Times New Roman" pitchFamily="18" charset="0"/>
              </a:rPr>
              <a:t>phẫu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thuật</a:t>
            </a:r>
            <a:r>
              <a:rPr lang="vi-VN" dirty="0">
                <a:solidFill>
                  <a:schemeClr val="tx1"/>
                </a:solidFill>
                <a:latin typeface="Times New Roman" pitchFamily="18" charset="0"/>
                <a:cs typeface="Times New Roman" pitchFamily="18" charset="0"/>
              </a:rPr>
              <a:t>: P</a:t>
            </a:r>
            <a:r>
              <a:rPr lang="en-US" dirty="0" err="1">
                <a:solidFill>
                  <a:schemeClr val="tx1"/>
                </a:solidFill>
                <a:latin typeface="Times New Roman" pitchFamily="18" charset="0"/>
                <a:cs typeface="Times New Roman" pitchFamily="18" charset="0"/>
              </a:rPr>
              <a:t>hẫu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thuật</a:t>
            </a:r>
            <a:r>
              <a:rPr lang="vi-VN" dirty="0">
                <a:solidFill>
                  <a:schemeClr val="tx1"/>
                </a:solidFill>
                <a:latin typeface="Times New Roman" pitchFamily="18" charset="0"/>
                <a:cs typeface="Times New Roman" pitchFamily="18" charset="0"/>
              </a:rPr>
              <a:t> điều trị thoát vị bẹn (P)</a:t>
            </a:r>
            <a:r>
              <a:rPr lang="en-US" dirty="0">
                <a:solidFill>
                  <a:schemeClr val="tx1"/>
                </a:solidFill>
                <a:latin typeface="Times New Roman" pitchFamily="18" charset="0"/>
                <a:cs typeface="Times New Roman" pitchFamily="18" charset="0"/>
              </a:rPr>
              <a:t> p</a:t>
            </a:r>
            <a:r>
              <a:rPr lang="vi-VN" dirty="0">
                <a:solidFill>
                  <a:schemeClr val="tx1"/>
                </a:solidFill>
                <a:latin typeface="Times New Roman" pitchFamily="18" charset="0"/>
                <a:cs typeface="Times New Roman" pitchFamily="18" charset="0"/>
              </a:rPr>
              <a:t>hương pháp Lichtenstein.</a:t>
            </a:r>
            <a:endParaRPr lang="en-US" dirty="0">
              <a:solidFill>
                <a:schemeClr val="tx1"/>
              </a:solidFill>
              <a:latin typeface="Times New Roman" pitchFamily="18" charset="0"/>
              <a:cs typeface="Times New Roman" pitchFamily="18" charset="0"/>
            </a:endParaRPr>
          </a:p>
          <a:p>
            <a:pPr marL="45720" indent="0">
              <a:buNone/>
            </a:pPr>
            <a:r>
              <a:rPr lang="vi-VN" dirty="0">
                <a:solidFill>
                  <a:schemeClr val="tx1"/>
                </a:solidFill>
                <a:latin typeface="Times New Roman" pitchFamily="18" charset="0"/>
                <a:cs typeface="Times New Roman" pitchFamily="18" charset="0"/>
              </a:rPr>
              <a:t>P</a:t>
            </a:r>
            <a:r>
              <a:rPr lang="en-US" dirty="0" err="1">
                <a:solidFill>
                  <a:schemeClr val="tx1"/>
                </a:solidFill>
                <a:latin typeface="Times New Roman" pitchFamily="18" charset="0"/>
                <a:cs typeface="Times New Roman" pitchFamily="18" charset="0"/>
              </a:rPr>
              <a:t>hương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pháp</a:t>
            </a:r>
            <a:r>
              <a:rPr lang="en-US" dirty="0">
                <a:solidFill>
                  <a:schemeClr val="tx1"/>
                </a:solidFill>
                <a:latin typeface="Times New Roman" pitchFamily="18" charset="0"/>
                <a:cs typeface="Times New Roman" pitchFamily="18" charset="0"/>
              </a:rPr>
              <a:t> </a:t>
            </a:r>
            <a:r>
              <a:rPr lang="vi-VN" dirty="0">
                <a:solidFill>
                  <a:schemeClr val="tx1"/>
                </a:solidFill>
                <a:latin typeface="Times New Roman" pitchFamily="18" charset="0"/>
                <a:cs typeface="Times New Roman" pitchFamily="18" charset="0"/>
              </a:rPr>
              <a:t>vô cảm: </a:t>
            </a:r>
            <a:r>
              <a:rPr lang="en-US" dirty="0">
                <a:solidFill>
                  <a:schemeClr val="tx1"/>
                </a:solidFill>
                <a:latin typeface="Times New Roman" pitchFamily="18" charset="0"/>
                <a:cs typeface="Times New Roman" pitchFamily="18" charset="0"/>
              </a:rPr>
              <a:t>M</a:t>
            </a:r>
            <a:r>
              <a:rPr lang="vi-VN" dirty="0">
                <a:solidFill>
                  <a:schemeClr val="tx1"/>
                </a:solidFill>
                <a:latin typeface="Times New Roman" pitchFamily="18" charset="0"/>
                <a:cs typeface="Times New Roman" pitchFamily="18" charset="0"/>
              </a:rPr>
              <a:t>ê </a:t>
            </a:r>
            <a:r>
              <a:rPr lang="en-US" dirty="0" err="1">
                <a:solidFill>
                  <a:schemeClr val="tx1"/>
                </a:solidFill>
                <a:latin typeface="Times New Roman" pitchFamily="18" charset="0"/>
                <a:cs typeface="Times New Roman" pitchFamily="18" charset="0"/>
              </a:rPr>
              <a:t>tĩnh</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mạch</a:t>
            </a:r>
            <a:r>
              <a:rPr lang="en-US" dirty="0">
                <a:solidFill>
                  <a:schemeClr val="tx1"/>
                </a:solidFill>
                <a:latin typeface="Times New Roman" pitchFamily="18" charset="0"/>
                <a:cs typeface="Times New Roman" pitchFamily="18" charset="0"/>
              </a:rPr>
              <a:t>,</a:t>
            </a:r>
            <a:r>
              <a:rPr lang="vi-VN"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tê</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tủy</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sống</a:t>
            </a:r>
            <a:r>
              <a:rPr lang="vi-VN" dirty="0">
                <a:solidFill>
                  <a:schemeClr val="tx1"/>
                </a:solidFill>
                <a:latin typeface="Times New Roman" pitchFamily="18" charset="0"/>
                <a:cs typeface="Times New Roman" pitchFamily="18" charset="0"/>
              </a:rPr>
              <a:t>.</a:t>
            </a:r>
            <a:br>
              <a:rPr lang="vi-VN" dirty="0">
                <a:solidFill>
                  <a:schemeClr val="tx1"/>
                </a:solidFill>
                <a:latin typeface="Times New Roman" pitchFamily="18" charset="0"/>
                <a:cs typeface="Times New Roman" pitchFamily="18" charset="0"/>
              </a:rPr>
            </a:br>
            <a:r>
              <a:rPr lang="vi-VN" dirty="0">
                <a:solidFill>
                  <a:schemeClr val="tx1"/>
                </a:solidFill>
                <a:latin typeface="Times New Roman" pitchFamily="18" charset="0"/>
                <a:cs typeface="Times New Roman" pitchFamily="18" charset="0"/>
              </a:rPr>
              <a:t>Trình tự </a:t>
            </a:r>
            <a:r>
              <a:rPr lang="en-US" dirty="0" err="1">
                <a:solidFill>
                  <a:schemeClr val="tx1"/>
                </a:solidFill>
                <a:latin typeface="Times New Roman" pitchFamily="18" charset="0"/>
                <a:cs typeface="Times New Roman" pitchFamily="18" charset="0"/>
              </a:rPr>
              <a:t>phẫu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thuật</a:t>
            </a:r>
            <a:r>
              <a:rPr lang="vi-VN" dirty="0">
                <a:solidFill>
                  <a:schemeClr val="tx1"/>
                </a:solidFill>
                <a:latin typeface="Times New Roman" pitchFamily="18" charset="0"/>
                <a:cs typeface="Times New Roman" pitchFamily="18" charset="0"/>
              </a:rPr>
              <a:t>: Rạch da ở vị trí bẹn </a:t>
            </a:r>
            <a:r>
              <a:rPr lang="en-US" dirty="0">
                <a:solidFill>
                  <a:schemeClr val="tx1"/>
                </a:solidFill>
                <a:latin typeface="Times New Roman" pitchFamily="18" charset="0"/>
                <a:cs typeface="Times New Roman" pitchFamily="18" charset="0"/>
              </a:rPr>
              <a:t>(</a:t>
            </a:r>
            <a:r>
              <a:rPr lang="vi-VN" dirty="0">
                <a:solidFill>
                  <a:schemeClr val="tx1"/>
                </a:solidFill>
                <a:latin typeface="Times New Roman" pitchFamily="18" charset="0"/>
                <a:cs typeface="Times New Roman" pitchFamily="18" charset="0"/>
              </a:rPr>
              <a:t>P</a:t>
            </a:r>
            <a:r>
              <a:rPr lang="en-US" dirty="0">
                <a:solidFill>
                  <a:schemeClr val="tx1"/>
                </a:solidFill>
                <a:latin typeface="Times New Roman" pitchFamily="18" charset="0"/>
                <a:cs typeface="Times New Roman" pitchFamily="18" charset="0"/>
              </a:rPr>
              <a:t>)</a:t>
            </a:r>
            <a:r>
              <a:rPr lang="vi-VN" dirty="0">
                <a:solidFill>
                  <a:schemeClr val="tx1"/>
                </a:solidFill>
                <a:latin typeface="Times New Roman" pitchFamily="18" charset="0"/>
                <a:cs typeface="Times New Roman" pitchFamily="18" charset="0"/>
              </a:rPr>
              <a:t> ~ 6cm. Bóc tách bộc lộ bao thoát vị. Bao thoát vị bẹn gián tiếp. Khâu cổ bao thoát vị. Khâu phục hồi thành bụng sử dụng tấm lưới thoát vị và chỉ prolen 0/0. Cầm máu. Khâu lại vết mổ.</a:t>
            </a:r>
            <a:endParaRPr lang="en-US" dirty="0">
              <a:solidFill>
                <a:schemeClr val="tx1"/>
              </a:solidFill>
              <a:latin typeface="Times New Roman" pitchFamily="18" charset="0"/>
              <a:cs typeface="Times New Roman" pitchFamily="18" charset="0"/>
            </a:endParaRPr>
          </a:p>
          <a:p>
            <a:pPr marL="45720" indent="0">
              <a:buNone/>
            </a:pPr>
            <a:r>
              <a:rPr lang="vi-VN" dirty="0">
                <a:solidFill>
                  <a:schemeClr val="tx1"/>
                </a:solidFill>
                <a:latin typeface="Times New Roman" pitchFamily="18" charset="0"/>
                <a:cs typeface="Times New Roman" pitchFamily="18" charset="0"/>
              </a:rPr>
              <a:t>2h sau mổ, BN phục hồi tri giác tốt, M 90l/p, HA 120/80 mmHg, chuyển khoa </a:t>
            </a:r>
            <a:r>
              <a:rPr lang="en-US" dirty="0" err="1">
                <a:solidFill>
                  <a:schemeClr val="tx1"/>
                </a:solidFill>
                <a:latin typeface="Times New Roman" pitchFamily="18" charset="0"/>
                <a:cs typeface="Times New Roman" pitchFamily="18" charset="0"/>
              </a:rPr>
              <a:t>lồng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ngực</a:t>
            </a:r>
            <a:r>
              <a:rPr lang="vi-VN" dirty="0">
                <a:solidFill>
                  <a:schemeClr val="tx1"/>
                </a:solidFill>
                <a:latin typeface="Times New Roman" pitchFamily="18" charset="0"/>
                <a:cs typeface="Times New Roman" pitchFamily="18" charset="0"/>
              </a:rPr>
              <a:t> điều trị tiếp. Tại khoa, BN được điều trị kháng sinh, giảm đau, truyền dịch.</a:t>
            </a:r>
            <a:endParaRPr lang="en-US" dirty="0">
              <a:solidFill>
                <a:schemeClr val="tx1"/>
              </a:solidFill>
              <a:latin typeface="Times New Roman" pitchFamily="18" charset="0"/>
              <a:cs typeface="Times New Roman" pitchFamily="18" charset="0"/>
            </a:endParaRPr>
          </a:p>
          <a:p>
            <a:pPr marL="45720" indent="0">
              <a:buNone/>
            </a:pPr>
            <a:r>
              <a:rPr lang="vi-VN" dirty="0">
                <a:solidFill>
                  <a:schemeClr val="tx1"/>
                </a:solidFill>
                <a:latin typeface="Times New Roman" pitchFamily="18" charset="0"/>
                <a:cs typeface="Times New Roman" pitchFamily="18" charset="0"/>
              </a:rPr>
              <a:t>Hiện tại, ngày thứ 7 sau mổ, BN không còn đau vết mổ khi đi lại, vết mổ khô, không thấm dịch, nề nhẹ. BN ăn uống tốt, đã ăn được cơm. Đại tiểu tiện bình thường.</a:t>
            </a:r>
            <a:endParaRPr lang="en-US" dirty="0">
              <a:solidFill>
                <a:schemeClr val="tx1"/>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779627D4-7BD2-70A0-FBC4-51E8A65E5EEC}"/>
              </a:ext>
            </a:extLst>
          </p:cNvPr>
          <p:cNvPicPr>
            <a:picLocks noChangeAspect="1"/>
          </p:cNvPicPr>
          <p:nvPr/>
        </p:nvPicPr>
        <p:blipFill>
          <a:blip r:embed="rId2"/>
          <a:stretch>
            <a:fillRect/>
          </a:stretch>
        </p:blipFill>
        <p:spPr>
          <a:xfrm>
            <a:off x="10568131" y="281132"/>
            <a:ext cx="1356360" cy="1356360"/>
          </a:xfrm>
          <a:prstGeom prst="rect">
            <a:avLst/>
          </a:prstGeom>
        </p:spPr>
      </p:pic>
    </p:spTree>
    <p:extLst>
      <p:ext uri="{BB962C8B-B14F-4D97-AF65-F5344CB8AC3E}">
        <p14:creationId xmlns:p14="http://schemas.microsoft.com/office/powerpoint/2010/main" val="24817759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VIII. CHẨN ĐOÁN XÁC ĐỊNH</a:t>
            </a:r>
          </a:p>
        </p:txBody>
      </p:sp>
      <p:sp>
        <p:nvSpPr>
          <p:cNvPr id="3" name="Content Placeholder 2">
            <a:extLst>
              <a:ext uri="{FF2B5EF4-FFF2-40B4-BE49-F238E27FC236}">
                <a16:creationId xmlns:a16="http://schemas.microsoft.com/office/drawing/2014/main" id="{D65AE9DD-785C-7F5A-4A85-23672ED357A6}"/>
              </a:ext>
            </a:extLst>
          </p:cNvPr>
          <p:cNvSpPr>
            <a:spLocks noGrp="1"/>
          </p:cNvSpPr>
          <p:nvPr>
            <p:ph idx="1"/>
          </p:nvPr>
        </p:nvSpPr>
        <p:spPr/>
        <p:txBody>
          <a:bodyPr>
            <a:normAutofit/>
          </a:bodyPr>
          <a:lstStyle/>
          <a:p>
            <a:pPr marL="0" indent="0">
              <a:buNone/>
            </a:pPr>
            <a:r>
              <a:rPr lang="vi-VN" sz="2400" dirty="0">
                <a:solidFill>
                  <a:schemeClr val="tx1"/>
                </a:solidFill>
                <a:latin typeface="Times New Roman" pitchFamily="18" charset="0"/>
                <a:cs typeface="Times New Roman" pitchFamily="18" charset="0"/>
              </a:rPr>
              <a:t>Sau mổ bao thoát vị bẹn gián tiếp bên </a:t>
            </a:r>
            <a:r>
              <a:rPr lang="en-US" sz="2400" dirty="0">
                <a:solidFill>
                  <a:schemeClr val="tx1"/>
                </a:solidFill>
                <a:latin typeface="Times New Roman" pitchFamily="18" charset="0"/>
                <a:cs typeface="Times New Roman" pitchFamily="18" charset="0"/>
              </a:rPr>
              <a:t>(</a:t>
            </a:r>
            <a:r>
              <a:rPr lang="vi-VN" sz="2400" dirty="0">
                <a:solidFill>
                  <a:schemeClr val="tx1"/>
                </a:solidFill>
                <a:latin typeface="Times New Roman" pitchFamily="18" charset="0"/>
                <a:cs typeface="Times New Roman" pitchFamily="18" charset="0"/>
              </a:rPr>
              <a:t>P</a:t>
            </a:r>
            <a:r>
              <a:rPr lang="en-US" sz="2400" dirty="0">
                <a:solidFill>
                  <a:schemeClr val="tx1"/>
                </a:solidFill>
                <a:latin typeface="Times New Roman" pitchFamily="18" charset="0"/>
                <a:cs typeface="Times New Roman" pitchFamily="18" charset="0"/>
              </a:rPr>
              <a:t>)</a:t>
            </a:r>
            <a:r>
              <a:rPr lang="vi-VN" sz="2400" dirty="0">
                <a:solidFill>
                  <a:schemeClr val="tx1"/>
                </a:solidFill>
                <a:latin typeface="Times New Roman" pitchFamily="18" charset="0"/>
                <a:cs typeface="Times New Roman" pitchFamily="18" charset="0"/>
              </a:rPr>
              <a:t> ngày thứ 7. Hiện tại, tình trạng BN ổn định.</a:t>
            </a:r>
            <a:endParaRPr lang="en-US" sz="2400" dirty="0">
              <a:solidFill>
                <a:schemeClr val="tx1"/>
              </a:solidFill>
              <a:latin typeface="Times New Roman" pitchFamily="18" charset="0"/>
              <a:cs typeface="Times New Roman" pitchFamily="18" charset="0"/>
            </a:endParaRPr>
          </a:p>
          <a:p>
            <a:endParaRPr lang="en-US" sz="36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x-none" sz="20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9A03C1D9-A3AA-BA48-B562-63FD54405D73}"/>
              </a:ext>
            </a:extLst>
          </p:cNvPr>
          <p:cNvPicPr>
            <a:picLocks noChangeAspect="1"/>
          </p:cNvPicPr>
          <p:nvPr/>
        </p:nvPicPr>
        <p:blipFill>
          <a:blip r:embed="rId2"/>
          <a:stretch>
            <a:fillRect/>
          </a:stretch>
        </p:blipFill>
        <p:spPr>
          <a:xfrm>
            <a:off x="10568131" y="281132"/>
            <a:ext cx="1356360" cy="1356360"/>
          </a:xfrm>
          <a:prstGeom prst="rect">
            <a:avLst/>
          </a:prstGeom>
        </p:spPr>
      </p:pic>
    </p:spTree>
    <p:extLst>
      <p:ext uri="{BB962C8B-B14F-4D97-AF65-F5344CB8AC3E}">
        <p14:creationId xmlns:p14="http://schemas.microsoft.com/office/powerpoint/2010/main" val="163259174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1BB5E-259B-27AA-1059-3474FBE7F377}"/>
              </a:ext>
            </a:extLst>
          </p:cNvPr>
          <p:cNvSpPr>
            <a:spLocks noGrp="1"/>
          </p:cNvSpPr>
          <p:nvPr>
            <p:ph type="title"/>
          </p:nvPr>
        </p:nvSpPr>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IX. ĐIỀU TRỊ</a:t>
            </a:r>
            <a:endParaRPr lang="x-none"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760243-1298-674D-2ACC-2D98698AEC8F}"/>
              </a:ext>
            </a:extLst>
          </p:cNvPr>
          <p:cNvSpPr>
            <a:spLocks noGrp="1"/>
          </p:cNvSpPr>
          <p:nvPr>
            <p:ph idx="1"/>
          </p:nvPr>
        </p:nvSpPr>
        <p:spPr/>
        <p:txBody>
          <a:bodyPr>
            <a:normAutofit/>
          </a:bodyPr>
          <a:lstStyle/>
          <a:p>
            <a:pPr marL="45720" indent="0">
              <a:buNone/>
            </a:pPr>
            <a:r>
              <a:rPr lang="en-US" dirty="0">
                <a:solidFill>
                  <a:schemeClr val="tx1"/>
                </a:solidFill>
                <a:latin typeface="Times New Roman" pitchFamily="18" charset="0"/>
                <a:cs typeface="Times New Roman" pitchFamily="18" charset="0"/>
              </a:rPr>
              <a:t>1. </a:t>
            </a:r>
            <a:r>
              <a:rPr lang="vi-VN" dirty="0">
                <a:solidFill>
                  <a:schemeClr val="tx1"/>
                </a:solidFill>
                <a:latin typeface="Times New Roman" pitchFamily="18" charset="0"/>
                <a:cs typeface="Times New Roman" pitchFamily="18" charset="0"/>
              </a:rPr>
              <a:t>Hướng đ</a:t>
            </a:r>
            <a:r>
              <a:rPr lang="en-US" dirty="0" err="1">
                <a:solidFill>
                  <a:schemeClr val="tx1"/>
                </a:solidFill>
                <a:latin typeface="Times New Roman" pitchFamily="18" charset="0"/>
                <a:cs typeface="Times New Roman" pitchFamily="18" charset="0"/>
              </a:rPr>
              <a:t>iều</a:t>
            </a:r>
            <a:r>
              <a:rPr lang="vi-VN" dirty="0">
                <a:solidFill>
                  <a:schemeClr val="tx1"/>
                </a:solidFill>
                <a:latin typeface="Times New Roman" pitchFamily="18" charset="0"/>
                <a:cs typeface="Times New Roman" pitchFamily="18" charset="0"/>
              </a:rPr>
              <a:t> trị:</a:t>
            </a:r>
            <a:endParaRPr lang="en-US" dirty="0">
              <a:solidFill>
                <a:schemeClr val="tx1"/>
              </a:solidFill>
              <a:latin typeface="Times New Roman" pitchFamily="18" charset="0"/>
              <a:cs typeface="Times New Roman" pitchFamily="18" charset="0"/>
            </a:endParaRPr>
          </a:p>
          <a:p>
            <a:pPr lvl="1"/>
            <a:r>
              <a:rPr lang="vi-VN" sz="2200" dirty="0">
                <a:solidFill>
                  <a:schemeClr val="tx1"/>
                </a:solidFill>
                <a:latin typeface="Times New Roman" pitchFamily="18" charset="0"/>
                <a:cs typeface="Times New Roman" pitchFamily="18" charset="0"/>
              </a:rPr>
              <a:t>Kháng sinh, giảm đau, truyền dịch.</a:t>
            </a:r>
            <a:endParaRPr lang="en-US" sz="2200" dirty="0">
              <a:solidFill>
                <a:schemeClr val="tx1"/>
              </a:solidFill>
              <a:latin typeface="Times New Roman" pitchFamily="18" charset="0"/>
              <a:cs typeface="Times New Roman" pitchFamily="18" charset="0"/>
            </a:endParaRPr>
          </a:p>
          <a:p>
            <a:pPr lvl="1"/>
            <a:r>
              <a:rPr lang="vi-VN" sz="2200" dirty="0">
                <a:solidFill>
                  <a:schemeClr val="tx1"/>
                </a:solidFill>
                <a:latin typeface="Times New Roman" pitchFamily="18" charset="0"/>
                <a:cs typeface="Times New Roman" pitchFamily="18" charset="0"/>
              </a:rPr>
              <a:t>Dinh dưỡng, </a:t>
            </a:r>
            <a:r>
              <a:rPr lang="en-US" sz="2200" dirty="0" err="1">
                <a:solidFill>
                  <a:schemeClr val="tx1"/>
                </a:solidFill>
                <a:latin typeface="Times New Roman" pitchFamily="18" charset="0"/>
                <a:cs typeface="Times New Roman" pitchFamily="18" charset="0"/>
              </a:rPr>
              <a:t>vận</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động</a:t>
            </a:r>
            <a:r>
              <a:rPr lang="vi-VN" sz="2200" dirty="0">
                <a:solidFill>
                  <a:schemeClr val="tx1"/>
                </a:solidFill>
                <a:latin typeface="Times New Roman" pitchFamily="18" charset="0"/>
                <a:cs typeface="Times New Roman" pitchFamily="18" charset="0"/>
              </a:rPr>
              <a:t> sớm.</a:t>
            </a:r>
            <a:endParaRPr lang="en-US" sz="2200" dirty="0">
              <a:solidFill>
                <a:schemeClr val="tx1"/>
              </a:solidFill>
              <a:latin typeface="Times New Roman" pitchFamily="18" charset="0"/>
              <a:cs typeface="Times New Roman" pitchFamily="18" charset="0"/>
            </a:endParaRPr>
          </a:p>
          <a:p>
            <a:pPr marL="45720" indent="0">
              <a:buNone/>
            </a:pPr>
            <a:r>
              <a:rPr lang="en-US" dirty="0">
                <a:solidFill>
                  <a:schemeClr val="tx1"/>
                </a:solidFill>
                <a:latin typeface="Times New Roman" panose="02020603050405020304" pitchFamily="18" charset="0"/>
                <a:cs typeface="Times New Roman" panose="02020603050405020304" pitchFamily="18" charset="0"/>
              </a:rPr>
              <a:t>2. </a:t>
            </a:r>
            <a:r>
              <a:rPr lang="en-US" dirty="0" err="1">
                <a:solidFill>
                  <a:schemeClr val="tx1"/>
                </a:solidFill>
                <a:latin typeface="Times New Roman" panose="02020603050405020304" pitchFamily="18" charset="0"/>
                <a:cs typeface="Times New Roman" panose="02020603050405020304" pitchFamily="18" charset="0"/>
              </a:rPr>
              <a:t>Cụ</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thể</a:t>
            </a:r>
            <a:r>
              <a:rPr lang="en-US" dirty="0">
                <a:solidFill>
                  <a:schemeClr val="tx1"/>
                </a:solidFill>
                <a:latin typeface="Times New Roman" panose="02020603050405020304" pitchFamily="18" charset="0"/>
                <a:cs typeface="Times New Roman" panose="02020603050405020304" pitchFamily="18" charset="0"/>
              </a:rPr>
              <a:t>:</a:t>
            </a:r>
          </a:p>
          <a:p>
            <a:pPr lvl="1"/>
            <a:r>
              <a:rPr lang="vi-VN" sz="2200" dirty="0">
                <a:solidFill>
                  <a:schemeClr val="tx1"/>
                </a:solidFill>
                <a:latin typeface="Times New Roman" pitchFamily="18" charset="0"/>
                <a:cs typeface="Times New Roman" pitchFamily="18" charset="0"/>
              </a:rPr>
              <a:t>Ticarlinat 1,6g (Ticarlinat + acid clavulanic) x4 lọ/ngày, chia 2 lần, 2 lọ/lần, sáng/ chiều.</a:t>
            </a:r>
            <a:endParaRPr lang="en-US" sz="2200" dirty="0">
              <a:solidFill>
                <a:schemeClr val="tx1"/>
              </a:solidFill>
              <a:latin typeface="Times New Roman" pitchFamily="18" charset="0"/>
              <a:cs typeface="Times New Roman" pitchFamily="18" charset="0"/>
            </a:endParaRPr>
          </a:p>
          <a:p>
            <a:pPr lvl="1"/>
            <a:r>
              <a:rPr lang="vi-VN" sz="2200" dirty="0">
                <a:solidFill>
                  <a:schemeClr val="tx1"/>
                </a:solidFill>
                <a:latin typeface="Times New Roman" pitchFamily="18" charset="0"/>
                <a:cs typeface="Times New Roman" pitchFamily="18" charset="0"/>
              </a:rPr>
              <a:t>Pharbacol ( Paracetamol 650mg) x 2 viên/ngày, chia 2 lần, 1 viên/lần, sáng/ chiều.</a:t>
            </a:r>
          </a:p>
        </p:txBody>
      </p:sp>
      <p:pic>
        <p:nvPicPr>
          <p:cNvPr id="4" name="Picture 3">
            <a:extLst>
              <a:ext uri="{FF2B5EF4-FFF2-40B4-BE49-F238E27FC236}">
                <a16:creationId xmlns:a16="http://schemas.microsoft.com/office/drawing/2014/main" id="{A0D428EC-AE52-590E-4069-D1819930E9A4}"/>
              </a:ext>
            </a:extLst>
          </p:cNvPr>
          <p:cNvPicPr>
            <a:picLocks noChangeAspect="1"/>
          </p:cNvPicPr>
          <p:nvPr/>
        </p:nvPicPr>
        <p:blipFill>
          <a:blip r:embed="rId2"/>
          <a:stretch>
            <a:fillRect/>
          </a:stretch>
        </p:blipFill>
        <p:spPr>
          <a:xfrm>
            <a:off x="10568131" y="281132"/>
            <a:ext cx="1356360" cy="1356360"/>
          </a:xfrm>
          <a:prstGeom prst="rect">
            <a:avLst/>
          </a:prstGeom>
        </p:spPr>
      </p:pic>
    </p:spTree>
    <p:extLst>
      <p:ext uri="{BB962C8B-B14F-4D97-AF65-F5344CB8AC3E}">
        <p14:creationId xmlns:p14="http://schemas.microsoft.com/office/powerpoint/2010/main" val="311780225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D420E-E194-2153-F8B0-3D445D110D00}"/>
              </a:ext>
            </a:extLst>
          </p:cNvPr>
          <p:cNvSpPr>
            <a:spLocks noGrp="1"/>
          </p:cNvSpPr>
          <p:nvPr>
            <p:ph type="title"/>
          </p:nvPr>
        </p:nvSpPr>
        <p:spPr/>
        <p:txBody>
          <a:bodyPr/>
          <a:lstStyle/>
          <a:p>
            <a:r>
              <a:rPr lang="en-SG" b="1" dirty="0">
                <a:solidFill>
                  <a:schemeClr val="tx1"/>
                </a:solidFill>
                <a:latin typeface="Times New Roman" panose="02020603050405020304" pitchFamily="18" charset="0"/>
                <a:cs typeface="Times New Roman" panose="02020603050405020304" pitchFamily="18" charset="0"/>
              </a:rPr>
              <a:t>I. THÔNG TIN HÀNH CHÍNH</a:t>
            </a:r>
            <a:endParaRPr lang="x-none"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59BAF1-2AE2-9552-BFA2-3FA24FE47BCE}"/>
              </a:ext>
            </a:extLst>
          </p:cNvPr>
          <p:cNvSpPr>
            <a:spLocks noGrp="1"/>
          </p:cNvSpPr>
          <p:nvPr>
            <p:ph idx="1"/>
          </p:nvPr>
        </p:nvSpPr>
        <p:spPr/>
        <p:txBody>
          <a:bodyPr>
            <a:normAutofit/>
          </a:bodyPr>
          <a:lstStyle/>
          <a:p>
            <a:r>
              <a:rPr lang="x-none" sz="2400" dirty="0">
                <a:solidFill>
                  <a:schemeClr val="tx1"/>
                </a:solidFill>
                <a:latin typeface="Times New Roman" panose="02020603050405020304" pitchFamily="18" charset="0"/>
                <a:cs typeface="Times New Roman" panose="02020603050405020304" pitchFamily="18" charset="0"/>
              </a:rPr>
              <a:t>Họ và tên: </a:t>
            </a:r>
            <a:r>
              <a:rPr lang="en-SG" sz="2400" dirty="0">
                <a:solidFill>
                  <a:schemeClr val="tx1"/>
                </a:solidFill>
                <a:latin typeface="Times New Roman" panose="02020603050405020304" pitchFamily="18" charset="0"/>
                <a:cs typeface="Times New Roman" panose="02020603050405020304" pitchFamily="18" charset="0"/>
              </a:rPr>
              <a:t>TR</a:t>
            </a:r>
            <a:r>
              <a:rPr lang="en-US" sz="2400" dirty="0">
                <a:solidFill>
                  <a:schemeClr val="tx1"/>
                </a:solidFill>
                <a:latin typeface="Times New Roman" panose="02020603050405020304" pitchFamily="18" charset="0"/>
                <a:cs typeface="Times New Roman" panose="02020603050405020304" pitchFamily="18" charset="0"/>
              </a:rPr>
              <a:t>ẦN VĂN HẢI </a:t>
            </a:r>
          </a:p>
          <a:p>
            <a:r>
              <a:rPr lang="en-US" sz="2400" dirty="0" err="1">
                <a:solidFill>
                  <a:schemeClr val="tx1"/>
                </a:solidFill>
                <a:latin typeface="Times New Roman" panose="02020603050405020304" pitchFamily="18" charset="0"/>
                <a:cs typeface="Times New Roman" panose="02020603050405020304" pitchFamily="18" charset="0"/>
              </a:rPr>
              <a:t>Tuổi</a:t>
            </a:r>
            <a:r>
              <a:rPr lang="en-US" sz="2400" dirty="0">
                <a:solidFill>
                  <a:schemeClr val="tx1"/>
                </a:solidFill>
                <a:latin typeface="Times New Roman" panose="02020603050405020304" pitchFamily="18" charset="0"/>
                <a:cs typeface="Times New Roman" panose="02020603050405020304" pitchFamily="18" charset="0"/>
              </a:rPr>
              <a:t>: 63	        </a:t>
            </a:r>
            <a:endParaRPr lang="x-none" sz="2400" dirty="0">
              <a:solidFill>
                <a:schemeClr val="tx1"/>
              </a:solidFill>
              <a:latin typeface="Times New Roman" panose="02020603050405020304" pitchFamily="18" charset="0"/>
              <a:cs typeface="Times New Roman" panose="02020603050405020304" pitchFamily="18" charset="0"/>
            </a:endParaRPr>
          </a:p>
          <a:p>
            <a:r>
              <a:rPr lang="x-none" sz="2400" dirty="0">
                <a:solidFill>
                  <a:schemeClr val="tx1"/>
                </a:solidFill>
                <a:latin typeface="Times New Roman" panose="02020603050405020304" pitchFamily="18" charset="0"/>
                <a:cs typeface="Times New Roman" panose="02020603050405020304" pitchFamily="18" charset="0"/>
              </a:rPr>
              <a:t>Giới tính: N</a:t>
            </a:r>
            <a:r>
              <a:rPr lang="en-SG" sz="2400" dirty="0">
                <a:solidFill>
                  <a:schemeClr val="tx1"/>
                </a:solidFill>
                <a:latin typeface="Times New Roman" panose="02020603050405020304" pitchFamily="18" charset="0"/>
                <a:cs typeface="Times New Roman" panose="02020603050405020304" pitchFamily="18" charset="0"/>
              </a:rPr>
              <a:t>am      </a:t>
            </a:r>
            <a:endParaRPr lang="x-none" sz="2400" dirty="0">
              <a:solidFill>
                <a:schemeClr val="tx1"/>
              </a:solidFill>
              <a:latin typeface="Times New Roman" panose="02020603050405020304" pitchFamily="18" charset="0"/>
              <a:cs typeface="Times New Roman" panose="02020603050405020304" pitchFamily="18" charset="0"/>
            </a:endParaRPr>
          </a:p>
          <a:p>
            <a:r>
              <a:rPr lang="x-none" sz="2400" dirty="0">
                <a:solidFill>
                  <a:schemeClr val="tx1"/>
                </a:solidFill>
                <a:latin typeface="Times New Roman" panose="02020603050405020304" pitchFamily="18" charset="0"/>
                <a:cs typeface="Times New Roman" panose="02020603050405020304" pitchFamily="18" charset="0"/>
              </a:rPr>
              <a:t>Nghề nghiệp: </a:t>
            </a:r>
            <a:r>
              <a:rPr lang="en-SG" sz="2400" dirty="0" err="1">
                <a:solidFill>
                  <a:schemeClr val="tx1"/>
                </a:solidFill>
                <a:latin typeface="Times New Roman" panose="02020603050405020304" pitchFamily="18" charset="0"/>
                <a:cs typeface="Times New Roman" panose="02020603050405020304" pitchFamily="18" charset="0"/>
              </a:rPr>
              <a:t>Tự</a:t>
            </a:r>
            <a:r>
              <a:rPr lang="en-SG" sz="2400" dirty="0">
                <a:solidFill>
                  <a:schemeClr val="tx1"/>
                </a:solidFill>
                <a:latin typeface="Times New Roman" panose="02020603050405020304" pitchFamily="18" charset="0"/>
                <a:cs typeface="Times New Roman" panose="02020603050405020304" pitchFamily="18" charset="0"/>
              </a:rPr>
              <a:t> do</a:t>
            </a:r>
            <a:endParaRPr lang="x-none" sz="2400" dirty="0">
              <a:solidFill>
                <a:schemeClr val="tx1"/>
              </a:solidFill>
              <a:latin typeface="Times New Roman" panose="02020603050405020304" pitchFamily="18" charset="0"/>
              <a:cs typeface="Times New Roman" panose="02020603050405020304" pitchFamily="18" charset="0"/>
            </a:endParaRPr>
          </a:p>
          <a:p>
            <a:r>
              <a:rPr lang="en-US" sz="2400" dirty="0" err="1">
                <a:solidFill>
                  <a:schemeClr val="tx1"/>
                </a:solidFill>
                <a:latin typeface="Times New Roman" panose="02020603050405020304" pitchFamily="18" charset="0"/>
                <a:cs typeface="Times New Roman" panose="02020603050405020304" pitchFamily="18" charset="0"/>
              </a:rPr>
              <a:t>Địa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chỉ</a:t>
            </a:r>
            <a:r>
              <a:rPr lang="x-none" sz="2400" dirty="0">
                <a:solidFill>
                  <a:schemeClr val="tx1"/>
                </a:solidFill>
                <a:latin typeface="Times New Roman" panose="02020603050405020304" pitchFamily="18" charset="0"/>
                <a:cs typeface="Times New Roman" panose="02020603050405020304" pitchFamily="18" charset="0"/>
              </a:rPr>
              <a:t>: </a:t>
            </a:r>
            <a:r>
              <a:rPr lang="en-SG" sz="2400" dirty="0" err="1">
                <a:solidFill>
                  <a:schemeClr val="tx1"/>
                </a:solidFill>
                <a:latin typeface="Times New Roman" panose="02020603050405020304" pitchFamily="18" charset="0"/>
                <a:cs typeface="Times New Roman" panose="02020603050405020304" pitchFamily="18" charset="0"/>
              </a:rPr>
              <a:t>Kênh</a:t>
            </a:r>
            <a:r>
              <a:rPr lang="en-SG" sz="2400" dirty="0">
                <a:solidFill>
                  <a:schemeClr val="tx1"/>
                </a:solidFill>
                <a:latin typeface="Times New Roman" panose="02020603050405020304" pitchFamily="18" charset="0"/>
                <a:cs typeface="Times New Roman" panose="02020603050405020304" pitchFamily="18" charset="0"/>
              </a:rPr>
              <a:t> </a:t>
            </a:r>
            <a:r>
              <a:rPr lang="en-SG" sz="2400" dirty="0" err="1">
                <a:solidFill>
                  <a:schemeClr val="tx1"/>
                </a:solidFill>
                <a:latin typeface="Times New Roman" panose="02020603050405020304" pitchFamily="18" charset="0"/>
                <a:cs typeface="Times New Roman" panose="02020603050405020304" pitchFamily="18" charset="0"/>
              </a:rPr>
              <a:t>Dương</a:t>
            </a:r>
            <a:r>
              <a:rPr lang="x-none" sz="2400" dirty="0">
                <a:solidFill>
                  <a:schemeClr val="tx1"/>
                </a:solidFill>
                <a:latin typeface="Times New Roman" panose="02020603050405020304" pitchFamily="18" charset="0"/>
                <a:cs typeface="Times New Roman" panose="02020603050405020304" pitchFamily="18" charset="0"/>
              </a:rPr>
              <a:t>, Lê Chân, Hải Phòng</a:t>
            </a: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err="1">
                <a:solidFill>
                  <a:schemeClr val="tx1"/>
                </a:solidFill>
                <a:latin typeface="Times New Roman" panose="02020603050405020304" pitchFamily="18" charset="0"/>
                <a:cs typeface="Times New Roman" panose="02020603050405020304" pitchFamily="18" charset="0"/>
              </a:rPr>
              <a:t>Người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nhà</a:t>
            </a:r>
            <a:r>
              <a:rPr lang="x-none" sz="2400" dirty="0">
                <a:solidFill>
                  <a:schemeClr val="tx1"/>
                </a:solidFill>
                <a:latin typeface="Times New Roman" panose="02020603050405020304" pitchFamily="18" charset="0"/>
                <a:cs typeface="Times New Roman" panose="02020603050405020304" pitchFamily="18" charset="0"/>
              </a:rPr>
              <a:t>: </a:t>
            </a:r>
            <a:r>
              <a:rPr lang="en-SG" sz="2400" dirty="0" err="1">
                <a:solidFill>
                  <a:schemeClr val="tx1"/>
                </a:solidFill>
                <a:latin typeface="Times New Roman" panose="02020603050405020304" pitchFamily="18" charset="0"/>
                <a:cs typeface="Times New Roman" panose="02020603050405020304" pitchFamily="18" charset="0"/>
              </a:rPr>
              <a:t>Trần</a:t>
            </a:r>
            <a:r>
              <a:rPr lang="en-SG" sz="2400" dirty="0">
                <a:solidFill>
                  <a:schemeClr val="tx1"/>
                </a:solidFill>
                <a:latin typeface="Times New Roman" panose="02020603050405020304" pitchFamily="18" charset="0"/>
                <a:cs typeface="Times New Roman" panose="02020603050405020304" pitchFamily="18" charset="0"/>
              </a:rPr>
              <a:t> </a:t>
            </a:r>
            <a:r>
              <a:rPr lang="en-SG" sz="2400" dirty="0" err="1">
                <a:solidFill>
                  <a:schemeClr val="tx1"/>
                </a:solidFill>
                <a:latin typeface="Times New Roman" panose="02020603050405020304" pitchFamily="18" charset="0"/>
                <a:cs typeface="Times New Roman" panose="02020603050405020304" pitchFamily="18" charset="0"/>
              </a:rPr>
              <a:t>Thị</a:t>
            </a:r>
            <a:r>
              <a:rPr lang="en-SG" sz="2400" dirty="0">
                <a:solidFill>
                  <a:schemeClr val="tx1"/>
                </a:solidFill>
                <a:latin typeface="Times New Roman" panose="02020603050405020304" pitchFamily="18" charset="0"/>
                <a:cs typeface="Times New Roman" panose="02020603050405020304" pitchFamily="18" charset="0"/>
              </a:rPr>
              <a:t> Thu </a:t>
            </a:r>
            <a:r>
              <a:rPr lang="en-SG" sz="2400" dirty="0" err="1">
                <a:solidFill>
                  <a:schemeClr val="tx1"/>
                </a:solidFill>
                <a:latin typeface="Times New Roman" panose="02020603050405020304" pitchFamily="18" charset="0"/>
                <a:cs typeface="Times New Roman" panose="02020603050405020304" pitchFamily="18" charset="0"/>
              </a:rPr>
              <a:t>Hiền</a:t>
            </a:r>
            <a:r>
              <a:rPr lang="x-none" sz="2400" dirty="0">
                <a:solidFill>
                  <a:schemeClr val="tx1"/>
                </a:solidFill>
                <a:latin typeface="Times New Roman" panose="02020603050405020304" pitchFamily="18" charset="0"/>
                <a:cs typeface="Times New Roman" panose="02020603050405020304" pitchFamily="18" charset="0"/>
              </a:rPr>
              <a:t> (</a:t>
            </a:r>
            <a:r>
              <a:rPr lang="en-SG" sz="2400" dirty="0" err="1">
                <a:solidFill>
                  <a:schemeClr val="tx1"/>
                </a:solidFill>
                <a:latin typeface="Times New Roman" panose="02020603050405020304" pitchFamily="18" charset="0"/>
                <a:cs typeface="Times New Roman" panose="02020603050405020304" pitchFamily="18" charset="0"/>
              </a:rPr>
              <a:t>vợ</a:t>
            </a:r>
            <a:r>
              <a:rPr lang="x-none" sz="2400" dirty="0">
                <a:solidFill>
                  <a:schemeClr val="tx1"/>
                </a:solidFill>
                <a:latin typeface="Times New Roman" panose="02020603050405020304" pitchFamily="18" charset="0"/>
                <a:cs typeface="Times New Roman" panose="02020603050405020304" pitchFamily="18" charset="0"/>
              </a:rPr>
              <a:t>), SĐT: 0</a:t>
            </a:r>
            <a:r>
              <a:rPr lang="en-SG" sz="2400" dirty="0">
                <a:solidFill>
                  <a:schemeClr val="tx1"/>
                </a:solidFill>
                <a:latin typeface="Times New Roman" panose="02020603050405020304" pitchFamily="18" charset="0"/>
                <a:cs typeface="Times New Roman" panose="02020603050405020304" pitchFamily="18" charset="0"/>
              </a:rPr>
              <a:t>89</a:t>
            </a:r>
            <a:r>
              <a:rPr lang="x-none" sz="2400" dirty="0">
                <a:solidFill>
                  <a:schemeClr val="tx1"/>
                </a:solidFill>
                <a:latin typeface="Times New Roman" panose="02020603050405020304" pitchFamily="18" charset="0"/>
                <a:cs typeface="Times New Roman" panose="02020603050405020304" pitchFamily="18" charset="0"/>
              </a:rPr>
              <a:t>5957</a:t>
            </a:r>
            <a:r>
              <a:rPr lang="en-US" sz="2400" dirty="0">
                <a:solidFill>
                  <a:schemeClr val="tx1"/>
                </a:solidFill>
                <a:latin typeface="Times New Roman" panose="02020603050405020304" pitchFamily="18" charset="0"/>
                <a:cs typeface="Times New Roman" panose="02020603050405020304" pitchFamily="18" charset="0"/>
              </a:rPr>
              <a:t>xxx</a:t>
            </a:r>
          </a:p>
          <a:p>
            <a:r>
              <a:rPr lang="en-US" sz="2400" dirty="0" err="1">
                <a:solidFill>
                  <a:schemeClr val="tx1"/>
                </a:solidFill>
                <a:latin typeface="Times New Roman" panose="02020603050405020304" pitchFamily="18" charset="0"/>
                <a:cs typeface="Times New Roman" panose="02020603050405020304" pitchFamily="18" charset="0"/>
              </a:rPr>
              <a:t>Ngày</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vào</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viện</a:t>
            </a:r>
            <a:r>
              <a:rPr lang="en-US" sz="2400" dirty="0">
                <a:solidFill>
                  <a:schemeClr val="tx1"/>
                </a:solidFill>
                <a:latin typeface="Times New Roman" panose="02020603050405020304" pitchFamily="18" charset="0"/>
                <a:cs typeface="Times New Roman" panose="02020603050405020304" pitchFamily="18" charset="0"/>
              </a:rPr>
              <a:t>: 15/09/2022</a:t>
            </a:r>
            <a:endParaRPr lang="x-none"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D0758F5-B145-2E23-0509-483EF02DBA7F}"/>
              </a:ext>
            </a:extLst>
          </p:cNvPr>
          <p:cNvPicPr>
            <a:picLocks noChangeAspect="1"/>
          </p:cNvPicPr>
          <p:nvPr/>
        </p:nvPicPr>
        <p:blipFill>
          <a:blip r:embed="rId2"/>
          <a:stretch>
            <a:fillRect/>
          </a:stretch>
        </p:blipFill>
        <p:spPr>
          <a:xfrm>
            <a:off x="10568131" y="281132"/>
            <a:ext cx="1356360" cy="1356360"/>
          </a:xfrm>
          <a:prstGeom prst="rect">
            <a:avLst/>
          </a:prstGeom>
        </p:spPr>
      </p:pic>
    </p:spTree>
    <p:extLst>
      <p:ext uri="{BB962C8B-B14F-4D97-AF65-F5344CB8AC3E}">
        <p14:creationId xmlns:p14="http://schemas.microsoft.com/office/powerpoint/2010/main" val="126987323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485B-D815-878D-8961-48A41F502F0B}"/>
              </a:ext>
            </a:extLst>
          </p:cNvPr>
          <p:cNvSpPr>
            <a:spLocks noGrp="1"/>
          </p:cNvSpPr>
          <p:nvPr>
            <p:ph type="title"/>
          </p:nvPr>
        </p:nvSpPr>
        <p:spPr/>
        <p:txBody>
          <a:bodyPr anchor="ctr">
            <a:normAutofit/>
          </a:bodyPr>
          <a:lstStyle/>
          <a:p>
            <a:r>
              <a:rPr lang="en-US" b="1" dirty="0">
                <a:solidFill>
                  <a:schemeClr val="tx1"/>
                </a:solidFill>
                <a:latin typeface="Times New Roman" panose="02020603050405020304" pitchFamily="18" charset="0"/>
                <a:cs typeface="Times New Roman" panose="02020603050405020304" pitchFamily="18" charset="0"/>
              </a:rPr>
              <a:t>II. LÝ DO VÀO VIỆN</a:t>
            </a:r>
            <a:endParaRPr lang="x-none"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106C3E-5F94-6DF9-E672-46E9B082052B}"/>
              </a:ext>
            </a:extLst>
          </p:cNvPr>
          <p:cNvSpPr>
            <a:spLocks noGrp="1"/>
          </p:cNvSpPr>
          <p:nvPr>
            <p:ph idx="1"/>
          </p:nvPr>
        </p:nvSpPr>
        <p:spPr/>
        <p:txBody>
          <a:bodyPr>
            <a:normAutofit/>
          </a:bodyPr>
          <a:lstStyle/>
          <a:p>
            <a:pPr marL="0" indent="0">
              <a:buNone/>
            </a:pPr>
            <a:r>
              <a:rPr lang="vi-VN" sz="2400" dirty="0">
                <a:solidFill>
                  <a:schemeClr val="tx1"/>
                </a:solidFill>
                <a:latin typeface="Times New Roman" pitchFamily="18" charset="0"/>
                <a:cs typeface="Times New Roman" pitchFamily="18" charset="0"/>
              </a:rPr>
              <a:t>Khối vùng bẹn phải phồng to ở ngày thứ 20 của bệnh</a:t>
            </a:r>
            <a:endParaRPr lang="x-none"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4997D81-5C06-248E-D0DC-9A4236922F70}"/>
              </a:ext>
            </a:extLst>
          </p:cNvPr>
          <p:cNvPicPr>
            <a:picLocks noChangeAspect="1"/>
          </p:cNvPicPr>
          <p:nvPr/>
        </p:nvPicPr>
        <p:blipFill>
          <a:blip r:embed="rId2"/>
          <a:stretch>
            <a:fillRect/>
          </a:stretch>
        </p:blipFill>
        <p:spPr>
          <a:xfrm>
            <a:off x="10568131" y="281132"/>
            <a:ext cx="1356360" cy="1356360"/>
          </a:xfrm>
          <a:prstGeom prst="rect">
            <a:avLst/>
          </a:prstGeom>
        </p:spPr>
      </p:pic>
    </p:spTree>
    <p:extLst>
      <p:ext uri="{BB962C8B-B14F-4D97-AF65-F5344CB8AC3E}">
        <p14:creationId xmlns:p14="http://schemas.microsoft.com/office/powerpoint/2010/main" val="168096457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CE5CD-A0C0-C0D3-2C27-38238AD4B6AB}"/>
              </a:ext>
            </a:extLst>
          </p:cNvPr>
          <p:cNvSpPr>
            <a:spLocks noGrp="1"/>
          </p:cNvSpPr>
          <p:nvPr>
            <p:ph type="title"/>
          </p:nvPr>
        </p:nvSpPr>
        <p:spPr/>
        <p:txBody>
          <a:bodyPr>
            <a:normAutofit/>
          </a:bodyPr>
          <a:lstStyle/>
          <a:p>
            <a:pPr>
              <a:spcBef>
                <a:spcPts val="0"/>
              </a:spcBef>
            </a:pPr>
            <a:r>
              <a:rPr lang="x-none"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III. BỆNH SỬ</a:t>
            </a:r>
            <a:endParaRPr lang="x-none" b="1" dirty="0">
              <a:solidFill>
                <a:schemeClr val="tx1"/>
              </a:solidFill>
            </a:endParaRPr>
          </a:p>
        </p:txBody>
      </p:sp>
      <p:sp>
        <p:nvSpPr>
          <p:cNvPr id="3" name="Content Placeholder 2">
            <a:extLst>
              <a:ext uri="{FF2B5EF4-FFF2-40B4-BE49-F238E27FC236}">
                <a16:creationId xmlns:a16="http://schemas.microsoft.com/office/drawing/2014/main" id="{0262A56D-5F45-5BF4-3B86-AD6E175DDCE5}"/>
              </a:ext>
            </a:extLst>
          </p:cNvPr>
          <p:cNvSpPr>
            <a:spLocks noGrp="1"/>
          </p:cNvSpPr>
          <p:nvPr>
            <p:ph idx="1"/>
          </p:nvPr>
        </p:nvSpPr>
        <p:spPr>
          <a:xfrm>
            <a:off x="1143000" y="2057400"/>
            <a:ext cx="10581968" cy="4519468"/>
          </a:xfrm>
        </p:spPr>
        <p:txBody>
          <a:bodyPr>
            <a:noAutofit/>
          </a:bodyPr>
          <a:lstStyle/>
          <a:p>
            <a:r>
              <a:rPr lang="vi-VN" sz="2000" dirty="0">
                <a:solidFill>
                  <a:schemeClr val="tx1"/>
                </a:solidFill>
                <a:latin typeface="Times New Roman" pitchFamily="18" charset="0"/>
                <a:cs typeface="Times New Roman" pitchFamily="18" charset="0"/>
              </a:rPr>
              <a:t>20 ngày trước khi v</a:t>
            </a:r>
            <a:r>
              <a:rPr lang="en-US" sz="2000" dirty="0" err="1">
                <a:solidFill>
                  <a:schemeClr val="tx1"/>
                </a:solidFill>
                <a:latin typeface="Times New Roman" pitchFamily="18" charset="0"/>
                <a:cs typeface="Times New Roman" pitchFamily="18" charset="0"/>
              </a:rPr>
              <a:t>ào</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viện</a:t>
            </a:r>
            <a:r>
              <a:rPr lang="vi-VN" sz="2000" dirty="0">
                <a:solidFill>
                  <a:schemeClr val="tx1"/>
                </a:solidFill>
                <a:latin typeface="Times New Roman" pitchFamily="18" charset="0"/>
                <a:cs typeface="Times New Roman" pitchFamily="18" charset="0"/>
              </a:rPr>
              <a:t>, khi đang tắm, BN phát hiện thấy ở vùng bẹn phải hơi sưng, BN sờ thấy </a:t>
            </a:r>
            <a:r>
              <a:rPr lang="en-US" sz="2000" dirty="0" err="1">
                <a:solidFill>
                  <a:schemeClr val="tx1"/>
                </a:solidFill>
                <a:latin typeface="Times New Roman" pitchFamily="18" charset="0"/>
                <a:cs typeface="Times New Roman" pitchFamily="18" charset="0"/>
              </a:rPr>
              <a:t>một</a:t>
            </a:r>
            <a:r>
              <a:rPr lang="vi-VN" sz="2000" dirty="0">
                <a:solidFill>
                  <a:schemeClr val="tx1"/>
                </a:solidFill>
                <a:latin typeface="Times New Roman" pitchFamily="18" charset="0"/>
                <a:cs typeface="Times New Roman" pitchFamily="18" charset="0"/>
              </a:rPr>
              <a:t> khối mềm</a:t>
            </a:r>
            <a:r>
              <a:rPr lang="en-US" sz="2000" dirty="0">
                <a:solidFill>
                  <a:schemeClr val="tx1"/>
                </a:solidFill>
                <a:latin typeface="Times New Roman" pitchFamily="18" charset="0"/>
                <a:cs typeface="Times New Roman" pitchFamily="18" charset="0"/>
              </a:rPr>
              <a:t> </a:t>
            </a:r>
            <a:r>
              <a:rPr lang="vi-VN" sz="2000" dirty="0">
                <a:solidFill>
                  <a:schemeClr val="tx1"/>
                </a:solidFill>
                <a:latin typeface="Times New Roman" pitchFamily="18" charset="0"/>
                <a:cs typeface="Times New Roman" pitchFamily="18" charset="0"/>
              </a:rPr>
              <a:t>~2cm, không đau tức, khi ấn thì mất đi nhưng lại xuất hiện khi không ấn, da vùng bẹn không đỏ, không nóng. BN thấy khối phồng đó phát triền chậm và do bận công việc nên BN ko đi khám. Theo lời kể của BN, sau khi làm việc nặng thì khối đó phồng to hơn, cảm giác vướng, và khi đi nằm nghỉ thì nhỏ lại. Trong những ngày này, BN ăn uống tốt, không tiểu buốt, không tiểu rắt, đôi khi táo bón. Ngày vào viện, khối vùng bẹn </a:t>
            </a:r>
            <a:r>
              <a:rPr lang="en-US" sz="2000" dirty="0">
                <a:solidFill>
                  <a:schemeClr val="tx1"/>
                </a:solidFill>
                <a:latin typeface="Times New Roman" pitchFamily="18" charset="0"/>
                <a:cs typeface="Times New Roman" pitchFamily="18" charset="0"/>
              </a:rPr>
              <a:t>(P)</a:t>
            </a:r>
            <a:r>
              <a:rPr lang="vi-VN" sz="2000" dirty="0">
                <a:solidFill>
                  <a:schemeClr val="tx1"/>
                </a:solidFill>
                <a:latin typeface="Times New Roman" pitchFamily="18" charset="0"/>
                <a:cs typeface="Times New Roman" pitchFamily="18" charset="0"/>
              </a:rPr>
              <a:t> phồng to hơn, cám giác vướng, nặng tức khi đi lại nên đến khám ở BV Việt Tiệp.</a:t>
            </a:r>
            <a:endParaRPr lang="en-US" sz="2000" dirty="0">
              <a:solidFill>
                <a:schemeClr val="tx1"/>
              </a:solidFill>
              <a:latin typeface="Times New Roman" pitchFamily="18" charset="0"/>
              <a:cs typeface="Times New Roman" pitchFamily="18" charset="0"/>
            </a:endParaRPr>
          </a:p>
          <a:p>
            <a:r>
              <a:rPr lang="vi-VN" sz="2000" dirty="0">
                <a:solidFill>
                  <a:schemeClr val="tx1"/>
                </a:solidFill>
                <a:latin typeface="Times New Roman" pitchFamily="18" charset="0"/>
                <a:cs typeface="Times New Roman" pitchFamily="18" charset="0"/>
              </a:rPr>
              <a:t>Tại khoa, khám thấy: BN tỉnh, tiếp xúc tốt, M 76l/p, HA 120/70mmHg, </a:t>
            </a:r>
            <a:r>
              <a:rPr lang="en-US" sz="2000" dirty="0">
                <a:solidFill>
                  <a:schemeClr val="tx1"/>
                </a:solidFill>
                <a:latin typeface="Times New Roman" pitchFamily="18" charset="0"/>
                <a:cs typeface="Times New Roman" pitchFamily="18" charset="0"/>
              </a:rPr>
              <a:t>T</a:t>
            </a:r>
            <a:r>
              <a:rPr lang="en-US" sz="2000" baseline="30000" dirty="0">
                <a:solidFill>
                  <a:schemeClr val="tx1"/>
                </a:solidFill>
                <a:latin typeface="Times New Roman" pitchFamily="18" charset="0"/>
                <a:cs typeface="Times New Roman" pitchFamily="18" charset="0"/>
              </a:rPr>
              <a:t>o</a:t>
            </a:r>
            <a:r>
              <a:rPr lang="vi-VN" sz="2000" dirty="0">
                <a:solidFill>
                  <a:schemeClr val="tx1"/>
                </a:solidFill>
                <a:latin typeface="Times New Roman" pitchFamily="18" charset="0"/>
                <a:cs typeface="Times New Roman" pitchFamily="18" charset="0"/>
              </a:rPr>
              <a:t> 36,5</a:t>
            </a:r>
            <a:r>
              <a:rPr lang="en-US" sz="2000" baseline="30000" dirty="0" err="1">
                <a:solidFill>
                  <a:schemeClr val="tx1"/>
                </a:solidFill>
                <a:latin typeface="Times New Roman" pitchFamily="18" charset="0"/>
                <a:cs typeface="Times New Roman" pitchFamily="18" charset="0"/>
              </a:rPr>
              <a:t>o</a:t>
            </a:r>
            <a:r>
              <a:rPr lang="en-US" sz="2000" dirty="0" err="1">
                <a:solidFill>
                  <a:schemeClr val="tx1"/>
                </a:solidFill>
                <a:latin typeface="Times New Roman" pitchFamily="18" charset="0"/>
                <a:cs typeface="Times New Roman" pitchFamily="18" charset="0"/>
              </a:rPr>
              <a:t>C</a:t>
            </a:r>
            <a:r>
              <a:rPr lang="vi-VN" sz="2000"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a:p>
            <a:r>
              <a:rPr lang="vi-VN" sz="2000" dirty="0">
                <a:solidFill>
                  <a:schemeClr val="tx1"/>
                </a:solidFill>
                <a:latin typeface="Times New Roman" pitchFamily="18" charset="0"/>
                <a:cs typeface="Times New Roman" pitchFamily="18" charset="0"/>
              </a:rPr>
              <a:t>Khối vùng bẹn </a:t>
            </a:r>
            <a:r>
              <a:rPr lang="en-US" sz="2000" dirty="0">
                <a:solidFill>
                  <a:schemeClr val="tx1"/>
                </a:solidFill>
                <a:latin typeface="Times New Roman" pitchFamily="18" charset="0"/>
                <a:cs typeface="Times New Roman" pitchFamily="18" charset="0"/>
              </a:rPr>
              <a:t>(</a:t>
            </a:r>
            <a:r>
              <a:rPr lang="vi-VN" sz="2000" dirty="0">
                <a:solidFill>
                  <a:schemeClr val="tx1"/>
                </a:solidFill>
                <a:latin typeface="Times New Roman" pitchFamily="18" charset="0"/>
                <a:cs typeface="Times New Roman" pitchFamily="18" charset="0"/>
              </a:rPr>
              <a:t>P</a:t>
            </a:r>
            <a:r>
              <a:rPr lang="en-US" sz="2000" dirty="0">
                <a:solidFill>
                  <a:schemeClr val="tx1"/>
                </a:solidFill>
                <a:latin typeface="Times New Roman" pitchFamily="18" charset="0"/>
                <a:cs typeface="Times New Roman" pitchFamily="18" charset="0"/>
              </a:rPr>
              <a:t>)</a:t>
            </a:r>
            <a:r>
              <a:rPr lang="vi-VN" sz="2000" dirty="0">
                <a:solidFill>
                  <a:schemeClr val="tx1"/>
                </a:solidFill>
                <a:latin typeface="Times New Roman" pitchFamily="18" charset="0"/>
                <a:cs typeface="Times New Roman" pitchFamily="18" charset="0"/>
              </a:rPr>
              <a:t>, mật độ mềm, phục vị. Ấn không đau khối vùng bẹn </a:t>
            </a:r>
            <a:r>
              <a:rPr lang="en-US" sz="2000" dirty="0">
                <a:solidFill>
                  <a:schemeClr val="tx1"/>
                </a:solidFill>
                <a:latin typeface="Times New Roman" pitchFamily="18" charset="0"/>
                <a:cs typeface="Times New Roman" pitchFamily="18" charset="0"/>
              </a:rPr>
              <a:t>(</a:t>
            </a:r>
            <a:r>
              <a:rPr lang="vi-VN" sz="2000" dirty="0">
                <a:solidFill>
                  <a:schemeClr val="tx1"/>
                </a:solidFill>
                <a:latin typeface="Times New Roman" pitchFamily="18" charset="0"/>
                <a:cs typeface="Times New Roman" pitchFamily="18" charset="0"/>
              </a:rPr>
              <a:t>P</a:t>
            </a:r>
            <a:r>
              <a:rPr lang="en-US" sz="2000" dirty="0">
                <a:solidFill>
                  <a:schemeClr val="tx1"/>
                </a:solidFill>
                <a:latin typeface="Times New Roman" pitchFamily="18" charset="0"/>
                <a:cs typeface="Times New Roman" pitchFamily="18" charset="0"/>
              </a:rPr>
              <a:t>)</a:t>
            </a:r>
            <a:r>
              <a:rPr lang="vi-VN" sz="2000" dirty="0">
                <a:solidFill>
                  <a:schemeClr val="tx1"/>
                </a:solidFill>
                <a:latin typeface="Times New Roman" pitchFamily="18" charset="0"/>
                <a:cs typeface="Times New Roman" pitchFamily="18" charset="0"/>
              </a:rPr>
              <a:t>. Lỗ bẹn nông </a:t>
            </a:r>
            <a:r>
              <a:rPr lang="en-US" sz="2000" dirty="0">
                <a:solidFill>
                  <a:schemeClr val="tx1"/>
                </a:solidFill>
                <a:latin typeface="Times New Roman" pitchFamily="18" charset="0"/>
                <a:cs typeface="Times New Roman" pitchFamily="18" charset="0"/>
              </a:rPr>
              <a:t>(</a:t>
            </a:r>
            <a:r>
              <a:rPr lang="vi-VN" sz="2000" dirty="0">
                <a:solidFill>
                  <a:schemeClr val="tx1"/>
                </a:solidFill>
                <a:latin typeface="Times New Roman" pitchFamily="18" charset="0"/>
                <a:cs typeface="Times New Roman" pitchFamily="18" charset="0"/>
              </a:rPr>
              <a:t>P</a:t>
            </a:r>
            <a:r>
              <a:rPr lang="en-US" sz="2000" dirty="0">
                <a:solidFill>
                  <a:schemeClr val="tx1"/>
                </a:solidFill>
                <a:latin typeface="Times New Roman" pitchFamily="18" charset="0"/>
                <a:cs typeface="Times New Roman" pitchFamily="18" charset="0"/>
              </a:rPr>
              <a:t>)</a:t>
            </a:r>
            <a:r>
              <a:rPr lang="vi-VN" sz="2000" dirty="0">
                <a:solidFill>
                  <a:schemeClr val="tx1"/>
                </a:solidFill>
                <a:latin typeface="Times New Roman" pitchFamily="18" charset="0"/>
                <a:cs typeface="Times New Roman" pitchFamily="18" charset="0"/>
              </a:rPr>
              <a:t> rộng.</a:t>
            </a:r>
            <a:endParaRPr lang="en-US" sz="2000" dirty="0">
              <a:solidFill>
                <a:schemeClr val="tx1"/>
              </a:solidFill>
              <a:latin typeface="Times New Roman" pitchFamily="18" charset="0"/>
              <a:cs typeface="Times New Roman" pitchFamily="18" charset="0"/>
            </a:endParaRPr>
          </a:p>
          <a:p>
            <a:r>
              <a:rPr lang="vi-VN" sz="2000" dirty="0">
                <a:solidFill>
                  <a:schemeClr val="tx1"/>
                </a:solidFill>
                <a:latin typeface="Times New Roman" pitchFamily="18" charset="0"/>
                <a:cs typeface="Times New Roman" pitchFamily="18" charset="0"/>
              </a:rPr>
              <a:t>C</a:t>
            </a:r>
            <a:r>
              <a:rPr lang="en-US" sz="2000" dirty="0" err="1">
                <a:solidFill>
                  <a:schemeClr val="tx1"/>
                </a:solidFill>
                <a:latin typeface="Times New Roman" pitchFamily="18" charset="0"/>
                <a:cs typeface="Times New Roman" pitchFamily="18" charset="0"/>
              </a:rPr>
              <a:t>ông</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thức</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máu</a:t>
            </a:r>
            <a:r>
              <a:rPr lang="vi-VN" sz="2000" dirty="0">
                <a:solidFill>
                  <a:schemeClr val="tx1"/>
                </a:solidFill>
                <a:latin typeface="Times New Roman" pitchFamily="18" charset="0"/>
                <a:cs typeface="Times New Roman" pitchFamily="18" charset="0"/>
              </a:rPr>
              <a:t>: RBC/HB/HCT 4.76/146/0.446, PLT 320, WBC 10,8, APTT 26.9, PT 0.76</a:t>
            </a:r>
            <a:endParaRPr lang="en-US" sz="2000" dirty="0">
              <a:solidFill>
                <a:schemeClr val="tx1"/>
              </a:solidFill>
              <a:latin typeface="Times New Roman" pitchFamily="18" charset="0"/>
              <a:cs typeface="Times New Roman" pitchFamily="18" charset="0"/>
            </a:endParaRPr>
          </a:p>
          <a:p>
            <a:r>
              <a:rPr lang="en-US" sz="2000" dirty="0" err="1">
                <a:solidFill>
                  <a:schemeClr val="tx1"/>
                </a:solidFill>
                <a:latin typeface="Times New Roman" pitchFamily="18" charset="0"/>
                <a:cs typeface="Times New Roman" pitchFamily="18" charset="0"/>
              </a:rPr>
              <a:t>Hóa</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sinh</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máu</a:t>
            </a:r>
            <a:r>
              <a:rPr lang="vi-VN" sz="2000" dirty="0">
                <a:solidFill>
                  <a:schemeClr val="tx1"/>
                </a:solidFill>
                <a:latin typeface="Times New Roman" pitchFamily="18" charset="0"/>
                <a:cs typeface="Times New Roman" pitchFamily="18" charset="0"/>
              </a:rPr>
              <a:t>: G</a:t>
            </a:r>
            <a:r>
              <a:rPr lang="en-US" sz="2000" dirty="0" err="1">
                <a:solidFill>
                  <a:schemeClr val="tx1"/>
                </a:solidFill>
                <a:latin typeface="Times New Roman" pitchFamily="18" charset="0"/>
                <a:cs typeface="Times New Roman" pitchFamily="18" charset="0"/>
              </a:rPr>
              <a:t>lucose</a:t>
            </a:r>
            <a:r>
              <a:rPr lang="vi-VN" sz="2000" dirty="0">
                <a:solidFill>
                  <a:schemeClr val="tx1"/>
                </a:solidFill>
                <a:latin typeface="Times New Roman" pitchFamily="18" charset="0"/>
                <a:cs typeface="Times New Roman" pitchFamily="18" charset="0"/>
              </a:rPr>
              <a:t> 5,2, </a:t>
            </a:r>
            <a:r>
              <a:rPr lang="en-US" sz="2000" dirty="0" err="1">
                <a:solidFill>
                  <a:schemeClr val="tx1"/>
                </a:solidFill>
                <a:latin typeface="Times New Roman" pitchFamily="18" charset="0"/>
                <a:cs typeface="Times New Roman" pitchFamily="18" charset="0"/>
              </a:rPr>
              <a:t>Ure</a:t>
            </a:r>
            <a:r>
              <a:rPr lang="vi-VN" sz="2000" dirty="0">
                <a:solidFill>
                  <a:schemeClr val="tx1"/>
                </a:solidFill>
                <a:latin typeface="Times New Roman" pitchFamily="18" charset="0"/>
                <a:cs typeface="Times New Roman" pitchFamily="18" charset="0"/>
              </a:rPr>
              <a:t>/</a:t>
            </a:r>
            <a:r>
              <a:rPr lang="en-US" sz="2000" dirty="0">
                <a:solidFill>
                  <a:schemeClr val="tx1"/>
                </a:solidFill>
                <a:latin typeface="Times New Roman" pitchFamily="18" charset="0"/>
                <a:cs typeface="Times New Roman" pitchFamily="18" charset="0"/>
              </a:rPr>
              <a:t>C</a:t>
            </a:r>
            <a:r>
              <a:rPr lang="vi-VN" sz="2000" dirty="0">
                <a:solidFill>
                  <a:schemeClr val="tx1"/>
                </a:solidFill>
                <a:latin typeface="Times New Roman" pitchFamily="18" charset="0"/>
                <a:cs typeface="Times New Roman" pitchFamily="18" charset="0"/>
              </a:rPr>
              <a:t>re</a:t>
            </a:r>
            <a:r>
              <a:rPr lang="en-US" sz="2000" dirty="0" err="1">
                <a:solidFill>
                  <a:schemeClr val="tx1"/>
                </a:solidFill>
                <a:latin typeface="Times New Roman" pitchFamily="18" charset="0"/>
                <a:cs typeface="Times New Roman" pitchFamily="18" charset="0"/>
              </a:rPr>
              <a:t>atinin</a:t>
            </a:r>
            <a:r>
              <a:rPr lang="vi-VN" sz="2000" dirty="0">
                <a:solidFill>
                  <a:schemeClr val="tx1"/>
                </a:solidFill>
                <a:latin typeface="Times New Roman" pitchFamily="18" charset="0"/>
                <a:cs typeface="Times New Roman" pitchFamily="18" charset="0"/>
              </a:rPr>
              <a:t> 4,7/102,9, </a:t>
            </a:r>
            <a:r>
              <a:rPr lang="en-US" sz="2000" dirty="0">
                <a:solidFill>
                  <a:schemeClr val="tx1"/>
                </a:solidFill>
                <a:latin typeface="Times New Roman" pitchFamily="18" charset="0"/>
                <a:cs typeface="Times New Roman" pitchFamily="18" charset="0"/>
              </a:rPr>
              <a:t>AST</a:t>
            </a:r>
            <a:r>
              <a:rPr lang="vi-VN" sz="2000" dirty="0">
                <a:solidFill>
                  <a:schemeClr val="tx1"/>
                </a:solidFill>
                <a:latin typeface="Times New Roman" pitchFamily="18" charset="0"/>
                <a:cs typeface="Times New Roman" pitchFamily="18" charset="0"/>
              </a:rPr>
              <a:t>/</a:t>
            </a:r>
            <a:r>
              <a:rPr lang="en-US" sz="2000" dirty="0">
                <a:solidFill>
                  <a:schemeClr val="tx1"/>
                </a:solidFill>
                <a:latin typeface="Times New Roman" pitchFamily="18" charset="0"/>
                <a:cs typeface="Times New Roman" pitchFamily="18" charset="0"/>
              </a:rPr>
              <a:t>ALT</a:t>
            </a:r>
            <a:r>
              <a:rPr lang="vi-VN" sz="2000" dirty="0">
                <a:solidFill>
                  <a:schemeClr val="tx1"/>
                </a:solidFill>
                <a:latin typeface="Times New Roman" pitchFamily="18" charset="0"/>
                <a:cs typeface="Times New Roman" pitchFamily="18" charset="0"/>
              </a:rPr>
              <a:t> 21,2/13,8</a:t>
            </a:r>
            <a:endParaRPr lang="en-US" sz="2000" dirty="0">
              <a:solidFill>
                <a:schemeClr val="tx1"/>
              </a:solidFill>
              <a:latin typeface="Times New Roman" pitchFamily="18" charset="0"/>
              <a:cs typeface="Times New Roman" pitchFamily="18" charset="0"/>
            </a:endParaRPr>
          </a:p>
          <a:p>
            <a:r>
              <a:rPr lang="vi-VN" sz="2000" dirty="0">
                <a:solidFill>
                  <a:schemeClr val="tx1"/>
                </a:solidFill>
                <a:latin typeface="Times New Roman" pitchFamily="18" charset="0"/>
                <a:cs typeface="Times New Roman" pitchFamily="18" charset="0"/>
              </a:rPr>
              <a:t>S</a:t>
            </a:r>
            <a:r>
              <a:rPr lang="en-US" sz="2000" dirty="0" err="1">
                <a:solidFill>
                  <a:schemeClr val="tx1"/>
                </a:solidFill>
                <a:latin typeface="Times New Roman" pitchFamily="18" charset="0"/>
                <a:cs typeface="Times New Roman" pitchFamily="18" charset="0"/>
              </a:rPr>
              <a:t>iêu</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âm</a:t>
            </a:r>
            <a:r>
              <a:rPr lang="vi-VN" sz="2000" dirty="0">
                <a:solidFill>
                  <a:schemeClr val="tx1"/>
                </a:solidFill>
                <a:latin typeface="Times New Roman" pitchFamily="18" charset="0"/>
                <a:cs typeface="Times New Roman" pitchFamily="18" charset="0"/>
              </a:rPr>
              <a:t> ổ bụng: Ổ bụng không dịch, không hạch. Vùng ống bẹn </a:t>
            </a:r>
            <a:r>
              <a:rPr lang="en-US" sz="2000" dirty="0">
                <a:solidFill>
                  <a:schemeClr val="tx1"/>
                </a:solidFill>
                <a:latin typeface="Times New Roman" pitchFamily="18" charset="0"/>
                <a:cs typeface="Times New Roman" pitchFamily="18" charset="0"/>
              </a:rPr>
              <a:t>(</a:t>
            </a:r>
            <a:r>
              <a:rPr lang="vi-VN" sz="2000" dirty="0">
                <a:solidFill>
                  <a:schemeClr val="tx1"/>
                </a:solidFill>
                <a:latin typeface="Times New Roman" pitchFamily="18" charset="0"/>
                <a:cs typeface="Times New Roman" pitchFamily="18" charset="0"/>
              </a:rPr>
              <a:t>P</a:t>
            </a:r>
            <a:r>
              <a:rPr lang="en-US" sz="2000" dirty="0">
                <a:solidFill>
                  <a:schemeClr val="tx1"/>
                </a:solidFill>
                <a:latin typeface="Times New Roman" pitchFamily="18" charset="0"/>
                <a:cs typeface="Times New Roman" pitchFamily="18" charset="0"/>
              </a:rPr>
              <a:t>)</a:t>
            </a:r>
            <a:r>
              <a:rPr lang="vi-VN" sz="2000" dirty="0">
                <a:solidFill>
                  <a:schemeClr val="tx1"/>
                </a:solidFill>
                <a:latin typeface="Times New Roman" pitchFamily="18" charset="0"/>
                <a:cs typeface="Times New Roman" pitchFamily="18" charset="0"/>
              </a:rPr>
              <a:t> sau khi làm nghiệm pháp Valsalva có hình ảnh ống tiêu hóa chui vào bên trong ~ 9x15mm</a:t>
            </a:r>
            <a:r>
              <a:rPr lang="en-US" sz="2000" dirty="0">
                <a:solidFill>
                  <a:schemeClr val="tx1"/>
                </a:solidFill>
                <a:latin typeface="Times New Roman" pitchFamily="18" charset="0"/>
                <a:cs typeface="Times New Roman" pitchFamily="18" charset="0"/>
              </a:rPr>
              <a:t> =&gt;</a:t>
            </a:r>
            <a:r>
              <a:rPr lang="vi-VN" sz="2000" dirty="0">
                <a:solidFill>
                  <a:schemeClr val="tx1"/>
                </a:solidFill>
                <a:latin typeface="Times New Roman" pitchFamily="18" charset="0"/>
                <a:cs typeface="Times New Roman" pitchFamily="18" charset="0"/>
              </a:rPr>
              <a:t> Hình ảnh </a:t>
            </a:r>
            <a:r>
              <a:rPr lang="en-US" sz="2000" dirty="0" err="1">
                <a:solidFill>
                  <a:schemeClr val="tx1"/>
                </a:solidFill>
                <a:latin typeface="Times New Roman" pitchFamily="18" charset="0"/>
                <a:cs typeface="Times New Roman" pitchFamily="18" charset="0"/>
              </a:rPr>
              <a:t>thoát</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vị</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bẹn</a:t>
            </a:r>
            <a:r>
              <a:rPr lang="vi-VN" sz="2000" dirty="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a:t>
            </a:r>
            <a:r>
              <a:rPr lang="vi-VN" sz="2000" dirty="0">
                <a:solidFill>
                  <a:schemeClr val="tx1"/>
                </a:solidFill>
                <a:latin typeface="Times New Roman" pitchFamily="18" charset="0"/>
                <a:cs typeface="Times New Roman" pitchFamily="18" charset="0"/>
              </a:rPr>
              <a:t>P</a:t>
            </a:r>
            <a:r>
              <a:rPr lang="en-US" sz="2000" dirty="0">
                <a:solidFill>
                  <a:schemeClr val="tx1"/>
                </a:solidFill>
                <a:latin typeface="Times New Roman" pitchFamily="18" charset="0"/>
                <a:cs typeface="Times New Roman" pitchFamily="18" charset="0"/>
              </a:rPr>
              <a:t>)</a:t>
            </a:r>
            <a:r>
              <a:rPr lang="vi-VN" sz="2000"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103DEB6E-87D1-D53B-91EE-12ADB5423E4C}"/>
              </a:ext>
            </a:extLst>
          </p:cNvPr>
          <p:cNvPicPr>
            <a:picLocks noChangeAspect="1"/>
          </p:cNvPicPr>
          <p:nvPr/>
        </p:nvPicPr>
        <p:blipFill>
          <a:blip r:embed="rId2"/>
          <a:stretch>
            <a:fillRect/>
          </a:stretch>
        </p:blipFill>
        <p:spPr>
          <a:xfrm>
            <a:off x="10568131" y="281132"/>
            <a:ext cx="1356360" cy="1356360"/>
          </a:xfrm>
          <a:prstGeom prst="rect">
            <a:avLst/>
          </a:prstGeom>
        </p:spPr>
      </p:pic>
    </p:spTree>
    <p:extLst>
      <p:ext uri="{BB962C8B-B14F-4D97-AF65-F5344CB8AC3E}">
        <p14:creationId xmlns:p14="http://schemas.microsoft.com/office/powerpoint/2010/main" val="150223972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74011-CC9C-A41F-FCFA-B091E607723B}"/>
              </a:ext>
            </a:extLst>
          </p:cNvPr>
          <p:cNvSpPr>
            <a:spLocks noGrp="1"/>
          </p:cNvSpPr>
          <p:nvPr>
            <p:ph type="title"/>
          </p:nvPr>
        </p:nvSpPr>
        <p:spPr/>
        <p:txBody>
          <a:bodyPr/>
          <a:lstStyle/>
          <a:p>
            <a:r>
              <a:rPr lang="x-none"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III. BỆNH SỬ</a:t>
            </a:r>
            <a:endParaRPr lang="en-US" dirty="0"/>
          </a:p>
        </p:txBody>
      </p:sp>
      <p:sp>
        <p:nvSpPr>
          <p:cNvPr id="3" name="Content Placeholder 2">
            <a:extLst>
              <a:ext uri="{FF2B5EF4-FFF2-40B4-BE49-F238E27FC236}">
                <a16:creationId xmlns:a16="http://schemas.microsoft.com/office/drawing/2014/main" id="{8ABAC208-7E68-4110-44AB-06DC8682A394}"/>
              </a:ext>
            </a:extLst>
          </p:cNvPr>
          <p:cNvSpPr>
            <a:spLocks noGrp="1"/>
          </p:cNvSpPr>
          <p:nvPr>
            <p:ph idx="1"/>
          </p:nvPr>
        </p:nvSpPr>
        <p:spPr>
          <a:xfrm>
            <a:off x="1143000" y="2057400"/>
            <a:ext cx="10493477" cy="4077929"/>
          </a:xfrm>
        </p:spPr>
        <p:txBody>
          <a:bodyPr>
            <a:noAutofit/>
          </a:bodyPr>
          <a:lstStyle/>
          <a:p>
            <a:r>
              <a:rPr lang="vi-VN" dirty="0">
                <a:solidFill>
                  <a:schemeClr val="tx1"/>
                </a:solidFill>
                <a:latin typeface="Times New Roman" pitchFamily="18" charset="0"/>
                <a:cs typeface="Times New Roman" pitchFamily="18" charset="0"/>
              </a:rPr>
              <a:t>Chẩn đoán trước mổ: </a:t>
            </a:r>
            <a:r>
              <a:rPr lang="en-US" dirty="0">
                <a:solidFill>
                  <a:schemeClr val="tx1"/>
                </a:solidFill>
                <a:latin typeface="Times New Roman" pitchFamily="18" charset="0"/>
                <a:cs typeface="Times New Roman" pitchFamily="18" charset="0"/>
              </a:rPr>
              <a:t>T</a:t>
            </a:r>
            <a:r>
              <a:rPr lang="vi-VN" dirty="0">
                <a:solidFill>
                  <a:schemeClr val="tx1"/>
                </a:solidFill>
                <a:latin typeface="Times New Roman" pitchFamily="18" charset="0"/>
                <a:cs typeface="Times New Roman" pitchFamily="18" charset="0"/>
              </a:rPr>
              <a:t>hoát vị bẹn (P) gián tiếp</a:t>
            </a:r>
            <a:endParaRPr lang="en-US" dirty="0">
              <a:solidFill>
                <a:schemeClr val="tx1"/>
              </a:solidFill>
              <a:latin typeface="Times New Roman" pitchFamily="18" charset="0"/>
              <a:cs typeface="Times New Roman" pitchFamily="18" charset="0"/>
            </a:endParaRPr>
          </a:p>
          <a:p>
            <a:r>
              <a:rPr lang="vi-VN" dirty="0">
                <a:solidFill>
                  <a:schemeClr val="tx1"/>
                </a:solidFill>
                <a:latin typeface="Times New Roman" pitchFamily="18" charset="0"/>
                <a:cs typeface="Times New Roman" pitchFamily="18" charset="0"/>
              </a:rPr>
              <a:t>Chỉ định </a:t>
            </a:r>
            <a:r>
              <a:rPr lang="en-US" dirty="0" err="1">
                <a:solidFill>
                  <a:schemeClr val="tx1"/>
                </a:solidFill>
                <a:latin typeface="Times New Roman" pitchFamily="18" charset="0"/>
                <a:cs typeface="Times New Roman" pitchFamily="18" charset="0"/>
              </a:rPr>
              <a:t>phẫu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thuật</a:t>
            </a:r>
            <a:r>
              <a:rPr lang="vi-VN" dirty="0">
                <a:solidFill>
                  <a:schemeClr val="tx1"/>
                </a:solidFill>
                <a:latin typeface="Times New Roman" pitchFamily="18" charset="0"/>
                <a:cs typeface="Times New Roman" pitchFamily="18" charset="0"/>
              </a:rPr>
              <a:t>: P</a:t>
            </a:r>
            <a:r>
              <a:rPr lang="en-US" dirty="0" err="1">
                <a:solidFill>
                  <a:schemeClr val="tx1"/>
                </a:solidFill>
                <a:latin typeface="Times New Roman" pitchFamily="18" charset="0"/>
                <a:cs typeface="Times New Roman" pitchFamily="18" charset="0"/>
              </a:rPr>
              <a:t>hẫu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thuật</a:t>
            </a:r>
            <a:r>
              <a:rPr lang="vi-VN" dirty="0">
                <a:solidFill>
                  <a:schemeClr val="tx1"/>
                </a:solidFill>
                <a:latin typeface="Times New Roman" pitchFamily="18" charset="0"/>
                <a:cs typeface="Times New Roman" pitchFamily="18" charset="0"/>
              </a:rPr>
              <a:t> điều trị thoát vị bẹn (P)</a:t>
            </a:r>
            <a:r>
              <a:rPr lang="en-US" dirty="0">
                <a:solidFill>
                  <a:schemeClr val="tx1"/>
                </a:solidFill>
                <a:latin typeface="Times New Roman" pitchFamily="18" charset="0"/>
                <a:cs typeface="Times New Roman" pitchFamily="18" charset="0"/>
              </a:rPr>
              <a:t> p</a:t>
            </a:r>
            <a:r>
              <a:rPr lang="vi-VN" dirty="0">
                <a:solidFill>
                  <a:schemeClr val="tx1"/>
                </a:solidFill>
                <a:latin typeface="Times New Roman" pitchFamily="18" charset="0"/>
                <a:cs typeface="Times New Roman" pitchFamily="18" charset="0"/>
              </a:rPr>
              <a:t>hương pháp Lichtenstein.</a:t>
            </a:r>
            <a:endParaRPr lang="en-US" dirty="0">
              <a:solidFill>
                <a:schemeClr val="tx1"/>
              </a:solidFill>
              <a:latin typeface="Times New Roman" pitchFamily="18" charset="0"/>
              <a:cs typeface="Times New Roman" pitchFamily="18" charset="0"/>
            </a:endParaRPr>
          </a:p>
          <a:p>
            <a:r>
              <a:rPr lang="vi-VN" dirty="0">
                <a:solidFill>
                  <a:schemeClr val="tx1"/>
                </a:solidFill>
                <a:latin typeface="Times New Roman" pitchFamily="18" charset="0"/>
                <a:cs typeface="Times New Roman" pitchFamily="18" charset="0"/>
              </a:rPr>
              <a:t>P</a:t>
            </a:r>
            <a:r>
              <a:rPr lang="en-US" dirty="0" err="1">
                <a:solidFill>
                  <a:schemeClr val="tx1"/>
                </a:solidFill>
                <a:latin typeface="Times New Roman" pitchFamily="18" charset="0"/>
                <a:cs typeface="Times New Roman" pitchFamily="18" charset="0"/>
              </a:rPr>
              <a:t>hương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pháp</a:t>
            </a:r>
            <a:r>
              <a:rPr lang="vi-VN" dirty="0">
                <a:solidFill>
                  <a:schemeClr val="tx1"/>
                </a:solidFill>
                <a:latin typeface="Times New Roman" pitchFamily="18" charset="0"/>
                <a:cs typeface="Times New Roman" pitchFamily="18" charset="0"/>
              </a:rPr>
              <a:t> vô cảm: </a:t>
            </a:r>
            <a:r>
              <a:rPr lang="en-US" dirty="0">
                <a:solidFill>
                  <a:schemeClr val="tx1"/>
                </a:solidFill>
                <a:latin typeface="Times New Roman" pitchFamily="18" charset="0"/>
                <a:cs typeface="Times New Roman" pitchFamily="18" charset="0"/>
              </a:rPr>
              <a:t>M</a:t>
            </a:r>
            <a:r>
              <a:rPr lang="vi-VN" dirty="0">
                <a:solidFill>
                  <a:schemeClr val="tx1"/>
                </a:solidFill>
                <a:latin typeface="Times New Roman" pitchFamily="18" charset="0"/>
                <a:cs typeface="Times New Roman" pitchFamily="18" charset="0"/>
              </a:rPr>
              <a:t>ê</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tĩnh</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mạch</a:t>
            </a:r>
            <a:r>
              <a:rPr lang="vi-VN"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và</a:t>
            </a:r>
            <a:r>
              <a:rPr lang="vi-VN"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tê</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tủy</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sống</a:t>
            </a:r>
            <a:r>
              <a:rPr lang="vi-VN" dirty="0">
                <a:solidFill>
                  <a:schemeClr val="tx1"/>
                </a:solidFill>
                <a:latin typeface="Times New Roman" pitchFamily="18" charset="0"/>
                <a:cs typeface="Times New Roman" pitchFamily="18" charset="0"/>
              </a:rPr>
              <a:t>.</a:t>
            </a:r>
            <a:br>
              <a:rPr lang="vi-VN" dirty="0">
                <a:solidFill>
                  <a:schemeClr val="tx1"/>
                </a:solidFill>
                <a:latin typeface="Times New Roman" pitchFamily="18" charset="0"/>
                <a:cs typeface="Times New Roman" pitchFamily="18" charset="0"/>
              </a:rPr>
            </a:br>
            <a:r>
              <a:rPr lang="vi-VN" dirty="0">
                <a:solidFill>
                  <a:schemeClr val="tx1"/>
                </a:solidFill>
                <a:latin typeface="Times New Roman" pitchFamily="18" charset="0"/>
                <a:cs typeface="Times New Roman" pitchFamily="18" charset="0"/>
              </a:rPr>
              <a:t>Trình tự </a:t>
            </a:r>
            <a:r>
              <a:rPr lang="en-US" dirty="0" err="1">
                <a:solidFill>
                  <a:schemeClr val="tx1"/>
                </a:solidFill>
                <a:latin typeface="Times New Roman" pitchFamily="18" charset="0"/>
                <a:cs typeface="Times New Roman" pitchFamily="18" charset="0"/>
              </a:rPr>
              <a:t>phẫu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thuật</a:t>
            </a:r>
            <a:r>
              <a:rPr lang="vi-VN" dirty="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R</a:t>
            </a:r>
            <a:r>
              <a:rPr lang="vi-VN" dirty="0">
                <a:solidFill>
                  <a:schemeClr val="tx1"/>
                </a:solidFill>
                <a:latin typeface="Times New Roman" pitchFamily="18" charset="0"/>
                <a:cs typeface="Times New Roman" pitchFamily="18" charset="0"/>
              </a:rPr>
              <a:t>ạch da ở vị trí bẹn </a:t>
            </a:r>
            <a:r>
              <a:rPr lang="en-US" dirty="0">
                <a:solidFill>
                  <a:schemeClr val="tx1"/>
                </a:solidFill>
                <a:latin typeface="Times New Roman" pitchFamily="18" charset="0"/>
                <a:cs typeface="Times New Roman" pitchFamily="18" charset="0"/>
              </a:rPr>
              <a:t>(</a:t>
            </a:r>
            <a:r>
              <a:rPr lang="vi-VN" dirty="0">
                <a:solidFill>
                  <a:schemeClr val="tx1"/>
                </a:solidFill>
                <a:latin typeface="Times New Roman" pitchFamily="18" charset="0"/>
                <a:cs typeface="Times New Roman" pitchFamily="18" charset="0"/>
              </a:rPr>
              <a:t>P</a:t>
            </a:r>
            <a:r>
              <a:rPr lang="en-US" dirty="0">
                <a:solidFill>
                  <a:schemeClr val="tx1"/>
                </a:solidFill>
                <a:latin typeface="Times New Roman" pitchFamily="18" charset="0"/>
                <a:cs typeface="Times New Roman" pitchFamily="18" charset="0"/>
              </a:rPr>
              <a:t>)</a:t>
            </a:r>
            <a:r>
              <a:rPr lang="vi-VN" dirty="0">
                <a:solidFill>
                  <a:schemeClr val="tx1"/>
                </a:solidFill>
                <a:latin typeface="Times New Roman" pitchFamily="18" charset="0"/>
                <a:cs typeface="Times New Roman" pitchFamily="18" charset="0"/>
              </a:rPr>
              <a:t> ~ 6cm. Bóc tách bộc lộ bao thoát vị. Bao thoát vị bẹn gián tiếp. Khâu cổ bao thoát vị. Khâu phục hồi thành bụng sử dụng tấm lưới thoát vị và chỉ prolen 0/0. Cầm máu. Khâu lại vết mổ.</a:t>
            </a:r>
            <a:endParaRPr lang="en-US" dirty="0">
              <a:solidFill>
                <a:schemeClr val="tx1"/>
              </a:solidFill>
              <a:latin typeface="Times New Roman" pitchFamily="18" charset="0"/>
              <a:cs typeface="Times New Roman" pitchFamily="18" charset="0"/>
            </a:endParaRPr>
          </a:p>
          <a:p>
            <a:r>
              <a:rPr lang="vi-VN" dirty="0">
                <a:solidFill>
                  <a:schemeClr val="tx1"/>
                </a:solidFill>
                <a:latin typeface="Times New Roman" pitchFamily="18" charset="0"/>
                <a:cs typeface="Times New Roman" pitchFamily="18" charset="0"/>
              </a:rPr>
              <a:t>2h sau mổ, B</a:t>
            </a:r>
            <a:r>
              <a:rPr lang="en-US" dirty="0">
                <a:solidFill>
                  <a:schemeClr val="tx1"/>
                </a:solidFill>
                <a:latin typeface="Times New Roman" pitchFamily="18" charset="0"/>
                <a:cs typeface="Times New Roman" pitchFamily="18" charset="0"/>
              </a:rPr>
              <a:t>N</a:t>
            </a:r>
            <a:r>
              <a:rPr lang="vi-VN" dirty="0">
                <a:solidFill>
                  <a:schemeClr val="tx1"/>
                </a:solidFill>
                <a:latin typeface="Times New Roman" pitchFamily="18" charset="0"/>
                <a:cs typeface="Times New Roman" pitchFamily="18" charset="0"/>
              </a:rPr>
              <a:t> phục hồi tri giác tốt, M 90l/p, HA 120/80 mmHg, chuyển khoa </a:t>
            </a:r>
            <a:r>
              <a:rPr lang="en-US" dirty="0" err="1">
                <a:solidFill>
                  <a:schemeClr val="tx1"/>
                </a:solidFill>
                <a:latin typeface="Times New Roman" pitchFamily="18" charset="0"/>
                <a:cs typeface="Times New Roman" pitchFamily="18" charset="0"/>
              </a:rPr>
              <a:t>lồng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ngực</a:t>
            </a:r>
            <a:r>
              <a:rPr lang="vi-VN" dirty="0">
                <a:solidFill>
                  <a:schemeClr val="tx1"/>
                </a:solidFill>
                <a:latin typeface="Times New Roman" pitchFamily="18" charset="0"/>
                <a:cs typeface="Times New Roman" pitchFamily="18" charset="0"/>
              </a:rPr>
              <a:t> điều trị tiếp. Tại khoa, BN được điều trị kháng sinh, giảm đau, truyền dịch.</a:t>
            </a:r>
            <a:endParaRPr lang="en-US" dirty="0">
              <a:solidFill>
                <a:schemeClr val="tx1"/>
              </a:solidFill>
              <a:latin typeface="Times New Roman" pitchFamily="18" charset="0"/>
              <a:cs typeface="Times New Roman" pitchFamily="18" charset="0"/>
            </a:endParaRPr>
          </a:p>
          <a:p>
            <a:r>
              <a:rPr lang="vi-VN" dirty="0">
                <a:solidFill>
                  <a:schemeClr val="tx1"/>
                </a:solidFill>
                <a:latin typeface="Times New Roman" pitchFamily="18" charset="0"/>
                <a:cs typeface="Times New Roman" pitchFamily="18" charset="0"/>
              </a:rPr>
              <a:t>Hiện tại, ngày thứ 7 sau mổ, BN không còn đau vết mổ khi đi lại, vết mổ khô, không thấm dịch, nề nhẹ. BN ăn uống tốt, đã ăn được cơm. Đại tiểu tiện bình thường.</a:t>
            </a:r>
            <a:endParaRPr lang="en-US" dirty="0">
              <a:solidFill>
                <a:schemeClr val="tx1"/>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DF24C4DD-27DF-C5C7-474A-1E7FC6F4B3EE}"/>
              </a:ext>
            </a:extLst>
          </p:cNvPr>
          <p:cNvPicPr>
            <a:picLocks noChangeAspect="1"/>
          </p:cNvPicPr>
          <p:nvPr/>
        </p:nvPicPr>
        <p:blipFill>
          <a:blip r:embed="rId2"/>
          <a:stretch>
            <a:fillRect/>
          </a:stretch>
        </p:blipFill>
        <p:spPr>
          <a:xfrm>
            <a:off x="10568131" y="281132"/>
            <a:ext cx="1356360" cy="1356360"/>
          </a:xfrm>
          <a:prstGeom prst="rect">
            <a:avLst/>
          </a:prstGeom>
        </p:spPr>
      </p:pic>
    </p:spTree>
    <p:extLst>
      <p:ext uri="{BB962C8B-B14F-4D97-AF65-F5344CB8AC3E}">
        <p14:creationId xmlns:p14="http://schemas.microsoft.com/office/powerpoint/2010/main" val="138505008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B56D-C80A-9C88-DA27-9584B05259BB}"/>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IV. TIỀN SỬ</a:t>
            </a:r>
            <a:endParaRPr lang="x-none"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665C34-9223-6904-A66A-71A4B4A9C1E3}"/>
              </a:ext>
            </a:extLst>
          </p:cNvPr>
          <p:cNvSpPr>
            <a:spLocks noGrp="1"/>
          </p:cNvSpPr>
          <p:nvPr>
            <p:ph idx="1"/>
          </p:nvPr>
        </p:nvSpPr>
        <p:spPr/>
        <p:txBody>
          <a:bodyPr>
            <a:normAutofit/>
          </a:bodyPr>
          <a:lstStyle/>
          <a:p>
            <a:pPr marL="0" indent="0">
              <a:buNone/>
            </a:pPr>
            <a:r>
              <a:rPr lang="en-US" sz="2400" dirty="0">
                <a:solidFill>
                  <a:schemeClr val="tx1"/>
                </a:solidFill>
                <a:latin typeface="Times New Roman" pitchFamily="18" charset="0"/>
                <a:cs typeface="Times New Roman" pitchFamily="18" charset="0"/>
              </a:rPr>
              <a:t>1. </a:t>
            </a:r>
            <a:r>
              <a:rPr lang="vi-VN" sz="2400" dirty="0">
                <a:solidFill>
                  <a:schemeClr val="tx1"/>
                </a:solidFill>
                <a:latin typeface="Times New Roman" pitchFamily="18" charset="0"/>
                <a:cs typeface="Times New Roman" pitchFamily="18" charset="0"/>
              </a:rPr>
              <a:t>Bản thân:</a:t>
            </a:r>
          </a:p>
          <a:p>
            <a:r>
              <a:rPr lang="en-US" sz="2400" dirty="0">
                <a:solidFill>
                  <a:schemeClr val="tx1"/>
                </a:solidFill>
                <a:latin typeface="Times New Roman" pitchFamily="18" charset="0"/>
                <a:cs typeface="Times New Roman" pitchFamily="18" charset="0"/>
              </a:rPr>
              <a:t>K</a:t>
            </a:r>
            <a:r>
              <a:rPr lang="vi-VN" sz="2400" dirty="0">
                <a:solidFill>
                  <a:schemeClr val="tx1"/>
                </a:solidFill>
                <a:latin typeface="Times New Roman" pitchFamily="18" charset="0"/>
                <a:cs typeface="Times New Roman" pitchFamily="18" charset="0"/>
              </a:rPr>
              <a:t>hông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hút</a:t>
            </a:r>
            <a:r>
              <a:rPr lang="vi-VN" sz="2400" dirty="0">
                <a:solidFill>
                  <a:schemeClr val="tx1"/>
                </a:solidFill>
                <a:latin typeface="Times New Roman" pitchFamily="18" charset="0"/>
                <a:cs typeface="Times New Roman" pitchFamily="18" charset="0"/>
              </a:rPr>
              <a:t> thuốc lá.</a:t>
            </a:r>
          </a:p>
          <a:p>
            <a:r>
              <a:rPr lang="vi-VN" sz="2400" dirty="0">
                <a:solidFill>
                  <a:schemeClr val="tx1"/>
                </a:solidFill>
                <a:latin typeface="Times New Roman" pitchFamily="18" charset="0"/>
                <a:cs typeface="Times New Roman" pitchFamily="18" charset="0"/>
              </a:rPr>
              <a:t>Không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uống</a:t>
            </a:r>
            <a:r>
              <a:rPr lang="vi-VN" sz="2400" dirty="0">
                <a:solidFill>
                  <a:schemeClr val="tx1"/>
                </a:solidFill>
                <a:latin typeface="Times New Roman" pitchFamily="18" charset="0"/>
                <a:cs typeface="Times New Roman" pitchFamily="18" charset="0"/>
              </a:rPr>
              <a:t> rượu bia.</a:t>
            </a:r>
            <a:endParaRPr lang="en-US" sz="2400" dirty="0">
              <a:solidFill>
                <a:schemeClr val="tx1"/>
              </a:solidFill>
              <a:latin typeface="Times New Roman" pitchFamily="18" charset="0"/>
              <a:cs typeface="Times New Roman" pitchFamily="18" charset="0"/>
            </a:endParaRPr>
          </a:p>
          <a:p>
            <a:r>
              <a:rPr lang="vi-VN" sz="2400" dirty="0">
                <a:solidFill>
                  <a:schemeClr val="tx1"/>
                </a:solidFill>
                <a:latin typeface="Times New Roman" pitchFamily="18" charset="0"/>
                <a:cs typeface="Times New Roman" pitchFamily="18" charset="0"/>
              </a:rPr>
              <a:t>Chưa phát hiện các bệnh lí mãn tính.</a:t>
            </a:r>
            <a:endParaRPr lang="en-US" sz="2400" dirty="0">
              <a:solidFill>
                <a:schemeClr val="tx1"/>
              </a:solidFill>
              <a:latin typeface="Times New Roman" pitchFamily="18" charset="0"/>
              <a:cs typeface="Times New Roman" pitchFamily="18" charset="0"/>
            </a:endParaRPr>
          </a:p>
          <a:p>
            <a:r>
              <a:rPr lang="vi-VN" sz="2400" dirty="0">
                <a:solidFill>
                  <a:schemeClr val="tx1"/>
                </a:solidFill>
                <a:latin typeface="Times New Roman" pitchFamily="18" charset="0"/>
                <a:cs typeface="Times New Roman" pitchFamily="18" charset="0"/>
              </a:rPr>
              <a:t>Chưa phát hiện bệnh lí nội ngoại khoa khác.</a:t>
            </a:r>
          </a:p>
          <a:p>
            <a:pPr marL="0" indent="0">
              <a:buNone/>
            </a:pPr>
            <a:r>
              <a:rPr lang="en-US" sz="2400" dirty="0">
                <a:solidFill>
                  <a:schemeClr val="tx1"/>
                </a:solidFill>
                <a:latin typeface="Times New Roman" pitchFamily="18" charset="0"/>
                <a:cs typeface="Times New Roman" pitchFamily="18" charset="0"/>
              </a:rPr>
              <a:t>2. </a:t>
            </a:r>
            <a:r>
              <a:rPr lang="vi-VN" sz="2400" dirty="0">
                <a:solidFill>
                  <a:schemeClr val="tx1"/>
                </a:solidFill>
                <a:latin typeface="Times New Roman" pitchFamily="18" charset="0"/>
                <a:cs typeface="Times New Roman" pitchFamily="18" charset="0"/>
              </a:rPr>
              <a:t>Gia đình: Chưa phát hiện bệnh lí liên quan.</a:t>
            </a:r>
            <a:endParaRPr lang="x-none"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C34C897-582A-54E4-8250-C847DA96C85C}"/>
              </a:ext>
            </a:extLst>
          </p:cNvPr>
          <p:cNvPicPr>
            <a:picLocks noChangeAspect="1"/>
          </p:cNvPicPr>
          <p:nvPr/>
        </p:nvPicPr>
        <p:blipFill>
          <a:blip r:embed="rId2"/>
          <a:stretch>
            <a:fillRect/>
          </a:stretch>
        </p:blipFill>
        <p:spPr>
          <a:xfrm>
            <a:off x="10568131" y="281132"/>
            <a:ext cx="1356360" cy="1356360"/>
          </a:xfrm>
          <a:prstGeom prst="rect">
            <a:avLst/>
          </a:prstGeom>
        </p:spPr>
      </p:pic>
    </p:spTree>
    <p:extLst>
      <p:ext uri="{BB962C8B-B14F-4D97-AF65-F5344CB8AC3E}">
        <p14:creationId xmlns:p14="http://schemas.microsoft.com/office/powerpoint/2010/main" val="190628133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EF94C-97AB-7D01-5322-C2298FA7F06D}"/>
              </a:ext>
            </a:extLst>
          </p:cNvPr>
          <p:cNvSpPr>
            <a:spLocks noGrp="1"/>
          </p:cNvSpPr>
          <p:nvPr>
            <p:ph type="title"/>
          </p:nvPr>
        </p:nvSpPr>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V. KHÁM</a:t>
            </a:r>
            <a:endParaRPr lang="x-none"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7BFDA8-D953-D95E-B426-B90C22711523}"/>
              </a:ext>
            </a:extLst>
          </p:cNvPr>
          <p:cNvSpPr>
            <a:spLocks noGrp="1"/>
          </p:cNvSpPr>
          <p:nvPr>
            <p:ph idx="1"/>
          </p:nvPr>
        </p:nvSpPr>
        <p:spPr>
          <a:xfrm>
            <a:off x="1143000" y="2057400"/>
            <a:ext cx="9872871" cy="4519468"/>
          </a:xfrm>
        </p:spPr>
        <p:txBody>
          <a:bodyPr>
            <a:noAutofit/>
          </a:bodyPr>
          <a:lstStyle/>
          <a:p>
            <a:pPr marL="0" indent="0" algn="just">
              <a:buNone/>
            </a:pPr>
            <a:r>
              <a:rPr lang="en-US" dirty="0">
                <a:solidFill>
                  <a:schemeClr val="tx1"/>
                </a:solidFill>
                <a:latin typeface="Times New Roman" pitchFamily="18" charset="0"/>
                <a:cs typeface="Times New Roman" pitchFamily="18" charset="0"/>
              </a:rPr>
              <a:t>1. </a:t>
            </a:r>
            <a:r>
              <a:rPr lang="en-US" dirty="0" err="1">
                <a:solidFill>
                  <a:schemeClr val="tx1"/>
                </a:solidFill>
                <a:latin typeface="Times New Roman" pitchFamily="18" charset="0"/>
                <a:cs typeface="Times New Roman" pitchFamily="18" charset="0"/>
              </a:rPr>
              <a:t>Toàn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thân</a:t>
            </a:r>
            <a:r>
              <a:rPr lang="en-US" dirty="0">
                <a:solidFill>
                  <a:schemeClr val="tx1"/>
                </a:solidFill>
                <a:latin typeface="Times New Roman" pitchFamily="18" charset="0"/>
                <a:cs typeface="Times New Roman" pitchFamily="18" charset="0"/>
              </a:rPr>
              <a:t>:</a:t>
            </a:r>
          </a:p>
          <a:p>
            <a:pPr marL="857250" lvl="1" indent="-457200" algn="just"/>
            <a:r>
              <a:rPr lang="en-US" sz="2200" dirty="0" err="1">
                <a:solidFill>
                  <a:schemeClr val="tx1"/>
                </a:solidFill>
                <a:latin typeface="Times New Roman" pitchFamily="18" charset="0"/>
                <a:cs typeface="Times New Roman" pitchFamily="18" charset="0"/>
              </a:rPr>
              <a:t>Bệnh</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nhân</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tỉnh</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tiếp</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xúc</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tốt</a:t>
            </a:r>
            <a:endParaRPr lang="vi-VN" sz="2200" dirty="0">
              <a:solidFill>
                <a:schemeClr val="tx1"/>
              </a:solidFill>
              <a:latin typeface="Times New Roman" pitchFamily="18" charset="0"/>
              <a:cs typeface="Times New Roman" pitchFamily="18" charset="0"/>
            </a:endParaRPr>
          </a:p>
          <a:p>
            <a:pPr marL="857250" lvl="1" indent="-457200" algn="just"/>
            <a:r>
              <a:rPr lang="vi-VN" sz="2200" dirty="0">
                <a:solidFill>
                  <a:schemeClr val="tx1"/>
                </a:solidFill>
                <a:latin typeface="Times New Roman" pitchFamily="18" charset="0"/>
                <a:cs typeface="Times New Roman" pitchFamily="18" charset="0"/>
              </a:rPr>
              <a:t>Thể trạng trung bình, BMI 20.5.</a:t>
            </a:r>
            <a:endParaRPr lang="en-US" sz="2200" dirty="0">
              <a:solidFill>
                <a:schemeClr val="tx1"/>
              </a:solidFill>
              <a:latin typeface="Times New Roman" pitchFamily="18" charset="0"/>
              <a:cs typeface="Times New Roman" pitchFamily="18" charset="0"/>
            </a:endParaRPr>
          </a:p>
          <a:p>
            <a:pPr marL="857250" lvl="1" indent="-457200" algn="just"/>
            <a:r>
              <a:rPr lang="en-US" sz="2200" dirty="0">
                <a:solidFill>
                  <a:schemeClr val="tx1"/>
                </a:solidFill>
                <a:latin typeface="Times New Roman" pitchFamily="18" charset="0"/>
                <a:cs typeface="Times New Roman" pitchFamily="18" charset="0"/>
              </a:rPr>
              <a:t>Da, </a:t>
            </a:r>
            <a:r>
              <a:rPr lang="en-US" sz="2200" dirty="0" err="1">
                <a:solidFill>
                  <a:schemeClr val="tx1"/>
                </a:solidFill>
                <a:latin typeface="Times New Roman" pitchFamily="18" charset="0"/>
                <a:cs typeface="Times New Roman" pitchFamily="18" charset="0"/>
              </a:rPr>
              <a:t>niêm</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mạc</a:t>
            </a:r>
            <a:r>
              <a:rPr lang="en-US" sz="2200" dirty="0">
                <a:solidFill>
                  <a:schemeClr val="tx1"/>
                </a:solidFill>
                <a:latin typeface="Times New Roman" pitchFamily="18" charset="0"/>
                <a:cs typeface="Times New Roman" pitchFamily="18" charset="0"/>
              </a:rPr>
              <a:t> </a:t>
            </a:r>
            <a:r>
              <a:rPr lang="vi-VN" sz="2200" dirty="0">
                <a:solidFill>
                  <a:schemeClr val="tx1"/>
                </a:solidFill>
                <a:latin typeface="Times New Roman" pitchFamily="18" charset="0"/>
                <a:cs typeface="Times New Roman" pitchFamily="18" charset="0"/>
              </a:rPr>
              <a:t>hồng.</a:t>
            </a:r>
            <a:endParaRPr lang="en-US" sz="2200" dirty="0">
              <a:solidFill>
                <a:schemeClr val="tx1"/>
              </a:solidFill>
              <a:latin typeface="Times New Roman" pitchFamily="18" charset="0"/>
              <a:cs typeface="Times New Roman" pitchFamily="18" charset="0"/>
            </a:endParaRPr>
          </a:p>
          <a:p>
            <a:pPr marL="857250" lvl="1" indent="-457200" algn="just"/>
            <a:r>
              <a:rPr lang="en-US" sz="2200" dirty="0" err="1">
                <a:solidFill>
                  <a:schemeClr val="tx1"/>
                </a:solidFill>
                <a:latin typeface="Times New Roman" pitchFamily="18" charset="0"/>
                <a:cs typeface="Times New Roman" pitchFamily="18" charset="0"/>
              </a:rPr>
              <a:t>Không</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phù</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không</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xuất</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huyết</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dưới</a:t>
            </a:r>
            <a:r>
              <a:rPr lang="en-US" sz="2200" dirty="0">
                <a:solidFill>
                  <a:schemeClr val="tx1"/>
                </a:solidFill>
                <a:latin typeface="Times New Roman" pitchFamily="18" charset="0"/>
                <a:cs typeface="Times New Roman" pitchFamily="18" charset="0"/>
              </a:rPr>
              <a:t> da</a:t>
            </a:r>
            <a:r>
              <a:rPr lang="vi-VN" sz="2200" dirty="0">
                <a:solidFill>
                  <a:schemeClr val="tx1"/>
                </a:solidFill>
                <a:latin typeface="Times New Roman" pitchFamily="18" charset="0"/>
                <a:cs typeface="Times New Roman" pitchFamily="18" charset="0"/>
              </a:rPr>
              <a:t>.</a:t>
            </a:r>
            <a:endParaRPr lang="en-US" sz="2200" dirty="0">
              <a:solidFill>
                <a:schemeClr val="tx1"/>
              </a:solidFill>
              <a:latin typeface="Times New Roman" pitchFamily="18" charset="0"/>
              <a:cs typeface="Times New Roman" pitchFamily="18" charset="0"/>
            </a:endParaRPr>
          </a:p>
          <a:p>
            <a:pPr marL="857250" lvl="1" indent="-457200" algn="just"/>
            <a:r>
              <a:rPr lang="en-US" sz="2200" dirty="0" err="1">
                <a:solidFill>
                  <a:schemeClr val="tx1"/>
                </a:solidFill>
                <a:latin typeface="Times New Roman" pitchFamily="18" charset="0"/>
                <a:cs typeface="Times New Roman" pitchFamily="18" charset="0"/>
              </a:rPr>
              <a:t>Tuyến</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giáp</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không</a:t>
            </a:r>
            <a:r>
              <a:rPr lang="en-US" sz="2200" dirty="0">
                <a:solidFill>
                  <a:schemeClr val="tx1"/>
                </a:solidFill>
                <a:latin typeface="Times New Roman" pitchFamily="18" charset="0"/>
                <a:cs typeface="Times New Roman" pitchFamily="18" charset="0"/>
              </a:rPr>
              <a:t> </a:t>
            </a:r>
            <a:r>
              <a:rPr lang="vi-VN" sz="2200" dirty="0">
                <a:solidFill>
                  <a:schemeClr val="tx1"/>
                </a:solidFill>
                <a:latin typeface="Times New Roman" pitchFamily="18" charset="0"/>
                <a:cs typeface="Times New Roman" pitchFamily="18" charset="0"/>
              </a:rPr>
              <a:t>to.</a:t>
            </a:r>
            <a:r>
              <a:rPr lang="en-US" sz="2200" dirty="0">
                <a:solidFill>
                  <a:schemeClr val="tx1"/>
                </a:solidFill>
                <a:latin typeface="Times New Roman" pitchFamily="18" charset="0"/>
                <a:cs typeface="Times New Roman" pitchFamily="18" charset="0"/>
              </a:rPr>
              <a:t> </a:t>
            </a:r>
            <a:r>
              <a:rPr lang="vi-VN" sz="2200" dirty="0">
                <a:solidFill>
                  <a:schemeClr val="tx1"/>
                </a:solidFill>
                <a:latin typeface="Times New Roman" pitchFamily="18" charset="0"/>
                <a:cs typeface="Times New Roman" pitchFamily="18" charset="0"/>
              </a:rPr>
              <a:t>H</a:t>
            </a:r>
            <a:r>
              <a:rPr lang="en-US" sz="2200" dirty="0" err="1">
                <a:solidFill>
                  <a:schemeClr val="tx1"/>
                </a:solidFill>
                <a:latin typeface="Times New Roman" pitchFamily="18" charset="0"/>
                <a:cs typeface="Times New Roman" pitchFamily="18" charset="0"/>
              </a:rPr>
              <a:t>ạch</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ngoại</a:t>
            </a:r>
            <a:r>
              <a:rPr lang="en-US" sz="2200" dirty="0">
                <a:solidFill>
                  <a:schemeClr val="tx1"/>
                </a:solidFill>
                <a:latin typeface="Times New Roman" pitchFamily="18" charset="0"/>
                <a:cs typeface="Times New Roman" pitchFamily="18" charset="0"/>
              </a:rPr>
              <a:t> vi </a:t>
            </a:r>
            <a:r>
              <a:rPr lang="en-US" sz="2200" dirty="0" err="1">
                <a:solidFill>
                  <a:schemeClr val="tx1"/>
                </a:solidFill>
                <a:latin typeface="Times New Roman" pitchFamily="18" charset="0"/>
                <a:cs typeface="Times New Roman" pitchFamily="18" charset="0"/>
              </a:rPr>
              <a:t>không</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sờ</a:t>
            </a:r>
            <a:r>
              <a:rPr lang="en-US" sz="2200" dirty="0">
                <a:solidFill>
                  <a:schemeClr val="tx1"/>
                </a:solidFill>
                <a:latin typeface="Times New Roman" pitchFamily="18" charset="0"/>
                <a:cs typeface="Times New Roman" pitchFamily="18" charset="0"/>
              </a:rPr>
              <a:t> </a:t>
            </a:r>
            <a:r>
              <a:rPr lang="vi-VN" sz="2200" dirty="0">
                <a:solidFill>
                  <a:schemeClr val="tx1"/>
                </a:solidFill>
                <a:latin typeface="Times New Roman" pitchFamily="18" charset="0"/>
                <a:cs typeface="Times New Roman" pitchFamily="18" charset="0"/>
              </a:rPr>
              <a:t>thấy.</a:t>
            </a:r>
            <a:endParaRPr lang="en-US" sz="2200" dirty="0">
              <a:solidFill>
                <a:schemeClr val="tx1"/>
              </a:solidFill>
              <a:latin typeface="Times New Roman" pitchFamily="18" charset="0"/>
              <a:cs typeface="Times New Roman" pitchFamily="18" charset="0"/>
            </a:endParaRPr>
          </a:p>
          <a:p>
            <a:pPr marL="857250" lvl="1" indent="-457200" algn="just"/>
            <a:r>
              <a:rPr lang="vi-VN" sz="2200" dirty="0">
                <a:solidFill>
                  <a:schemeClr val="tx1"/>
                </a:solidFill>
                <a:latin typeface="Times New Roman" pitchFamily="18" charset="0"/>
                <a:cs typeface="Times New Roman" pitchFamily="18" charset="0"/>
              </a:rPr>
              <a:t>M 76l/p, HA 120/70mmHg, </a:t>
            </a:r>
            <a:r>
              <a:rPr lang="en-US" sz="2200" dirty="0">
                <a:solidFill>
                  <a:schemeClr val="tx1"/>
                </a:solidFill>
                <a:latin typeface="Times New Roman" pitchFamily="18" charset="0"/>
                <a:cs typeface="Times New Roman" pitchFamily="18" charset="0"/>
              </a:rPr>
              <a:t>T</a:t>
            </a:r>
            <a:r>
              <a:rPr lang="vi-VN" sz="2200" dirty="0">
                <a:solidFill>
                  <a:schemeClr val="tx1"/>
                </a:solidFill>
                <a:latin typeface="Times New Roman" pitchFamily="18" charset="0"/>
                <a:cs typeface="Times New Roman" pitchFamily="18" charset="0"/>
              </a:rPr>
              <a:t>º 36,5ºC, chiều cao 156cm, cân nặng 50kg.</a:t>
            </a:r>
            <a:endParaRPr lang="en-US" sz="2200" dirty="0">
              <a:solidFill>
                <a:schemeClr val="tx1"/>
              </a:solidFill>
              <a:latin typeface="Times New Roman" pitchFamily="18" charset="0"/>
              <a:cs typeface="Times New Roman" pitchFamily="18" charset="0"/>
            </a:endParaRPr>
          </a:p>
          <a:p>
            <a:pPr marL="0" indent="0" algn="just">
              <a:buNone/>
            </a:pPr>
            <a:r>
              <a:rPr lang="en-US" dirty="0">
                <a:solidFill>
                  <a:schemeClr val="tx1"/>
                </a:solidFill>
                <a:latin typeface="Times New Roman" pitchFamily="18" charset="0"/>
                <a:cs typeface="Times New Roman" pitchFamily="18" charset="0"/>
              </a:rPr>
              <a:t>2. </a:t>
            </a:r>
            <a:r>
              <a:rPr lang="en-US" dirty="0" err="1">
                <a:solidFill>
                  <a:schemeClr val="tx1"/>
                </a:solidFill>
                <a:latin typeface="Times New Roman" pitchFamily="18" charset="0"/>
                <a:cs typeface="Times New Roman" pitchFamily="18" charset="0"/>
              </a:rPr>
              <a:t>Bộ</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phận</a:t>
            </a:r>
            <a:r>
              <a:rPr lang="en-US" dirty="0">
                <a:solidFill>
                  <a:schemeClr val="tx1"/>
                </a:solidFill>
                <a:latin typeface="Times New Roman" pitchFamily="18" charset="0"/>
                <a:cs typeface="Times New Roman" pitchFamily="18" charset="0"/>
              </a:rPr>
              <a:t>:</a:t>
            </a:r>
          </a:p>
          <a:p>
            <a:pPr marL="228600" lvl="1" indent="0" algn="just">
              <a:buNone/>
            </a:pPr>
            <a:r>
              <a:rPr lang="en-US" sz="2200" dirty="0">
                <a:solidFill>
                  <a:schemeClr val="tx1"/>
                </a:solidFill>
                <a:latin typeface="Times New Roman" pitchFamily="18" charset="0"/>
                <a:cs typeface="Times New Roman" pitchFamily="18" charset="0"/>
              </a:rPr>
              <a:t>a. </a:t>
            </a:r>
            <a:r>
              <a:rPr lang="en-US" sz="2200" dirty="0" err="1">
                <a:solidFill>
                  <a:schemeClr val="tx1"/>
                </a:solidFill>
                <a:latin typeface="Times New Roman" pitchFamily="18" charset="0"/>
                <a:cs typeface="Times New Roman" pitchFamily="18" charset="0"/>
              </a:rPr>
              <a:t>Tiêu</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hóa</a:t>
            </a:r>
            <a:endParaRPr lang="en-US" sz="2200" dirty="0">
              <a:solidFill>
                <a:schemeClr val="tx1"/>
              </a:solidFill>
              <a:latin typeface="Times New Roman" pitchFamily="18" charset="0"/>
              <a:cs typeface="Times New Roman" pitchFamily="18" charset="0"/>
            </a:endParaRPr>
          </a:p>
          <a:p>
            <a:pPr lvl="2" algn="just"/>
            <a:r>
              <a:rPr lang="vi-VN" sz="2200" dirty="0">
                <a:solidFill>
                  <a:schemeClr val="tx1"/>
                </a:solidFill>
                <a:latin typeface="Times New Roman" pitchFamily="18" charset="0"/>
                <a:cs typeface="Times New Roman" pitchFamily="18" charset="0"/>
              </a:rPr>
              <a:t>Bụng mềm, không chướng. </a:t>
            </a:r>
            <a:endParaRPr lang="en-US" sz="2200" dirty="0">
              <a:solidFill>
                <a:schemeClr val="tx1"/>
              </a:solidFill>
              <a:latin typeface="Times New Roman" pitchFamily="18" charset="0"/>
              <a:cs typeface="Times New Roman" pitchFamily="18" charset="0"/>
            </a:endParaRPr>
          </a:p>
          <a:p>
            <a:pPr lvl="2" algn="just"/>
            <a:r>
              <a:rPr lang="vi-VN" sz="2200" dirty="0">
                <a:solidFill>
                  <a:schemeClr val="tx1"/>
                </a:solidFill>
                <a:latin typeface="Times New Roman" pitchFamily="18" charset="0"/>
                <a:cs typeface="Times New Roman" pitchFamily="18" charset="0"/>
              </a:rPr>
              <a:t>Vết mổ dọc dây chằng bẹn bên </a:t>
            </a:r>
            <a:r>
              <a:rPr lang="en-US" sz="2200" dirty="0">
                <a:solidFill>
                  <a:schemeClr val="tx1"/>
                </a:solidFill>
                <a:latin typeface="Times New Roman" pitchFamily="18" charset="0"/>
                <a:cs typeface="Times New Roman" pitchFamily="18" charset="0"/>
              </a:rPr>
              <a:t>(</a:t>
            </a:r>
            <a:r>
              <a:rPr lang="vi-VN" sz="2200" dirty="0">
                <a:solidFill>
                  <a:schemeClr val="tx1"/>
                </a:solidFill>
                <a:latin typeface="Times New Roman" pitchFamily="18" charset="0"/>
                <a:cs typeface="Times New Roman" pitchFamily="18" charset="0"/>
              </a:rPr>
              <a:t>P</a:t>
            </a:r>
            <a:r>
              <a:rPr lang="en-US" sz="2200" dirty="0">
                <a:solidFill>
                  <a:schemeClr val="tx1"/>
                </a:solidFill>
                <a:latin typeface="Times New Roman" pitchFamily="18" charset="0"/>
                <a:cs typeface="Times New Roman" pitchFamily="18" charset="0"/>
              </a:rPr>
              <a:t>)</a:t>
            </a:r>
            <a:r>
              <a:rPr lang="vi-VN" sz="2200" dirty="0">
                <a:solidFill>
                  <a:schemeClr val="tx1"/>
                </a:solidFill>
                <a:latin typeface="Times New Roman" pitchFamily="18" charset="0"/>
                <a:cs typeface="Times New Roman" pitchFamily="18" charset="0"/>
              </a:rPr>
              <a:t> dài ~ 6cm, khô, không thấm dịch băng, không nề đỏ, đau nhẹ khi ấn.</a:t>
            </a:r>
            <a:r>
              <a:rPr lang="en-US" sz="2200" dirty="0">
                <a:solidFill>
                  <a:schemeClr val="tx1"/>
                </a:solidFill>
                <a:latin typeface="Times New Roman" pitchFamily="18" charset="0"/>
                <a:cs typeface="Times New Roman" pitchFamily="18" charset="0"/>
              </a:rPr>
              <a:t> </a:t>
            </a:r>
            <a:r>
              <a:rPr lang="vi-VN" sz="2200" dirty="0">
                <a:solidFill>
                  <a:schemeClr val="tx1"/>
                </a:solidFill>
                <a:latin typeface="Times New Roman" pitchFamily="18" charset="0"/>
                <a:cs typeface="Times New Roman" pitchFamily="18" charset="0"/>
              </a:rPr>
              <a:t>Gan lách không sờ thấy.</a:t>
            </a:r>
            <a:endParaRPr lang="en-US" sz="2200" dirty="0">
              <a:solidFill>
                <a:schemeClr val="tx1"/>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EB24669A-D356-12D9-9657-3EAD17B84C86}"/>
              </a:ext>
            </a:extLst>
          </p:cNvPr>
          <p:cNvPicPr>
            <a:picLocks noChangeAspect="1"/>
          </p:cNvPicPr>
          <p:nvPr/>
        </p:nvPicPr>
        <p:blipFill>
          <a:blip r:embed="rId2"/>
          <a:stretch>
            <a:fillRect/>
          </a:stretch>
        </p:blipFill>
        <p:spPr>
          <a:xfrm>
            <a:off x="10568131" y="281132"/>
            <a:ext cx="1356360" cy="1356360"/>
          </a:xfrm>
          <a:prstGeom prst="rect">
            <a:avLst/>
          </a:prstGeom>
        </p:spPr>
      </p:pic>
    </p:spTree>
    <p:extLst>
      <p:ext uri="{BB962C8B-B14F-4D97-AF65-F5344CB8AC3E}">
        <p14:creationId xmlns:p14="http://schemas.microsoft.com/office/powerpoint/2010/main" val="354129339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32D96-C32C-7A54-6047-AAF36A156446}"/>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V. KHÁM</a:t>
            </a:r>
          </a:p>
        </p:txBody>
      </p:sp>
      <p:sp>
        <p:nvSpPr>
          <p:cNvPr id="3" name="Content Placeholder 2">
            <a:extLst>
              <a:ext uri="{FF2B5EF4-FFF2-40B4-BE49-F238E27FC236}">
                <a16:creationId xmlns:a16="http://schemas.microsoft.com/office/drawing/2014/main" id="{0122F841-99E2-FC3B-2127-695BFD2294F2}"/>
              </a:ext>
            </a:extLst>
          </p:cNvPr>
          <p:cNvSpPr>
            <a:spLocks noGrp="1"/>
          </p:cNvSpPr>
          <p:nvPr>
            <p:ph idx="1"/>
          </p:nvPr>
        </p:nvSpPr>
        <p:spPr>
          <a:xfrm>
            <a:off x="1143000" y="2057400"/>
            <a:ext cx="10257503" cy="4519468"/>
          </a:xfrm>
        </p:spPr>
        <p:txBody>
          <a:bodyPr>
            <a:noAutofit/>
          </a:bodyPr>
          <a:lstStyle/>
          <a:p>
            <a:pPr marL="280988" lvl="1" indent="0">
              <a:buNone/>
            </a:pPr>
            <a:r>
              <a:rPr lang="en-US" sz="2200" dirty="0">
                <a:solidFill>
                  <a:schemeClr val="tx1"/>
                </a:solidFill>
                <a:latin typeface="Times New Roman" pitchFamily="18" charset="0"/>
                <a:cs typeface="Times New Roman" pitchFamily="18" charset="0"/>
              </a:rPr>
              <a:t>b. </a:t>
            </a:r>
            <a:r>
              <a:rPr lang="en-US" sz="2200" dirty="0" err="1">
                <a:solidFill>
                  <a:schemeClr val="tx1"/>
                </a:solidFill>
                <a:latin typeface="Times New Roman" pitchFamily="18" charset="0"/>
                <a:cs typeface="Times New Roman" pitchFamily="18" charset="0"/>
              </a:rPr>
              <a:t>Tuần</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hoàn</a:t>
            </a:r>
            <a:r>
              <a:rPr lang="en-US" sz="2200" dirty="0">
                <a:solidFill>
                  <a:schemeClr val="tx1"/>
                </a:solidFill>
                <a:latin typeface="Times New Roman" pitchFamily="18" charset="0"/>
                <a:cs typeface="Times New Roman" pitchFamily="18" charset="0"/>
              </a:rPr>
              <a:t>:</a:t>
            </a:r>
          </a:p>
          <a:p>
            <a:pPr marL="1085850" lvl="2" indent="-285750" algn="just"/>
            <a:r>
              <a:rPr lang="en-US" sz="2200" dirty="0" err="1">
                <a:solidFill>
                  <a:schemeClr val="tx1"/>
                </a:solidFill>
                <a:latin typeface="Times New Roman" pitchFamily="18" charset="0"/>
                <a:cs typeface="Times New Roman" pitchFamily="18" charset="0"/>
              </a:rPr>
              <a:t>Mỏm</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tim</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đập</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khoang</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liên</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sườn</a:t>
            </a:r>
            <a:r>
              <a:rPr lang="en-US" sz="2200" dirty="0">
                <a:solidFill>
                  <a:schemeClr val="tx1"/>
                </a:solidFill>
                <a:latin typeface="Times New Roman" pitchFamily="18" charset="0"/>
                <a:cs typeface="Times New Roman" pitchFamily="18" charset="0"/>
              </a:rPr>
              <a:t> V </a:t>
            </a:r>
            <a:r>
              <a:rPr lang="en-US" sz="2200" dirty="0" err="1">
                <a:solidFill>
                  <a:schemeClr val="tx1"/>
                </a:solidFill>
                <a:latin typeface="Times New Roman" pitchFamily="18" charset="0"/>
                <a:cs typeface="Times New Roman" pitchFamily="18" charset="0"/>
              </a:rPr>
              <a:t>đường</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giữa</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đòn</a:t>
            </a:r>
            <a:r>
              <a:rPr lang="en-US" sz="2200" dirty="0">
                <a:solidFill>
                  <a:schemeClr val="tx1"/>
                </a:solidFill>
                <a:latin typeface="Times New Roman" pitchFamily="18" charset="0"/>
                <a:cs typeface="Times New Roman" pitchFamily="18" charset="0"/>
              </a:rPr>
              <a:t> (T)</a:t>
            </a:r>
          </a:p>
          <a:p>
            <a:pPr marL="1085850" lvl="2" indent="-285750" algn="just"/>
            <a:r>
              <a:rPr lang="en-US" sz="2200" dirty="0">
                <a:solidFill>
                  <a:schemeClr val="tx1"/>
                </a:solidFill>
                <a:latin typeface="Times New Roman" pitchFamily="18" charset="0"/>
                <a:cs typeface="Times New Roman" pitchFamily="18" charset="0"/>
              </a:rPr>
              <a:t>T1, T2 </a:t>
            </a:r>
            <a:r>
              <a:rPr lang="vi-VN" sz="2200" dirty="0">
                <a:solidFill>
                  <a:schemeClr val="tx1"/>
                </a:solidFill>
                <a:latin typeface="Times New Roman" pitchFamily="18" charset="0"/>
                <a:cs typeface="Times New Roman" pitchFamily="18" charset="0"/>
              </a:rPr>
              <a:t>đều, rõ</a:t>
            </a:r>
            <a:r>
              <a:rPr lang="en-US" sz="2200" dirty="0">
                <a:solidFill>
                  <a:schemeClr val="tx1"/>
                </a:solidFill>
                <a:latin typeface="Times New Roman" pitchFamily="18" charset="0"/>
                <a:cs typeface="Times New Roman" pitchFamily="18" charset="0"/>
              </a:rPr>
              <a:t>. </a:t>
            </a:r>
            <a:r>
              <a:rPr lang="vi-VN" sz="2200" dirty="0">
                <a:solidFill>
                  <a:schemeClr val="tx1"/>
                </a:solidFill>
                <a:latin typeface="Times New Roman" pitchFamily="18" charset="0"/>
                <a:cs typeface="Times New Roman" pitchFamily="18" charset="0"/>
              </a:rPr>
              <a:t>Chưa phát hiện tiếng tim bất thường</a:t>
            </a:r>
            <a:endParaRPr lang="en-US" sz="2200" dirty="0">
              <a:solidFill>
                <a:schemeClr val="tx1"/>
              </a:solidFill>
              <a:latin typeface="Times New Roman" pitchFamily="18" charset="0"/>
              <a:cs typeface="Times New Roman" pitchFamily="18" charset="0"/>
            </a:endParaRPr>
          </a:p>
          <a:p>
            <a:pPr marL="331470" lvl="2" indent="0" algn="just">
              <a:buNone/>
            </a:pPr>
            <a:r>
              <a:rPr lang="en-US" sz="2200" dirty="0">
                <a:solidFill>
                  <a:schemeClr val="tx1"/>
                </a:solidFill>
                <a:latin typeface="Times New Roman" pitchFamily="18" charset="0"/>
                <a:cs typeface="Times New Roman" pitchFamily="18" charset="0"/>
              </a:rPr>
              <a:t>c. </a:t>
            </a:r>
            <a:r>
              <a:rPr lang="en-US" sz="2200" dirty="0" err="1">
                <a:solidFill>
                  <a:schemeClr val="tx1"/>
                </a:solidFill>
                <a:latin typeface="Times New Roman" pitchFamily="18" charset="0"/>
                <a:cs typeface="Times New Roman" pitchFamily="18" charset="0"/>
              </a:rPr>
              <a:t>Hô</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hấp</a:t>
            </a:r>
            <a:r>
              <a:rPr lang="en-US" sz="2200" dirty="0">
                <a:solidFill>
                  <a:schemeClr val="tx1"/>
                </a:solidFill>
                <a:latin typeface="Times New Roman" pitchFamily="18" charset="0"/>
                <a:cs typeface="Times New Roman" pitchFamily="18" charset="0"/>
              </a:rPr>
              <a:t>:</a:t>
            </a:r>
          </a:p>
          <a:p>
            <a:pPr marL="1028700" lvl="2" indent="-285750" algn="just"/>
            <a:r>
              <a:rPr lang="en-US" sz="2200" dirty="0" err="1">
                <a:solidFill>
                  <a:schemeClr val="tx1"/>
                </a:solidFill>
                <a:latin typeface="Times New Roman" pitchFamily="18" charset="0"/>
                <a:cs typeface="Times New Roman" pitchFamily="18" charset="0"/>
              </a:rPr>
              <a:t>Lồng</a:t>
            </a:r>
            <a:r>
              <a:rPr lang="en-US" sz="2200" dirty="0">
                <a:solidFill>
                  <a:schemeClr val="tx1"/>
                </a:solidFill>
                <a:latin typeface="Times New Roman" pitchFamily="18" charset="0"/>
                <a:cs typeface="Times New Roman" pitchFamily="18" charset="0"/>
              </a:rPr>
              <a:t> </a:t>
            </a:r>
            <a:r>
              <a:rPr lang="vi-VN" sz="2200" dirty="0">
                <a:solidFill>
                  <a:schemeClr val="tx1"/>
                </a:solidFill>
                <a:latin typeface="Times New Roman" pitchFamily="18" charset="0"/>
                <a:cs typeface="Times New Roman" pitchFamily="18" charset="0"/>
              </a:rPr>
              <a:t>ngự</a:t>
            </a:r>
            <a:r>
              <a:rPr lang="en-US" sz="2200" dirty="0">
                <a:solidFill>
                  <a:schemeClr val="tx1"/>
                </a:solidFill>
                <a:latin typeface="Times New Roman" pitchFamily="18" charset="0"/>
                <a:cs typeface="Times New Roman" pitchFamily="18" charset="0"/>
              </a:rPr>
              <a:t>c </a:t>
            </a:r>
            <a:r>
              <a:rPr lang="en-US" sz="2200" dirty="0" err="1">
                <a:solidFill>
                  <a:schemeClr val="tx1"/>
                </a:solidFill>
                <a:latin typeface="Times New Roman" pitchFamily="18" charset="0"/>
                <a:cs typeface="Times New Roman" pitchFamily="18" charset="0"/>
              </a:rPr>
              <a:t>cân</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đối</a:t>
            </a:r>
            <a:r>
              <a:rPr lang="en-US" sz="2200" dirty="0">
                <a:solidFill>
                  <a:schemeClr val="tx1"/>
                </a:solidFill>
                <a:latin typeface="Times New Roman" pitchFamily="18" charset="0"/>
                <a:cs typeface="Times New Roman" pitchFamily="18" charset="0"/>
              </a:rPr>
              <a:t>, di </a:t>
            </a:r>
            <a:r>
              <a:rPr lang="en-US" sz="2200" dirty="0" err="1">
                <a:solidFill>
                  <a:schemeClr val="tx1"/>
                </a:solidFill>
                <a:latin typeface="Times New Roman" pitchFamily="18" charset="0"/>
                <a:cs typeface="Times New Roman" pitchFamily="18" charset="0"/>
              </a:rPr>
              <a:t>động</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đều</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theo</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nhịp</a:t>
            </a:r>
            <a:r>
              <a:rPr lang="en-US" sz="2200" dirty="0">
                <a:solidFill>
                  <a:schemeClr val="tx1"/>
                </a:solidFill>
                <a:latin typeface="Times New Roman" pitchFamily="18" charset="0"/>
                <a:cs typeface="Times New Roman" pitchFamily="18" charset="0"/>
              </a:rPr>
              <a:t> </a:t>
            </a:r>
            <a:r>
              <a:rPr lang="vi-VN" sz="2200" dirty="0">
                <a:solidFill>
                  <a:schemeClr val="tx1"/>
                </a:solidFill>
                <a:latin typeface="Times New Roman" pitchFamily="18" charset="0"/>
                <a:cs typeface="Times New Roman" pitchFamily="18" charset="0"/>
              </a:rPr>
              <a:t>thở</a:t>
            </a:r>
            <a:endParaRPr lang="en-US" sz="2200" dirty="0">
              <a:solidFill>
                <a:schemeClr val="tx1"/>
              </a:solidFill>
              <a:latin typeface="Times New Roman" pitchFamily="18" charset="0"/>
              <a:cs typeface="Times New Roman" pitchFamily="18" charset="0"/>
            </a:endParaRPr>
          </a:p>
          <a:p>
            <a:pPr marL="1028700" lvl="2" indent="-285750" algn="just"/>
            <a:r>
              <a:rPr lang="en-US" sz="2200" dirty="0" err="1">
                <a:solidFill>
                  <a:schemeClr val="tx1"/>
                </a:solidFill>
                <a:latin typeface="Times New Roman" pitchFamily="18" charset="0"/>
                <a:cs typeface="Times New Roman" pitchFamily="18" charset="0"/>
              </a:rPr>
              <a:t>Phổi</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rì</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rào</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phế</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nang</a:t>
            </a:r>
            <a:r>
              <a:rPr lang="en-US" sz="2200" dirty="0">
                <a:solidFill>
                  <a:schemeClr val="tx1"/>
                </a:solidFill>
                <a:latin typeface="Times New Roman" pitchFamily="18" charset="0"/>
                <a:cs typeface="Times New Roman" pitchFamily="18" charset="0"/>
              </a:rPr>
              <a:t> </a:t>
            </a:r>
            <a:r>
              <a:rPr lang="vi-VN" sz="2200" dirty="0">
                <a:solidFill>
                  <a:schemeClr val="tx1"/>
                </a:solidFill>
                <a:latin typeface="Times New Roman" pitchFamily="18" charset="0"/>
                <a:cs typeface="Times New Roman" pitchFamily="18" charset="0"/>
              </a:rPr>
              <a:t>đều, rõ 2 bên.</a:t>
            </a:r>
            <a:r>
              <a:rPr lang="en-US" sz="2200" dirty="0">
                <a:solidFill>
                  <a:schemeClr val="tx1"/>
                </a:solidFill>
                <a:latin typeface="Times New Roman" pitchFamily="18" charset="0"/>
                <a:cs typeface="Times New Roman" pitchFamily="18" charset="0"/>
              </a:rPr>
              <a:t> </a:t>
            </a:r>
            <a:r>
              <a:rPr lang="vi-VN" sz="2200" dirty="0">
                <a:solidFill>
                  <a:schemeClr val="tx1"/>
                </a:solidFill>
                <a:latin typeface="Times New Roman" pitchFamily="18" charset="0"/>
                <a:cs typeface="Times New Roman" pitchFamily="18" charset="0"/>
              </a:rPr>
              <a:t>K</a:t>
            </a:r>
            <a:r>
              <a:rPr lang="en-US" sz="2200" dirty="0" err="1">
                <a:solidFill>
                  <a:schemeClr val="tx1"/>
                </a:solidFill>
                <a:latin typeface="Times New Roman" pitchFamily="18" charset="0"/>
                <a:cs typeface="Times New Roman" pitchFamily="18" charset="0"/>
              </a:rPr>
              <a:t>hông</a:t>
            </a:r>
            <a:r>
              <a:rPr lang="en-US" sz="2200" dirty="0">
                <a:solidFill>
                  <a:schemeClr val="tx1"/>
                </a:solidFill>
                <a:latin typeface="Times New Roman" pitchFamily="18" charset="0"/>
                <a:cs typeface="Times New Roman" pitchFamily="18" charset="0"/>
              </a:rPr>
              <a:t> </a:t>
            </a:r>
            <a:r>
              <a:rPr lang="vi-VN" sz="2200" dirty="0">
                <a:solidFill>
                  <a:schemeClr val="tx1"/>
                </a:solidFill>
                <a:latin typeface="Times New Roman" pitchFamily="18" charset="0"/>
                <a:cs typeface="Times New Roman" pitchFamily="18" charset="0"/>
              </a:rPr>
              <a:t>rale</a:t>
            </a:r>
            <a:endParaRPr lang="en-US" sz="2200" dirty="0">
              <a:solidFill>
                <a:schemeClr val="tx1"/>
              </a:solidFill>
              <a:latin typeface="Times New Roman" pitchFamily="18" charset="0"/>
              <a:cs typeface="Times New Roman" pitchFamily="18" charset="0"/>
            </a:endParaRPr>
          </a:p>
          <a:p>
            <a:pPr marL="331470" lvl="2" indent="0" algn="just">
              <a:buNone/>
            </a:pPr>
            <a:r>
              <a:rPr lang="en-US" sz="2200" dirty="0">
                <a:solidFill>
                  <a:schemeClr val="tx1"/>
                </a:solidFill>
                <a:latin typeface="Times New Roman" pitchFamily="18" charset="0"/>
                <a:cs typeface="Times New Roman" pitchFamily="18" charset="0"/>
              </a:rPr>
              <a:t>d. </a:t>
            </a:r>
            <a:r>
              <a:rPr lang="en-US" sz="2200" dirty="0" err="1">
                <a:solidFill>
                  <a:schemeClr val="tx1"/>
                </a:solidFill>
                <a:latin typeface="Times New Roman" pitchFamily="18" charset="0"/>
                <a:cs typeface="Times New Roman" pitchFamily="18" charset="0"/>
              </a:rPr>
              <a:t>Thận</a:t>
            </a:r>
            <a:r>
              <a:rPr lang="en-US" sz="2200" dirty="0">
                <a:solidFill>
                  <a:schemeClr val="tx1"/>
                </a:solidFill>
                <a:latin typeface="Times New Roman" pitchFamily="18" charset="0"/>
                <a:cs typeface="Times New Roman" pitchFamily="18" charset="0"/>
              </a:rPr>
              <a:t> - </a:t>
            </a:r>
            <a:r>
              <a:rPr lang="en-US" sz="2200" dirty="0" err="1">
                <a:solidFill>
                  <a:schemeClr val="tx1"/>
                </a:solidFill>
                <a:latin typeface="Times New Roman" pitchFamily="18" charset="0"/>
                <a:cs typeface="Times New Roman" pitchFamily="18" charset="0"/>
              </a:rPr>
              <a:t>Sinh</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dục</a:t>
            </a:r>
            <a:r>
              <a:rPr lang="en-US" sz="2200" dirty="0">
                <a:solidFill>
                  <a:schemeClr val="tx1"/>
                </a:solidFill>
                <a:latin typeface="Times New Roman" pitchFamily="18" charset="0"/>
                <a:cs typeface="Times New Roman" pitchFamily="18" charset="0"/>
              </a:rPr>
              <a:t> - </a:t>
            </a:r>
            <a:r>
              <a:rPr lang="en-US" sz="2200" dirty="0" err="1">
                <a:solidFill>
                  <a:schemeClr val="tx1"/>
                </a:solidFill>
                <a:latin typeface="Times New Roman" pitchFamily="18" charset="0"/>
                <a:cs typeface="Times New Roman" pitchFamily="18" charset="0"/>
              </a:rPr>
              <a:t>Tiết</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niệu</a:t>
            </a:r>
            <a:r>
              <a:rPr lang="en-US" sz="2200" dirty="0">
                <a:solidFill>
                  <a:schemeClr val="tx1"/>
                </a:solidFill>
                <a:latin typeface="Times New Roman" pitchFamily="18" charset="0"/>
                <a:cs typeface="Times New Roman" pitchFamily="18" charset="0"/>
              </a:rPr>
              <a:t>:</a:t>
            </a:r>
          </a:p>
          <a:p>
            <a:pPr marL="1028700" lvl="2" indent="-285750" algn="just"/>
            <a:r>
              <a:rPr lang="en-US" sz="2200" dirty="0" err="1">
                <a:solidFill>
                  <a:schemeClr val="tx1"/>
                </a:solidFill>
                <a:latin typeface="Times New Roman" pitchFamily="18" charset="0"/>
                <a:cs typeface="Times New Roman" pitchFamily="18" charset="0"/>
              </a:rPr>
              <a:t>Hố</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thận</a:t>
            </a:r>
            <a:r>
              <a:rPr lang="en-US" sz="2200" dirty="0">
                <a:solidFill>
                  <a:schemeClr val="tx1"/>
                </a:solidFill>
                <a:latin typeface="Times New Roman" pitchFamily="18" charset="0"/>
                <a:cs typeface="Times New Roman" pitchFamily="18" charset="0"/>
              </a:rPr>
              <a:t> 2 </a:t>
            </a:r>
            <a:r>
              <a:rPr lang="en-US" sz="2200" dirty="0" err="1">
                <a:solidFill>
                  <a:schemeClr val="tx1"/>
                </a:solidFill>
                <a:latin typeface="Times New Roman" pitchFamily="18" charset="0"/>
                <a:cs typeface="Times New Roman" pitchFamily="18" charset="0"/>
              </a:rPr>
              <a:t>bên</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không</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đầy</a:t>
            </a:r>
            <a:endParaRPr lang="en-US" sz="2200" dirty="0">
              <a:solidFill>
                <a:schemeClr val="tx1"/>
              </a:solidFill>
              <a:latin typeface="Times New Roman" pitchFamily="18" charset="0"/>
              <a:cs typeface="Times New Roman" pitchFamily="18" charset="0"/>
            </a:endParaRPr>
          </a:p>
          <a:p>
            <a:pPr marL="1028700" lvl="2" indent="-285750" algn="just"/>
            <a:r>
              <a:rPr lang="en-US" sz="2200" dirty="0" err="1">
                <a:solidFill>
                  <a:schemeClr val="tx1"/>
                </a:solidFill>
                <a:latin typeface="Times New Roman" pitchFamily="18" charset="0"/>
                <a:cs typeface="Times New Roman" pitchFamily="18" charset="0"/>
              </a:rPr>
              <a:t>Chạm</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thận</a:t>
            </a:r>
            <a:r>
              <a:rPr lang="en-US" sz="2200" dirty="0">
                <a:solidFill>
                  <a:schemeClr val="tx1"/>
                </a:solidFill>
                <a:latin typeface="Times New Roman" pitchFamily="18" charset="0"/>
                <a:cs typeface="Times New Roman" pitchFamily="18" charset="0"/>
              </a:rPr>
              <a:t> (-), </a:t>
            </a:r>
            <a:r>
              <a:rPr lang="en-US" sz="2200" dirty="0" err="1">
                <a:solidFill>
                  <a:schemeClr val="tx1"/>
                </a:solidFill>
                <a:latin typeface="Times New Roman" pitchFamily="18" charset="0"/>
                <a:cs typeface="Times New Roman" pitchFamily="18" charset="0"/>
              </a:rPr>
              <a:t>bập</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bềnh</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thận</a:t>
            </a:r>
            <a:r>
              <a:rPr lang="en-US" sz="2200" dirty="0">
                <a:solidFill>
                  <a:schemeClr val="tx1"/>
                </a:solidFill>
                <a:latin typeface="Times New Roman" pitchFamily="18" charset="0"/>
                <a:cs typeface="Times New Roman" pitchFamily="18" charset="0"/>
              </a:rPr>
              <a:t> (-)</a:t>
            </a:r>
            <a:endParaRPr lang="vi-VN" sz="2200" dirty="0">
              <a:solidFill>
                <a:schemeClr val="tx1"/>
              </a:solidFill>
              <a:latin typeface="Times New Roman" pitchFamily="18" charset="0"/>
              <a:cs typeface="Times New Roman" pitchFamily="18" charset="0"/>
            </a:endParaRPr>
          </a:p>
          <a:p>
            <a:pPr marL="1028700" lvl="2" indent="-285750" algn="just"/>
            <a:r>
              <a:rPr lang="vi-VN" sz="2200" dirty="0">
                <a:solidFill>
                  <a:schemeClr val="tx1"/>
                </a:solidFill>
                <a:latin typeface="Times New Roman" pitchFamily="18" charset="0"/>
                <a:cs typeface="Times New Roman" pitchFamily="18" charset="0"/>
              </a:rPr>
              <a:t>Hai tinh hoàn cân đối 2 bên, nằm trong bìu, ~ 1.5x2.5cm, không sưng đỏ</a:t>
            </a:r>
            <a:endParaRPr lang="en-US" sz="2200" dirty="0">
              <a:solidFill>
                <a:schemeClr val="tx1"/>
              </a:solidFill>
              <a:latin typeface="Times New Roman" pitchFamily="18" charset="0"/>
              <a:cs typeface="Times New Roman" pitchFamily="18" charset="0"/>
            </a:endParaRPr>
          </a:p>
          <a:p>
            <a:pPr marL="285750" lvl="1" indent="0" algn="just">
              <a:buNone/>
            </a:pPr>
            <a:r>
              <a:rPr lang="en-US" sz="2200" dirty="0">
                <a:solidFill>
                  <a:schemeClr val="tx1"/>
                </a:solidFill>
                <a:latin typeface="Times New Roman" pitchFamily="18" charset="0"/>
                <a:cs typeface="Times New Roman" pitchFamily="18" charset="0"/>
              </a:rPr>
              <a:t>e. </a:t>
            </a:r>
            <a:r>
              <a:rPr lang="en-US" sz="2200" dirty="0" err="1">
                <a:solidFill>
                  <a:schemeClr val="tx1"/>
                </a:solidFill>
                <a:latin typeface="Times New Roman" pitchFamily="18" charset="0"/>
                <a:cs typeface="Times New Roman" pitchFamily="18" charset="0"/>
              </a:rPr>
              <a:t>Các</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cơ</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quan</a:t>
            </a:r>
            <a:r>
              <a:rPr lang="en-US" sz="2200" dirty="0">
                <a:solidFill>
                  <a:schemeClr val="tx1"/>
                </a:solidFill>
                <a:latin typeface="Times New Roman" pitchFamily="18" charset="0"/>
                <a:cs typeface="Times New Roman" pitchFamily="18" charset="0"/>
              </a:rPr>
              <a:t> </a:t>
            </a:r>
            <a:r>
              <a:rPr lang="vi-VN" sz="2200" dirty="0">
                <a:solidFill>
                  <a:schemeClr val="tx1"/>
                </a:solidFill>
                <a:latin typeface="Times New Roman" pitchFamily="18" charset="0"/>
                <a:cs typeface="Times New Roman" pitchFamily="18" charset="0"/>
              </a:rPr>
              <a:t>khác: C</a:t>
            </a:r>
            <a:r>
              <a:rPr lang="en-US" sz="2200" dirty="0" err="1">
                <a:solidFill>
                  <a:schemeClr val="tx1"/>
                </a:solidFill>
                <a:latin typeface="Times New Roman" pitchFamily="18" charset="0"/>
                <a:cs typeface="Times New Roman" pitchFamily="18" charset="0"/>
              </a:rPr>
              <a:t>hưa</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phát</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hiện</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dấu</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hiệu</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bệnh</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lý</a:t>
            </a:r>
            <a:endParaRPr lang="en-US" sz="2200" dirty="0">
              <a:solidFill>
                <a:schemeClr val="tx1"/>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E757B0B2-B77B-4185-F320-5E9287EAD7B8}"/>
              </a:ext>
            </a:extLst>
          </p:cNvPr>
          <p:cNvPicPr>
            <a:picLocks noChangeAspect="1"/>
          </p:cNvPicPr>
          <p:nvPr/>
        </p:nvPicPr>
        <p:blipFill>
          <a:blip r:embed="rId2"/>
          <a:stretch>
            <a:fillRect/>
          </a:stretch>
        </p:blipFill>
        <p:spPr>
          <a:xfrm>
            <a:off x="10568131" y="281132"/>
            <a:ext cx="1356360" cy="1356360"/>
          </a:xfrm>
          <a:prstGeom prst="rect">
            <a:avLst/>
          </a:prstGeom>
        </p:spPr>
      </p:pic>
    </p:spTree>
    <p:extLst>
      <p:ext uri="{BB962C8B-B14F-4D97-AF65-F5344CB8AC3E}">
        <p14:creationId xmlns:p14="http://schemas.microsoft.com/office/powerpoint/2010/main" val="127570687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B8A5-917D-5A38-0E88-1BF8FEC56DD8}"/>
              </a:ext>
            </a:extLst>
          </p:cNvPr>
          <p:cNvSpPr>
            <a:spLocks noGrp="1"/>
          </p:cNvSpPr>
          <p:nvPr>
            <p:ph type="title"/>
          </p:nvPr>
        </p:nvSpPr>
        <p:spPr/>
        <p:txBody>
          <a:bodyPr/>
          <a:lstStyle/>
          <a:p>
            <a:r>
              <a:rPr lang="en-SG" b="1" dirty="0">
                <a:solidFill>
                  <a:schemeClr val="tx1"/>
                </a:solidFill>
                <a:latin typeface="Times New Roman" panose="02020603050405020304" pitchFamily="18" charset="0"/>
                <a:cs typeface="Times New Roman" panose="02020603050405020304" pitchFamily="18" charset="0"/>
              </a:rPr>
              <a:t>VI. CẬN LÂM SÀNG</a:t>
            </a:r>
            <a:endParaRPr lang="x-none" b="1"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p:txBody>
          <a:bodyPr>
            <a:normAutofit/>
          </a:bodyPr>
          <a:lstStyle/>
          <a:p>
            <a:pPr>
              <a:buFont typeface="+mj-lt"/>
              <a:buAutoNum type="arabicPeriod"/>
            </a:pPr>
            <a:r>
              <a:rPr lang="en-US" sz="2000" dirty="0" err="1">
                <a:latin typeface="Times New Roman" pitchFamily="18" charset="0"/>
                <a:cs typeface="Times New Roman" pitchFamily="18" charset="0"/>
              </a:rPr>
              <a:t>Xét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nghiệm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máu</a:t>
            </a:r>
            <a:endParaRPr lang="en-US" sz="20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991727531"/>
              </p:ext>
            </p:extLst>
          </p:nvPr>
        </p:nvGraphicFramePr>
        <p:xfrm>
          <a:off x="1291824" y="1653540"/>
          <a:ext cx="7508600" cy="4846320"/>
        </p:xfrm>
        <a:graphic>
          <a:graphicData uri="http://schemas.openxmlformats.org/drawingml/2006/table">
            <a:tbl>
              <a:tblPr firstRow="1" bandRow="1">
                <a:tableStyleId>{5C22544A-7EE6-4342-B048-85BDC9FD1C3A}</a:tableStyleId>
              </a:tblPr>
              <a:tblGrid>
                <a:gridCol w="3548078">
                  <a:extLst>
                    <a:ext uri="{9D8B030D-6E8A-4147-A177-3AD203B41FA5}">
                      <a16:colId xmlns:a16="http://schemas.microsoft.com/office/drawing/2014/main" val="20000"/>
                    </a:ext>
                  </a:extLst>
                </a:gridCol>
                <a:gridCol w="3960522">
                  <a:extLst>
                    <a:ext uri="{9D8B030D-6E8A-4147-A177-3AD203B41FA5}">
                      <a16:colId xmlns:a16="http://schemas.microsoft.com/office/drawing/2014/main" val="20001"/>
                    </a:ext>
                  </a:extLst>
                </a:gridCol>
              </a:tblGrid>
              <a:tr h="329912">
                <a:tc>
                  <a:txBody>
                    <a:bodyPr/>
                    <a:lstStyle/>
                    <a:p>
                      <a:r>
                        <a:rPr lang="en-US" dirty="0">
                          <a:latin typeface="Times New Roman" panose="02020603050405020304" pitchFamily="18" charset="0"/>
                          <a:cs typeface="Times New Roman" panose="02020603050405020304" pitchFamily="18" charset="0"/>
                        </a:rPr>
                        <a:t>CÔNG THỨC MÁU</a:t>
                      </a:r>
                    </a:p>
                  </a:txBody>
                  <a:tcPr/>
                </a:tc>
                <a:tc>
                  <a:txBody>
                    <a:bodyPr/>
                    <a:lstStyle/>
                    <a:p>
                      <a:r>
                        <a:rPr lang="en-US" dirty="0">
                          <a:latin typeface="Times New Roman" panose="02020603050405020304" pitchFamily="18" charset="0"/>
                          <a:cs typeface="Times New Roman" panose="02020603050405020304" pitchFamily="18" charset="0"/>
                        </a:rPr>
                        <a:t>HÓA SINH MÁU</a:t>
                      </a:r>
                    </a:p>
                  </a:txBody>
                  <a:tcPr/>
                </a:tc>
                <a:extLst>
                  <a:ext uri="{0D108BD9-81ED-4DB2-BD59-A6C34878D82A}">
                    <a16:rowId xmlns:a16="http://schemas.microsoft.com/office/drawing/2014/main" val="10000"/>
                  </a:ext>
                </a:extLst>
              </a:tr>
              <a:tr h="569437">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vi-VN" dirty="0">
                          <a:latin typeface="Times New Roman" pitchFamily="18" charset="0"/>
                          <a:cs typeface="Times New Roman" pitchFamily="18" charset="0"/>
                        </a:rPr>
                        <a:t>RBC</a:t>
                      </a:r>
                      <a:r>
                        <a:rPr lang="en-US" dirty="0">
                          <a:latin typeface="Times New Roman" pitchFamily="18" charset="0"/>
                          <a:cs typeface="Times New Roman" pitchFamily="18" charset="0"/>
                        </a:rPr>
                        <a:t>: 4,76 T/L</a:t>
                      </a:r>
                    </a:p>
                    <a:p>
                      <a:endParaRPr lang="en-US" dirty="0">
                        <a:latin typeface="Times New Roman" pitchFamily="18" charset="0"/>
                        <a:cs typeface="Times New Roman"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Glucose: 5,2 </a:t>
                      </a:r>
                      <a:r>
                        <a:rPr lang="en-US" dirty="0" err="1">
                          <a:latin typeface="Times New Roman" panose="02020603050405020304" pitchFamily="18" charset="0"/>
                          <a:cs typeface="Times New Roman" panose="02020603050405020304" pitchFamily="18" charset="0"/>
                        </a:rPr>
                        <a:t>mmol</a:t>
                      </a:r>
                      <a:r>
                        <a:rPr lang="en-US" dirty="0">
                          <a:latin typeface="Times New Roman" panose="02020603050405020304" pitchFamily="18" charset="0"/>
                          <a:cs typeface="Times New Roman" panose="02020603050405020304" pitchFamily="18" charset="0"/>
                        </a:rPr>
                        <a:t>/l</a:t>
                      </a:r>
                    </a:p>
                  </a:txBody>
                  <a:tcPr/>
                </a:tc>
                <a:extLst>
                  <a:ext uri="{0D108BD9-81ED-4DB2-BD59-A6C34878D82A}">
                    <a16:rowId xmlns:a16="http://schemas.microsoft.com/office/drawing/2014/main" val="10001"/>
                  </a:ext>
                </a:extLst>
              </a:tr>
              <a:tr h="569437">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vi-VN" dirty="0">
                          <a:latin typeface="Times New Roman" pitchFamily="18" charset="0"/>
                          <a:cs typeface="Times New Roman" pitchFamily="18" charset="0"/>
                        </a:rPr>
                        <a:t>HB</a:t>
                      </a:r>
                      <a:r>
                        <a:rPr lang="en-US" dirty="0">
                          <a:latin typeface="Times New Roman" pitchFamily="18" charset="0"/>
                          <a:cs typeface="Times New Roman" pitchFamily="18" charset="0"/>
                        </a:rPr>
                        <a:t>: 146g/l</a:t>
                      </a:r>
                    </a:p>
                    <a:p>
                      <a:endParaRPr lang="en-US" dirty="0">
                        <a:latin typeface="Times New Roman" pitchFamily="18" charset="0"/>
                        <a:cs typeface="Times New Roman"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U</a:t>
                      </a:r>
                      <a:r>
                        <a:rPr lang="vi-VN" sz="1800" kern="1200" dirty="0">
                          <a:solidFill>
                            <a:schemeClr val="dk1"/>
                          </a:solidFill>
                          <a:effectLst/>
                          <a:latin typeface="Times New Roman" panose="02020603050405020304" pitchFamily="18" charset="0"/>
                          <a:ea typeface="+mn-ea"/>
                          <a:cs typeface="Times New Roman" panose="02020603050405020304" pitchFamily="18" charset="0"/>
                        </a:rPr>
                        <a:t>re: 4,7</a:t>
                      </a:r>
                      <a:r>
                        <a:rPr lang="en-US" sz="18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baseline="0" dirty="0" err="1">
                          <a:solidFill>
                            <a:schemeClr val="dk1"/>
                          </a:solidFill>
                          <a:effectLst/>
                          <a:latin typeface="Times New Roman" panose="02020603050405020304" pitchFamily="18" charset="0"/>
                          <a:ea typeface="+mn-ea"/>
                          <a:cs typeface="Times New Roman" panose="02020603050405020304" pitchFamily="18" charset="0"/>
                        </a:rPr>
                        <a:t>mmol</a:t>
                      </a:r>
                      <a:r>
                        <a:rPr lang="en-US" sz="1800" kern="1200" baseline="0" dirty="0">
                          <a:solidFill>
                            <a:schemeClr val="dk1"/>
                          </a:solidFill>
                          <a:effectLst/>
                          <a:latin typeface="Times New Roman" panose="02020603050405020304" pitchFamily="18" charset="0"/>
                          <a:ea typeface="+mn-ea"/>
                          <a:cs typeface="Times New Roman" panose="02020603050405020304" pitchFamily="18" charset="0"/>
                        </a:rPr>
                        <a:t>/l</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569437">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vi-VN" dirty="0">
                          <a:latin typeface="Times New Roman" pitchFamily="18" charset="0"/>
                          <a:cs typeface="Times New Roman" pitchFamily="18" charset="0"/>
                        </a:rPr>
                        <a:t>HCT: 0.446</a:t>
                      </a:r>
                      <a:r>
                        <a:rPr lang="en-US" dirty="0">
                          <a:latin typeface="Times New Roman" pitchFamily="18" charset="0"/>
                          <a:cs typeface="Times New Roman" pitchFamily="18" charset="0"/>
                        </a:rPr>
                        <a:t> l/l</a:t>
                      </a:r>
                    </a:p>
                    <a:p>
                      <a:endParaRPr lang="en-US" dirty="0">
                        <a:latin typeface="Times New Roman" pitchFamily="18" charset="0"/>
                        <a:cs typeface="Times New Roman"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Creatin</a:t>
                      </a:r>
                      <a:r>
                        <a:rPr lang="en-US" dirty="0">
                          <a:latin typeface="Times New Roman" panose="02020603050405020304" pitchFamily="18" charset="0"/>
                          <a:cs typeface="Times New Roman" panose="02020603050405020304" pitchFamily="18" charset="0"/>
                        </a:rPr>
                        <a:t>: 102,9 µ</a:t>
                      </a:r>
                      <a:r>
                        <a:rPr lang="en-US" dirty="0" err="1">
                          <a:latin typeface="Times New Roman" panose="02020603050405020304" pitchFamily="18" charset="0"/>
                          <a:cs typeface="Times New Roman" panose="02020603050405020304" pitchFamily="18" charset="0"/>
                        </a:rPr>
                        <a:t>mol</a:t>
                      </a:r>
                      <a:r>
                        <a:rPr lang="en-US" dirty="0">
                          <a:latin typeface="Times New Roman" panose="02020603050405020304" pitchFamily="18" charset="0"/>
                          <a:cs typeface="Times New Roman" panose="02020603050405020304" pitchFamily="18" charset="0"/>
                        </a:rPr>
                        <a:t>/l</a:t>
                      </a:r>
                    </a:p>
                  </a:txBody>
                  <a:tcPr/>
                </a:tc>
                <a:extLst>
                  <a:ext uri="{0D108BD9-81ED-4DB2-BD59-A6C34878D82A}">
                    <a16:rowId xmlns:a16="http://schemas.microsoft.com/office/drawing/2014/main" val="10003"/>
                  </a:ext>
                </a:extLst>
              </a:tr>
              <a:tr h="569437">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vi-VN" dirty="0">
                          <a:latin typeface="Times New Roman" pitchFamily="18" charset="0"/>
                          <a:cs typeface="Times New Roman" pitchFamily="18" charset="0"/>
                        </a:rPr>
                        <a:t>PLT: 320</a:t>
                      </a:r>
                      <a:r>
                        <a:rPr lang="en-US" dirty="0">
                          <a:latin typeface="Times New Roman" pitchFamily="18" charset="0"/>
                          <a:cs typeface="Times New Roman" pitchFamily="18" charset="0"/>
                        </a:rPr>
                        <a:t> T/L</a:t>
                      </a:r>
                    </a:p>
                    <a:p>
                      <a:endParaRPr lang="en-US" dirty="0">
                        <a:latin typeface="Times New Roman" pitchFamily="18" charset="0"/>
                        <a:cs typeface="Times New Roman"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AST</a:t>
                      </a:r>
                      <a:r>
                        <a:rPr lang="vi-VN" sz="1800" kern="1200" dirty="0">
                          <a:solidFill>
                            <a:schemeClr val="dk1"/>
                          </a:solidFill>
                          <a:effectLst/>
                          <a:latin typeface="Times New Roman" panose="02020603050405020304" pitchFamily="18" charset="0"/>
                          <a:ea typeface="+mn-ea"/>
                          <a:cs typeface="Times New Roman" panose="02020603050405020304" pitchFamily="18" charset="0"/>
                        </a:rPr>
                        <a:t>: 21,2</a:t>
                      </a:r>
                      <a:r>
                        <a:rPr lang="en-US" sz="1800" kern="1200" baseline="0" dirty="0">
                          <a:solidFill>
                            <a:schemeClr val="dk1"/>
                          </a:solidFill>
                          <a:effectLst/>
                          <a:latin typeface="Times New Roman" panose="02020603050405020304" pitchFamily="18" charset="0"/>
                          <a:ea typeface="+mn-ea"/>
                          <a:cs typeface="Times New Roman" panose="02020603050405020304" pitchFamily="18" charset="0"/>
                        </a:rPr>
                        <a:t> U/L</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69437">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vi-VN" dirty="0">
                          <a:latin typeface="Times New Roman" pitchFamily="18" charset="0"/>
                          <a:cs typeface="Times New Roman" pitchFamily="18" charset="0"/>
                        </a:rPr>
                        <a:t>WBC: 10,8</a:t>
                      </a:r>
                      <a:r>
                        <a:rPr lang="en-US" dirty="0">
                          <a:latin typeface="Times New Roman" pitchFamily="18" charset="0"/>
                          <a:cs typeface="Times New Roman" pitchFamily="18" charset="0"/>
                        </a:rPr>
                        <a:t> G/L</a:t>
                      </a:r>
                      <a:r>
                        <a:rPr lang="vi-VN" dirty="0">
                          <a:latin typeface="Times New Roman" pitchFamily="18" charset="0"/>
                          <a:cs typeface="Times New Roman" pitchFamily="18" charset="0"/>
                        </a:rPr>
                        <a:t> ↑</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ALT: 13,8 U/L</a:t>
                      </a:r>
                    </a:p>
                  </a:txBody>
                  <a:tcPr/>
                </a:tc>
                <a:extLst>
                  <a:ext uri="{0D108BD9-81ED-4DB2-BD59-A6C34878D82A}">
                    <a16:rowId xmlns:a16="http://schemas.microsoft.com/office/drawing/2014/main" val="10005"/>
                  </a:ext>
                </a:extLst>
              </a:tr>
              <a:tr h="569437">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vi-VN" dirty="0">
                          <a:latin typeface="Times New Roman" pitchFamily="18" charset="0"/>
                          <a:cs typeface="Times New Roman" pitchFamily="18" charset="0"/>
                        </a:rPr>
                        <a:t>APTT: </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26.9</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vi-VN" sz="1800" kern="1200" dirty="0">
                          <a:solidFill>
                            <a:schemeClr val="dk1"/>
                          </a:solidFill>
                          <a:effectLst/>
                          <a:latin typeface="Times New Roman" panose="02020603050405020304" pitchFamily="18" charset="0"/>
                          <a:ea typeface="+mn-ea"/>
                          <a:cs typeface="Times New Roman" panose="02020603050405020304" pitchFamily="18" charset="0"/>
                        </a:rPr>
                        <a:t>HbsAg, HCVAb, HIVAb (-)</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569437">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vi-VN" dirty="0">
                          <a:latin typeface="Times New Roman" pitchFamily="18" charset="0"/>
                          <a:cs typeface="Times New Roman" pitchFamily="18" charset="0"/>
                        </a:rPr>
                        <a:t>PT: </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0.76</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pic>
        <p:nvPicPr>
          <p:cNvPr id="3" name="Picture 2">
            <a:extLst>
              <a:ext uri="{FF2B5EF4-FFF2-40B4-BE49-F238E27FC236}">
                <a16:creationId xmlns:a16="http://schemas.microsoft.com/office/drawing/2014/main" id="{14D655E1-8019-3525-8F11-C8D2E0B4F7D8}"/>
              </a:ext>
            </a:extLst>
          </p:cNvPr>
          <p:cNvPicPr>
            <a:picLocks noChangeAspect="1"/>
          </p:cNvPicPr>
          <p:nvPr/>
        </p:nvPicPr>
        <p:blipFill>
          <a:blip r:embed="rId2"/>
          <a:stretch>
            <a:fillRect/>
          </a:stretch>
        </p:blipFill>
        <p:spPr>
          <a:xfrm>
            <a:off x="10568131" y="281132"/>
            <a:ext cx="1356360" cy="1356360"/>
          </a:xfrm>
          <a:prstGeom prst="rect">
            <a:avLst/>
          </a:prstGeom>
        </p:spPr>
      </p:pic>
    </p:spTree>
    <p:extLst>
      <p:ext uri="{BB962C8B-B14F-4D97-AF65-F5344CB8AC3E}">
        <p14:creationId xmlns:p14="http://schemas.microsoft.com/office/powerpoint/2010/main" val="2783378931"/>
      </p:ext>
    </p:extLst>
  </p:cSld>
  <p:clrMapOvr>
    <a:masterClrMapping/>
  </p:clrMapOvr>
  <p:transition spd="slow">
    <p:wipe/>
  </p:transition>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653</TotalTime>
  <Words>1603</Words>
  <Application>Microsoft Office PowerPoint</Application>
  <PresentationFormat>Widescreen</PresentationFormat>
  <Paragraphs>109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Corbel</vt:lpstr>
      <vt:lpstr>Times New Roman</vt:lpstr>
      <vt:lpstr>Basis</vt:lpstr>
      <vt:lpstr>BỆNH ÁN LÂM SÀNG</vt:lpstr>
      <vt:lpstr>I. THÔNG TIN HÀNH CHÍNH</vt:lpstr>
      <vt:lpstr>II. LÝ DO VÀO VIỆN</vt:lpstr>
      <vt:lpstr> III. BỆNH SỬ</vt:lpstr>
      <vt:lpstr> III. BỆNH SỬ</vt:lpstr>
      <vt:lpstr>IV. TIỀN SỬ</vt:lpstr>
      <vt:lpstr>V. KHÁM</vt:lpstr>
      <vt:lpstr>V. KHÁM</vt:lpstr>
      <vt:lpstr>VI. CẬN LÂM SÀNG</vt:lpstr>
      <vt:lpstr>VI. CẬN LÂM SÀNG</vt:lpstr>
      <vt:lpstr>VII. TÓM TẮT BỆNH ÁN</vt:lpstr>
      <vt:lpstr>VII. TÓM TẮT BỆNH ÁN</vt:lpstr>
      <vt:lpstr>VIII. CHẨN ĐOÁN XÁC ĐỊNH</vt:lpstr>
      <vt:lpstr>IX. ĐIỀU TRỊ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Hồ sơ  quản lý sức khoẻ cá nhân</dc:title>
  <dc:creator>Microsoft Office User</dc:creator>
  <cp:lastModifiedBy>Long Nhat Nguyen</cp:lastModifiedBy>
  <cp:revision>85</cp:revision>
  <dcterms:created xsi:type="dcterms:W3CDTF">2022-08-25T13:53:39Z</dcterms:created>
  <dcterms:modified xsi:type="dcterms:W3CDTF">2022-10-04T17:16:42Z</dcterms:modified>
</cp:coreProperties>
</file>