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684" r:id="rId1"/>
  </p:sldMasterIdLst>
  <p:notesMasterIdLst>
    <p:notesMasterId r:id="rId38"/>
  </p:notesMasterIdLst>
  <p:sldIdLst>
    <p:sldId id="256" r:id="rId2"/>
    <p:sldId id="345" r:id="rId3"/>
    <p:sldId id="257" r:id="rId4"/>
    <p:sldId id="258" r:id="rId5"/>
    <p:sldId id="259" r:id="rId6"/>
    <p:sldId id="260" r:id="rId7"/>
    <p:sldId id="261" r:id="rId8"/>
    <p:sldId id="311" r:id="rId9"/>
    <p:sldId id="335" r:id="rId10"/>
    <p:sldId id="337" r:id="rId11"/>
    <p:sldId id="336" r:id="rId12"/>
    <p:sldId id="338" r:id="rId13"/>
    <p:sldId id="334" r:id="rId14"/>
    <p:sldId id="312" r:id="rId15"/>
    <p:sldId id="343" r:id="rId16"/>
    <p:sldId id="342" r:id="rId17"/>
    <p:sldId id="316" r:id="rId18"/>
    <p:sldId id="317" r:id="rId19"/>
    <p:sldId id="318" r:id="rId20"/>
    <p:sldId id="319" r:id="rId21"/>
    <p:sldId id="320" r:id="rId22"/>
    <p:sldId id="271" r:id="rId23"/>
    <p:sldId id="274" r:id="rId24"/>
    <p:sldId id="322" r:id="rId25"/>
    <p:sldId id="273" r:id="rId26"/>
    <p:sldId id="324" r:id="rId27"/>
    <p:sldId id="346" r:id="rId28"/>
    <p:sldId id="321" r:id="rId29"/>
    <p:sldId id="289" r:id="rId30"/>
    <p:sldId id="293" r:id="rId31"/>
    <p:sldId id="294" r:id="rId32"/>
    <p:sldId id="295" r:id="rId33"/>
    <p:sldId id="296" r:id="rId34"/>
    <p:sldId id="299" r:id="rId35"/>
    <p:sldId id="327" r:id="rId36"/>
    <p:sldId id="33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8195E9C-E9A4-5FC1-600F-D4729B71CE3A}" name="Long Nhat Nguyen" initials="LNN" userId="1bc83f58d39bfce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775BF"/>
    <a:srgbClr val="EA2B1F"/>
    <a:srgbClr val="DDF2FF"/>
    <a:srgbClr val="DCA11D"/>
    <a:srgbClr val="65A9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113" autoAdjust="0"/>
  </p:normalViewPr>
  <p:slideViewPr>
    <p:cSldViewPr snapToGrid="0">
      <p:cViewPr>
        <p:scale>
          <a:sx n="50" d="100"/>
          <a:sy n="50" d="100"/>
        </p:scale>
        <p:origin x="14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8/10/relationships/authors" Targe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031023057366781"/>
          <c:y val="8.922135668659413E-2"/>
          <c:w val="0.42900656905246393"/>
          <c:h val="0.81621300213918668"/>
        </c:manualLayout>
      </c:layout>
      <c:pieChart>
        <c:varyColors val="1"/>
        <c:ser>
          <c:idx val="0"/>
          <c:order val="0"/>
          <c:tx>
            <c:strRef>
              <c:f>Sheet1!$B$1</c:f>
              <c:strCache>
                <c:ptCount val="1"/>
                <c:pt idx="0">
                  <c:v>Sales</c:v>
                </c:pt>
              </c:strCache>
            </c:strRef>
          </c:tx>
          <c:explosion val="6"/>
          <c:dPt>
            <c:idx val="0"/>
            <c:bubble3D val="0"/>
            <c:spPr>
              <a:solidFill>
                <a:srgbClr val="EA2B1F"/>
              </a:solidFill>
              <a:ln w="19050">
                <a:solidFill>
                  <a:schemeClr val="lt1"/>
                </a:solidFill>
              </a:ln>
              <a:effectLst/>
            </c:spPr>
            <c:extLst>
              <c:ext xmlns:c16="http://schemas.microsoft.com/office/drawing/2014/chart" uri="{C3380CC4-5D6E-409C-BE32-E72D297353CC}">
                <c16:uniqueId val="{00000001-AC98-4F89-9AEC-F3B85E6DE28A}"/>
              </c:ext>
            </c:extLst>
          </c:dPt>
          <c:dPt>
            <c:idx val="1"/>
            <c:bubble3D val="0"/>
            <c:spPr>
              <a:solidFill>
                <a:schemeClr val="accent6"/>
              </a:solidFill>
              <a:ln w="19050">
                <a:solidFill>
                  <a:schemeClr val="lt1"/>
                </a:solidFill>
              </a:ln>
              <a:effectLst/>
            </c:spPr>
            <c:extLst>
              <c:ext xmlns:c16="http://schemas.microsoft.com/office/drawing/2014/chart" uri="{C3380CC4-5D6E-409C-BE32-E72D297353CC}">
                <c16:uniqueId val="{00000003-AC98-4F89-9AEC-F3B85E6DE28A}"/>
              </c:ext>
            </c:extLst>
          </c:dPt>
          <c:dLbls>
            <c:dLbl>
              <c:idx val="0"/>
              <c:tx>
                <c:rich>
                  <a:bodyPr/>
                  <a:lstStyle/>
                  <a:p>
                    <a:r>
                      <a:rPr lang="en-US" dirty="0"/>
                      <a:t>34,4%</a:t>
                    </a:r>
                  </a:p>
                </c:rich>
              </c:tx>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C98-4F89-9AEC-F3B85E6DE28A}"/>
                </c:ext>
              </c:extLst>
            </c:dLbl>
            <c:dLbl>
              <c:idx val="1"/>
              <c:tx>
                <c:rich>
                  <a:bodyPr/>
                  <a:lstStyle/>
                  <a:p>
                    <a:r>
                      <a:rPr lang="en-US"/>
                      <a:t>65,6%</a:t>
                    </a:r>
                  </a:p>
                </c:rich>
              </c:tx>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C98-4F89-9AEC-F3B85E6DE28A}"/>
                </c:ext>
              </c:extLst>
            </c:dLbl>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Suy dinh dưỡng</c:v>
                </c:pt>
                <c:pt idx="1">
                  <c:v>Không suy dinh dưỡng</c:v>
                </c:pt>
              </c:strCache>
            </c:strRef>
          </c:cat>
          <c:val>
            <c:numRef>
              <c:f>Sheet1!$B$2:$B$3</c:f>
              <c:numCache>
                <c:formatCode>0.00%</c:formatCode>
                <c:ptCount val="2"/>
                <c:pt idx="0">
                  <c:v>0.34399999999999997</c:v>
                </c:pt>
                <c:pt idx="1">
                  <c:v>0.65600000000000003</c:v>
                </c:pt>
              </c:numCache>
            </c:numRef>
          </c:val>
          <c:extLst>
            <c:ext xmlns:c16="http://schemas.microsoft.com/office/drawing/2014/chart" uri="{C3380CC4-5D6E-409C-BE32-E72D297353CC}">
              <c16:uniqueId val="{00000004-AC98-4F89-9AEC-F3B85E6DE28A}"/>
            </c:ext>
          </c:extLst>
        </c:ser>
        <c:dLbls>
          <c:dLblPos val="inEnd"/>
          <c:showLegendKey val="0"/>
          <c:showVal val="0"/>
          <c:showCatName val="1"/>
          <c:showSerName val="0"/>
          <c:showPercent val="0"/>
          <c:showBubbleSize val="0"/>
          <c:showLeaderLines val="1"/>
        </c:dLbls>
        <c:firstSliceAng val="0"/>
      </c:pieChart>
      <c:spPr>
        <a:noFill/>
        <a:ln>
          <a:noFill/>
        </a:ln>
        <a:effectLst/>
      </c:spPr>
    </c:plotArea>
    <c:legend>
      <c:legendPos val="r"/>
      <c:layout>
        <c:manualLayout>
          <c:xMode val="edge"/>
          <c:yMode val="edge"/>
          <c:x val="0.52109314182607591"/>
          <c:y val="0.20039804399187752"/>
          <c:w val="0.47730561780699493"/>
          <c:h val="0.27053062643219988"/>
        </c:manualLayout>
      </c:layout>
      <c:overlay val="0"/>
      <c:spPr>
        <a:noFill/>
        <a:ln>
          <a:noFill/>
        </a:ln>
        <a:effectLst/>
      </c:spPr>
      <c:txPr>
        <a:bodyPr rot="0" spcFirstLastPara="1" vertOverflow="ellipsis" vert="horz" wrap="square" anchor="ctr" anchorCtr="1"/>
        <a:lstStyle/>
        <a:p>
          <a:pPr>
            <a:lnSpc>
              <a:spcPct val="100000"/>
            </a:lnSpc>
            <a:defRPr sz="2800" b="0" i="0" u="none" strike="noStrike" kern="1200" baseline="0">
              <a:solidFill>
                <a:srgbClr val="1775BF"/>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showLegendKey val="0"/>
          <c:showVal val="0"/>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8802839363011"/>
          <c:y val="8.3877072198968977E-2"/>
          <c:w val="0.42900656905246393"/>
          <c:h val="0.81621300213918668"/>
        </c:manualLayout>
      </c:layout>
      <c:pieChart>
        <c:varyColors val="1"/>
        <c:ser>
          <c:idx val="0"/>
          <c:order val="0"/>
          <c:tx>
            <c:strRef>
              <c:f>Sheet1!$B$1</c:f>
              <c:strCache>
                <c:ptCount val="1"/>
                <c:pt idx="0">
                  <c:v>Sales</c:v>
                </c:pt>
              </c:strCache>
            </c:strRef>
          </c:tx>
          <c:explosion val="11"/>
          <c:dPt>
            <c:idx val="0"/>
            <c:bubble3D val="0"/>
            <c:explosion val="0"/>
            <c:spPr>
              <a:solidFill>
                <a:srgbClr val="EA2B1F"/>
              </a:solidFill>
              <a:ln w="19050">
                <a:solidFill>
                  <a:schemeClr val="lt1"/>
                </a:solidFill>
              </a:ln>
              <a:effectLst/>
            </c:spPr>
            <c:extLst>
              <c:ext xmlns:c16="http://schemas.microsoft.com/office/drawing/2014/chart" uri="{C3380CC4-5D6E-409C-BE32-E72D297353CC}">
                <c16:uniqueId val="{00000001-6D77-48D7-BBA7-A27FDB42D3F4}"/>
              </c:ext>
            </c:extLst>
          </c:dPt>
          <c:dPt>
            <c:idx val="1"/>
            <c:bubble3D val="0"/>
            <c:spPr>
              <a:solidFill>
                <a:schemeClr val="accent6"/>
              </a:solidFill>
              <a:ln w="19050">
                <a:solidFill>
                  <a:schemeClr val="lt1"/>
                </a:solidFill>
              </a:ln>
              <a:effectLst/>
            </c:spPr>
            <c:extLst>
              <c:ext xmlns:c16="http://schemas.microsoft.com/office/drawing/2014/chart" uri="{C3380CC4-5D6E-409C-BE32-E72D297353CC}">
                <c16:uniqueId val="{00000003-6D77-48D7-BBA7-A27FDB42D3F4}"/>
              </c:ext>
            </c:extLst>
          </c:dPt>
          <c:dLbls>
            <c:dLbl>
              <c:idx val="0"/>
              <c:tx>
                <c:rich>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r>
                      <a:rPr lang="en-US" dirty="0"/>
                      <a:t>37,2%</a:t>
                    </a:r>
                  </a:p>
                </c:rich>
              </c:tx>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6D77-48D7-BBA7-A27FDB42D3F4}"/>
                </c:ext>
              </c:extLst>
            </c:dLbl>
            <c:dLbl>
              <c:idx val="1"/>
              <c:tx>
                <c:rich>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r>
                      <a:rPr lang="en-US" dirty="0"/>
                      <a:t>62,8%</a:t>
                    </a:r>
                  </a:p>
                </c:rich>
              </c:tx>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6D77-48D7-BBA7-A27FDB42D3F4}"/>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vi-V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Suy dinh dưỡng</c:v>
                </c:pt>
                <c:pt idx="1">
                  <c:v>Không suy dinh dưỡng</c:v>
                </c:pt>
              </c:strCache>
            </c:strRef>
          </c:cat>
          <c:val>
            <c:numRef>
              <c:f>Sheet1!$B$2:$B$3</c:f>
              <c:numCache>
                <c:formatCode>0.00%</c:formatCode>
                <c:ptCount val="2"/>
                <c:pt idx="0">
                  <c:v>0.372</c:v>
                </c:pt>
                <c:pt idx="1">
                  <c:v>0.628</c:v>
                </c:pt>
              </c:numCache>
            </c:numRef>
          </c:val>
          <c:extLst>
            <c:ext xmlns:c16="http://schemas.microsoft.com/office/drawing/2014/chart" uri="{C3380CC4-5D6E-409C-BE32-E72D297353CC}">
              <c16:uniqueId val="{00000004-6D77-48D7-BBA7-A27FDB42D3F4}"/>
            </c:ext>
          </c:extLst>
        </c:ser>
        <c:dLbls>
          <c:dLblPos val="inEnd"/>
          <c:showLegendKey val="0"/>
          <c:showVal val="0"/>
          <c:showCatName val="1"/>
          <c:showSerName val="0"/>
          <c:showPercent val="0"/>
          <c:showBubbleSize val="0"/>
          <c:showLeaderLines val="1"/>
        </c:dLbls>
        <c:firstSliceAng val="0"/>
      </c:pieChart>
      <c:spPr>
        <a:noFill/>
        <a:ln>
          <a:noFill/>
        </a:ln>
        <a:effectLst/>
      </c:spPr>
    </c:plotArea>
    <c:legend>
      <c:legendPos val="r"/>
      <c:layout>
        <c:manualLayout>
          <c:xMode val="edge"/>
          <c:yMode val="edge"/>
          <c:x val="0.57083391738634359"/>
          <c:y val="0.216430897454753"/>
          <c:w val="0.42778870017663284"/>
          <c:h val="0.28389133765126273"/>
        </c:manualLayout>
      </c:layout>
      <c:overlay val="0"/>
      <c:spPr>
        <a:noFill/>
        <a:ln>
          <a:noFill/>
        </a:ln>
        <a:effectLst/>
      </c:spPr>
      <c:txPr>
        <a:bodyPr rot="0" spcFirstLastPara="1" vertOverflow="ellipsis" vert="horz" wrap="square" anchor="ctr" anchorCtr="1"/>
        <a:lstStyle/>
        <a:p>
          <a:pPr>
            <a:defRPr sz="2800" b="0" i="0" u="none" strike="noStrike" kern="1200" baseline="0">
              <a:solidFill>
                <a:srgbClr val="1775BF"/>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586772397691996E-2"/>
          <c:y val="2.9186850609650115E-2"/>
          <c:w val="0.81657268490789303"/>
          <c:h val="0.83057054972898692"/>
        </c:manualLayout>
      </c:layout>
      <c:barChart>
        <c:barDir val="col"/>
        <c:grouping val="stacked"/>
        <c:varyColors val="0"/>
        <c:ser>
          <c:idx val="0"/>
          <c:order val="0"/>
          <c:tx>
            <c:strRef>
              <c:f>Sheet1!$B$1</c:f>
              <c:strCache>
                <c:ptCount val="1"/>
                <c:pt idx="0">
                  <c:v>SDD</c:v>
                </c:pt>
              </c:strCache>
            </c:strRef>
          </c:tx>
          <c:spPr>
            <a:solidFill>
              <a:srgbClr val="EA2B1F"/>
            </a:solidFill>
            <a:ln>
              <a:noFill/>
            </a:ln>
            <a:effectLst/>
            <a:scene3d>
              <a:camera prst="orthographicFront"/>
              <a:lightRig rig="threePt" dir="t"/>
            </a:scene3d>
            <a:sp3d prstMaterial="matte"/>
          </c:spPr>
          <c:invertIfNegative val="0"/>
          <c:dLbls>
            <c:dLbl>
              <c:idx val="0"/>
              <c:layout>
                <c:manualLayout>
                  <c:x val="0"/>
                  <c:y val="-0.15010612642512411"/>
                </c:manualLayout>
              </c:layout>
              <c:tx>
                <c:rich>
                  <a:bodyPr/>
                  <a:lstStyle/>
                  <a:p>
                    <a:r>
                      <a:rPr lang="en-US" dirty="0"/>
                      <a:t>9,3%</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3-8312-4037-A126-43C01B808F12}"/>
                </c:ext>
              </c:extLst>
            </c:dLbl>
            <c:dLbl>
              <c:idx val="1"/>
              <c:layout>
                <c:manualLayout>
                  <c:x val="0"/>
                  <c:y val="-0.17775225837561212"/>
                </c:manualLayout>
              </c:layout>
              <c:tx>
                <c:rich>
                  <a:bodyPr/>
                  <a:lstStyle/>
                  <a:p>
                    <a:r>
                      <a:rPr lang="en-US" dirty="0"/>
                      <a:t>11,6%</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2-8312-4037-A126-43C01B808F12}"/>
                </c:ext>
              </c:extLst>
            </c:dLbl>
            <c:dLbl>
              <c:idx val="2"/>
              <c:layout>
                <c:manualLayout>
                  <c:x val="3.4786641929499497E-3"/>
                  <c:y val="-0.1751705026068619"/>
                </c:manualLayout>
              </c:layout>
              <c:tx>
                <c:rich>
                  <a:bodyPr/>
                  <a:lstStyle/>
                  <a:p>
                    <a:r>
                      <a:rPr lang="en-US" dirty="0"/>
                      <a:t>11,6%</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1-8312-4037-A126-43C01B808F12}"/>
                </c:ext>
              </c:extLst>
            </c:dLbl>
            <c:dLbl>
              <c:idx val="3"/>
              <c:layout>
                <c:manualLayout>
                  <c:x val="3.4786641929499072E-3"/>
                  <c:y val="-0.31219037989011478"/>
                </c:manualLayout>
              </c:layout>
              <c:tx>
                <c:rich>
                  <a:bodyPr/>
                  <a:lstStyle/>
                  <a:p>
                    <a:r>
                      <a:rPr lang="en-US" dirty="0"/>
                      <a:t>22,1%</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0-8312-4037-A126-43C01B808F12}"/>
                </c:ext>
              </c:extLst>
            </c:dLbl>
            <c:dLbl>
              <c:idx val="4"/>
              <c:layout>
                <c:manualLayout>
                  <c:x val="-8.1168831168832011E-3"/>
                  <c:y val="-0.22948922096637761"/>
                </c:manualLayout>
              </c:layout>
              <c:tx>
                <c:rich>
                  <a:bodyPr/>
                  <a:lstStyle/>
                  <a:p>
                    <a:r>
                      <a:rPr lang="en-US" dirty="0"/>
                      <a:t>15,1%</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4-8312-4037-A126-43C01B808F12}"/>
                </c:ext>
              </c:extLst>
            </c:dLbl>
            <c:dLbl>
              <c:idx val="5"/>
              <c:layout>
                <c:manualLayout>
                  <c:x val="3.4786641929498222E-3"/>
                  <c:y val="-0.40361035166156312"/>
                </c:manualLayout>
              </c:layout>
              <c:tx>
                <c:rich>
                  <a:bodyPr/>
                  <a:lstStyle/>
                  <a:p>
                    <a:r>
                      <a:rPr lang="en-US" dirty="0"/>
                      <a:t>30,2%</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5-8312-4037-A126-43C01B808F12}"/>
                </c:ext>
              </c:extLst>
            </c:dLbl>
            <c:numFmt formatCode="0.00%" sourceLinked="0"/>
            <c:spPr>
              <a:noFill/>
              <a:ln>
                <a:noFill/>
              </a:ln>
              <a:effectLst/>
            </c:spPr>
            <c:txPr>
              <a:bodyPr rot="0" spcFirstLastPara="1" vertOverflow="ellipsis" vert="horz" wrap="square" lIns="38100" tIns="19050" rIns="38100" bIns="19050" anchor="t" anchorCtr="0">
                <a:spAutoFit/>
              </a:bodyPr>
              <a:lstStyle/>
              <a:p>
                <a:pPr>
                  <a:defRPr sz="2800" b="1" i="0" u="none" strike="noStrike" kern="1200" baseline="0">
                    <a:solidFill>
                      <a:schemeClr val="tx1"/>
                    </a:solidFill>
                    <a:latin typeface="Arial" panose="020B0604020202020204" pitchFamily="34" charset="0"/>
                    <a:ea typeface="+mn-ea"/>
                    <a:cs typeface="Arial" panose="020B0604020202020204" pitchFamily="34" charset="0"/>
                  </a:defRPr>
                </a:pPr>
                <a:endParaRPr lang="vi-VN"/>
              </a:p>
            </c:txPr>
            <c:dLblPos val="in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&lt;20 tuổi</c:v>
                </c:pt>
                <c:pt idx="1">
                  <c:v>20-29 tuổi</c:v>
                </c:pt>
                <c:pt idx="2">
                  <c:v>30-39 tuổi</c:v>
                </c:pt>
                <c:pt idx="3">
                  <c:v>40-49 tuổi</c:v>
                </c:pt>
                <c:pt idx="4">
                  <c:v>50-59 tuổi</c:v>
                </c:pt>
                <c:pt idx="5">
                  <c:v>≥60 tuổi</c:v>
                </c:pt>
              </c:strCache>
            </c:strRef>
          </c:cat>
          <c:val>
            <c:numRef>
              <c:f>Sheet1!$B$2:$B$7</c:f>
              <c:numCache>
                <c:formatCode>General</c:formatCode>
                <c:ptCount val="6"/>
                <c:pt idx="0">
                  <c:v>9.3000000000000007</c:v>
                </c:pt>
                <c:pt idx="1">
                  <c:v>11.63</c:v>
                </c:pt>
                <c:pt idx="2">
                  <c:v>11.63</c:v>
                </c:pt>
                <c:pt idx="3">
                  <c:v>22.09</c:v>
                </c:pt>
                <c:pt idx="4">
                  <c:v>15.12</c:v>
                </c:pt>
                <c:pt idx="5">
                  <c:v>30.23</c:v>
                </c:pt>
              </c:numCache>
            </c:numRef>
          </c:val>
          <c:extLst>
            <c:ext xmlns:c16="http://schemas.microsoft.com/office/drawing/2014/chart" uri="{C3380CC4-5D6E-409C-BE32-E72D297353CC}">
              <c16:uniqueId val="{00000000-04FE-4DE7-A74C-A0E8ACDC0668}"/>
            </c:ext>
          </c:extLst>
        </c:ser>
        <c:dLbls>
          <c:dLblPos val="ctr"/>
          <c:showLegendKey val="0"/>
          <c:showVal val="1"/>
          <c:showCatName val="0"/>
          <c:showSerName val="0"/>
          <c:showPercent val="0"/>
          <c:showBubbleSize val="0"/>
        </c:dLbls>
        <c:gapWidth val="150"/>
        <c:overlap val="100"/>
        <c:axId val="1671452831"/>
        <c:axId val="1671448511"/>
      </c:barChart>
      <c:catAx>
        <c:axId val="167145283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vi-VN"/>
          </a:p>
        </c:txPr>
        <c:crossAx val="1671448511"/>
        <c:crosses val="autoZero"/>
        <c:auto val="1"/>
        <c:lblAlgn val="ctr"/>
        <c:lblOffset val="100"/>
        <c:noMultiLvlLbl val="0"/>
      </c:catAx>
      <c:valAx>
        <c:axId val="1671448511"/>
        <c:scaling>
          <c:orientation val="minMax"/>
        </c:scaling>
        <c:delete val="1"/>
        <c:axPos val="l"/>
        <c:numFmt formatCode="General" sourceLinked="1"/>
        <c:majorTickMark val="out"/>
        <c:minorTickMark val="none"/>
        <c:tickLblPos val="nextTo"/>
        <c:crossAx val="1671452831"/>
        <c:crosses val="autoZero"/>
        <c:crossBetween val="between"/>
      </c:valAx>
      <c:spPr>
        <a:noFill/>
        <a:ln>
          <a:noFill/>
        </a:ln>
        <a:effectLst/>
      </c:spPr>
    </c:plotArea>
    <c:legend>
      <c:legendPos val="b"/>
      <c:layout>
        <c:manualLayout>
          <c:xMode val="edge"/>
          <c:yMode val="edge"/>
          <c:x val="0.87067303478298974"/>
          <c:y val="0.39467137806601288"/>
          <c:w val="0.1293269652170102"/>
          <c:h val="0.10578002261780682"/>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0747087958148643E-3"/>
          <c:y val="5.4062378575228817E-2"/>
          <c:w val="0.81657268490789303"/>
          <c:h val="0.83057054972898692"/>
        </c:manualLayout>
      </c:layout>
      <c:pieChart>
        <c:varyColors val="1"/>
        <c:ser>
          <c:idx val="0"/>
          <c:order val="0"/>
          <c:tx>
            <c:strRef>
              <c:f>Sheet1!$B$1</c:f>
              <c:strCache>
                <c:ptCount val="1"/>
                <c:pt idx="0">
                  <c:v>SDD</c:v>
                </c:pt>
              </c:strCache>
            </c:strRef>
          </c:tx>
          <c:spPr>
            <a:solidFill>
              <a:schemeClr val="accent6"/>
            </a:solidFill>
            <a:scene3d>
              <a:camera prst="orthographicFront"/>
              <a:lightRig rig="threePt" dir="t"/>
            </a:scene3d>
            <a:sp3d prstMaterial="matte"/>
          </c:spPr>
          <c:dPt>
            <c:idx val="0"/>
            <c:bubble3D val="0"/>
            <c:spPr>
              <a:solidFill>
                <a:srgbClr val="EA2B1F"/>
              </a:solidFill>
              <a:ln>
                <a:noFill/>
              </a:ln>
              <a:effectLst/>
              <a:scene3d>
                <a:camera prst="orthographicFront"/>
                <a:lightRig rig="threePt" dir="t"/>
              </a:scene3d>
              <a:sp3d prstMaterial="matte"/>
            </c:spPr>
            <c:extLst>
              <c:ext xmlns:c16="http://schemas.microsoft.com/office/drawing/2014/chart" uri="{C3380CC4-5D6E-409C-BE32-E72D297353CC}">
                <c16:uniqueId val="{00000000-22BB-4F50-AAA8-77350BC274CC}"/>
              </c:ext>
            </c:extLst>
          </c:dPt>
          <c:dPt>
            <c:idx val="1"/>
            <c:bubble3D val="0"/>
            <c:explosion val="10"/>
            <c:spPr>
              <a:solidFill>
                <a:schemeClr val="accent6"/>
              </a:solidFill>
              <a:ln>
                <a:noFill/>
              </a:ln>
              <a:effectLst/>
              <a:scene3d>
                <a:camera prst="orthographicFront"/>
                <a:lightRig rig="threePt" dir="t"/>
              </a:scene3d>
              <a:sp3d prstMaterial="matte"/>
            </c:spPr>
            <c:extLst>
              <c:ext xmlns:c16="http://schemas.microsoft.com/office/drawing/2014/chart" uri="{C3380CC4-5D6E-409C-BE32-E72D297353CC}">
                <c16:uniqueId val="{00000001-22BB-4F50-AAA8-77350BC274CC}"/>
              </c:ext>
            </c:extLst>
          </c:dPt>
          <c:dLbls>
            <c:dLbl>
              <c:idx val="0"/>
              <c:tx>
                <c:rich>
                  <a:bodyPr/>
                  <a:lstStyle/>
                  <a:p>
                    <a:r>
                      <a:rPr lang="en-US" dirty="0"/>
                      <a:t>73,3%</a:t>
                    </a:r>
                  </a:p>
                </c:rich>
              </c:tx>
              <c:dLblPos val="bestFit"/>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0-22BB-4F50-AAA8-77350BC274CC}"/>
                </c:ext>
              </c:extLst>
            </c:dLbl>
            <c:dLbl>
              <c:idx val="1"/>
              <c:tx>
                <c:rich>
                  <a:bodyPr/>
                  <a:lstStyle/>
                  <a:p>
                    <a:r>
                      <a:rPr lang="en-US" dirty="0"/>
                      <a:t>26,7%</a:t>
                    </a:r>
                  </a:p>
                </c:rich>
              </c:tx>
              <c:dLblPos val="bestFit"/>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1-22BB-4F50-AAA8-77350BC274CC}"/>
                </c:ext>
              </c:extLst>
            </c:dLbl>
            <c:numFmt formatCode="0.00%" sourceLinked="0"/>
            <c:spPr>
              <a:noFill/>
              <a:ln>
                <a:noFill/>
              </a:ln>
              <a:effectLst/>
            </c:spPr>
            <c:txPr>
              <a:bodyPr rot="0" spcFirstLastPara="1" vertOverflow="ellipsis" vert="horz" wrap="square" lIns="38100" tIns="19050" rIns="38100" bIns="19050" anchor="t" anchorCtr="0">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Nam</c:v>
                </c:pt>
                <c:pt idx="1">
                  <c:v>Nữ</c:v>
                </c:pt>
              </c:strCache>
            </c:strRef>
          </c:cat>
          <c:val>
            <c:numRef>
              <c:f>Sheet1!$B$2:$B$3</c:f>
              <c:numCache>
                <c:formatCode>General</c:formatCode>
                <c:ptCount val="2"/>
                <c:pt idx="0">
                  <c:v>73.3</c:v>
                </c:pt>
                <c:pt idx="1">
                  <c:v>26.7</c:v>
                </c:pt>
              </c:numCache>
            </c:numRef>
          </c:val>
          <c:extLst>
            <c:ext xmlns:c16="http://schemas.microsoft.com/office/drawing/2014/chart" uri="{C3380CC4-5D6E-409C-BE32-E72D297353CC}">
              <c16:uniqueId val="{00000002-22BB-4F50-AAA8-77350BC274CC}"/>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6834233599056031"/>
          <c:y val="0.26950275340133006"/>
          <c:w val="0.13320525059960922"/>
          <c:h val="0.18031593358243933"/>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6A45B1-7E9D-47AD-896D-C256D42B3BAB}"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2D742A44-CDB0-4FB2-A7EF-A8DE38FB8217}">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1</a:t>
          </a:r>
        </a:p>
      </dgm:t>
    </dgm:pt>
    <dgm:pt modelId="{B18CD4CD-B285-459D-83CE-0F3D8264BC92}" type="parTrans" cxnId="{DC66F512-1815-4674-A4B1-928160FB961E}">
      <dgm:prSet/>
      <dgm:spPr/>
      <dgm:t>
        <a:bodyPr/>
        <a:lstStyle/>
        <a:p>
          <a:endParaRPr lang="en-US" sz="2800"/>
        </a:p>
      </dgm:t>
    </dgm:pt>
    <dgm:pt modelId="{950EE3CB-2791-4A15-95D3-6DF98007D25C}" type="sibTrans" cxnId="{DC66F512-1815-4674-A4B1-928160FB961E}">
      <dgm:prSet/>
      <dgm:spPr/>
      <dgm:t>
        <a:bodyPr/>
        <a:lstStyle/>
        <a:p>
          <a:endParaRPr lang="en-US" sz="2800"/>
        </a:p>
      </dgm:t>
    </dgm:pt>
    <dgm:pt modelId="{286BC6EE-8199-4ADD-89BD-5C7CE8DB1887}">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2</a:t>
          </a:r>
        </a:p>
      </dgm:t>
    </dgm:pt>
    <dgm:pt modelId="{6D3F13A9-09BA-4676-8A2F-E8DF04BCFD63}" type="parTrans" cxnId="{0FA62848-0AFC-4042-897C-BCB5E88D7A06}">
      <dgm:prSet/>
      <dgm:spPr/>
      <dgm:t>
        <a:bodyPr/>
        <a:lstStyle/>
        <a:p>
          <a:endParaRPr lang="en-US" sz="2800"/>
        </a:p>
      </dgm:t>
    </dgm:pt>
    <dgm:pt modelId="{B90023A8-B157-4A10-BB0E-B3A8ADAAC610}" type="sibTrans" cxnId="{0FA62848-0AFC-4042-897C-BCB5E88D7A06}">
      <dgm:prSet/>
      <dgm:spPr/>
      <dgm:t>
        <a:bodyPr/>
        <a:lstStyle/>
        <a:p>
          <a:endParaRPr lang="en-US" sz="2800"/>
        </a:p>
      </dgm:t>
    </dgm:pt>
    <dgm:pt modelId="{1644F472-951C-48E9-BE79-421C8C7A7FBC}">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3</a:t>
          </a:r>
        </a:p>
      </dgm:t>
    </dgm:pt>
    <dgm:pt modelId="{BF586294-C231-49FE-AE1F-6EC7D0CB1957}" type="parTrans" cxnId="{EE5AAE42-BB09-4A60-9173-F779E7D2E1AE}">
      <dgm:prSet/>
      <dgm:spPr/>
      <dgm:t>
        <a:bodyPr/>
        <a:lstStyle/>
        <a:p>
          <a:endParaRPr lang="en-US" sz="2800"/>
        </a:p>
      </dgm:t>
    </dgm:pt>
    <dgm:pt modelId="{0B8274C2-1899-4BEC-A3B4-64915278076D}" type="sibTrans" cxnId="{EE5AAE42-BB09-4A60-9173-F779E7D2E1AE}">
      <dgm:prSet/>
      <dgm:spPr/>
      <dgm:t>
        <a:bodyPr/>
        <a:lstStyle/>
        <a:p>
          <a:endParaRPr lang="en-US" sz="2800"/>
        </a:p>
      </dgm:t>
    </dgm:pt>
    <dgm:pt modelId="{9E512C9E-12B2-43C2-8ABA-0868A05BB158}">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4</a:t>
          </a:r>
        </a:p>
      </dgm:t>
    </dgm:pt>
    <dgm:pt modelId="{6A5BF18E-8056-4215-80C7-21CF44DA3726}" type="parTrans" cxnId="{174FB8B0-5798-4740-9D38-C08CA0B29434}">
      <dgm:prSet/>
      <dgm:spPr/>
      <dgm:t>
        <a:bodyPr/>
        <a:lstStyle/>
        <a:p>
          <a:endParaRPr lang="en-US" sz="2800"/>
        </a:p>
      </dgm:t>
    </dgm:pt>
    <dgm:pt modelId="{D3261EA9-EE75-4044-B913-E61FF61F584D}" type="sibTrans" cxnId="{174FB8B0-5798-4740-9D38-C08CA0B29434}">
      <dgm:prSet/>
      <dgm:spPr/>
      <dgm:t>
        <a:bodyPr/>
        <a:lstStyle/>
        <a:p>
          <a:endParaRPr lang="en-US" sz="2800"/>
        </a:p>
      </dgm:t>
    </dgm:pt>
    <dgm:pt modelId="{EECE16F0-E1DA-4CF2-9E3A-28DB27DF004C}">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5</a:t>
          </a:r>
        </a:p>
      </dgm:t>
    </dgm:pt>
    <dgm:pt modelId="{C8EC0477-8EF5-4EA1-81B9-33FBC46F248A}" type="parTrans" cxnId="{8BA5D560-EF00-439B-B720-AE1296280EC5}">
      <dgm:prSet/>
      <dgm:spPr/>
      <dgm:t>
        <a:bodyPr/>
        <a:lstStyle/>
        <a:p>
          <a:endParaRPr lang="en-US" sz="2800"/>
        </a:p>
      </dgm:t>
    </dgm:pt>
    <dgm:pt modelId="{3C783EAA-7B36-4D16-9C95-B930B097826F}" type="sibTrans" cxnId="{8BA5D560-EF00-439B-B720-AE1296280EC5}">
      <dgm:prSet/>
      <dgm:spPr/>
      <dgm:t>
        <a:bodyPr/>
        <a:lstStyle/>
        <a:p>
          <a:endParaRPr lang="en-US" sz="2800"/>
        </a:p>
      </dgm:t>
    </dgm:pt>
    <dgm:pt modelId="{618A4C0D-6B59-43E5-A399-865034FAE1EA}">
      <dgm:prSet custT="1"/>
      <dgm:spPr/>
      <dgm:t>
        <a:bodyPr/>
        <a:lstStyle/>
        <a:p>
          <a:pPr algn="l">
            <a:buNone/>
          </a:pPr>
          <a:r>
            <a:rPr lang="en-US" sz="3200" b="1" dirty="0">
              <a:solidFill>
                <a:srgbClr val="FF0000"/>
              </a:solidFill>
              <a:latin typeface="Arial" panose="020B0604020202020204" pitchFamily="34" charset="0"/>
              <a:cs typeface="Arial" panose="020B0604020202020204" pitchFamily="34" charset="0"/>
            </a:rPr>
            <a:t>ĐẶT VẤN ĐỀ</a:t>
          </a:r>
        </a:p>
      </dgm:t>
    </dgm:pt>
    <dgm:pt modelId="{CAA9AA56-88C1-4910-AF86-40BCFF1099DB}" type="parTrans" cxnId="{6D7E6D54-07B4-413B-9152-4EF78C3763AA}">
      <dgm:prSet/>
      <dgm:spPr/>
      <dgm:t>
        <a:bodyPr/>
        <a:lstStyle/>
        <a:p>
          <a:endParaRPr lang="en-US" sz="2800"/>
        </a:p>
      </dgm:t>
    </dgm:pt>
    <dgm:pt modelId="{8CAFF466-0190-4699-9641-892A0960A708}" type="sibTrans" cxnId="{6D7E6D54-07B4-413B-9152-4EF78C3763AA}">
      <dgm:prSet/>
      <dgm:spPr/>
      <dgm:t>
        <a:bodyPr/>
        <a:lstStyle/>
        <a:p>
          <a:endParaRPr lang="en-US" sz="2800"/>
        </a:p>
      </dgm:t>
    </dgm:pt>
    <dgm:pt modelId="{BA5D7C18-7831-4100-8AC4-9503CC26604E}">
      <dgm:prSet custT="1"/>
      <dgm:spPr/>
      <dgm:t>
        <a:bodyPr/>
        <a:lstStyle/>
        <a:p>
          <a:pPr>
            <a:buNone/>
          </a:pPr>
          <a:r>
            <a:rPr lang="en-US" sz="3200" b="1" dirty="0">
              <a:solidFill>
                <a:srgbClr val="FF0000"/>
              </a:solidFill>
              <a:latin typeface="Arial" panose="020B0604020202020204" pitchFamily="34" charset="0"/>
              <a:cs typeface="Arial" panose="020B0604020202020204" pitchFamily="34" charset="0"/>
            </a:rPr>
            <a:t>TỔNG QUAN</a:t>
          </a:r>
        </a:p>
      </dgm:t>
    </dgm:pt>
    <dgm:pt modelId="{203B6AAA-959E-48AB-88AE-F1748C4E7609}" type="parTrans" cxnId="{BD23E543-5987-4560-949E-893D5E31919A}">
      <dgm:prSet/>
      <dgm:spPr/>
      <dgm:t>
        <a:bodyPr/>
        <a:lstStyle/>
        <a:p>
          <a:endParaRPr lang="en-US" sz="2800"/>
        </a:p>
      </dgm:t>
    </dgm:pt>
    <dgm:pt modelId="{7B0619E8-E382-497F-B6B1-C6A5D47B32E8}" type="sibTrans" cxnId="{BD23E543-5987-4560-949E-893D5E31919A}">
      <dgm:prSet/>
      <dgm:spPr/>
      <dgm:t>
        <a:bodyPr/>
        <a:lstStyle/>
        <a:p>
          <a:endParaRPr lang="en-US" sz="2800"/>
        </a:p>
      </dgm:t>
    </dgm:pt>
    <dgm:pt modelId="{DEFCB220-D638-4176-8C24-54D2C53BF2DD}">
      <dgm:prSet custT="1"/>
      <dgm:spPr/>
      <dgm:t>
        <a:bodyPr/>
        <a:lstStyle/>
        <a:p>
          <a:pPr algn="l">
            <a:buNone/>
          </a:pPr>
          <a:r>
            <a:rPr lang="en-US" sz="3200" b="1" dirty="0">
              <a:solidFill>
                <a:srgbClr val="FF0000"/>
              </a:solidFill>
              <a:latin typeface="Arial" panose="020B0604020202020204" pitchFamily="34" charset="0"/>
              <a:cs typeface="Arial" panose="020B0604020202020204" pitchFamily="34" charset="0"/>
            </a:rPr>
            <a:t>ĐỐI TƯỢNG VÀ PHƯƠNG PHÁP NGHIÊN CỨU</a:t>
          </a:r>
        </a:p>
      </dgm:t>
    </dgm:pt>
    <dgm:pt modelId="{2BC5DF7C-74E2-44E0-BA08-E66C5389A8EF}" type="parTrans" cxnId="{CC76FBFC-7955-4335-8D26-D81D00E6A6EB}">
      <dgm:prSet/>
      <dgm:spPr/>
      <dgm:t>
        <a:bodyPr/>
        <a:lstStyle/>
        <a:p>
          <a:endParaRPr lang="en-US" sz="2800"/>
        </a:p>
      </dgm:t>
    </dgm:pt>
    <dgm:pt modelId="{1B244E1B-DCBF-430F-8311-DC1F17CAFD1C}" type="sibTrans" cxnId="{CC76FBFC-7955-4335-8D26-D81D00E6A6EB}">
      <dgm:prSet/>
      <dgm:spPr/>
      <dgm:t>
        <a:bodyPr/>
        <a:lstStyle/>
        <a:p>
          <a:endParaRPr lang="en-US" sz="2800"/>
        </a:p>
      </dgm:t>
    </dgm:pt>
    <dgm:pt modelId="{AABD1FB5-2961-4518-A7E0-87FAC69B31E9}">
      <dgm:prSet custT="1"/>
      <dgm:spPr/>
      <dgm:t>
        <a:bodyPr/>
        <a:lstStyle/>
        <a:p>
          <a:pPr>
            <a:buNone/>
          </a:pPr>
          <a:r>
            <a:rPr lang="en-US" sz="3200" b="1" dirty="0">
              <a:solidFill>
                <a:srgbClr val="FF0000"/>
              </a:solidFill>
              <a:latin typeface="Arial" panose="020B0604020202020204" pitchFamily="34" charset="0"/>
              <a:cs typeface="Arial" panose="020B0604020202020204" pitchFamily="34" charset="0"/>
            </a:rPr>
            <a:t>KẾT QUẢ NGHIÊN CỨU VÀ BÀN LUẬN</a:t>
          </a:r>
        </a:p>
      </dgm:t>
    </dgm:pt>
    <dgm:pt modelId="{3577CF45-8197-4791-B828-4F3C9ED7560F}" type="parTrans" cxnId="{E26F416F-4630-41D0-8CD8-3B73EE4B31FD}">
      <dgm:prSet/>
      <dgm:spPr/>
      <dgm:t>
        <a:bodyPr/>
        <a:lstStyle/>
        <a:p>
          <a:endParaRPr lang="en-US" sz="2800"/>
        </a:p>
      </dgm:t>
    </dgm:pt>
    <dgm:pt modelId="{05FF77C7-9252-476B-9AD4-D64D14D9A18D}" type="sibTrans" cxnId="{E26F416F-4630-41D0-8CD8-3B73EE4B31FD}">
      <dgm:prSet/>
      <dgm:spPr/>
      <dgm:t>
        <a:bodyPr/>
        <a:lstStyle/>
        <a:p>
          <a:endParaRPr lang="en-US" sz="2800"/>
        </a:p>
      </dgm:t>
    </dgm:pt>
    <dgm:pt modelId="{AEA527C8-E300-4AF8-B80E-1A0A90E2F382}">
      <dgm:prSet custT="1"/>
      <dgm:spPr/>
      <dgm:t>
        <a:bodyPr/>
        <a:lstStyle/>
        <a:p>
          <a:pPr>
            <a:buNone/>
          </a:pPr>
          <a:r>
            <a:rPr lang="en-US" sz="3200" b="1" dirty="0">
              <a:solidFill>
                <a:srgbClr val="FF0000"/>
              </a:solidFill>
              <a:latin typeface="Arial" panose="020B0604020202020204" pitchFamily="34" charset="0"/>
              <a:cs typeface="Arial" panose="020B0604020202020204" pitchFamily="34" charset="0"/>
            </a:rPr>
            <a:t>KẾT LUẬN</a:t>
          </a:r>
        </a:p>
      </dgm:t>
    </dgm:pt>
    <dgm:pt modelId="{B9BEA056-BD50-479B-8B73-5BE610E4D57E}" type="parTrans" cxnId="{92A2BD25-5CCD-413F-ADD6-EBCFEC57A26D}">
      <dgm:prSet/>
      <dgm:spPr/>
      <dgm:t>
        <a:bodyPr/>
        <a:lstStyle/>
        <a:p>
          <a:endParaRPr lang="en-US" sz="2800"/>
        </a:p>
      </dgm:t>
    </dgm:pt>
    <dgm:pt modelId="{1E35A1E4-BDF6-4C7B-9966-D7BBB9287918}" type="sibTrans" cxnId="{92A2BD25-5CCD-413F-ADD6-EBCFEC57A26D}">
      <dgm:prSet/>
      <dgm:spPr/>
      <dgm:t>
        <a:bodyPr/>
        <a:lstStyle/>
        <a:p>
          <a:endParaRPr lang="en-US" sz="2800"/>
        </a:p>
      </dgm:t>
    </dgm:pt>
    <dgm:pt modelId="{7DBC93B3-0077-441F-A057-8E9DD4AA55F3}" type="pres">
      <dgm:prSet presAssocID="{5D6A45B1-7E9D-47AD-896D-C256D42B3BAB}" presName="linearFlow" presStyleCnt="0">
        <dgm:presLayoutVars>
          <dgm:dir/>
          <dgm:animLvl val="lvl"/>
          <dgm:resizeHandles val="exact"/>
        </dgm:presLayoutVars>
      </dgm:prSet>
      <dgm:spPr/>
    </dgm:pt>
    <dgm:pt modelId="{225599EE-F977-4C11-B5BD-F4714E19982C}" type="pres">
      <dgm:prSet presAssocID="{2D742A44-CDB0-4FB2-A7EF-A8DE38FB8217}" presName="composite" presStyleCnt="0"/>
      <dgm:spPr/>
    </dgm:pt>
    <dgm:pt modelId="{A4466891-214C-4D79-BAF4-899CC1E6CDC4}" type="pres">
      <dgm:prSet presAssocID="{2D742A44-CDB0-4FB2-A7EF-A8DE38FB8217}" presName="parentText" presStyleLbl="alignNode1" presStyleIdx="0" presStyleCnt="5">
        <dgm:presLayoutVars>
          <dgm:chMax val="1"/>
          <dgm:bulletEnabled val="1"/>
        </dgm:presLayoutVars>
      </dgm:prSet>
      <dgm:spPr/>
    </dgm:pt>
    <dgm:pt modelId="{9F1B15BB-1D9E-4125-9E46-E498BD53A3C2}" type="pres">
      <dgm:prSet presAssocID="{2D742A44-CDB0-4FB2-A7EF-A8DE38FB8217}" presName="descendantText" presStyleLbl="alignAcc1" presStyleIdx="0" presStyleCnt="5">
        <dgm:presLayoutVars>
          <dgm:bulletEnabled val="1"/>
        </dgm:presLayoutVars>
      </dgm:prSet>
      <dgm:spPr/>
    </dgm:pt>
    <dgm:pt modelId="{BA4600DE-7D37-4AEA-93A7-9DAEDD76479B}" type="pres">
      <dgm:prSet presAssocID="{950EE3CB-2791-4A15-95D3-6DF98007D25C}" presName="sp" presStyleCnt="0"/>
      <dgm:spPr/>
    </dgm:pt>
    <dgm:pt modelId="{6EA80F35-DB32-45AF-AE16-03DA198AA4A1}" type="pres">
      <dgm:prSet presAssocID="{286BC6EE-8199-4ADD-89BD-5C7CE8DB1887}" presName="composite" presStyleCnt="0"/>
      <dgm:spPr/>
    </dgm:pt>
    <dgm:pt modelId="{74C619A3-0BD8-41B8-896E-9B43441C108D}" type="pres">
      <dgm:prSet presAssocID="{286BC6EE-8199-4ADD-89BD-5C7CE8DB1887}" presName="parentText" presStyleLbl="alignNode1" presStyleIdx="1" presStyleCnt="5">
        <dgm:presLayoutVars>
          <dgm:chMax val="1"/>
          <dgm:bulletEnabled val="1"/>
        </dgm:presLayoutVars>
      </dgm:prSet>
      <dgm:spPr/>
    </dgm:pt>
    <dgm:pt modelId="{793F063F-6EE0-4E54-9D83-106BF2CC3391}" type="pres">
      <dgm:prSet presAssocID="{286BC6EE-8199-4ADD-89BD-5C7CE8DB1887}" presName="descendantText" presStyleLbl="alignAcc1" presStyleIdx="1" presStyleCnt="5">
        <dgm:presLayoutVars>
          <dgm:bulletEnabled val="1"/>
        </dgm:presLayoutVars>
      </dgm:prSet>
      <dgm:spPr/>
    </dgm:pt>
    <dgm:pt modelId="{5AACFC18-B0D8-4762-8193-10C024483999}" type="pres">
      <dgm:prSet presAssocID="{B90023A8-B157-4A10-BB0E-B3A8ADAAC610}" presName="sp" presStyleCnt="0"/>
      <dgm:spPr/>
    </dgm:pt>
    <dgm:pt modelId="{9A77A04F-F77A-41AB-9840-250456B5EF41}" type="pres">
      <dgm:prSet presAssocID="{1644F472-951C-48E9-BE79-421C8C7A7FBC}" presName="composite" presStyleCnt="0"/>
      <dgm:spPr/>
    </dgm:pt>
    <dgm:pt modelId="{DEA9045F-8029-4FD8-9309-1929583B836D}" type="pres">
      <dgm:prSet presAssocID="{1644F472-951C-48E9-BE79-421C8C7A7FBC}" presName="parentText" presStyleLbl="alignNode1" presStyleIdx="2" presStyleCnt="5">
        <dgm:presLayoutVars>
          <dgm:chMax val="1"/>
          <dgm:bulletEnabled val="1"/>
        </dgm:presLayoutVars>
      </dgm:prSet>
      <dgm:spPr/>
    </dgm:pt>
    <dgm:pt modelId="{39154FC8-8E8E-45A4-A355-9264D0DA8CF7}" type="pres">
      <dgm:prSet presAssocID="{1644F472-951C-48E9-BE79-421C8C7A7FBC}" presName="descendantText" presStyleLbl="alignAcc1" presStyleIdx="2" presStyleCnt="5">
        <dgm:presLayoutVars>
          <dgm:bulletEnabled val="1"/>
        </dgm:presLayoutVars>
      </dgm:prSet>
      <dgm:spPr/>
    </dgm:pt>
    <dgm:pt modelId="{C384007C-99BE-493B-9A84-AFBC93D80A2B}" type="pres">
      <dgm:prSet presAssocID="{0B8274C2-1899-4BEC-A3B4-64915278076D}" presName="sp" presStyleCnt="0"/>
      <dgm:spPr/>
    </dgm:pt>
    <dgm:pt modelId="{F228D7D9-DAE0-4B19-AFD9-3B2A54982309}" type="pres">
      <dgm:prSet presAssocID="{9E512C9E-12B2-43C2-8ABA-0868A05BB158}" presName="composite" presStyleCnt="0"/>
      <dgm:spPr/>
    </dgm:pt>
    <dgm:pt modelId="{900F9A76-0896-47C2-B411-CB0D34D44A71}" type="pres">
      <dgm:prSet presAssocID="{9E512C9E-12B2-43C2-8ABA-0868A05BB158}" presName="parentText" presStyleLbl="alignNode1" presStyleIdx="3" presStyleCnt="5">
        <dgm:presLayoutVars>
          <dgm:chMax val="1"/>
          <dgm:bulletEnabled val="1"/>
        </dgm:presLayoutVars>
      </dgm:prSet>
      <dgm:spPr/>
    </dgm:pt>
    <dgm:pt modelId="{7F294A80-B772-4181-AF71-418B57E8C9D2}" type="pres">
      <dgm:prSet presAssocID="{9E512C9E-12B2-43C2-8ABA-0868A05BB158}" presName="descendantText" presStyleLbl="alignAcc1" presStyleIdx="3" presStyleCnt="5" custLinFactNeighborY="-10190">
        <dgm:presLayoutVars>
          <dgm:bulletEnabled val="1"/>
        </dgm:presLayoutVars>
      </dgm:prSet>
      <dgm:spPr/>
    </dgm:pt>
    <dgm:pt modelId="{3D331CFD-BEFB-44E0-91F9-54E9D74C0BEB}" type="pres">
      <dgm:prSet presAssocID="{D3261EA9-EE75-4044-B913-E61FF61F584D}" presName="sp" presStyleCnt="0"/>
      <dgm:spPr/>
    </dgm:pt>
    <dgm:pt modelId="{B8C8B888-2252-4454-81BA-E9FEF4C00D91}" type="pres">
      <dgm:prSet presAssocID="{EECE16F0-E1DA-4CF2-9E3A-28DB27DF004C}" presName="composite" presStyleCnt="0"/>
      <dgm:spPr/>
    </dgm:pt>
    <dgm:pt modelId="{C819ABE5-CBC9-462B-9AC2-B4F4E238870D}" type="pres">
      <dgm:prSet presAssocID="{EECE16F0-E1DA-4CF2-9E3A-28DB27DF004C}" presName="parentText" presStyleLbl="alignNode1" presStyleIdx="4" presStyleCnt="5">
        <dgm:presLayoutVars>
          <dgm:chMax val="1"/>
          <dgm:bulletEnabled val="1"/>
        </dgm:presLayoutVars>
      </dgm:prSet>
      <dgm:spPr/>
    </dgm:pt>
    <dgm:pt modelId="{04463871-B33C-44DB-8930-29B97BF37D93}" type="pres">
      <dgm:prSet presAssocID="{EECE16F0-E1DA-4CF2-9E3A-28DB27DF004C}" presName="descendantText" presStyleLbl="alignAcc1" presStyleIdx="4" presStyleCnt="5">
        <dgm:presLayoutVars>
          <dgm:bulletEnabled val="1"/>
        </dgm:presLayoutVars>
      </dgm:prSet>
      <dgm:spPr/>
    </dgm:pt>
  </dgm:ptLst>
  <dgm:cxnLst>
    <dgm:cxn modelId="{DC66F512-1815-4674-A4B1-928160FB961E}" srcId="{5D6A45B1-7E9D-47AD-896D-C256D42B3BAB}" destId="{2D742A44-CDB0-4FB2-A7EF-A8DE38FB8217}" srcOrd="0" destOrd="0" parTransId="{B18CD4CD-B285-459D-83CE-0F3D8264BC92}" sibTransId="{950EE3CB-2791-4A15-95D3-6DF98007D25C}"/>
    <dgm:cxn modelId="{C4AD3519-BBF5-4256-9BBD-C82811FFAE51}" type="presOf" srcId="{2D742A44-CDB0-4FB2-A7EF-A8DE38FB8217}" destId="{A4466891-214C-4D79-BAF4-899CC1E6CDC4}" srcOrd="0" destOrd="0" presId="urn:microsoft.com/office/officeart/2005/8/layout/chevron2"/>
    <dgm:cxn modelId="{92A2BD25-5CCD-413F-ADD6-EBCFEC57A26D}" srcId="{EECE16F0-E1DA-4CF2-9E3A-28DB27DF004C}" destId="{AEA527C8-E300-4AF8-B80E-1A0A90E2F382}" srcOrd="0" destOrd="0" parTransId="{B9BEA056-BD50-479B-8B73-5BE610E4D57E}" sibTransId="{1E35A1E4-BDF6-4C7B-9966-D7BBB9287918}"/>
    <dgm:cxn modelId="{0832852A-90DF-4682-86B7-B45FCABD0FE6}" type="presOf" srcId="{AEA527C8-E300-4AF8-B80E-1A0A90E2F382}" destId="{04463871-B33C-44DB-8930-29B97BF37D93}" srcOrd="0" destOrd="0" presId="urn:microsoft.com/office/officeart/2005/8/layout/chevron2"/>
    <dgm:cxn modelId="{CB599D3A-0C11-46B4-A1D6-8D19457A1A4B}" type="presOf" srcId="{AABD1FB5-2961-4518-A7E0-87FAC69B31E9}" destId="{7F294A80-B772-4181-AF71-418B57E8C9D2}" srcOrd="0" destOrd="0" presId="urn:microsoft.com/office/officeart/2005/8/layout/chevron2"/>
    <dgm:cxn modelId="{8BA5D560-EF00-439B-B720-AE1296280EC5}" srcId="{5D6A45B1-7E9D-47AD-896D-C256D42B3BAB}" destId="{EECE16F0-E1DA-4CF2-9E3A-28DB27DF004C}" srcOrd="4" destOrd="0" parTransId="{C8EC0477-8EF5-4EA1-81B9-33FBC46F248A}" sibTransId="{3C783EAA-7B36-4D16-9C95-B930B097826F}"/>
    <dgm:cxn modelId="{EE5AAE42-BB09-4A60-9173-F779E7D2E1AE}" srcId="{5D6A45B1-7E9D-47AD-896D-C256D42B3BAB}" destId="{1644F472-951C-48E9-BE79-421C8C7A7FBC}" srcOrd="2" destOrd="0" parTransId="{BF586294-C231-49FE-AE1F-6EC7D0CB1957}" sibTransId="{0B8274C2-1899-4BEC-A3B4-64915278076D}"/>
    <dgm:cxn modelId="{BD23E543-5987-4560-949E-893D5E31919A}" srcId="{286BC6EE-8199-4ADD-89BD-5C7CE8DB1887}" destId="{BA5D7C18-7831-4100-8AC4-9503CC26604E}" srcOrd="0" destOrd="0" parTransId="{203B6AAA-959E-48AB-88AE-F1748C4E7609}" sibTransId="{7B0619E8-E382-497F-B6B1-C6A5D47B32E8}"/>
    <dgm:cxn modelId="{21C91D64-86EA-46E3-BBAF-6E0A2127324D}" type="presOf" srcId="{286BC6EE-8199-4ADD-89BD-5C7CE8DB1887}" destId="{74C619A3-0BD8-41B8-896E-9B43441C108D}" srcOrd="0" destOrd="0" presId="urn:microsoft.com/office/officeart/2005/8/layout/chevron2"/>
    <dgm:cxn modelId="{0FA62848-0AFC-4042-897C-BCB5E88D7A06}" srcId="{5D6A45B1-7E9D-47AD-896D-C256D42B3BAB}" destId="{286BC6EE-8199-4ADD-89BD-5C7CE8DB1887}" srcOrd="1" destOrd="0" parTransId="{6D3F13A9-09BA-4676-8A2F-E8DF04BCFD63}" sibTransId="{B90023A8-B157-4A10-BB0E-B3A8ADAAC610}"/>
    <dgm:cxn modelId="{E26F416F-4630-41D0-8CD8-3B73EE4B31FD}" srcId="{9E512C9E-12B2-43C2-8ABA-0868A05BB158}" destId="{AABD1FB5-2961-4518-A7E0-87FAC69B31E9}" srcOrd="0" destOrd="0" parTransId="{3577CF45-8197-4791-B828-4F3C9ED7560F}" sibTransId="{05FF77C7-9252-476B-9AD4-D64D14D9A18D}"/>
    <dgm:cxn modelId="{6D7E6D54-07B4-413B-9152-4EF78C3763AA}" srcId="{2D742A44-CDB0-4FB2-A7EF-A8DE38FB8217}" destId="{618A4C0D-6B59-43E5-A399-865034FAE1EA}" srcOrd="0" destOrd="0" parTransId="{CAA9AA56-88C1-4910-AF86-40BCFF1099DB}" sibTransId="{8CAFF466-0190-4699-9641-892A0960A708}"/>
    <dgm:cxn modelId="{B20FE756-47FE-4D76-90EB-39FAEC804FC9}" type="presOf" srcId="{EECE16F0-E1DA-4CF2-9E3A-28DB27DF004C}" destId="{C819ABE5-CBC9-462B-9AC2-B4F4E238870D}" srcOrd="0" destOrd="0" presId="urn:microsoft.com/office/officeart/2005/8/layout/chevron2"/>
    <dgm:cxn modelId="{4C361894-68ED-4550-A7E1-8E03222E098F}" type="presOf" srcId="{DEFCB220-D638-4176-8C24-54D2C53BF2DD}" destId="{39154FC8-8E8E-45A4-A355-9264D0DA8CF7}" srcOrd="0" destOrd="0" presId="urn:microsoft.com/office/officeart/2005/8/layout/chevron2"/>
    <dgm:cxn modelId="{D4FC90A5-C770-4EB0-B6A8-17FFD215D07A}" type="presOf" srcId="{9E512C9E-12B2-43C2-8ABA-0868A05BB158}" destId="{900F9A76-0896-47C2-B411-CB0D34D44A71}" srcOrd="0" destOrd="0" presId="urn:microsoft.com/office/officeart/2005/8/layout/chevron2"/>
    <dgm:cxn modelId="{D4062FA6-E0D8-487C-B6E1-99CF5FD4DAC1}" type="presOf" srcId="{618A4C0D-6B59-43E5-A399-865034FAE1EA}" destId="{9F1B15BB-1D9E-4125-9E46-E498BD53A3C2}" srcOrd="0" destOrd="0" presId="urn:microsoft.com/office/officeart/2005/8/layout/chevron2"/>
    <dgm:cxn modelId="{78E280B0-C5EB-425E-931E-18AEA8B2E60F}" type="presOf" srcId="{1644F472-951C-48E9-BE79-421C8C7A7FBC}" destId="{DEA9045F-8029-4FD8-9309-1929583B836D}" srcOrd="0" destOrd="0" presId="urn:microsoft.com/office/officeart/2005/8/layout/chevron2"/>
    <dgm:cxn modelId="{174FB8B0-5798-4740-9D38-C08CA0B29434}" srcId="{5D6A45B1-7E9D-47AD-896D-C256D42B3BAB}" destId="{9E512C9E-12B2-43C2-8ABA-0868A05BB158}" srcOrd="3" destOrd="0" parTransId="{6A5BF18E-8056-4215-80C7-21CF44DA3726}" sibTransId="{D3261EA9-EE75-4044-B913-E61FF61F584D}"/>
    <dgm:cxn modelId="{736042DD-4E93-4AFA-9F7F-8B9AE937DA13}" type="presOf" srcId="{BA5D7C18-7831-4100-8AC4-9503CC26604E}" destId="{793F063F-6EE0-4E54-9D83-106BF2CC3391}" srcOrd="0" destOrd="0" presId="urn:microsoft.com/office/officeart/2005/8/layout/chevron2"/>
    <dgm:cxn modelId="{CC76FBFC-7955-4335-8D26-D81D00E6A6EB}" srcId="{1644F472-951C-48E9-BE79-421C8C7A7FBC}" destId="{DEFCB220-D638-4176-8C24-54D2C53BF2DD}" srcOrd="0" destOrd="0" parTransId="{2BC5DF7C-74E2-44E0-BA08-E66C5389A8EF}" sibTransId="{1B244E1B-DCBF-430F-8311-DC1F17CAFD1C}"/>
    <dgm:cxn modelId="{F6D2DDFD-ACF5-4417-8B89-C1AA2CD51CEE}" type="presOf" srcId="{5D6A45B1-7E9D-47AD-896D-C256D42B3BAB}" destId="{7DBC93B3-0077-441F-A057-8E9DD4AA55F3}" srcOrd="0" destOrd="0" presId="urn:microsoft.com/office/officeart/2005/8/layout/chevron2"/>
    <dgm:cxn modelId="{C59027FD-FD70-4066-9A8A-E2072AB736B2}" type="presParOf" srcId="{7DBC93B3-0077-441F-A057-8E9DD4AA55F3}" destId="{225599EE-F977-4C11-B5BD-F4714E19982C}" srcOrd="0" destOrd="0" presId="urn:microsoft.com/office/officeart/2005/8/layout/chevron2"/>
    <dgm:cxn modelId="{45847537-46FB-4754-B9E3-C50911C3B28D}" type="presParOf" srcId="{225599EE-F977-4C11-B5BD-F4714E19982C}" destId="{A4466891-214C-4D79-BAF4-899CC1E6CDC4}" srcOrd="0" destOrd="0" presId="urn:microsoft.com/office/officeart/2005/8/layout/chevron2"/>
    <dgm:cxn modelId="{4FE64FEC-5F97-419F-A210-FE270E7E82AB}" type="presParOf" srcId="{225599EE-F977-4C11-B5BD-F4714E19982C}" destId="{9F1B15BB-1D9E-4125-9E46-E498BD53A3C2}" srcOrd="1" destOrd="0" presId="urn:microsoft.com/office/officeart/2005/8/layout/chevron2"/>
    <dgm:cxn modelId="{EA4C2E50-4DFA-498E-869A-593AEDB2BDE0}" type="presParOf" srcId="{7DBC93B3-0077-441F-A057-8E9DD4AA55F3}" destId="{BA4600DE-7D37-4AEA-93A7-9DAEDD76479B}" srcOrd="1" destOrd="0" presId="urn:microsoft.com/office/officeart/2005/8/layout/chevron2"/>
    <dgm:cxn modelId="{A366E71B-012F-4789-8DFF-54462DD0653A}" type="presParOf" srcId="{7DBC93B3-0077-441F-A057-8E9DD4AA55F3}" destId="{6EA80F35-DB32-45AF-AE16-03DA198AA4A1}" srcOrd="2" destOrd="0" presId="urn:microsoft.com/office/officeart/2005/8/layout/chevron2"/>
    <dgm:cxn modelId="{6E6B8355-7CAF-415D-B668-15973A362927}" type="presParOf" srcId="{6EA80F35-DB32-45AF-AE16-03DA198AA4A1}" destId="{74C619A3-0BD8-41B8-896E-9B43441C108D}" srcOrd="0" destOrd="0" presId="urn:microsoft.com/office/officeart/2005/8/layout/chevron2"/>
    <dgm:cxn modelId="{53AD7ACB-EF88-496A-9761-AD0744D5A67D}" type="presParOf" srcId="{6EA80F35-DB32-45AF-AE16-03DA198AA4A1}" destId="{793F063F-6EE0-4E54-9D83-106BF2CC3391}" srcOrd="1" destOrd="0" presId="urn:microsoft.com/office/officeart/2005/8/layout/chevron2"/>
    <dgm:cxn modelId="{264EA122-C650-420F-AEA2-604A6670500F}" type="presParOf" srcId="{7DBC93B3-0077-441F-A057-8E9DD4AA55F3}" destId="{5AACFC18-B0D8-4762-8193-10C024483999}" srcOrd="3" destOrd="0" presId="urn:microsoft.com/office/officeart/2005/8/layout/chevron2"/>
    <dgm:cxn modelId="{9224D6C2-3F70-4F38-A28C-0E0881741C3E}" type="presParOf" srcId="{7DBC93B3-0077-441F-A057-8E9DD4AA55F3}" destId="{9A77A04F-F77A-41AB-9840-250456B5EF41}" srcOrd="4" destOrd="0" presId="urn:microsoft.com/office/officeart/2005/8/layout/chevron2"/>
    <dgm:cxn modelId="{3631BB9B-6303-4092-8913-80C0B207BC03}" type="presParOf" srcId="{9A77A04F-F77A-41AB-9840-250456B5EF41}" destId="{DEA9045F-8029-4FD8-9309-1929583B836D}" srcOrd="0" destOrd="0" presId="urn:microsoft.com/office/officeart/2005/8/layout/chevron2"/>
    <dgm:cxn modelId="{C899DC02-6D40-4952-9274-1183B871E415}" type="presParOf" srcId="{9A77A04F-F77A-41AB-9840-250456B5EF41}" destId="{39154FC8-8E8E-45A4-A355-9264D0DA8CF7}" srcOrd="1" destOrd="0" presId="urn:microsoft.com/office/officeart/2005/8/layout/chevron2"/>
    <dgm:cxn modelId="{40AE70C4-12BF-476A-8BE9-B57DAEFEDFC8}" type="presParOf" srcId="{7DBC93B3-0077-441F-A057-8E9DD4AA55F3}" destId="{C384007C-99BE-493B-9A84-AFBC93D80A2B}" srcOrd="5" destOrd="0" presId="urn:microsoft.com/office/officeart/2005/8/layout/chevron2"/>
    <dgm:cxn modelId="{C7C9D3E8-4BD9-4488-A607-54F58864681D}" type="presParOf" srcId="{7DBC93B3-0077-441F-A057-8E9DD4AA55F3}" destId="{F228D7D9-DAE0-4B19-AFD9-3B2A54982309}" srcOrd="6" destOrd="0" presId="urn:microsoft.com/office/officeart/2005/8/layout/chevron2"/>
    <dgm:cxn modelId="{7EE3DAE6-7D6C-435B-992F-36A0FEEE1B0D}" type="presParOf" srcId="{F228D7D9-DAE0-4B19-AFD9-3B2A54982309}" destId="{900F9A76-0896-47C2-B411-CB0D34D44A71}" srcOrd="0" destOrd="0" presId="urn:microsoft.com/office/officeart/2005/8/layout/chevron2"/>
    <dgm:cxn modelId="{3CBEE31A-734A-464A-BBD5-D7681D281F56}" type="presParOf" srcId="{F228D7D9-DAE0-4B19-AFD9-3B2A54982309}" destId="{7F294A80-B772-4181-AF71-418B57E8C9D2}" srcOrd="1" destOrd="0" presId="urn:microsoft.com/office/officeart/2005/8/layout/chevron2"/>
    <dgm:cxn modelId="{27DF22A6-1827-4FC0-8880-A87DD9F3DD6A}" type="presParOf" srcId="{7DBC93B3-0077-441F-A057-8E9DD4AA55F3}" destId="{3D331CFD-BEFB-44E0-91F9-54E9D74C0BEB}" srcOrd="7" destOrd="0" presId="urn:microsoft.com/office/officeart/2005/8/layout/chevron2"/>
    <dgm:cxn modelId="{2B56A5DD-6701-4646-93BA-2B93486241F8}" type="presParOf" srcId="{7DBC93B3-0077-441F-A057-8E9DD4AA55F3}" destId="{B8C8B888-2252-4454-81BA-E9FEF4C00D91}" srcOrd="8" destOrd="0" presId="urn:microsoft.com/office/officeart/2005/8/layout/chevron2"/>
    <dgm:cxn modelId="{AD6AEFAC-8BF5-4854-AC1A-E5E5F6D6DBDC}" type="presParOf" srcId="{B8C8B888-2252-4454-81BA-E9FEF4C00D91}" destId="{C819ABE5-CBC9-462B-9AC2-B4F4E238870D}" srcOrd="0" destOrd="0" presId="urn:microsoft.com/office/officeart/2005/8/layout/chevron2"/>
    <dgm:cxn modelId="{DD1D03F2-7247-466E-94B5-653776497146}" type="presParOf" srcId="{B8C8B888-2252-4454-81BA-E9FEF4C00D91}" destId="{04463871-B33C-44DB-8930-29B97BF37D9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66891-214C-4D79-BAF4-899CC1E6CDC4}">
      <dsp:nvSpPr>
        <dsp:cNvPr id="0" name=""/>
        <dsp:cNvSpPr/>
      </dsp:nvSpPr>
      <dsp:spPr>
        <a:xfrm rot="5400000">
          <a:off x="-172076" y="176369"/>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1</a:t>
          </a:r>
        </a:p>
      </dsp:txBody>
      <dsp:txXfrm rot="-5400000">
        <a:off x="1" y="405804"/>
        <a:ext cx="803021" cy="344152"/>
      </dsp:txXfrm>
    </dsp:sp>
    <dsp:sp modelId="{9F1B15BB-1D9E-4125-9E46-E498BD53A3C2}">
      <dsp:nvSpPr>
        <dsp:cNvPr id="0" name=""/>
        <dsp:cNvSpPr/>
      </dsp:nvSpPr>
      <dsp:spPr>
        <a:xfrm rot="5400000">
          <a:off x="5433603" y="-4626288"/>
          <a:ext cx="746054"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ĐẶT VẤN ĐỀ</a:t>
          </a:r>
        </a:p>
      </dsp:txBody>
      <dsp:txXfrm rot="-5400000">
        <a:off x="803022" y="40712"/>
        <a:ext cx="9970799" cy="673216"/>
      </dsp:txXfrm>
    </dsp:sp>
    <dsp:sp modelId="{74C619A3-0BD8-41B8-896E-9B43441C108D}">
      <dsp:nvSpPr>
        <dsp:cNvPr id="0" name=""/>
        <dsp:cNvSpPr/>
      </dsp:nvSpPr>
      <dsp:spPr>
        <a:xfrm rot="5400000">
          <a:off x="-172076" y="1207130"/>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2</a:t>
          </a:r>
        </a:p>
      </dsp:txBody>
      <dsp:txXfrm rot="-5400000">
        <a:off x="1" y="1436565"/>
        <a:ext cx="803021" cy="344152"/>
      </dsp:txXfrm>
    </dsp:sp>
    <dsp:sp modelId="{793F063F-6EE0-4E54-9D83-106BF2CC3391}">
      <dsp:nvSpPr>
        <dsp:cNvPr id="0" name=""/>
        <dsp:cNvSpPr/>
      </dsp:nvSpPr>
      <dsp:spPr>
        <a:xfrm rot="5400000">
          <a:off x="5433799" y="-3595723"/>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TỔNG QUAN</a:t>
          </a:r>
        </a:p>
      </dsp:txBody>
      <dsp:txXfrm rot="-5400000">
        <a:off x="803021" y="1071455"/>
        <a:ext cx="9970818" cy="672862"/>
      </dsp:txXfrm>
    </dsp:sp>
    <dsp:sp modelId="{DEA9045F-8029-4FD8-9309-1929583B836D}">
      <dsp:nvSpPr>
        <dsp:cNvPr id="0" name=""/>
        <dsp:cNvSpPr/>
      </dsp:nvSpPr>
      <dsp:spPr>
        <a:xfrm rot="5400000">
          <a:off x="-172076" y="2237891"/>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3</a:t>
          </a:r>
        </a:p>
      </dsp:txBody>
      <dsp:txXfrm rot="-5400000">
        <a:off x="1" y="2467326"/>
        <a:ext cx="803021" cy="344152"/>
      </dsp:txXfrm>
    </dsp:sp>
    <dsp:sp modelId="{39154FC8-8E8E-45A4-A355-9264D0DA8CF7}">
      <dsp:nvSpPr>
        <dsp:cNvPr id="0" name=""/>
        <dsp:cNvSpPr/>
      </dsp:nvSpPr>
      <dsp:spPr>
        <a:xfrm rot="5400000">
          <a:off x="5433799" y="-2564962"/>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ĐỐI TƯỢNG VÀ PHƯƠNG PHÁP NGHIÊN CỨU</a:t>
          </a:r>
        </a:p>
      </dsp:txBody>
      <dsp:txXfrm rot="-5400000">
        <a:off x="803021" y="2102216"/>
        <a:ext cx="9970818" cy="672862"/>
      </dsp:txXfrm>
    </dsp:sp>
    <dsp:sp modelId="{900F9A76-0896-47C2-B411-CB0D34D44A71}">
      <dsp:nvSpPr>
        <dsp:cNvPr id="0" name=""/>
        <dsp:cNvSpPr/>
      </dsp:nvSpPr>
      <dsp:spPr>
        <a:xfrm rot="5400000">
          <a:off x="-172076" y="3268652"/>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4</a:t>
          </a:r>
        </a:p>
      </dsp:txBody>
      <dsp:txXfrm rot="-5400000">
        <a:off x="1" y="3498087"/>
        <a:ext cx="803021" cy="344152"/>
      </dsp:txXfrm>
    </dsp:sp>
    <dsp:sp modelId="{7F294A80-B772-4181-AF71-418B57E8C9D2}">
      <dsp:nvSpPr>
        <dsp:cNvPr id="0" name=""/>
        <dsp:cNvSpPr/>
      </dsp:nvSpPr>
      <dsp:spPr>
        <a:xfrm rot="5400000">
          <a:off x="5433799" y="-1610184"/>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KẾT QUẢ NGHIÊN CỨU VÀ BÀN LUẬN</a:t>
          </a:r>
        </a:p>
      </dsp:txBody>
      <dsp:txXfrm rot="-5400000">
        <a:off x="803021" y="3056994"/>
        <a:ext cx="9970818" cy="672862"/>
      </dsp:txXfrm>
    </dsp:sp>
    <dsp:sp modelId="{C819ABE5-CBC9-462B-9AC2-B4F4E238870D}">
      <dsp:nvSpPr>
        <dsp:cNvPr id="0" name=""/>
        <dsp:cNvSpPr/>
      </dsp:nvSpPr>
      <dsp:spPr>
        <a:xfrm rot="5400000">
          <a:off x="-172076" y="4299413"/>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5</a:t>
          </a:r>
        </a:p>
      </dsp:txBody>
      <dsp:txXfrm rot="-5400000">
        <a:off x="1" y="4528848"/>
        <a:ext cx="803021" cy="344152"/>
      </dsp:txXfrm>
    </dsp:sp>
    <dsp:sp modelId="{04463871-B33C-44DB-8930-29B97BF37D93}">
      <dsp:nvSpPr>
        <dsp:cNvPr id="0" name=""/>
        <dsp:cNvSpPr/>
      </dsp:nvSpPr>
      <dsp:spPr>
        <a:xfrm rot="5400000">
          <a:off x="5433799" y="-503440"/>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KẾT LUẬN</a:t>
          </a:r>
        </a:p>
      </dsp:txBody>
      <dsp:txXfrm rot="-5400000">
        <a:off x="803021" y="4163738"/>
        <a:ext cx="9970818" cy="6728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7D156-9670-43BE-B5D9-0B72B083EF20}" type="datetimeFigureOut">
              <a:rPr lang="vi-VN" smtClean="0"/>
              <a:t>05/06/2023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626C23-74EE-4AFD-9995-FF8C45320B8E}" type="slidenum">
              <a:rPr lang="vi-VN" smtClean="0"/>
              <a:t>‹#›</a:t>
            </a:fld>
            <a:endParaRPr lang="vi-VN"/>
          </a:p>
        </p:txBody>
      </p:sp>
    </p:spTree>
    <p:extLst>
      <p:ext uri="{BB962C8B-B14F-4D97-AF65-F5344CB8AC3E}">
        <p14:creationId xmlns:p14="http://schemas.microsoft.com/office/powerpoint/2010/main" val="1509207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b="0" dirty="0" err="1">
                <a:latin typeface="Arial" panose="020B0604020202020204" pitchFamily="34" charset="0"/>
                <a:cs typeface="Arial" panose="020B0604020202020204" pitchFamily="34" charset="0"/>
              </a:rPr>
              <a:t>Kính</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thưa</a:t>
            </a:r>
            <a:r>
              <a:rPr lang="en-US" sz="1400" b="0" baseline="0" dirty="0">
                <a:latin typeface="Arial" panose="020B0604020202020204" pitchFamily="34" charset="0"/>
                <a:cs typeface="Arial" panose="020B0604020202020204" pitchFamily="34" charset="0"/>
              </a:rPr>
              <a:t> PGS.TS. </a:t>
            </a:r>
            <a:r>
              <a:rPr lang="en-US" sz="1400" b="0" baseline="0" dirty="0" err="1">
                <a:latin typeface="Arial" panose="020B0604020202020204" pitchFamily="34" charset="0"/>
                <a:cs typeface="Arial" panose="020B0604020202020204" pitchFamily="34" charset="0"/>
              </a:rPr>
              <a:t>Đinh</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Thị</a:t>
            </a:r>
            <a:r>
              <a:rPr lang="en-US" sz="1400" b="0" baseline="0" dirty="0">
                <a:latin typeface="Arial" panose="020B0604020202020204" pitchFamily="34" charset="0"/>
                <a:cs typeface="Arial" panose="020B0604020202020204" pitchFamily="34" charset="0"/>
              </a:rPr>
              <a:t> Thanh Mai </a:t>
            </a:r>
            <a:r>
              <a:rPr lang="en-US" sz="1400" b="0" baseline="0" dirty="0" err="1">
                <a:latin typeface="Arial" panose="020B0604020202020204" pitchFamily="34" charset="0"/>
                <a:cs typeface="Arial" panose="020B0604020202020204" pitchFamily="34" charset="0"/>
              </a:rPr>
              <a:t>chủ</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tịch</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hội</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đồng</a:t>
            </a:r>
            <a:r>
              <a:rPr lang="en-US" sz="1400" b="0" baseline="0" dirty="0">
                <a:latin typeface="Arial" panose="020B0604020202020204" pitchFamily="34" charset="0"/>
                <a:cs typeface="Arial" panose="020B0604020202020204" pitchFamily="34" charset="0"/>
              </a:rPr>
              <a:t>.</a:t>
            </a:r>
          </a:p>
          <a:p>
            <a:pPr marL="285750" indent="-285750">
              <a:buFontTx/>
              <a:buChar char="-"/>
            </a:pPr>
            <a:r>
              <a:rPr lang="en-US" sz="1400" b="0" baseline="0" dirty="0" err="1">
                <a:latin typeface="Arial" panose="020B0604020202020204" pitchFamily="34" charset="0"/>
                <a:cs typeface="Arial" panose="020B0604020202020204" pitchFamily="34" charset="0"/>
              </a:rPr>
              <a:t>Kính</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thưa</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các</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nhà</a:t>
            </a:r>
            <a:r>
              <a:rPr lang="en-US" sz="1400" b="0" baseline="0" dirty="0">
                <a:latin typeface="Arial" panose="020B0604020202020204" pitchFamily="34" charset="0"/>
                <a:cs typeface="Arial" panose="020B0604020202020204" pitchFamily="34" charset="0"/>
              </a:rPr>
              <a:t> khoa </a:t>
            </a:r>
            <a:r>
              <a:rPr lang="en-US" sz="1400" b="0" baseline="0" dirty="0" err="1">
                <a:latin typeface="Arial" panose="020B0604020202020204" pitchFamily="34" charset="0"/>
                <a:cs typeface="Arial" panose="020B0604020202020204" pitchFamily="34" charset="0"/>
              </a:rPr>
              <a:t>học</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trong</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hội</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đồng</a:t>
            </a:r>
            <a:r>
              <a:rPr lang="en-US" sz="1400" b="0" baseline="0" dirty="0">
                <a:latin typeface="Arial" panose="020B0604020202020204" pitchFamily="34" charset="0"/>
                <a:cs typeface="Arial" panose="020B0604020202020204" pitchFamily="34" charset="0"/>
              </a:rPr>
              <a:t>.</a:t>
            </a:r>
          </a:p>
          <a:p>
            <a:pPr marL="285750" indent="-285750">
              <a:buFontTx/>
              <a:buChar char="-"/>
            </a:pPr>
            <a:r>
              <a:rPr lang="en-US" sz="1400" b="0" baseline="0" dirty="0" err="1">
                <a:latin typeface="Arial" panose="020B0604020202020204" pitchFamily="34" charset="0"/>
                <a:cs typeface="Arial" panose="020B0604020202020204" pitchFamily="34" charset="0"/>
              </a:rPr>
              <a:t>Kính</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thưa</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các</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thầy</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cô</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và</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các</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bạn</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có</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mặt</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trong</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hội</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trường</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ngày</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hôm</a:t>
            </a:r>
            <a:r>
              <a:rPr lang="en-US" sz="1400" b="0" baseline="0" dirty="0">
                <a:latin typeface="Arial" panose="020B0604020202020204" pitchFamily="34" charset="0"/>
                <a:cs typeface="Arial" panose="020B0604020202020204" pitchFamily="34" charset="0"/>
              </a:rPr>
              <a:t> nay.</a:t>
            </a:r>
          </a:p>
          <a:p>
            <a:pPr marL="285750" indent="-285750">
              <a:buFontTx/>
              <a:buChar char="-"/>
            </a:pPr>
            <a:r>
              <a:rPr lang="en-US" sz="1400" b="0" baseline="0" dirty="0" err="1">
                <a:latin typeface="Arial" panose="020B0604020202020204" pitchFamily="34" charset="0"/>
                <a:cs typeface="Arial" panose="020B0604020202020204" pitchFamily="34" charset="0"/>
              </a:rPr>
              <a:t>Em</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là</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Nguyễn</a:t>
            </a:r>
            <a:r>
              <a:rPr lang="en-US" sz="1400" b="0" baseline="0" dirty="0">
                <a:latin typeface="Arial" panose="020B0604020202020204" pitchFamily="34" charset="0"/>
                <a:cs typeface="Arial" panose="020B0604020202020204" pitchFamily="34" charset="0"/>
              </a:rPr>
              <a:t> Long </a:t>
            </a:r>
            <a:r>
              <a:rPr lang="en-US" sz="1400" b="0" baseline="0" dirty="0" err="1">
                <a:latin typeface="Arial" panose="020B0604020202020204" pitchFamily="34" charset="0"/>
                <a:cs typeface="Arial" panose="020B0604020202020204" pitchFamily="34" charset="0"/>
              </a:rPr>
              <a:t>Nhật</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sinh</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viên</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lớp</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bác</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sĩ</a:t>
            </a:r>
            <a:r>
              <a:rPr lang="en-US" sz="1400" b="0" baseline="0" dirty="0">
                <a:latin typeface="Arial" panose="020B0604020202020204" pitchFamily="34" charset="0"/>
                <a:cs typeface="Arial" panose="020B0604020202020204" pitchFamily="34" charset="0"/>
              </a:rPr>
              <a:t> Y khoa K39C. Sau </a:t>
            </a:r>
            <a:r>
              <a:rPr lang="en-US" sz="1400" b="0" baseline="0" dirty="0" err="1">
                <a:latin typeface="Arial" panose="020B0604020202020204" pitchFamily="34" charset="0"/>
                <a:cs typeface="Arial" panose="020B0604020202020204" pitchFamily="34" charset="0"/>
              </a:rPr>
              <a:t>đây</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em</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xin</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phép</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được</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trình</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bày</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khóa</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luận</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tốt</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nghiệp</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của</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mình</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với</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đề</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tài</a:t>
            </a:r>
            <a:r>
              <a:rPr lang="en-US" sz="1400" b="0" baseline="0" dirty="0">
                <a:latin typeface="Arial" panose="020B0604020202020204" pitchFamily="34" charset="0"/>
                <a:cs typeface="Arial" panose="020B0604020202020204" pitchFamily="34" charset="0"/>
              </a:rPr>
              <a:t> “</a:t>
            </a:r>
            <a:r>
              <a:rPr lang="vi-VN" sz="1400" b="0" baseline="0" dirty="0">
                <a:latin typeface="Arial" panose="020B0604020202020204" pitchFamily="34" charset="0"/>
                <a:ea typeface="Calibri" panose="020F0502020204030204" pitchFamily="34" charset="0"/>
                <a:cs typeface="Arial" panose="020B0604020202020204" pitchFamily="34" charset="0"/>
              </a:rPr>
              <a:t>THỰC TRẠNG VÀ MỘT SỐ YẾU TỐ LIÊN QUAN ĐẾN DINH DƯỠNG Ở BỆNH NHÂN LAO PHỔI MỚI TẠI BỆNH VIỆN PHỔI HẢI PHÒNG NĂM 2022</a:t>
            </a:r>
            <a:r>
              <a:rPr lang="vi-VN" sz="1400" b="0" baseline="0" dirty="0">
                <a:latin typeface="Arial" panose="020B0604020202020204" pitchFamily="34" charset="0"/>
                <a:cs typeface="Arial" panose="020B0604020202020204" pitchFamily="34" charset="0"/>
              </a:rPr>
              <a:t>”.</a:t>
            </a:r>
            <a:endParaRPr lang="en-US" sz="1400" b="0" baseline="0" dirty="0">
              <a:latin typeface="Arial" panose="020B0604020202020204" pitchFamily="34" charset="0"/>
              <a:cs typeface="Arial" panose="020B0604020202020204" pitchFamily="34" charset="0"/>
            </a:endParaRPr>
          </a:p>
          <a:p>
            <a:pPr marL="285750" indent="-285750">
              <a:buFontTx/>
              <a:buChar char="-"/>
            </a:pPr>
            <a:r>
              <a:rPr lang="en-US" sz="1400" b="0" baseline="0" dirty="0" err="1">
                <a:latin typeface="Arial" panose="020B0604020202020204" pitchFamily="34" charset="0"/>
                <a:cs typeface="Arial" panose="020B0604020202020204" pitchFamily="34" charset="0"/>
              </a:rPr>
              <a:t>Đề</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tài</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được</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thực</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hiện</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dưới</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sự</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hướng</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dẫn</a:t>
            </a:r>
            <a:r>
              <a:rPr lang="en-US" sz="1400" b="0" baseline="0" dirty="0">
                <a:latin typeface="Arial" panose="020B0604020202020204" pitchFamily="34" charset="0"/>
                <a:cs typeface="Arial" panose="020B0604020202020204" pitchFamily="34" charset="0"/>
              </a:rPr>
              <a:t> khoa </a:t>
            </a:r>
            <a:r>
              <a:rPr lang="en-US" sz="1400" b="0" baseline="0" dirty="0" err="1">
                <a:latin typeface="Arial" panose="020B0604020202020204" pitchFamily="34" charset="0"/>
                <a:cs typeface="Arial" panose="020B0604020202020204" pitchFamily="34" charset="0"/>
              </a:rPr>
              <a:t>học</a:t>
            </a:r>
            <a:r>
              <a:rPr lang="en-US" sz="1400" b="0" baseline="0" dirty="0">
                <a:latin typeface="Arial" panose="020B0604020202020204" pitchFamily="34" charset="0"/>
                <a:cs typeface="Arial" panose="020B0604020202020204" pitchFamily="34" charset="0"/>
              </a:rPr>
              <a:t> </a:t>
            </a:r>
            <a:r>
              <a:rPr lang="en-US" sz="1400" b="0" baseline="0" dirty="0" err="1">
                <a:latin typeface="Arial" panose="020B0604020202020204" pitchFamily="34" charset="0"/>
                <a:cs typeface="Arial" panose="020B0604020202020204" pitchFamily="34" charset="0"/>
              </a:rPr>
              <a:t>của</a:t>
            </a:r>
            <a:r>
              <a:rPr lang="en-US" sz="1400" b="0" baseline="0" dirty="0">
                <a:latin typeface="Arial" panose="020B0604020202020204" pitchFamily="34" charset="0"/>
                <a:cs typeface="Arial" panose="020B0604020202020204" pitchFamily="34" charset="0"/>
              </a:rPr>
              <a:t> </a:t>
            </a:r>
            <a:r>
              <a:rPr lang="en-US" sz="1400" b="0" i="0" dirty="0">
                <a:solidFill>
                  <a:srgbClr val="FF0000"/>
                </a:solidFill>
                <a:latin typeface="Arial" panose="020B0604020202020204" pitchFamily="34" charset="0"/>
                <a:ea typeface="Tahoma" panose="020B0604030504040204" pitchFamily="34" charset="0"/>
                <a:cs typeface="Arial" panose="020B0604020202020204" pitchFamily="34" charset="0"/>
              </a:rPr>
              <a:t>ThS.BS. </a:t>
            </a:r>
            <a:r>
              <a:rPr lang="en-US" sz="1400" b="0" i="0" dirty="0" err="1">
                <a:solidFill>
                  <a:srgbClr val="FF0000"/>
                </a:solidFill>
                <a:latin typeface="Arial" panose="020B0604020202020204" pitchFamily="34" charset="0"/>
                <a:ea typeface="Tahoma" panose="020B0604030504040204" pitchFamily="34" charset="0"/>
                <a:cs typeface="Arial" panose="020B0604020202020204" pitchFamily="34" charset="0"/>
              </a:rPr>
              <a:t>Nguyễn</a:t>
            </a:r>
            <a:r>
              <a:rPr lang="en-US" sz="1400" b="0" i="0"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1400" b="0" i="0" dirty="0" err="1">
                <a:solidFill>
                  <a:srgbClr val="FF0000"/>
                </a:solidFill>
                <a:latin typeface="Arial" panose="020B0604020202020204" pitchFamily="34" charset="0"/>
                <a:ea typeface="Tahoma" panose="020B0604030504040204" pitchFamily="34" charset="0"/>
                <a:cs typeface="Arial" panose="020B0604020202020204" pitchFamily="34" charset="0"/>
              </a:rPr>
              <a:t>Thị</a:t>
            </a:r>
            <a:r>
              <a:rPr lang="en-US" sz="1400" b="0" i="0" dirty="0">
                <a:solidFill>
                  <a:srgbClr val="FF0000"/>
                </a:solidFill>
                <a:latin typeface="Arial" panose="020B0604020202020204" pitchFamily="34" charset="0"/>
                <a:ea typeface="Tahoma" panose="020B0604030504040204" pitchFamily="34" charset="0"/>
                <a:cs typeface="Arial" panose="020B0604020202020204" pitchFamily="34" charset="0"/>
              </a:rPr>
              <a:t> Trang.</a:t>
            </a:r>
            <a:endParaRPr lang="en-US" sz="1400" b="0" i="0" baseline="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1</a:t>
            </a:fld>
            <a:endParaRPr lang="vi-VN"/>
          </a:p>
        </p:txBody>
      </p:sp>
    </p:spTree>
    <p:extLst>
      <p:ext uri="{BB962C8B-B14F-4D97-AF65-F5344CB8AC3E}">
        <p14:creationId xmlns:p14="http://schemas.microsoft.com/office/powerpoint/2010/main" val="2083314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Đánh</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giá</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TTDD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bằng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phương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pháp</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so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chỉ</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số</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BMI (37,2% so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34,4%). </a:t>
            </a:r>
            <a:endParaRPr lang="vi-VN" sz="1400" b="0" dirty="0">
              <a:latin typeface="Arial" panose="020B0604020202020204" pitchFamily="34" charset="0"/>
              <a:cs typeface="Arial" panose="020B0604020202020204" pitchFamily="34" charset="0"/>
            </a:endParaRPr>
          </a:p>
          <a:p>
            <a:pPr marL="285750" indent="-285750">
              <a:buFontTx/>
              <a:buChar char="-"/>
            </a:pPr>
            <a:r>
              <a:rPr lang="vi-VN"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Sự khác biệt là do khi đánh giá TTDD theo phương pháp SGA dựa vào nhiều yếu tố gồm sụt cân trong 6 tháng qua, khẩu phần ăn, triệu chứng tiêu hóa trong 2 tuần, suy giảm chức năng vận động, nhu cầu chuyển hóa và thăm khám lâm sàng. Chính vì thế một bệnh nhân có BMI bình thường nhưng hoàn toàn có thể thiếu dinh dưỡng theo SGA.</a:t>
            </a:r>
            <a:endPar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24</a:t>
            </a:fld>
            <a:endParaRPr lang="vi-VN"/>
          </a:p>
        </p:txBody>
      </p:sp>
    </p:spTree>
    <p:extLst>
      <p:ext uri="{BB962C8B-B14F-4D97-AF65-F5344CB8AC3E}">
        <p14:creationId xmlns:p14="http://schemas.microsoft.com/office/powerpoint/2010/main" val="3386204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Khi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đánh</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giá</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về</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mức</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em</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thấy</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 B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 C.</a:t>
            </a:r>
          </a:p>
          <a:p>
            <a:pPr marL="285750" indent="-285750">
              <a:buFontTx/>
              <a:buChar char="-"/>
            </a:pP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Tương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đồng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Đoàn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Duy Tân (2021)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Lê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Thị</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Thủy</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(2019).</a:t>
            </a:r>
          </a:p>
        </p:txBody>
      </p:sp>
      <p:sp>
        <p:nvSpPr>
          <p:cNvPr id="4" name="Slide Number Placeholder 3"/>
          <p:cNvSpPr>
            <a:spLocks noGrp="1"/>
          </p:cNvSpPr>
          <p:nvPr>
            <p:ph type="sldNum" sz="quarter" idx="5"/>
          </p:nvPr>
        </p:nvSpPr>
        <p:spPr/>
        <p:txBody>
          <a:bodyPr/>
          <a:lstStyle/>
          <a:p>
            <a:fld id="{60626C23-74EE-4AFD-9995-FF8C45320B8E}" type="slidenum">
              <a:rPr lang="vi-VN" smtClean="0"/>
              <a:t>25</a:t>
            </a:fld>
            <a:endParaRPr lang="vi-VN"/>
          </a:p>
        </p:txBody>
      </p:sp>
    </p:spTree>
    <p:extLst>
      <p:ext uri="{BB962C8B-B14F-4D97-AF65-F5344CB8AC3E}">
        <p14:creationId xmlns:p14="http://schemas.microsoft.com/office/powerpoint/2010/main" val="364294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Nhóm</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≥60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tuổi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chiếm</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nhất</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nhóm</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&lt;20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tuổi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thấp</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nhất</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285750" indent="-285750">
              <a:buFontTx/>
              <a:buChar char="-"/>
            </a:pP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Hệ</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thống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miễn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dịch</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người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trẻ</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nói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chung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mạnh</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người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già</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đồng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nghĩa</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khả</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năng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chống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lại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tật</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tốt</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Bên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cạnh</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đó</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khả</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năng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chuyển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hóa</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hấp</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thu</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dinh</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dưỡng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người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trẻ</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nên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ít</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nguy</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cơ</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p:txBody>
      </p:sp>
      <p:sp>
        <p:nvSpPr>
          <p:cNvPr id="4" name="Slide Number Placeholder 3"/>
          <p:cNvSpPr>
            <a:spLocks noGrp="1"/>
          </p:cNvSpPr>
          <p:nvPr>
            <p:ph type="sldNum" sz="quarter" idx="5"/>
          </p:nvPr>
        </p:nvSpPr>
        <p:spPr/>
        <p:txBody>
          <a:bodyPr/>
          <a:lstStyle/>
          <a:p>
            <a:fld id="{60626C23-74EE-4AFD-9995-FF8C45320B8E}" type="slidenum">
              <a:rPr lang="vi-VN" smtClean="0"/>
              <a:t>26</a:t>
            </a:fld>
            <a:endParaRPr lang="vi-VN"/>
          </a:p>
        </p:txBody>
      </p:sp>
    </p:spTree>
    <p:extLst>
      <p:ext uri="{BB962C8B-B14F-4D97-AF65-F5344CB8AC3E}">
        <p14:creationId xmlns:p14="http://schemas.microsoft.com/office/powerpoint/2010/main" val="798810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vi-VN" sz="1400" dirty="0">
                <a:latin typeface="Arial" panose="020B0604020202020204" pitchFamily="34" charset="0"/>
                <a:cs typeface="Arial" panose="020B0604020202020204" pitchFamily="34" charset="0"/>
              </a:rPr>
              <a:t>Nam giới có tỷ lệ SDD cao hơn nữ giới.</a:t>
            </a:r>
          </a:p>
          <a:p>
            <a:pPr marL="285750" indent="-285750">
              <a:buFontTx/>
              <a:buChar char="-"/>
            </a:pPr>
            <a:r>
              <a:rPr lang="vi-VN" sz="1400" dirty="0">
                <a:latin typeface="Arial" panose="020B0604020202020204" pitchFamily="34" charset="0"/>
                <a:cs typeface="Arial" panose="020B0604020202020204" pitchFamily="34" charset="0"/>
              </a:rPr>
              <a:t>Tương đồng với nghiên cứu của Lê Thị Thủy (2019).</a:t>
            </a:r>
          </a:p>
          <a:p>
            <a:pPr marL="285750" indent="-285750">
              <a:buFontTx/>
              <a:buChar char="-"/>
            </a:pP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Điều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này</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phù</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hợp</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mắc</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phổi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nam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giới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nữ</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giới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27</a:t>
            </a:fld>
            <a:endParaRPr lang="vi-VN"/>
          </a:p>
        </p:txBody>
      </p:sp>
    </p:spTree>
    <p:extLst>
      <p:ext uri="{BB962C8B-B14F-4D97-AF65-F5344CB8AC3E}">
        <p14:creationId xmlns:p14="http://schemas.microsoft.com/office/powerpoint/2010/main" val="285751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 BMI,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mối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liên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giữa</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nghề</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nghiệp</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TTDD,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cụ</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thể</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lao</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tự</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do SDD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các</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nghề</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nghiệp</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khác</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p=0,035.</a:t>
            </a:r>
          </a:p>
          <a:p>
            <a:pPr marL="285750" indent="-285750">
              <a:buFontTx/>
              <a:buChar char="-"/>
            </a:pP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thể</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giải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thích</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vì</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đây</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nhóm</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lao</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mức</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lao</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nặng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thu</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nhập</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ổn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định</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nên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điều</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kiện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kinh</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tế</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khó</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khăn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dễ</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dẫn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đến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tình</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trạng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a:t>
            </a:r>
          </a:p>
        </p:txBody>
      </p:sp>
      <p:sp>
        <p:nvSpPr>
          <p:cNvPr id="4" name="Slide Number Placeholder 3"/>
          <p:cNvSpPr>
            <a:spLocks noGrp="1"/>
          </p:cNvSpPr>
          <p:nvPr>
            <p:ph type="sldNum" sz="quarter" idx="5"/>
          </p:nvPr>
        </p:nvSpPr>
        <p:spPr/>
        <p:txBody>
          <a:bodyPr/>
          <a:lstStyle/>
          <a:p>
            <a:fld id="{60626C23-74EE-4AFD-9995-FF8C45320B8E}" type="slidenum">
              <a:rPr lang="vi-VN" smtClean="0"/>
              <a:t>29</a:t>
            </a:fld>
            <a:endParaRPr lang="vi-VN"/>
          </a:p>
        </p:txBody>
      </p:sp>
    </p:spTree>
    <p:extLst>
      <p:ext uri="{BB962C8B-B14F-4D97-AF65-F5344CB8AC3E}">
        <p14:creationId xmlns:p14="http://schemas.microsoft.com/office/powerpoint/2010/main" val="1375710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 SGA,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sốt</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sốt</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285750" indent="-285750">
              <a:buFontTx/>
              <a:buChar char="-"/>
            </a:pP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Điều</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này</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thể</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giải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thích</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do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sốt</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gây</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tăng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chuyển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hóa</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khoảng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10-12,5%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đối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cơ</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thể</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tăng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lên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1 °C.</a:t>
            </a:r>
            <a:endParaRPr lang="vi-VN" sz="1400"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30</a:t>
            </a:fld>
            <a:endParaRPr lang="vi-VN"/>
          </a:p>
        </p:txBody>
      </p:sp>
    </p:spTree>
    <p:extLst>
      <p:ext uri="{BB962C8B-B14F-4D97-AF65-F5344CB8AC3E}">
        <p14:creationId xmlns:p14="http://schemas.microsoft.com/office/powerpoint/2010/main" val="1021138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 BMI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phổi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II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III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phổi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a:t>
            </a:r>
          </a:p>
          <a:p>
            <a:pPr marL="285750" indent="-285750">
              <a:buFontTx/>
              <a:buChar char="-"/>
            </a:pP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Em</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đọc</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về</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lao</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phổi</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thì</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nhiều</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nghiên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cứu</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chỉ</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ra</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rằng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thời</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gian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chẩn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đoán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càng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dài</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thì</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X-</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càng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rộng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càng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xuất</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hiện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nhiều</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Mức</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X-</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nặng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cũng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như</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xuất</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hiện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trên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X-</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chứng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tỏ</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nặng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nguy</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cơ</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p:txBody>
      </p:sp>
      <p:sp>
        <p:nvSpPr>
          <p:cNvPr id="4" name="Slide Number Placeholder 3"/>
          <p:cNvSpPr>
            <a:spLocks noGrp="1"/>
          </p:cNvSpPr>
          <p:nvPr>
            <p:ph type="sldNum" sz="quarter" idx="5"/>
          </p:nvPr>
        </p:nvSpPr>
        <p:spPr/>
        <p:txBody>
          <a:bodyPr/>
          <a:lstStyle/>
          <a:p>
            <a:fld id="{60626C23-74EE-4AFD-9995-FF8C45320B8E}" type="slidenum">
              <a:rPr lang="vi-VN" smtClean="0"/>
              <a:t>31</a:t>
            </a:fld>
            <a:endParaRPr lang="vi-VN"/>
          </a:p>
        </p:txBody>
      </p:sp>
    </p:spTree>
    <p:extLst>
      <p:ext uri="{BB962C8B-B14F-4D97-AF65-F5344CB8AC3E}">
        <p14:creationId xmlns:p14="http://schemas.microsoft.com/office/powerpoint/2010/main" val="1212260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 BMI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 SDD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a:t>
            </a:r>
          </a:p>
          <a:p>
            <a:pPr marL="285750" indent="-285750">
              <a:buFontTx/>
              <a:buChar char="-"/>
            </a:pP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Khác</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tác</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giả</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Dương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Quang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Tuấn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(2016),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BMI,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mức</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trên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phim</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X-</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liên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đến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TTDD.</a:t>
            </a:r>
          </a:p>
          <a:p>
            <a:pPr marL="285750" indent="-285750">
              <a:buFontTx/>
              <a:buChar char="-"/>
            </a:pP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Sự</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khác</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nhau</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trên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bởi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vì</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nghiên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cứu</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tiến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hành</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trên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đối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tượng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từ</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18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tuổi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trở</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lên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cỡ</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mẫu</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nghiên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cứu</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nhỏ</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vi-VN" sz="1400"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32</a:t>
            </a:fld>
            <a:endParaRPr lang="vi-VN"/>
          </a:p>
        </p:txBody>
      </p:sp>
    </p:spTree>
    <p:extLst>
      <p:ext uri="{BB962C8B-B14F-4D97-AF65-F5344CB8AC3E}">
        <p14:creationId xmlns:p14="http://schemas.microsoft.com/office/powerpoint/2010/main" val="498792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400" dirty="0">
                <a:latin typeface="Arial" panose="020B0604020202020204" pitchFamily="34" charset="0"/>
                <a:cs typeface="Arial" panose="020B0604020202020204" pitchFamily="34" charset="0"/>
              </a:rPr>
              <a:t>Theo BMI </a:t>
            </a:r>
            <a:r>
              <a:rPr lang="en-US" sz="1400" dirty="0" err="1">
                <a:latin typeface="Arial" panose="020B0604020202020204" pitchFamily="34" charset="0"/>
                <a:cs typeface="Arial" panose="020B0604020202020204" pitchFamily="34" charset="0"/>
              </a:rPr>
              <a:t>và</a:t>
            </a:r>
            <a:r>
              <a:rPr lang="en-US" sz="1400" dirty="0">
                <a:latin typeface="Arial" panose="020B0604020202020204" pitchFamily="34" charset="0"/>
                <a:cs typeface="Arial" panose="020B0604020202020204" pitchFamily="34" charset="0"/>
              </a:rPr>
              <a:t> SGA,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ở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thiếu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máu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thiếu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má</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u</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171450" indent="-171450">
              <a:buFontTx/>
              <a:buChar char="-"/>
            </a:pP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thể</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nhận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thấy</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rằng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ở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những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mắc</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phổi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mới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tình</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trạng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thiếu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máu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thì</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nguy</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cơ</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những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tình</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trạng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thiếu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máu</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33</a:t>
            </a:fld>
            <a:endParaRPr lang="vi-VN"/>
          </a:p>
        </p:txBody>
      </p:sp>
    </p:spTree>
    <p:extLst>
      <p:ext uri="{BB962C8B-B14F-4D97-AF65-F5344CB8AC3E}">
        <p14:creationId xmlns:p14="http://schemas.microsoft.com/office/powerpoint/2010/main" val="1827149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400" dirty="0" err="1">
                <a:latin typeface="Arial" panose="020B0604020202020204" pitchFamily="34" charset="0"/>
                <a:cs typeface="Arial" panose="020B0604020202020204" pitchFamily="34" charset="0"/>
              </a:rPr>
              <a:t>Em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đã</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báo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cáo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xong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khóa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luận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của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mình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Em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xin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chân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thành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cảm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ơn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sự</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lắng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nghe</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từ</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quý</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thầy</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cô</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và</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mong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nhận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được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sự</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đóng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góp</a:t>
            </a:r>
            <a:r>
              <a:rPr lang="en-US" sz="1400" dirty="0">
                <a:latin typeface="Arial" panose="020B0604020202020204" pitchFamily="34" charset="0"/>
                <a:cs typeface="Arial" panose="020B0604020202020204" pitchFamily="34" charset="0"/>
              </a:rPr>
              <a:t> ý </a:t>
            </a:r>
            <a:r>
              <a:rPr lang="en-US" sz="1400" dirty="0" err="1">
                <a:latin typeface="Arial" panose="020B0604020202020204" pitchFamily="34" charset="0"/>
                <a:cs typeface="Arial" panose="020B0604020202020204" pitchFamily="34" charset="0"/>
              </a:rPr>
              <a:t>kiến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để</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khóa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luận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của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em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hoàn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thiện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hơn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Em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xin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trân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trọng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cảm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ơn</a:t>
            </a:r>
            <a:r>
              <a:rPr lang="en-US" sz="1400" dirty="0">
                <a:latin typeface="Arial" panose="020B0604020202020204" pitchFamily="34" charset="0"/>
                <a:cs typeface="Arial" panose="020B0604020202020204" pitchFamily="34" charset="0"/>
              </a:rPr>
              <a: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400" i="1" dirty="0" err="1">
                <a:latin typeface="Arial" panose="020B0604020202020204" pitchFamily="34" charset="0"/>
                <a:cs typeface="Arial" panose="020B0604020202020204" pitchFamily="34" charset="0"/>
              </a:rPr>
              <a:t>Em</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đã</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tìm</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hiểu</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về</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vấn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đề</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này</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nhưng</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chưa</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được</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sâu</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em</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sẽ</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tham</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khảo</a:t>
            </a:r>
            <a:r>
              <a:rPr lang="en-US" sz="1400" i="1" dirty="0">
                <a:latin typeface="Arial" panose="020B0604020202020204" pitchFamily="34" charset="0"/>
                <a:cs typeface="Arial" panose="020B0604020202020204" pitchFamily="34" charset="0"/>
              </a:rPr>
              <a:t> ý </a:t>
            </a:r>
            <a:r>
              <a:rPr lang="en-US" sz="1400" i="1" dirty="0" err="1">
                <a:latin typeface="Arial" panose="020B0604020202020204" pitchFamily="34" charset="0"/>
                <a:cs typeface="Arial" panose="020B0604020202020204" pitchFamily="34" charset="0"/>
              </a:rPr>
              <a:t>kiến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của</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cô</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hướng</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dẫn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để</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làm</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rõ</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hơn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về</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vấn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đề</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này</a:t>
            </a:r>
            <a:r>
              <a:rPr lang="en-US" sz="1400" i="1" dirty="0">
                <a:latin typeface="Arial" panose="020B0604020202020204" pitchFamily="34" charset="0"/>
                <a:cs typeface="Arial" panose="020B0604020202020204" pitchFamily="34" charset="0"/>
              </a:rPr>
              <a:t>.</a:t>
            </a:r>
          </a:p>
        </p:txBody>
      </p:sp>
      <p:sp>
        <p:nvSpPr>
          <p:cNvPr id="4" name="Slide Number Placeholder 3"/>
          <p:cNvSpPr>
            <a:spLocks noGrp="1"/>
          </p:cNvSpPr>
          <p:nvPr>
            <p:ph type="sldNum" sz="quarter" idx="5"/>
          </p:nvPr>
        </p:nvSpPr>
        <p:spPr/>
        <p:txBody>
          <a:bodyPr/>
          <a:lstStyle/>
          <a:p>
            <a:fld id="{60626C23-74EE-4AFD-9995-FF8C45320B8E}" type="slidenum">
              <a:rPr lang="vi-VN" smtClean="0"/>
              <a:t>36</a:t>
            </a:fld>
            <a:endParaRPr lang="vi-VN"/>
          </a:p>
        </p:txBody>
      </p:sp>
    </p:spTree>
    <p:extLst>
      <p:ext uri="{BB962C8B-B14F-4D97-AF65-F5344CB8AC3E}">
        <p14:creationId xmlns:p14="http://schemas.microsoft.com/office/powerpoint/2010/main" val="2771294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2</a:t>
            </a:fld>
            <a:endParaRPr lang="vi-VN"/>
          </a:p>
        </p:txBody>
      </p:sp>
    </p:spTree>
    <p:extLst>
      <p:ext uri="{BB962C8B-B14F-4D97-AF65-F5344CB8AC3E}">
        <p14:creationId xmlns:p14="http://schemas.microsoft.com/office/powerpoint/2010/main" val="847603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400"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a:t>
            </a:fld>
            <a:endParaRPr lang="vi-VN"/>
          </a:p>
        </p:txBody>
      </p:sp>
    </p:spTree>
    <p:extLst>
      <p:ext uri="{BB962C8B-B14F-4D97-AF65-F5344CB8AC3E}">
        <p14:creationId xmlns:p14="http://schemas.microsoft.com/office/powerpoint/2010/main" val="567243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sz="1400" b="0" dirty="0"/>
              <a:t>Tiếp theo em xin trình bày về Đối tượng và phương pháp nghiên cứu.</a:t>
            </a:r>
          </a:p>
          <a:p>
            <a:pPr marL="0" indent="0">
              <a:buFontTx/>
              <a:buNone/>
            </a:pPr>
            <a:endParaRPr lang="vi-VN" sz="1400" dirty="0"/>
          </a:p>
        </p:txBody>
      </p:sp>
      <p:sp>
        <p:nvSpPr>
          <p:cNvPr id="4" name="Slide Number Placeholder 3"/>
          <p:cNvSpPr>
            <a:spLocks noGrp="1"/>
          </p:cNvSpPr>
          <p:nvPr>
            <p:ph type="sldNum" sz="quarter" idx="5"/>
          </p:nvPr>
        </p:nvSpPr>
        <p:spPr/>
        <p:txBody>
          <a:bodyPr/>
          <a:lstStyle/>
          <a:p>
            <a:fld id="{60626C23-74EE-4AFD-9995-FF8C45320B8E}" type="slidenum">
              <a:rPr lang="vi-VN" smtClean="0"/>
              <a:t>7</a:t>
            </a:fld>
            <a:endParaRPr lang="vi-VN"/>
          </a:p>
        </p:txBody>
      </p:sp>
    </p:spTree>
    <p:extLst>
      <p:ext uri="{BB962C8B-B14F-4D97-AF65-F5344CB8AC3E}">
        <p14:creationId xmlns:p14="http://schemas.microsoft.com/office/powerpoint/2010/main" val="1948876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9</a:t>
            </a:fld>
            <a:endParaRPr lang="vi-VN"/>
          </a:p>
        </p:txBody>
      </p:sp>
    </p:spTree>
    <p:extLst>
      <p:ext uri="{BB962C8B-B14F-4D97-AF65-F5344CB8AC3E}">
        <p14:creationId xmlns:p14="http://schemas.microsoft.com/office/powerpoint/2010/main" val="3703181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14</a:t>
            </a:fld>
            <a:endParaRPr lang="vi-VN"/>
          </a:p>
        </p:txBody>
      </p:sp>
    </p:spTree>
    <p:extLst>
      <p:ext uri="{BB962C8B-B14F-4D97-AF65-F5344CB8AC3E}">
        <p14:creationId xmlns:p14="http://schemas.microsoft.com/office/powerpoint/2010/main" val="553852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16</a:t>
            </a:fld>
            <a:endParaRPr lang="vi-VN"/>
          </a:p>
        </p:txBody>
      </p:sp>
    </p:spTree>
    <p:extLst>
      <p:ext uri="{BB962C8B-B14F-4D97-AF65-F5344CB8AC3E}">
        <p14:creationId xmlns:p14="http://schemas.microsoft.com/office/powerpoint/2010/main" val="3358306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Nghiên</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cứu</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em</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tiến</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hành</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trên</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250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thấy</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BMI 34,4%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65,6%.</a:t>
            </a:r>
            <a:endParaRPr lang="vi-VN"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171450" indent="-171450">
              <a:buFontTx/>
              <a:buChar char="-"/>
            </a:pPr>
            <a:r>
              <a:rPr lang="vi-VN" sz="1400" b="0" dirty="0">
                <a:latin typeface="Arial" panose="020B0604020202020204" pitchFamily="34" charset="0"/>
                <a:cs typeface="Arial" panose="020B0604020202020204" pitchFamily="34" charset="0"/>
              </a:rPr>
              <a:t>Tỷ lệ SDD trong nghiên cứu của em thấp hơn tỷ lệ SDD trong nghiên cứu của Đoàn Duy Tân (2021) và Lê Thị Thủy (2019).</a:t>
            </a:r>
          </a:p>
          <a:p>
            <a:pPr marL="171450" indent="-171450">
              <a:buFontTx/>
              <a:buChar char="-"/>
            </a:pPr>
            <a:r>
              <a:rPr lang="vi-VN" sz="1400" b="0" dirty="0">
                <a:latin typeface="Arial" panose="020B0604020202020204" pitchFamily="34" charset="0"/>
                <a:cs typeface="Arial" panose="020B0604020202020204" pitchFamily="34" charset="0"/>
              </a:rPr>
              <a:t>Giải thích vì mẫu nghiên cứu của em được tiến hành tại bệnh viên tuyến tỉnh, trong khi hai nghiên cứu trên được tiến hành tại bệnh viện tuyến trung ương, nơi tập trung nhiều bệnh nhân nặng và phức tạp hơn làm tăng tỷ lệ SDD.</a:t>
            </a:r>
          </a:p>
        </p:txBody>
      </p:sp>
      <p:sp>
        <p:nvSpPr>
          <p:cNvPr id="4" name="Slide Number Placeholder 3"/>
          <p:cNvSpPr>
            <a:spLocks noGrp="1"/>
          </p:cNvSpPr>
          <p:nvPr>
            <p:ph type="sldNum" sz="quarter" idx="5"/>
          </p:nvPr>
        </p:nvSpPr>
        <p:spPr/>
        <p:txBody>
          <a:bodyPr/>
          <a:lstStyle/>
          <a:p>
            <a:fld id="{60626C23-74EE-4AFD-9995-FF8C45320B8E}" type="slidenum">
              <a:rPr lang="vi-VN" smtClean="0"/>
              <a:t>22</a:t>
            </a:fld>
            <a:endParaRPr lang="vi-VN"/>
          </a:p>
        </p:txBody>
      </p:sp>
    </p:spTree>
    <p:extLst>
      <p:ext uri="{BB962C8B-B14F-4D97-AF65-F5344CB8AC3E}">
        <p14:creationId xmlns:p14="http://schemas.microsoft.com/office/powerpoint/2010/main" val="4346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Về</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mức</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BMI,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thấy</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rằng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chiếm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nhất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tiếp</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đến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II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III.</a:t>
            </a:r>
            <a:endPar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171450" indent="-171450">
              <a:buFontTx/>
              <a:buChar char="-"/>
            </a:pP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Kết</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quả</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này</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em</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tương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đồng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nghiên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cứu</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Lê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Thị</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Thủy</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(2019), SDD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 II, III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chiếm</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lần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lượt</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28,2%; 16,3%; 3,9%.</a:t>
            </a:r>
          </a:p>
        </p:txBody>
      </p:sp>
      <p:sp>
        <p:nvSpPr>
          <p:cNvPr id="4" name="Slide Number Placeholder 3"/>
          <p:cNvSpPr>
            <a:spLocks noGrp="1"/>
          </p:cNvSpPr>
          <p:nvPr>
            <p:ph type="sldNum" sz="quarter" idx="5"/>
          </p:nvPr>
        </p:nvSpPr>
        <p:spPr/>
        <p:txBody>
          <a:bodyPr/>
          <a:lstStyle/>
          <a:p>
            <a:fld id="{60626C23-74EE-4AFD-9995-FF8C45320B8E}" type="slidenum">
              <a:rPr lang="vi-VN" smtClean="0"/>
              <a:t>23</a:t>
            </a:fld>
            <a:endParaRPr lang="vi-VN"/>
          </a:p>
        </p:txBody>
      </p:sp>
    </p:spTree>
    <p:extLst>
      <p:ext uri="{BB962C8B-B14F-4D97-AF65-F5344CB8AC3E}">
        <p14:creationId xmlns:p14="http://schemas.microsoft.com/office/powerpoint/2010/main" val="4215285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05/06/2023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4258965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05/06/2023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2059031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05/06/2023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680465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05/06/2023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2809956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46956B-6C77-4C10-9465-F0EF79C30D5C}" type="datetimeFigureOut">
              <a:rPr lang="vi-VN" smtClean="0"/>
              <a:t>05/06/2023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333789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6956B-6C77-4C10-9465-F0EF79C30D5C}" type="datetimeFigureOut">
              <a:rPr lang="vi-VN" smtClean="0"/>
              <a:t>05/06/2023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501108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6956B-6C77-4C10-9465-F0EF79C30D5C}" type="datetimeFigureOut">
              <a:rPr lang="vi-VN" smtClean="0"/>
              <a:t>05/06/2023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3866842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6956B-6C77-4C10-9465-F0EF79C30D5C}" type="datetimeFigureOut">
              <a:rPr lang="vi-VN" smtClean="0"/>
              <a:t>05/06/2023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4001517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6956B-6C77-4C10-9465-F0EF79C30D5C}" type="datetimeFigureOut">
              <a:rPr lang="vi-VN" smtClean="0"/>
              <a:t>05/06/2023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1402159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6956B-6C77-4C10-9465-F0EF79C30D5C}" type="datetimeFigureOut">
              <a:rPr lang="vi-VN" smtClean="0"/>
              <a:t>05/06/2023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592406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6956B-6C77-4C10-9465-F0EF79C30D5C}" type="datetimeFigureOut">
              <a:rPr lang="vi-VN" smtClean="0"/>
              <a:t>05/06/2023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1791729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6956B-6C77-4C10-9465-F0EF79C30D5C}" type="datetimeFigureOut">
              <a:rPr lang="vi-VN" smtClean="0"/>
              <a:t>05/06/2023</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3F549A-051C-4754-A739-0729510CBEB3}" type="slidenum">
              <a:rPr lang="vi-VN" smtClean="0"/>
              <a:t>‹#›</a:t>
            </a:fld>
            <a:endParaRPr lang="vi-VN"/>
          </a:p>
        </p:txBody>
      </p:sp>
      <p:pic>
        <p:nvPicPr>
          <p:cNvPr id="7" name="Picture 6" descr="A blue background with white text&#10;&#10;Description automatically generated with medium confidence">
            <a:extLst>
              <a:ext uri="{FF2B5EF4-FFF2-40B4-BE49-F238E27FC236}">
                <a16:creationId xmlns:a16="http://schemas.microsoft.com/office/drawing/2014/main" id="{203870A4-6099-EBC9-4C87-F81C0C4695D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2870"/>
            <a:ext cx="12192000" cy="1159390"/>
          </a:xfrm>
          <a:prstGeom prst="rect">
            <a:avLst/>
          </a:prstGeom>
        </p:spPr>
      </p:pic>
    </p:spTree>
    <p:extLst>
      <p:ext uri="{BB962C8B-B14F-4D97-AF65-F5344CB8AC3E}">
        <p14:creationId xmlns:p14="http://schemas.microsoft.com/office/powerpoint/2010/main" val="20047772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A3BC-87E4-FF95-F9DD-B8D3052EE716}"/>
              </a:ext>
            </a:extLst>
          </p:cNvPr>
          <p:cNvSpPr>
            <a:spLocks noGrp="1"/>
          </p:cNvSpPr>
          <p:nvPr>
            <p:ph type="ctrTitle"/>
          </p:nvPr>
        </p:nvSpPr>
        <p:spPr>
          <a:xfrm>
            <a:off x="244640" y="2217708"/>
            <a:ext cx="11702713" cy="3544820"/>
          </a:xfrm>
        </p:spPr>
        <p:txBody>
          <a:bodyPr>
            <a:noAutofit/>
          </a:bodyPr>
          <a:lstStyle/>
          <a:p>
            <a:pPr>
              <a:lnSpc>
                <a:spcPct val="150000"/>
              </a:lnSpc>
            </a:pPr>
            <a:r>
              <a:rPr lang="en-US" sz="3800" b="1" dirty="0">
                <a:solidFill>
                  <a:srgbClr val="1775BF"/>
                </a:solidFill>
                <a:latin typeface="Arial" panose="020B0604020202020204" pitchFamily="34" charset="0"/>
                <a:ea typeface="Tahoma" panose="020B0604030504040204" pitchFamily="34" charset="0"/>
                <a:cs typeface="Arial" panose="020B0604020202020204" pitchFamily="34" charset="0"/>
              </a:rPr>
              <a:t>THỰC TRẠNG VÀ MỘT SỐ YẾU TỐ LIÊN QUAN ĐẾN DINH DƯỠNG Ở BỆNH NHÂN LAO PHỔI MỚI</a:t>
            </a:r>
            <a:br>
              <a:rPr lang="en-US" sz="3800" b="1" dirty="0">
                <a:solidFill>
                  <a:srgbClr val="1775BF"/>
                </a:solidFill>
                <a:latin typeface="Arial" panose="020B0604020202020204" pitchFamily="34" charset="0"/>
                <a:ea typeface="Tahoma" panose="020B0604030504040204" pitchFamily="34" charset="0"/>
                <a:cs typeface="Arial" panose="020B0604020202020204" pitchFamily="34" charset="0"/>
              </a:rPr>
            </a:br>
            <a:r>
              <a:rPr lang="en-US" sz="3800" b="1" dirty="0">
                <a:solidFill>
                  <a:srgbClr val="1775BF"/>
                </a:solidFill>
                <a:latin typeface="Arial" panose="020B0604020202020204" pitchFamily="34" charset="0"/>
                <a:ea typeface="Tahoma" panose="020B0604030504040204" pitchFamily="34" charset="0"/>
                <a:cs typeface="Arial" panose="020B0604020202020204" pitchFamily="34" charset="0"/>
              </a:rPr>
              <a:t>TẠI BỆNH VIỆN PHỔI HẢI PHÒNG</a:t>
            </a:r>
            <a:br>
              <a:rPr lang="en-US" sz="3800" b="1" dirty="0">
                <a:solidFill>
                  <a:srgbClr val="1775BF"/>
                </a:solidFill>
                <a:latin typeface="Arial" panose="020B0604020202020204" pitchFamily="34" charset="0"/>
                <a:ea typeface="Tahoma" panose="020B0604030504040204" pitchFamily="34" charset="0"/>
                <a:cs typeface="Arial" panose="020B0604020202020204" pitchFamily="34" charset="0"/>
              </a:rPr>
            </a:br>
            <a:r>
              <a:rPr lang="en-US" sz="3800" b="1" dirty="0">
                <a:solidFill>
                  <a:srgbClr val="1775BF"/>
                </a:solidFill>
                <a:latin typeface="Arial" panose="020B0604020202020204" pitchFamily="34" charset="0"/>
                <a:ea typeface="Tahoma" panose="020B0604030504040204" pitchFamily="34" charset="0"/>
                <a:cs typeface="Arial" panose="020B0604020202020204" pitchFamily="34" charset="0"/>
              </a:rPr>
              <a:t>NĂM 2022</a:t>
            </a:r>
            <a:endParaRPr lang="vi-VN" sz="3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4" name="TextBox 3">
            <a:extLst>
              <a:ext uri="{FF2B5EF4-FFF2-40B4-BE49-F238E27FC236}">
                <a16:creationId xmlns:a16="http://schemas.microsoft.com/office/drawing/2014/main" id="{76E766BB-25E9-3840-5815-356B1E39661A}"/>
              </a:ext>
            </a:extLst>
          </p:cNvPr>
          <p:cNvSpPr txBox="1"/>
          <p:nvPr/>
        </p:nvSpPr>
        <p:spPr>
          <a:xfrm>
            <a:off x="489282" y="1432560"/>
            <a:ext cx="11213431"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NGUYỄN LONG NHẬT</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7F761754-A337-20B5-9514-34C240B59BD6}"/>
              </a:ext>
            </a:extLst>
          </p:cNvPr>
          <p:cNvSpPr txBox="1"/>
          <p:nvPr/>
        </p:nvSpPr>
        <p:spPr>
          <a:xfrm>
            <a:off x="489282" y="5962901"/>
            <a:ext cx="11213431" cy="461665"/>
          </a:xfrm>
          <a:prstGeom prst="rect">
            <a:avLst/>
          </a:prstGeom>
          <a:noFill/>
        </p:spPr>
        <p:txBody>
          <a:bodyPr wrap="square" rtlCol="0">
            <a:spAutoFit/>
          </a:bodyPr>
          <a:lstStyle/>
          <a:p>
            <a:pPr algn="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Hướng</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dẫn</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khoa </a:t>
            </a: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học</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ThS.BS. </a:t>
            </a: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Nguyễn</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Thị</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Trang</a:t>
            </a:r>
            <a:endParaRPr lang="vi-VN" sz="2400" i="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9008691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917232"/>
            <a:ext cx="10363199" cy="3595864"/>
          </a:xfrm>
        </p:spPr>
        <p:txBody>
          <a:bodyPr>
            <a:noAutofit/>
          </a:bodyPr>
          <a:lstStyle/>
          <a:p>
            <a:pPr marL="0" indent="0" algn="just">
              <a:lnSpc>
                <a:spcPct val="150000"/>
              </a:lnSpc>
              <a:buNone/>
            </a:pPr>
            <a:r>
              <a:rPr lang="vi-VN" dirty="0">
                <a:ea typeface="Tahoma" panose="020B0604030504040204" pitchFamily="34" charset="0"/>
                <a:cs typeface="Tahoma" panose="020B0604030504040204" pitchFamily="34" charset="0"/>
              </a:rPr>
              <a:t>Chẩn đoán lao mới khi bệnh nhân chưa bao giờ dùng thuốc chống lao hoặc mới dùng thuốc chống lao dưới 1 tháng.</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426E026C-A0F3-A60E-0F68-7CE5D55087B7}"/>
              </a:ext>
            </a:extLst>
          </p:cNvPr>
          <p:cNvSpPr txBox="1"/>
          <p:nvPr/>
        </p:nvSpPr>
        <p:spPr>
          <a:xfrm>
            <a:off x="914400" y="2320497"/>
            <a:ext cx="10363198" cy="523220"/>
          </a:xfrm>
          <a:prstGeom prst="rect">
            <a:avLst/>
          </a:prstGeom>
          <a:noFill/>
        </p:spPr>
        <p:txBody>
          <a:bodyPr wrap="square" rtlCol="0">
            <a:spAutoFit/>
          </a:bodyPr>
          <a:lstStyle/>
          <a:p>
            <a:pPr algn="just"/>
            <a:r>
              <a:rPr lang="vi-VN" sz="2800" dirty="0">
                <a:ea typeface="Tahoma" panose="020B0604030504040204" pitchFamily="34" charset="0"/>
                <a:cs typeface="Tahoma" panose="020B0604030504040204" pitchFamily="34" charset="0"/>
              </a:rPr>
              <a:t>Tiêu chuẩn chẩn đoán</a:t>
            </a:r>
          </a:p>
        </p:txBody>
      </p:sp>
    </p:spTree>
    <p:extLst>
      <p:ext uri="{BB962C8B-B14F-4D97-AF65-F5344CB8AC3E}">
        <p14:creationId xmlns:p14="http://schemas.microsoft.com/office/powerpoint/2010/main" val="8941720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2911862E-D443-8605-C9FE-C8C8E44B9157}"/>
              </a:ext>
            </a:extLst>
          </p:cNvPr>
          <p:cNvSpPr txBox="1"/>
          <p:nvPr/>
        </p:nvSpPr>
        <p:spPr>
          <a:xfrm>
            <a:off x="914400" y="2320497"/>
            <a:ext cx="10363198" cy="523220"/>
          </a:xfrm>
          <a:prstGeom prst="rect">
            <a:avLst/>
          </a:prstGeom>
          <a:noFill/>
        </p:spPr>
        <p:txBody>
          <a:bodyPr wrap="square" rtlCol="0">
            <a:spAutoFit/>
          </a:bodyPr>
          <a:lstStyle/>
          <a:p>
            <a:pPr algn="just"/>
            <a:r>
              <a:rPr lang="vi-VN" sz="2800" dirty="0">
                <a:ea typeface="Tahoma" panose="020B0604030504040204" pitchFamily="34" charset="0"/>
                <a:cs typeface="Tahoma" panose="020B0604030504040204" pitchFamily="34" charset="0"/>
              </a:rPr>
              <a:t>Tiêu chuẩn chẩn đoán</a:t>
            </a:r>
          </a:p>
        </p:txBody>
      </p:sp>
      <p:sp>
        <p:nvSpPr>
          <p:cNvPr id="4" name="TextBox 3">
            <a:extLst>
              <a:ext uri="{FF2B5EF4-FFF2-40B4-BE49-F238E27FC236}">
                <a16:creationId xmlns:a16="http://schemas.microsoft.com/office/drawing/2014/main" id="{44DD755E-B8C0-7737-9168-6AFEBAF2FC63}"/>
              </a:ext>
            </a:extLst>
          </p:cNvPr>
          <p:cNvSpPr txBox="1"/>
          <p:nvPr/>
        </p:nvSpPr>
        <p:spPr>
          <a:xfrm>
            <a:off x="914398" y="2843717"/>
            <a:ext cx="10363198" cy="523220"/>
          </a:xfrm>
          <a:prstGeom prst="rect">
            <a:avLst/>
          </a:prstGeom>
          <a:noFill/>
        </p:spPr>
        <p:txBody>
          <a:bodyPr wrap="square" rtlCol="0">
            <a:spAutoFit/>
          </a:bodyPr>
          <a:lstStyle/>
          <a:p>
            <a:pPr algn="just"/>
            <a:r>
              <a:rPr lang="vi-VN" sz="2800" dirty="0">
                <a:ea typeface="Tahoma" panose="020B0604030504040204" pitchFamily="34" charset="0"/>
                <a:cs typeface="Tahoma" panose="020B0604030504040204" pitchFamily="34" charset="0"/>
              </a:rPr>
              <a:t>Phân loại thực trạng dinh dưỡng theo BMI của WHO (1995):</a:t>
            </a:r>
          </a:p>
        </p:txBody>
      </p:sp>
      <p:graphicFrame>
        <p:nvGraphicFramePr>
          <p:cNvPr id="9" name="Table 9">
            <a:extLst>
              <a:ext uri="{FF2B5EF4-FFF2-40B4-BE49-F238E27FC236}">
                <a16:creationId xmlns:a16="http://schemas.microsoft.com/office/drawing/2014/main" id="{4DF6710C-6A13-25FC-6C8A-3986F303763E}"/>
              </a:ext>
            </a:extLst>
          </p:cNvPr>
          <p:cNvGraphicFramePr>
            <a:graphicFrameLocks noGrp="1"/>
          </p:cNvGraphicFramePr>
          <p:nvPr>
            <p:extLst>
              <p:ext uri="{D42A27DB-BD31-4B8C-83A1-F6EECF244321}">
                <p14:modId xmlns:p14="http://schemas.microsoft.com/office/powerpoint/2010/main" val="3208553763"/>
              </p:ext>
            </p:extLst>
          </p:nvPr>
        </p:nvGraphicFramePr>
        <p:xfrm>
          <a:off x="914397" y="3491064"/>
          <a:ext cx="10363198" cy="2590800"/>
        </p:xfrm>
        <a:graphic>
          <a:graphicData uri="http://schemas.openxmlformats.org/drawingml/2006/table">
            <a:tbl>
              <a:tblPr firstRow="1" bandRow="1">
                <a:tableStyleId>{5C22544A-7EE6-4342-B048-85BDC9FD1C3A}</a:tableStyleId>
              </a:tblPr>
              <a:tblGrid>
                <a:gridCol w="5181599">
                  <a:extLst>
                    <a:ext uri="{9D8B030D-6E8A-4147-A177-3AD203B41FA5}">
                      <a16:colId xmlns:a16="http://schemas.microsoft.com/office/drawing/2014/main" val="3123365429"/>
                    </a:ext>
                  </a:extLst>
                </a:gridCol>
                <a:gridCol w="5181599">
                  <a:extLst>
                    <a:ext uri="{9D8B030D-6E8A-4147-A177-3AD203B41FA5}">
                      <a16:colId xmlns:a16="http://schemas.microsoft.com/office/drawing/2014/main" val="3549745938"/>
                    </a:ext>
                  </a:extLst>
                </a:gridCol>
              </a:tblGrid>
              <a:tr h="370840">
                <a:tc>
                  <a:txBody>
                    <a:bodyPr/>
                    <a:lstStyle/>
                    <a:p>
                      <a:pPr algn="just"/>
                      <a:r>
                        <a:rPr lang="vi-VN" sz="2800" b="0" dirty="0">
                          <a:solidFill>
                            <a:schemeClr val="tx1"/>
                          </a:solidFill>
                          <a:latin typeface="+mn-lt"/>
                          <a:ea typeface="Tahoma" panose="020B0604030504040204" pitchFamily="34" charset="0"/>
                          <a:cs typeface="Tahoma" panose="020B0604030504040204" pitchFamily="34" charset="0"/>
                        </a:rPr>
                        <a:t>SDD độ III: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vi-VN" sz="2800" b="0" dirty="0">
                          <a:solidFill>
                            <a:schemeClr val="tx1"/>
                          </a:solidFill>
                          <a:latin typeface="+mn-lt"/>
                          <a:ea typeface="Tahoma" panose="020B0604030504040204" pitchFamily="34" charset="0"/>
                          <a:cs typeface="Tahoma" panose="020B0604030504040204" pitchFamily="34" charset="0"/>
                        </a:rPr>
                        <a:t>BMI &lt;16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07489951"/>
                  </a:ext>
                </a:extLst>
              </a:tr>
              <a:tr h="370840">
                <a:tc>
                  <a:txBody>
                    <a:bodyPr/>
                    <a:lstStyle/>
                    <a:p>
                      <a:pPr algn="just"/>
                      <a:r>
                        <a:rPr lang="vi-VN" sz="2800" b="0" dirty="0">
                          <a:solidFill>
                            <a:schemeClr val="tx1"/>
                          </a:solidFill>
                          <a:latin typeface="+mn-lt"/>
                          <a:ea typeface="Tahoma" panose="020B0604030504040204" pitchFamily="34" charset="0"/>
                          <a:cs typeface="Tahoma" panose="020B0604030504040204" pitchFamily="34" charset="0"/>
                        </a:rPr>
                        <a:t>SDD độ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vi-VN" sz="2800" dirty="0">
                          <a:latin typeface="+mn-lt"/>
                          <a:ea typeface="Tahoma" panose="020B0604030504040204" pitchFamily="34" charset="0"/>
                          <a:cs typeface="Tahoma" panose="020B0604030504040204" pitchFamily="34" charset="0"/>
                        </a:rPr>
                        <a:t>BMI 16-16,99</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643890"/>
                  </a:ext>
                </a:extLst>
              </a:tr>
              <a:tr h="370840">
                <a:tc>
                  <a:txBody>
                    <a:bodyPr/>
                    <a:lstStyle/>
                    <a:p>
                      <a:pPr algn="just"/>
                      <a:r>
                        <a:rPr lang="vi-VN" sz="2800" b="0" dirty="0">
                          <a:solidFill>
                            <a:schemeClr val="tx1"/>
                          </a:solidFill>
                          <a:latin typeface="+mn-lt"/>
                          <a:ea typeface="Tahoma" panose="020B0604030504040204" pitchFamily="34" charset="0"/>
                          <a:cs typeface="Tahoma" panose="020B0604030504040204" pitchFamily="34" charset="0"/>
                        </a:rPr>
                        <a:t>SDD độ 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vi-VN" sz="2800" dirty="0">
                          <a:latin typeface="+mn-lt"/>
                          <a:ea typeface="Tahoma" panose="020B0604030504040204" pitchFamily="34" charset="0"/>
                          <a:cs typeface="Tahoma" panose="020B0604030504040204" pitchFamily="34" charset="0"/>
                        </a:rPr>
                        <a:t>BMI 17-18,49</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5495368"/>
                  </a:ext>
                </a:extLst>
              </a:tr>
              <a:tr h="370840">
                <a:tc>
                  <a:txBody>
                    <a:bodyPr/>
                    <a:lstStyle/>
                    <a:p>
                      <a:pPr algn="just"/>
                      <a:r>
                        <a:rPr lang="vi-VN" sz="2800" b="0" dirty="0">
                          <a:solidFill>
                            <a:schemeClr val="tx1"/>
                          </a:solidFill>
                          <a:latin typeface="+mn-lt"/>
                          <a:ea typeface="Tahoma" panose="020B0604030504040204" pitchFamily="34" charset="0"/>
                          <a:cs typeface="Tahoma" panose="020B0604030504040204" pitchFamily="34" charset="0"/>
                        </a:rPr>
                        <a:t>Bình thường: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vi-VN" sz="2800" dirty="0">
                          <a:latin typeface="+mn-lt"/>
                          <a:ea typeface="Tahoma" panose="020B0604030504040204" pitchFamily="34" charset="0"/>
                          <a:cs typeface="Tahoma" panose="020B0604030504040204" pitchFamily="34" charset="0"/>
                        </a:rPr>
                        <a:t>BMI 18,5-24,99</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0690790"/>
                  </a:ext>
                </a:extLst>
              </a:tr>
              <a:tr h="370840">
                <a:tc>
                  <a:txBody>
                    <a:bodyPr/>
                    <a:lstStyle/>
                    <a:p>
                      <a:pPr algn="just"/>
                      <a:r>
                        <a:rPr lang="vi-VN" sz="2800" b="0" dirty="0">
                          <a:solidFill>
                            <a:schemeClr val="tx1"/>
                          </a:solidFill>
                          <a:latin typeface="+mn-lt"/>
                          <a:ea typeface="Tahoma" panose="020B0604030504040204" pitchFamily="34" charset="0"/>
                          <a:cs typeface="Tahoma" panose="020B0604030504040204" pitchFamily="34" charset="0"/>
                        </a:rPr>
                        <a:t>Thừa cân – Béo phì:</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vi-VN" sz="2800" dirty="0">
                          <a:latin typeface="+mn-lt"/>
                          <a:ea typeface="Tahoma" panose="020B0604030504040204" pitchFamily="34" charset="0"/>
                          <a:cs typeface="Tahoma" panose="020B0604030504040204" pitchFamily="34" charset="0"/>
                        </a:rPr>
                        <a:t>BMI ≥25</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1508377"/>
                  </a:ext>
                </a:extLst>
              </a:tr>
            </a:tbl>
          </a:graphicData>
        </a:graphic>
      </p:graphicFrame>
    </p:spTree>
    <p:extLst>
      <p:ext uri="{BB962C8B-B14F-4D97-AF65-F5344CB8AC3E}">
        <p14:creationId xmlns:p14="http://schemas.microsoft.com/office/powerpoint/2010/main" val="29315605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7" y="3661651"/>
            <a:ext cx="4969047" cy="2881390"/>
          </a:xfrm>
        </p:spPr>
        <p:txBody>
          <a:bodyPr>
            <a:normAutofit/>
          </a:bodyPr>
          <a:lstStyle/>
          <a:p>
            <a:pPr algn="just">
              <a:lnSpc>
                <a:spcPct val="150000"/>
              </a:lnSpc>
              <a:buFontTx/>
              <a:buChar char="-"/>
            </a:pPr>
            <a:r>
              <a:rPr lang="vi-VN" dirty="0">
                <a:ea typeface="Tahoma" panose="020B0604030504040204" pitchFamily="34" charset="0"/>
                <a:cs typeface="Tahoma" panose="020B0604030504040204" pitchFamily="34" charset="0"/>
              </a:rPr>
              <a:t>Lượng dinh dưỡng đưa vào</a:t>
            </a:r>
          </a:p>
          <a:p>
            <a:pPr algn="just">
              <a:lnSpc>
                <a:spcPct val="150000"/>
              </a:lnSpc>
              <a:buFontTx/>
              <a:buChar char="-"/>
            </a:pPr>
            <a:r>
              <a:rPr lang="vi-VN" dirty="0">
                <a:ea typeface="Tahoma" panose="020B0604030504040204" pitchFamily="34" charset="0"/>
                <a:cs typeface="Tahoma" panose="020B0604030504040204" pitchFamily="34" charset="0"/>
              </a:rPr>
              <a:t>Cân nặng</a:t>
            </a:r>
          </a:p>
          <a:p>
            <a:pPr algn="just">
              <a:lnSpc>
                <a:spcPct val="150000"/>
              </a:lnSpc>
              <a:buFontTx/>
              <a:buChar char="-"/>
            </a:pPr>
            <a:r>
              <a:rPr lang="vi-VN" dirty="0">
                <a:ea typeface="Tahoma" panose="020B0604030504040204" pitchFamily="34" charset="0"/>
                <a:cs typeface="Tahoma" panose="020B0604030504040204" pitchFamily="34" charset="0"/>
              </a:rPr>
              <a:t>Triệu chứng tiêu hóa</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B80D6D4A-210E-F88B-DD14-9D3D99A9DE82}"/>
              </a:ext>
            </a:extLst>
          </p:cNvPr>
          <p:cNvSpPr txBox="1"/>
          <p:nvPr/>
        </p:nvSpPr>
        <p:spPr>
          <a:xfrm>
            <a:off x="914400" y="2320497"/>
            <a:ext cx="10363198" cy="523220"/>
          </a:xfrm>
          <a:prstGeom prst="rect">
            <a:avLst/>
          </a:prstGeom>
          <a:noFill/>
        </p:spPr>
        <p:txBody>
          <a:bodyPr wrap="square" rtlCol="0">
            <a:spAutoFit/>
          </a:bodyPr>
          <a:lstStyle/>
          <a:p>
            <a:pPr algn="just"/>
            <a:r>
              <a:rPr lang="vi-VN" sz="2800" dirty="0">
                <a:ea typeface="Tahoma" panose="020B0604030504040204" pitchFamily="34" charset="0"/>
                <a:cs typeface="Tahoma" panose="020B0604030504040204" pitchFamily="34" charset="0"/>
              </a:rPr>
              <a:t>Tiêu chuẩn chẩn đoán</a:t>
            </a:r>
          </a:p>
        </p:txBody>
      </p:sp>
      <p:sp>
        <p:nvSpPr>
          <p:cNvPr id="4" name="TextBox 3">
            <a:extLst>
              <a:ext uri="{FF2B5EF4-FFF2-40B4-BE49-F238E27FC236}">
                <a16:creationId xmlns:a16="http://schemas.microsoft.com/office/drawing/2014/main" id="{DE216410-BA76-12C0-C20D-9280ACBB0554}"/>
              </a:ext>
            </a:extLst>
          </p:cNvPr>
          <p:cNvSpPr txBox="1"/>
          <p:nvPr/>
        </p:nvSpPr>
        <p:spPr>
          <a:xfrm>
            <a:off x="914397" y="2843717"/>
            <a:ext cx="10575767" cy="954107"/>
          </a:xfrm>
          <a:prstGeom prst="rect">
            <a:avLst/>
          </a:prstGeom>
          <a:noFill/>
        </p:spPr>
        <p:txBody>
          <a:bodyPr wrap="square" rtlCol="0">
            <a:spAutoFit/>
          </a:bodyPr>
          <a:lstStyle/>
          <a:p>
            <a:pPr algn="just"/>
            <a:r>
              <a:rPr lang="vi-VN" sz="2800" dirty="0">
                <a:latin typeface="Arial" panose="020B0604020202020204" pitchFamily="34" charset="0"/>
                <a:ea typeface="Tahoma" panose="020B0604030504040204" pitchFamily="34" charset="0"/>
                <a:cs typeface="Arial" panose="020B0604020202020204" pitchFamily="34" charset="0"/>
              </a:rPr>
              <a:t>Phân loại TTDD theo SGA của </a:t>
            </a:r>
            <a:r>
              <a:rPr lang="en-US" sz="2800" dirty="0">
                <a:latin typeface="Arial" panose="020B0604020202020204" pitchFamily="34" charset="0"/>
                <a:ea typeface="Tahoma" panose="020B0604030504040204" pitchFamily="34" charset="0"/>
                <a:cs typeface="Arial" panose="020B0604020202020204" pitchFamily="34" charset="0"/>
              </a:rPr>
              <a:t>Canadian Malnutrition Task Force</a:t>
            </a:r>
            <a:r>
              <a:rPr lang="vi-VN" sz="2800" dirty="0">
                <a:latin typeface="Arial" panose="020B0604020202020204" pitchFamily="34" charset="0"/>
                <a:ea typeface="Tahoma" panose="020B0604030504040204" pitchFamily="34" charset="0"/>
                <a:cs typeface="Arial" panose="020B0604020202020204" pitchFamily="34" charset="0"/>
              </a:rPr>
              <a:t> (2017):</a:t>
            </a:r>
          </a:p>
        </p:txBody>
      </p:sp>
      <p:sp>
        <p:nvSpPr>
          <p:cNvPr id="5" name="Content Placeholder 2">
            <a:extLst>
              <a:ext uri="{FF2B5EF4-FFF2-40B4-BE49-F238E27FC236}">
                <a16:creationId xmlns:a16="http://schemas.microsoft.com/office/drawing/2014/main" id="{AE08B9FA-1C53-1A2F-80A0-5168364A4262}"/>
              </a:ext>
            </a:extLst>
          </p:cNvPr>
          <p:cNvSpPr txBox="1">
            <a:spLocks/>
          </p:cNvSpPr>
          <p:nvPr/>
        </p:nvSpPr>
        <p:spPr>
          <a:xfrm>
            <a:off x="6308562" y="3586741"/>
            <a:ext cx="5181602" cy="28813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Tx/>
              <a:buChar char="-"/>
            </a:pPr>
            <a:r>
              <a:rPr lang="vi-VN" dirty="0">
                <a:ea typeface="Tahoma" panose="020B0604030504040204" pitchFamily="34" charset="0"/>
                <a:cs typeface="Tahoma" panose="020B0604030504040204" pitchFamily="34" charset="0"/>
              </a:rPr>
              <a:t>Chức năng vận động</a:t>
            </a:r>
          </a:p>
          <a:p>
            <a:pPr algn="just">
              <a:lnSpc>
                <a:spcPct val="150000"/>
              </a:lnSpc>
              <a:buFontTx/>
              <a:buChar char="-"/>
            </a:pPr>
            <a:r>
              <a:rPr lang="vi-VN" dirty="0">
                <a:ea typeface="Tahoma" panose="020B0604030504040204" pitchFamily="34" charset="0"/>
                <a:cs typeface="Tahoma" panose="020B0604030504040204" pitchFamily="34" charset="0"/>
              </a:rPr>
              <a:t>Nhu cầu trao đổi chất</a:t>
            </a:r>
          </a:p>
          <a:p>
            <a:pPr algn="just">
              <a:lnSpc>
                <a:spcPct val="150000"/>
              </a:lnSpc>
              <a:buFontTx/>
              <a:buChar char="-"/>
            </a:pPr>
            <a:r>
              <a:rPr lang="vi-VN" dirty="0">
                <a:ea typeface="Tahoma" panose="020B0604030504040204" pitchFamily="34" charset="0"/>
                <a:cs typeface="Tahoma" panose="020B0604030504040204" pitchFamily="34" charset="0"/>
              </a:rPr>
              <a:t>Thăm khám lâm sàng</a:t>
            </a:r>
          </a:p>
        </p:txBody>
      </p:sp>
    </p:spTree>
    <p:extLst>
      <p:ext uri="{BB962C8B-B14F-4D97-AF65-F5344CB8AC3E}">
        <p14:creationId xmlns:p14="http://schemas.microsoft.com/office/powerpoint/2010/main" val="31465853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7"/>
            <a:ext cx="10363199" cy="4170947"/>
          </a:xfrm>
        </p:spPr>
        <p:txBody>
          <a:bodyPr>
            <a:normAutofit/>
          </a:bodyPr>
          <a:lstStyle/>
          <a:p>
            <a:pPr marL="0" indent="0" algn="just">
              <a:buNone/>
            </a:pPr>
            <a:r>
              <a:rPr lang="vi-VN" dirty="0">
                <a:ea typeface="Tahoma" panose="020B0604030504040204" pitchFamily="34" charset="0"/>
                <a:cs typeface="Tahoma" panose="020B0604030504040204" pitchFamily="34" charset="0"/>
              </a:rPr>
              <a:t>Tiêu chuẩn loại trừ</a:t>
            </a:r>
          </a:p>
          <a:p>
            <a:pPr marL="0" indent="0" algn="just">
              <a:buNone/>
            </a:pPr>
            <a:r>
              <a:rPr lang="vi-VN" dirty="0">
                <a:ea typeface="Tahoma" panose="020B0604030504040204" pitchFamily="34" charset="0"/>
                <a:cs typeface="Tahoma" panose="020B0604030504040204" pitchFamily="34" charset="0"/>
              </a:rPr>
              <a:t>Hồ sơ bệnh án không đầy đủ thông tin.</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0328177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8" y="2401467"/>
            <a:ext cx="10363200" cy="1006643"/>
          </a:xfrm>
        </p:spPr>
        <p:txBody>
          <a:bodyPr>
            <a:normAutofit lnSpcReduction="10000"/>
          </a:bodyPr>
          <a:lstStyle/>
          <a:p>
            <a:pPr marL="0" indent="0" algn="just">
              <a:lnSpc>
                <a:spcPct val="100000"/>
              </a:lnSpc>
              <a:buNone/>
            </a:pPr>
            <a:r>
              <a:rPr lang="vi-VN" dirty="0">
                <a:ea typeface="Tahoma" panose="020B0604030504040204" pitchFamily="34" charset="0"/>
                <a:cs typeface="Tahoma" panose="020B0604030504040204" pitchFamily="34" charset="0"/>
              </a:rPr>
              <a:t>Địa điểm: Bệnh viện Phổi Hải Phòng.</a:t>
            </a:r>
          </a:p>
          <a:p>
            <a:pPr marL="0" indent="0" algn="just">
              <a:lnSpc>
                <a:spcPct val="100000"/>
              </a:lnSpc>
              <a:buNone/>
            </a:pPr>
            <a:r>
              <a:rPr lang="vi-VN" dirty="0">
                <a:ea typeface="Tahoma" panose="020B0604030504040204" pitchFamily="34" charset="0"/>
                <a:cs typeface="Tahoma" panose="020B0604030504040204" pitchFamily="34" charset="0"/>
              </a:rPr>
              <a:t>Thời gian: Từ 01/2023 đến 05/2023.</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Thời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gian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và</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địa</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điểm</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1" y="1240849"/>
            <a:ext cx="10363200"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itle 1">
            <a:extLst>
              <a:ext uri="{FF2B5EF4-FFF2-40B4-BE49-F238E27FC236}">
                <a16:creationId xmlns:a16="http://schemas.microsoft.com/office/drawing/2014/main" id="{FEEC863B-EEF8-6587-09B3-7DEC3F1D7CB2}"/>
              </a:ext>
            </a:extLst>
          </p:cNvPr>
          <p:cNvSpPr txBox="1">
            <a:spLocks/>
          </p:cNvSpPr>
          <p:nvPr/>
        </p:nvSpPr>
        <p:spPr>
          <a:xfrm>
            <a:off x="914394" y="4498792"/>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Cỡ</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mẫu</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và</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chọn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mẫu</a:t>
            </a:r>
            <a:endPar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4" name="Title 1">
            <a:extLst>
              <a:ext uri="{FF2B5EF4-FFF2-40B4-BE49-F238E27FC236}">
                <a16:creationId xmlns:a16="http://schemas.microsoft.com/office/drawing/2014/main" id="{07D54A82-049E-8131-7F88-232F16B9C912}"/>
              </a:ext>
            </a:extLst>
          </p:cNvPr>
          <p:cNvSpPr txBox="1">
            <a:spLocks/>
          </p:cNvSpPr>
          <p:nvPr/>
        </p:nvSpPr>
        <p:spPr>
          <a:xfrm>
            <a:off x="914394" y="3297317"/>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Thiết</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kế</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42C3CE27-CAC3-6BCB-515A-6516A8004FA8}"/>
              </a:ext>
            </a:extLst>
          </p:cNvPr>
          <p:cNvSpPr txBox="1">
            <a:spLocks/>
          </p:cNvSpPr>
          <p:nvPr/>
        </p:nvSpPr>
        <p:spPr>
          <a:xfrm>
            <a:off x="914396" y="3963064"/>
            <a:ext cx="10363200" cy="572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vi-VN" dirty="0">
                <a:ea typeface="Tahoma" panose="020B0604030504040204" pitchFamily="34" charset="0"/>
                <a:cs typeface="Tahoma" panose="020B0604030504040204" pitchFamily="34" charset="0"/>
              </a:rPr>
              <a:t>Phương pháp mô tả cắt ngang hồi cứu.</a:t>
            </a:r>
          </a:p>
        </p:txBody>
      </p:sp>
      <p:sp>
        <p:nvSpPr>
          <p:cNvPr id="7" name="Content Placeholder 2">
            <a:extLst>
              <a:ext uri="{FF2B5EF4-FFF2-40B4-BE49-F238E27FC236}">
                <a16:creationId xmlns:a16="http://schemas.microsoft.com/office/drawing/2014/main" id="{36441907-0174-A8BB-C415-FF6AFB4352BA}"/>
              </a:ext>
            </a:extLst>
          </p:cNvPr>
          <p:cNvSpPr txBox="1">
            <a:spLocks/>
          </p:cNvSpPr>
          <p:nvPr/>
        </p:nvSpPr>
        <p:spPr>
          <a:xfrm>
            <a:off x="914395" y="5095526"/>
            <a:ext cx="10363200" cy="15694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vi-VN" dirty="0">
                <a:ea typeface="Tahoma" panose="020B0604030504040204" pitchFamily="34" charset="0"/>
                <a:cs typeface="Tahoma" panose="020B0604030504040204" pitchFamily="34" charset="0"/>
              </a:rPr>
              <a:t>Kỹ thuật chọn mẫu: Chọn toàn bộ hồ sơ đủ tiêu chuẩn bằng kỹ  thuật không xác suất với mẫu thuận tiện.</a:t>
            </a:r>
          </a:p>
          <a:p>
            <a:pPr marL="0" indent="0" algn="just">
              <a:lnSpc>
                <a:spcPct val="100000"/>
              </a:lnSpc>
              <a:buNone/>
            </a:pPr>
            <a:r>
              <a:rPr lang="vi-VN" dirty="0">
                <a:ea typeface="Tahoma" panose="020B0604030504040204" pitchFamily="34" charset="0"/>
                <a:cs typeface="Tahoma" panose="020B0604030504040204" pitchFamily="34" charset="0"/>
              </a:rPr>
              <a:t>Cỡ mẫu: 250 hồ sơ bệnh án đủ tiêu chuẩn nghiên cứu.</a:t>
            </a:r>
          </a:p>
        </p:txBody>
      </p:sp>
    </p:spTree>
    <p:extLst>
      <p:ext uri="{BB962C8B-B14F-4D97-AF65-F5344CB8AC3E}">
        <p14:creationId xmlns:p14="http://schemas.microsoft.com/office/powerpoint/2010/main" val="7602270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686636"/>
          </a:xfrm>
        </p:spPr>
        <p:txBody>
          <a:bodyPr>
            <a:normAutofit/>
          </a:bodyPr>
          <a:lstStyle/>
          <a:p>
            <a:pPr marL="0" indent="0" algn="just">
              <a:buNone/>
            </a:pPr>
            <a:r>
              <a:rPr lang="vi-VN" dirty="0">
                <a:ea typeface="Tahoma" panose="020B0604030504040204" pitchFamily="34" charset="0"/>
                <a:cs typeface="Tahoma" panose="020B0604030504040204" pitchFamily="34" charset="0"/>
              </a:rPr>
              <a:t>Thực trạng dinh dưỡng của đối tượng nghiên cứu</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Biến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Chỉ</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8774327B-7D9E-7702-2D54-97832C22C318}"/>
              </a:ext>
            </a:extLst>
          </p:cNvPr>
          <p:cNvSpPr txBox="1"/>
          <p:nvPr/>
        </p:nvSpPr>
        <p:spPr>
          <a:xfrm>
            <a:off x="914399" y="2917231"/>
            <a:ext cx="4411578" cy="2677656"/>
          </a:xfrm>
          <a:prstGeom prst="rect">
            <a:avLst/>
          </a:prstGeom>
          <a:noFill/>
        </p:spPr>
        <p:txBody>
          <a:bodyPr wrap="square" rtlCol="0">
            <a:spAutoFit/>
          </a:bodyPr>
          <a:lstStyle/>
          <a:p>
            <a:pPr marL="0" indent="0" algn="just">
              <a:buNone/>
            </a:pPr>
            <a:r>
              <a:rPr lang="vi-VN" sz="2800" dirty="0">
                <a:ea typeface="Tahoma" panose="020B0604030504040204" pitchFamily="34" charset="0"/>
                <a:cs typeface="Tahoma" panose="020B0604030504040204" pitchFamily="34" charset="0"/>
              </a:rPr>
              <a:t>- Nhóm tuổi</a:t>
            </a:r>
          </a:p>
          <a:p>
            <a:pPr marL="0" indent="0" algn="just">
              <a:buNone/>
            </a:pPr>
            <a:r>
              <a:rPr lang="vi-VN" sz="2800" dirty="0">
                <a:ea typeface="Tahoma" panose="020B0604030504040204" pitchFamily="34" charset="0"/>
                <a:cs typeface="Tahoma" panose="020B0604030504040204" pitchFamily="34" charset="0"/>
              </a:rPr>
              <a:t>- Giới</a:t>
            </a:r>
          </a:p>
          <a:p>
            <a:pPr marL="0" indent="0" algn="just">
              <a:buNone/>
            </a:pPr>
            <a:r>
              <a:rPr lang="vi-VN" sz="2800" dirty="0">
                <a:ea typeface="Tahoma" panose="020B0604030504040204" pitchFamily="34" charset="0"/>
                <a:cs typeface="Tahoma" panose="020B0604030504040204" pitchFamily="34" charset="0"/>
              </a:rPr>
              <a:t>- Nghề nghiệp</a:t>
            </a:r>
          </a:p>
          <a:p>
            <a:pPr marL="0" indent="0" algn="just">
              <a:buNone/>
            </a:pPr>
            <a:r>
              <a:rPr lang="vi-VN" sz="2800" dirty="0">
                <a:ea typeface="Tahoma" panose="020B0604030504040204" pitchFamily="34" charset="0"/>
                <a:cs typeface="Tahoma" panose="020B0604030504040204" pitchFamily="34" charset="0"/>
              </a:rPr>
              <a:t>- Địa dư</a:t>
            </a:r>
          </a:p>
          <a:p>
            <a:pPr marL="0" indent="0" algn="just">
              <a:buNone/>
            </a:pPr>
            <a:r>
              <a:rPr lang="vi-VN" sz="2800" dirty="0">
                <a:ea typeface="Tahoma" panose="020B0604030504040204" pitchFamily="34" charset="0"/>
                <a:cs typeface="Tahoma" panose="020B0604030504040204" pitchFamily="34" charset="0"/>
              </a:rPr>
              <a:t>- Một số bệnh lý mạn tính</a:t>
            </a:r>
          </a:p>
          <a:p>
            <a:pPr marL="0" indent="0" algn="just">
              <a:buNone/>
            </a:pPr>
            <a:r>
              <a:rPr lang="vi-VN" sz="2800" dirty="0">
                <a:ea typeface="Tahoma" panose="020B0604030504040204" pitchFamily="34" charset="0"/>
                <a:cs typeface="Tahoma" panose="020B0604030504040204" pitchFamily="34" charset="0"/>
              </a:rPr>
              <a:t>- Thời gian chẩn đoán</a:t>
            </a:r>
          </a:p>
        </p:txBody>
      </p:sp>
    </p:spTree>
    <p:extLst>
      <p:ext uri="{BB962C8B-B14F-4D97-AF65-F5344CB8AC3E}">
        <p14:creationId xmlns:p14="http://schemas.microsoft.com/office/powerpoint/2010/main" val="9888279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686636"/>
          </a:xfrm>
        </p:spPr>
        <p:txBody>
          <a:bodyPr>
            <a:normAutofit/>
          </a:bodyPr>
          <a:lstStyle/>
          <a:p>
            <a:pPr marL="0" indent="0" algn="just">
              <a:buNone/>
            </a:pPr>
            <a:r>
              <a:rPr lang="vi-VN" dirty="0">
                <a:latin typeface="Tahoma" panose="020B0604030504040204" pitchFamily="34" charset="0"/>
                <a:ea typeface="Tahoma" panose="020B0604030504040204" pitchFamily="34" charset="0"/>
                <a:cs typeface="Tahoma" panose="020B0604030504040204" pitchFamily="34" charset="0"/>
              </a:rPr>
              <a:t>Một số yếu tố liên quan đến thực trạng dinh dưỡng</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Biến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Chỉ</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8774327B-7D9E-7702-2D54-97832C22C318}"/>
              </a:ext>
            </a:extLst>
          </p:cNvPr>
          <p:cNvSpPr txBox="1"/>
          <p:nvPr/>
        </p:nvSpPr>
        <p:spPr>
          <a:xfrm>
            <a:off x="914399" y="2917231"/>
            <a:ext cx="4411578" cy="2677656"/>
          </a:xfrm>
          <a:prstGeom prst="rect">
            <a:avLst/>
          </a:prstGeom>
          <a:noFill/>
        </p:spPr>
        <p:txBody>
          <a:bodyPr wrap="square" rtlCol="0">
            <a:spAutoFit/>
          </a:bodyPr>
          <a:lstStyle/>
          <a:p>
            <a:pPr marL="0" indent="0" algn="just">
              <a:buNone/>
            </a:pPr>
            <a:r>
              <a:rPr lang="vi-VN" sz="2800" dirty="0">
                <a:ea typeface="Tahoma" panose="020B0604030504040204" pitchFamily="34" charset="0"/>
                <a:cs typeface="Tahoma" panose="020B0604030504040204" pitchFamily="34" charset="0"/>
              </a:rPr>
              <a:t>- Nhóm tuổi</a:t>
            </a:r>
          </a:p>
          <a:p>
            <a:pPr marL="0" indent="0" algn="just">
              <a:buNone/>
            </a:pPr>
            <a:r>
              <a:rPr lang="vi-VN" sz="2800" dirty="0">
                <a:ea typeface="Tahoma" panose="020B0604030504040204" pitchFamily="34" charset="0"/>
                <a:cs typeface="Tahoma" panose="020B0604030504040204" pitchFamily="34" charset="0"/>
              </a:rPr>
              <a:t>- Giới</a:t>
            </a:r>
          </a:p>
          <a:p>
            <a:pPr marL="0" indent="0" algn="just">
              <a:buNone/>
            </a:pPr>
            <a:r>
              <a:rPr lang="vi-VN" sz="2800" dirty="0">
                <a:ea typeface="Tahoma" panose="020B0604030504040204" pitchFamily="34" charset="0"/>
                <a:cs typeface="Tahoma" panose="020B0604030504040204" pitchFamily="34" charset="0"/>
              </a:rPr>
              <a:t>- Nghề nghiệp</a:t>
            </a:r>
          </a:p>
          <a:p>
            <a:pPr marL="0" indent="0" algn="just">
              <a:buNone/>
            </a:pPr>
            <a:r>
              <a:rPr lang="vi-VN" sz="2800" dirty="0">
                <a:ea typeface="Tahoma" panose="020B0604030504040204" pitchFamily="34" charset="0"/>
                <a:cs typeface="Tahoma" panose="020B0604030504040204" pitchFamily="34" charset="0"/>
              </a:rPr>
              <a:t>- Địa dư</a:t>
            </a:r>
          </a:p>
          <a:p>
            <a:pPr marL="0" indent="0" algn="just">
              <a:buNone/>
            </a:pPr>
            <a:r>
              <a:rPr lang="vi-VN" sz="2800" dirty="0">
                <a:ea typeface="Tahoma" panose="020B0604030504040204" pitchFamily="34" charset="0"/>
                <a:cs typeface="Tahoma" panose="020B0604030504040204" pitchFamily="34" charset="0"/>
              </a:rPr>
              <a:t>- Một số bệnh lý mạn tính</a:t>
            </a:r>
          </a:p>
          <a:p>
            <a:pPr marL="0" indent="0" algn="just">
              <a:buNone/>
            </a:pPr>
            <a:r>
              <a:rPr lang="vi-VN" sz="2800" dirty="0">
                <a:ea typeface="Tahoma" panose="020B0604030504040204" pitchFamily="34" charset="0"/>
                <a:cs typeface="Tahoma" panose="020B0604030504040204" pitchFamily="34" charset="0"/>
              </a:rPr>
              <a:t>- Thời gian chẩn đoán</a:t>
            </a:r>
          </a:p>
        </p:txBody>
      </p:sp>
      <p:sp>
        <p:nvSpPr>
          <p:cNvPr id="2" name="TextBox 1">
            <a:extLst>
              <a:ext uri="{FF2B5EF4-FFF2-40B4-BE49-F238E27FC236}">
                <a16:creationId xmlns:a16="http://schemas.microsoft.com/office/drawing/2014/main" id="{7C94DEDA-8591-9831-4495-5D0F20D7CD67}"/>
              </a:ext>
            </a:extLst>
          </p:cNvPr>
          <p:cNvSpPr txBox="1"/>
          <p:nvPr/>
        </p:nvSpPr>
        <p:spPr>
          <a:xfrm>
            <a:off x="5133474" y="2917231"/>
            <a:ext cx="6833937" cy="2677656"/>
          </a:xfrm>
          <a:prstGeom prst="rect">
            <a:avLst/>
          </a:prstGeom>
          <a:noFill/>
        </p:spPr>
        <p:txBody>
          <a:bodyPr wrap="square" rtlCol="0">
            <a:spAutoFit/>
          </a:bodyPr>
          <a:lstStyle/>
          <a:p>
            <a:pPr marL="0" indent="0" algn="just">
              <a:buNone/>
            </a:pPr>
            <a:r>
              <a:rPr lang="vi-VN" sz="2800" dirty="0">
                <a:ea typeface="Tahoma" panose="020B0604030504040204" pitchFamily="34" charset="0"/>
                <a:cs typeface="Tahoma" panose="020B0604030504040204" pitchFamily="34" charset="0"/>
              </a:rPr>
              <a:t> - Triệu chứng sốt</a:t>
            </a:r>
          </a:p>
          <a:p>
            <a:pPr marL="0" indent="0" algn="just">
              <a:buNone/>
            </a:pPr>
            <a:r>
              <a:rPr lang="vi-VN" sz="2800" dirty="0">
                <a:ea typeface="Tahoma" panose="020B0604030504040204" pitchFamily="34" charset="0"/>
                <a:cs typeface="Tahoma" panose="020B0604030504040204" pitchFamily="34" charset="0"/>
              </a:rPr>
              <a:t> - Mức độ tổn thương trên phim X-quang</a:t>
            </a:r>
          </a:p>
          <a:p>
            <a:pPr marL="0" indent="0" algn="just">
              <a:buNone/>
            </a:pPr>
            <a:r>
              <a:rPr lang="vi-VN" sz="2800" dirty="0">
                <a:ea typeface="Tahoma" panose="020B0604030504040204" pitchFamily="34" charset="0"/>
                <a:cs typeface="Tahoma" panose="020B0604030504040204" pitchFamily="34" charset="0"/>
              </a:rPr>
              <a:t> - Tổn thương có hang trên phim X-quang</a:t>
            </a:r>
          </a:p>
          <a:p>
            <a:pPr marL="0" indent="0" algn="just">
              <a:buNone/>
            </a:pPr>
            <a:r>
              <a:rPr lang="vi-VN" sz="2800" dirty="0">
                <a:ea typeface="Tahoma" panose="020B0604030504040204" pitchFamily="34" charset="0"/>
                <a:cs typeface="Tahoma" panose="020B0604030504040204" pitchFamily="34" charset="0"/>
              </a:rPr>
              <a:t> - Tình trạng thiếu máu</a:t>
            </a:r>
          </a:p>
          <a:p>
            <a:pPr marL="0" indent="0" algn="just">
              <a:buNone/>
            </a:pPr>
            <a:r>
              <a:rPr lang="vi-VN" sz="2800" dirty="0">
                <a:ea typeface="Tahoma" panose="020B0604030504040204" pitchFamily="34" charset="0"/>
                <a:cs typeface="Tahoma" panose="020B0604030504040204" pitchFamily="34" charset="0"/>
              </a:rPr>
              <a:t> - Số lượng bạch cầu</a:t>
            </a:r>
          </a:p>
          <a:p>
            <a:pPr marL="0" indent="0" algn="just">
              <a:buNone/>
            </a:pPr>
            <a:r>
              <a:rPr lang="vi-VN" sz="2800" dirty="0">
                <a:ea typeface="Tahoma" panose="020B0604030504040204" pitchFamily="34" charset="0"/>
                <a:cs typeface="Tahoma" panose="020B0604030504040204" pitchFamily="34" charset="0"/>
              </a:rPr>
              <a:t> - Tình trạng kháng thuốc điều trị lao</a:t>
            </a:r>
          </a:p>
        </p:txBody>
      </p:sp>
    </p:spTree>
    <p:extLst>
      <p:ext uri="{BB962C8B-B14F-4D97-AF65-F5344CB8AC3E}">
        <p14:creationId xmlns:p14="http://schemas.microsoft.com/office/powerpoint/2010/main" val="13655799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8" y="2401468"/>
            <a:ext cx="10363200" cy="1769480"/>
          </a:xfrm>
        </p:spPr>
        <p:txBody>
          <a:bodyPr>
            <a:normAutofit/>
          </a:bodyPr>
          <a:lstStyle/>
          <a:p>
            <a:pPr marL="0" indent="0" algn="just">
              <a:lnSpc>
                <a:spcPct val="100000"/>
              </a:lnSpc>
              <a:buNone/>
            </a:pPr>
            <a:r>
              <a:rPr lang="vi-VN" dirty="0">
                <a:ea typeface="Tahoma" panose="020B0604030504040204" pitchFamily="34" charset="0"/>
                <a:cs typeface="Tahoma" panose="020B0604030504040204" pitchFamily="34" charset="0"/>
              </a:rPr>
              <a:t>Từ hồ sơ bệnh án lao phổi mới lưu trữ tại phòng Kế hoạch tổng hợp Bệnh viện Phổi Hải Phòng theo mẫu bệnh án nghiên cứu đối với những bệnh nhân vào viện </a:t>
            </a:r>
            <a:r>
              <a:rPr lang="vi-VN">
                <a:ea typeface="Tahoma" panose="020B0604030504040204" pitchFamily="34" charset="0"/>
                <a:cs typeface="Tahoma" panose="020B0604030504040204" pitchFamily="34" charset="0"/>
              </a:rPr>
              <a:t>từ 01/01/2022 – 31/12/2022</a:t>
            </a:r>
            <a:r>
              <a:rPr lang="vi-VN" dirty="0">
                <a:ea typeface="Tahoma" panose="020B0604030504040204" pitchFamily="34" charset="0"/>
                <a:cs typeface="Tahoma" panose="020B0604030504040204" pitchFamily="34" charset="0"/>
              </a:rPr>
              <a:t>.</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Phương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pháp</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thu</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thập</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thông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tin</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1" y="1240849"/>
            <a:ext cx="10363200"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4" name="Title 1">
            <a:extLst>
              <a:ext uri="{FF2B5EF4-FFF2-40B4-BE49-F238E27FC236}">
                <a16:creationId xmlns:a16="http://schemas.microsoft.com/office/drawing/2014/main" id="{07D54A82-049E-8131-7F88-232F16B9C912}"/>
              </a:ext>
            </a:extLst>
          </p:cNvPr>
          <p:cNvSpPr txBox="1">
            <a:spLocks/>
          </p:cNvSpPr>
          <p:nvPr/>
        </p:nvSpPr>
        <p:spPr>
          <a:xfrm>
            <a:off x="914400" y="4170948"/>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Phương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pháp</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xử</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lý</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liệu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42C3CE27-CAC3-6BCB-515A-6516A8004FA8}"/>
              </a:ext>
            </a:extLst>
          </p:cNvPr>
          <p:cNvSpPr txBox="1">
            <a:spLocks/>
          </p:cNvSpPr>
          <p:nvPr/>
        </p:nvSpPr>
        <p:spPr>
          <a:xfrm>
            <a:off x="914402" y="4836694"/>
            <a:ext cx="10363200" cy="15801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vi-VN" dirty="0">
                <a:ea typeface="Tahoma" panose="020B0604030504040204" pitchFamily="34" charset="0"/>
                <a:cs typeface="Tahoma" panose="020B0604030504040204" pitchFamily="34" charset="0"/>
              </a:rPr>
              <a:t>Số liệu được xử lý và phân tích bằng phần mềm SPSS 27.</a:t>
            </a:r>
          </a:p>
          <a:p>
            <a:pPr marL="0" indent="0" algn="just">
              <a:lnSpc>
                <a:spcPct val="100000"/>
              </a:lnSpc>
              <a:buNone/>
            </a:pPr>
            <a:r>
              <a:rPr lang="vi-VN" dirty="0">
                <a:ea typeface="Tahoma" panose="020B0604030504040204" pitchFamily="34" charset="0"/>
                <a:cs typeface="Tahoma" panose="020B0604030504040204" pitchFamily="34" charset="0"/>
              </a:rPr>
              <a:t>Các test sử dụng trong y học: tính tỷ lệ %, test 𝝌^𝟐 để so sánh 2 tỷ lệ và kiểm định tính độc lập, mức ý nghĩa thống kê p&lt;0,05.</a:t>
            </a:r>
          </a:p>
        </p:txBody>
      </p:sp>
    </p:spTree>
    <p:extLst>
      <p:ext uri="{BB962C8B-B14F-4D97-AF65-F5344CB8AC3E}">
        <p14:creationId xmlns:p14="http://schemas.microsoft.com/office/powerpoint/2010/main" val="36945462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9" y="2422789"/>
            <a:ext cx="10363199" cy="3664286"/>
          </a:xfrm>
        </p:spPr>
        <p:txBody>
          <a:bodyPr>
            <a:normAutofit/>
          </a:bodyPr>
          <a:lstStyle/>
          <a:p>
            <a:pPr marL="0" indent="0" algn="just">
              <a:lnSpc>
                <a:spcPct val="150000"/>
              </a:lnSpc>
              <a:buNone/>
            </a:pPr>
            <a:r>
              <a:rPr lang="vi-VN" dirty="0">
                <a:ea typeface="Tahoma" panose="020B0604030504040204" pitchFamily="34" charset="0"/>
                <a:cs typeface="Tahoma" panose="020B0604030504040204" pitchFamily="34" charset="0"/>
              </a:rPr>
              <a:t>Sai số ngẫu nhiên: sai số do chọn mẫu.</a:t>
            </a:r>
          </a:p>
          <a:p>
            <a:pPr marL="0" indent="0" algn="just">
              <a:lnSpc>
                <a:spcPct val="150000"/>
              </a:lnSpc>
              <a:buNone/>
            </a:pPr>
            <a:r>
              <a:rPr lang="vi-VN" dirty="0">
                <a:ea typeface="Tahoma" panose="020B0604030504040204" pitchFamily="34" charset="0"/>
                <a:cs typeface="Tahoma" panose="020B0604030504040204" pitchFamily="34" charset="0"/>
              </a:rPr>
              <a:t>- Dùng test thống kê đúng, tìm các giá trị ngoại lai.</a:t>
            </a:r>
          </a:p>
          <a:p>
            <a:pPr marL="0" indent="0" algn="just">
              <a:lnSpc>
                <a:spcPct val="150000"/>
              </a:lnSpc>
              <a:buNone/>
            </a:pPr>
            <a:r>
              <a:rPr lang="vi-VN" dirty="0">
                <a:ea typeface="Tahoma" panose="020B0604030504040204" pitchFamily="34" charset="0"/>
                <a:cs typeface="Tahoma" panose="020B0604030504040204" pitchFamily="34" charset="0"/>
              </a:rPr>
              <a:t>Sai số hệ thống: sai số trong thu thập số liệu.</a:t>
            </a:r>
          </a:p>
          <a:p>
            <a:pPr marL="0" indent="0" algn="just">
              <a:lnSpc>
                <a:spcPct val="150000"/>
              </a:lnSpc>
              <a:buNone/>
            </a:pPr>
            <a:r>
              <a:rPr lang="vi-VN" dirty="0">
                <a:ea typeface="Tahoma" panose="020B0604030504040204" pitchFamily="34" charset="0"/>
                <a:cs typeface="Tahoma" panose="020B0604030504040204" pitchFamily="34" charset="0"/>
              </a:rPr>
              <a:t>- Nhập số liệu chính xác, cẩn thận và kiểm tra chặt chẽ.</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Sai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và</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khống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chế</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sai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Content Placeholder 2">
            <a:extLst>
              <a:ext uri="{FF2B5EF4-FFF2-40B4-BE49-F238E27FC236}">
                <a16:creationId xmlns:a16="http://schemas.microsoft.com/office/drawing/2014/main" id="{DC6178E9-292F-075F-0B32-35CF311B83B0}"/>
              </a:ext>
            </a:extLst>
          </p:cNvPr>
          <p:cNvSpPr txBox="1">
            <a:spLocks/>
          </p:cNvSpPr>
          <p:nvPr/>
        </p:nvSpPr>
        <p:spPr>
          <a:xfrm>
            <a:off x="914399" y="4254932"/>
            <a:ext cx="10363199" cy="17678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q"/>
            </a:pPr>
            <a:endParaRPr lang="vi-VN"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192499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7"/>
            <a:ext cx="10363199" cy="4242603"/>
          </a:xfrm>
        </p:spPr>
        <p:txBody>
          <a:bodyPr>
            <a:normAutofit lnSpcReduction="10000"/>
          </a:bodyPr>
          <a:lstStyle/>
          <a:p>
            <a:pPr marL="0" indent="0" algn="just">
              <a:lnSpc>
                <a:spcPct val="100000"/>
              </a:lnSpc>
              <a:buNone/>
            </a:pPr>
            <a:r>
              <a:rPr lang="vi-VN" dirty="0">
                <a:ea typeface="Tahoma" panose="020B0604030504040204" pitchFamily="34" charset="0"/>
                <a:cs typeface="Tahoma" panose="020B0604030504040204" pitchFamily="34" charset="0"/>
              </a:rPr>
              <a:t>- Đề tài nghiên cứu được Hội đồng khoa học Trường Đại học Y Dược Hải Phòng xét duyệt và được sự cho phép của Ban lãnh đạo Bệnh viện Phổi Hải Phòng.</a:t>
            </a:r>
          </a:p>
          <a:p>
            <a:pPr marL="0" indent="0" algn="just">
              <a:lnSpc>
                <a:spcPct val="100000"/>
              </a:lnSpc>
              <a:buNone/>
            </a:pPr>
            <a:r>
              <a:rPr lang="vi-VN" dirty="0">
                <a:ea typeface="Tahoma" panose="020B0604030504040204" pitchFamily="34" charset="0"/>
                <a:cs typeface="Tahoma" panose="020B0604030504040204" pitchFamily="34" charset="0"/>
              </a:rPr>
              <a:t>- Thông tin của bệnh nhân tham gia nghiên cứu được giữ bí mật theo quy định.</a:t>
            </a:r>
          </a:p>
          <a:p>
            <a:pPr marL="0" indent="0" algn="just">
              <a:lnSpc>
                <a:spcPct val="100000"/>
              </a:lnSpc>
              <a:buNone/>
            </a:pPr>
            <a:r>
              <a:rPr lang="vi-VN" dirty="0">
                <a:ea typeface="Tahoma" panose="020B0604030504040204" pitchFamily="34" charset="0"/>
                <a:cs typeface="Tahoma" panose="020B0604030504040204" pitchFamily="34" charset="0"/>
              </a:rPr>
              <a:t>- Đảm bảo tính trung thực về thông tin của bệnh nhân tham gia nghiên cứu.</a:t>
            </a:r>
          </a:p>
          <a:p>
            <a:pPr marL="0" indent="0" algn="just">
              <a:lnSpc>
                <a:spcPct val="100000"/>
              </a:lnSpc>
              <a:buNone/>
            </a:pPr>
            <a:r>
              <a:rPr lang="vi-VN" dirty="0">
                <a:ea typeface="Tahoma" panose="020B0604030504040204" pitchFamily="34" charset="0"/>
                <a:cs typeface="Tahoma" panose="020B0604030504040204" pitchFamily="34" charset="0"/>
              </a:rPr>
              <a:t>- Kết quả nghiên cứu chỉ nhằm bảo vệ và nâng cao sức khoẻ cho bệnh nhân, không nhằm mục đích nào khác.</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Đạo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đức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3557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80459F75-7302-E707-3777-0AE8638E5723}"/>
              </a:ext>
            </a:extLst>
          </p:cNvPr>
          <p:cNvGraphicFramePr/>
          <p:nvPr>
            <p:extLst>
              <p:ext uri="{D42A27DB-BD31-4B8C-83A1-F6EECF244321}">
                <p14:modId xmlns:p14="http://schemas.microsoft.com/office/powerpoint/2010/main" val="3987945707"/>
              </p:ext>
            </p:extLst>
          </p:nvPr>
        </p:nvGraphicFramePr>
        <p:xfrm>
          <a:off x="690880" y="1284555"/>
          <a:ext cx="10810240" cy="5278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30563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KẾT QUẢ NGHIÊN CỨU VÀ BÀN LUẬN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0886986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2776417"/>
            <a:ext cx="10363199" cy="1305165"/>
          </a:xfrm>
          <a:prstGeom prst="rect">
            <a:avLst/>
          </a:prstGeom>
          <a:noFill/>
        </p:spPr>
        <p:txBody>
          <a:bodyPr wrap="square" rtlCol="0">
            <a:spAutoFit/>
          </a:bodyPr>
          <a:lstStyle/>
          <a:p>
            <a:pPr algn="ctr">
              <a:lnSpc>
                <a:spcPct val="150000"/>
              </a:lnSpc>
            </a:pP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THỰC TRẠNG DINH DƯỠNG </a:t>
            </a:r>
          </a:p>
          <a:p>
            <a:pPr algn="ctr">
              <a:lnSpc>
                <a:spcPct val="150000"/>
              </a:lnSpc>
            </a:pP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CỦA ĐỐI TƯỢNG NGHIÊN 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2463432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C180B507-65BB-7A7E-555A-063875FC2C1A}"/>
              </a:ext>
            </a:extLst>
          </p:cNvPr>
          <p:cNvGraphicFramePr/>
          <p:nvPr>
            <p:extLst>
              <p:ext uri="{D42A27DB-BD31-4B8C-83A1-F6EECF244321}">
                <p14:modId xmlns:p14="http://schemas.microsoft.com/office/powerpoint/2010/main" val="2818106353"/>
              </p:ext>
            </p:extLst>
          </p:nvPr>
        </p:nvGraphicFramePr>
        <p:xfrm>
          <a:off x="838200" y="1198880"/>
          <a:ext cx="10515598" cy="4752741"/>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7673A059-2A4E-4030-EEA4-E2BDF986D345}"/>
              </a:ext>
            </a:extLst>
          </p:cNvPr>
          <p:cNvSpPr txBox="1"/>
          <p:nvPr/>
        </p:nvSpPr>
        <p:spPr>
          <a:xfrm>
            <a:off x="7117078" y="5151402"/>
            <a:ext cx="4236720" cy="707886"/>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t>SDD Đoàn Duy Tân (2021) 55,2%</a:t>
            </a:r>
          </a:p>
          <a:p>
            <a:r>
              <a:rPr lang="vi-VN" sz="2000" dirty="0"/>
              <a:t>SDD Lê Thị Thủy (2019) 48,4%</a:t>
            </a:r>
          </a:p>
        </p:txBody>
      </p:sp>
      <p:sp>
        <p:nvSpPr>
          <p:cNvPr id="4" name="TextBox 3">
            <a:extLst>
              <a:ext uri="{FF2B5EF4-FFF2-40B4-BE49-F238E27FC236}">
                <a16:creationId xmlns:a16="http://schemas.microsoft.com/office/drawing/2014/main" id="{E71465CB-571C-97AF-E90B-5C5382781255}"/>
              </a:ext>
            </a:extLst>
          </p:cNvPr>
          <p:cNvSpPr txBox="1"/>
          <p:nvPr/>
        </p:nvSpPr>
        <p:spPr>
          <a:xfrm>
            <a:off x="838200" y="5951621"/>
            <a:ext cx="10515599" cy="523220"/>
          </a:xfrm>
          <a:prstGeom prst="rect">
            <a:avLst/>
          </a:prstGeom>
          <a:noFill/>
        </p:spPr>
        <p:txBody>
          <a:bodyPr wrap="square" rtlCol="0">
            <a:spAutoFit/>
          </a:bodyPr>
          <a:lstStyle/>
          <a:p>
            <a:pPr algn="ctr"/>
            <a:r>
              <a:rPr kumimoji="0" lang="en-US" altLang="vi-VN" sz="2800" b="1" i="0" u="none" strike="noStrike" cap="none" normalizeH="0" baseline="0" dirty="0" err="1">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H</a:t>
            </a:r>
            <a:r>
              <a:rPr kumimoji="0" lang="en-US" altLang="vi-VN" sz="2800" b="1" i="0" u="none" strike="noStrike" cap="none" normalizeH="0" baseline="0" dirty="0" err="1"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1.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Thực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dinh</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dưỡng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BMI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789396451"/>
      </p:ext>
    </p:extLst>
  </p:cSld>
  <p:clrMapOvr>
    <a:masterClrMapping/>
  </p:clrMapOvr>
  <p:transition>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2EDEDF9-1189-DD3B-92D2-DACE0391EAD9}"/>
              </a:ext>
            </a:extLst>
          </p:cNvPr>
          <p:cNvGraphicFramePr>
            <a:graphicFrameLocks noGrp="1"/>
          </p:cNvGraphicFramePr>
          <p:nvPr>
            <p:extLst>
              <p:ext uri="{D42A27DB-BD31-4B8C-83A1-F6EECF244321}">
                <p14:modId xmlns:p14="http://schemas.microsoft.com/office/powerpoint/2010/main" val="1607736569"/>
              </p:ext>
            </p:extLst>
          </p:nvPr>
        </p:nvGraphicFramePr>
        <p:xfrm>
          <a:off x="838197" y="1942217"/>
          <a:ext cx="10515599" cy="3995103"/>
        </p:xfrm>
        <a:graphic>
          <a:graphicData uri="http://schemas.openxmlformats.org/drawingml/2006/table">
            <a:tbl>
              <a:tblPr firstRow="1" firstCol="1" lastRow="1" lastCol="1" bandRow="1" bandCol="1">
                <a:tableStyleId>{69012ECD-51FC-41F1-AA8D-1B2483CD663E}</a:tableStyleId>
              </a:tblPr>
              <a:tblGrid>
                <a:gridCol w="5032103">
                  <a:extLst>
                    <a:ext uri="{9D8B030D-6E8A-4147-A177-3AD203B41FA5}">
                      <a16:colId xmlns:a16="http://schemas.microsoft.com/office/drawing/2014/main" val="2836409890"/>
                    </a:ext>
                  </a:extLst>
                </a:gridCol>
                <a:gridCol w="2885708">
                  <a:extLst>
                    <a:ext uri="{9D8B030D-6E8A-4147-A177-3AD203B41FA5}">
                      <a16:colId xmlns:a16="http://schemas.microsoft.com/office/drawing/2014/main" val="1871780666"/>
                    </a:ext>
                  </a:extLst>
                </a:gridCol>
                <a:gridCol w="2597788">
                  <a:extLst>
                    <a:ext uri="{9D8B030D-6E8A-4147-A177-3AD203B41FA5}">
                      <a16:colId xmlns:a16="http://schemas.microsoft.com/office/drawing/2014/main" val="3099134790"/>
                    </a:ext>
                  </a:extLst>
                </a:gridCol>
              </a:tblGrid>
              <a:tr h="685800">
                <a:tc>
                  <a:txBody>
                    <a:bodyPr/>
                    <a:lstStyle/>
                    <a:p>
                      <a:pPr marL="0" marR="0" indent="0" algn="r">
                        <a:lnSpc>
                          <a:spcPct val="150000"/>
                        </a:lnSpc>
                        <a:spcBef>
                          <a:spcPts val="200"/>
                        </a:spcBef>
                        <a:spcAft>
                          <a:spcPts val="200"/>
                        </a:spcAft>
                      </a:pPr>
                      <a:r>
                        <a:rPr lang="en-US" sz="28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Bệnh</a:t>
                      </a:r>
                      <a:r>
                        <a:rPr lang="en-US"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8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nhân</a:t>
                      </a:r>
                      <a:endPar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a:t>
                      </a:r>
                      <a:endPar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506892535"/>
                  </a:ext>
                </a:extLst>
              </a:tr>
              <a:tr h="685800">
                <a:tc>
                  <a:txBody>
                    <a:bodyPr/>
                    <a:lstStyle/>
                    <a:p>
                      <a:pPr marL="0" marR="0" indent="0" algn="l">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SDD </a:t>
                      </a:r>
                      <a:r>
                        <a:rPr lang="en-US" sz="2800" b="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a:t>
                      </a: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 I</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43</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50</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918897476"/>
                  </a:ext>
                </a:extLst>
              </a:tr>
              <a:tr h="685800">
                <a:tc>
                  <a:txBody>
                    <a:bodyPr/>
                    <a:lstStyle/>
                    <a:p>
                      <a:pPr marL="0" marR="0" indent="0" algn="l">
                        <a:lnSpc>
                          <a:spcPct val="150000"/>
                        </a:lnSpc>
                        <a:spcBef>
                          <a:spcPts val="200"/>
                        </a:spcBef>
                        <a:spcAft>
                          <a:spcPts val="200"/>
                        </a:spcAft>
                      </a:pPr>
                      <a:r>
                        <a:rPr lang="en-US" sz="2800" b="0">
                          <a:solidFill>
                            <a:schemeClr val="tx1"/>
                          </a:solidFill>
                          <a:effectLst/>
                          <a:latin typeface="Arial" panose="020B0604020202020204" pitchFamily="34" charset="0"/>
                          <a:ea typeface="Tahoma" panose="020B0604030504040204" pitchFamily="34" charset="0"/>
                          <a:cs typeface="Arial" panose="020B0604020202020204" pitchFamily="34" charset="0"/>
                        </a:rPr>
                        <a:t>SDD độ II</a:t>
                      </a:r>
                      <a:endParaRPr lang="vi-VN" sz="2800" b="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22</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25,6</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45250302"/>
                  </a:ext>
                </a:extLst>
              </a:tr>
              <a:tr h="685800">
                <a:tc>
                  <a:txBody>
                    <a:bodyPr/>
                    <a:lstStyle/>
                    <a:p>
                      <a:pPr marL="0" marR="0" indent="0" algn="l">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SDD </a:t>
                      </a:r>
                      <a:r>
                        <a:rPr lang="en-US" sz="2800" b="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a:t>
                      </a: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 III</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21</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24,4</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760126145"/>
                  </a:ext>
                </a:extLst>
              </a:tr>
              <a:tr h="685800">
                <a:tc>
                  <a:txBody>
                    <a:bodyPr/>
                    <a:lstStyle/>
                    <a:p>
                      <a:pPr marL="0" marR="0" indent="0" algn="l">
                        <a:lnSpc>
                          <a:spcPct val="150000"/>
                        </a:lnSpc>
                        <a:spcBef>
                          <a:spcPts val="200"/>
                        </a:spcBef>
                        <a:spcAft>
                          <a:spcPts val="200"/>
                        </a:spcAft>
                      </a:pPr>
                      <a:r>
                        <a:rPr lang="en-US" sz="2800" b="0">
                          <a:solidFill>
                            <a:schemeClr val="tx1"/>
                          </a:solidFill>
                          <a:effectLst/>
                          <a:latin typeface="Arial" panose="020B0604020202020204" pitchFamily="34" charset="0"/>
                          <a:ea typeface="Tahoma" panose="020B0604030504040204" pitchFamily="34" charset="0"/>
                          <a:cs typeface="Arial" panose="020B0604020202020204" pitchFamily="34" charset="0"/>
                        </a:rPr>
                        <a:t>Tổng</a:t>
                      </a:r>
                      <a:endParaRPr lang="vi-VN" sz="2800" b="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86</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100</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078148016"/>
                  </a:ext>
                </a:extLst>
              </a:tr>
            </a:tbl>
          </a:graphicData>
        </a:graphic>
      </p:graphicFrame>
      <p:sp>
        <p:nvSpPr>
          <p:cNvPr id="4" name="TextBox 3">
            <a:extLst>
              <a:ext uri="{FF2B5EF4-FFF2-40B4-BE49-F238E27FC236}">
                <a16:creationId xmlns:a16="http://schemas.microsoft.com/office/drawing/2014/main" id="{1EA6EF8D-27B1-7C06-C84E-DC5921E2B9CE}"/>
              </a:ext>
            </a:extLst>
          </p:cNvPr>
          <p:cNvSpPr txBox="1"/>
          <p:nvPr/>
        </p:nvSpPr>
        <p:spPr>
          <a:xfrm>
            <a:off x="838197" y="1161217"/>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1.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Mức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độ</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SDD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BMI (n=86)</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
        <p:nvSpPr>
          <p:cNvPr id="3" name="TextBox 2">
            <a:extLst>
              <a:ext uri="{FF2B5EF4-FFF2-40B4-BE49-F238E27FC236}">
                <a16:creationId xmlns:a16="http://schemas.microsoft.com/office/drawing/2014/main" id="{02E6BF61-1797-6577-2074-828223A44EA8}"/>
              </a:ext>
            </a:extLst>
          </p:cNvPr>
          <p:cNvSpPr txBox="1"/>
          <p:nvPr/>
        </p:nvSpPr>
        <p:spPr>
          <a:xfrm>
            <a:off x="838198" y="6110040"/>
            <a:ext cx="10515598" cy="400110"/>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t>Lê Thị Thủy (2019), SDD độ I, II, III chiếm tỷ lệ lần lượt là 28,2%; 16,3%; 3,9%</a:t>
            </a:r>
          </a:p>
        </p:txBody>
      </p:sp>
    </p:spTree>
    <p:extLst>
      <p:ext uri="{BB962C8B-B14F-4D97-AF65-F5344CB8AC3E}">
        <p14:creationId xmlns:p14="http://schemas.microsoft.com/office/powerpoint/2010/main" val="2791388437"/>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204AEED-4802-D1C5-C2E2-6EF47656581A}"/>
              </a:ext>
            </a:extLst>
          </p:cNvPr>
          <p:cNvSpPr>
            <a:spLocks noChangeArrowheads="1"/>
          </p:cNvSpPr>
          <p:nvPr/>
        </p:nvSpPr>
        <p:spPr bwMode="auto">
          <a:xfrm>
            <a:off x="3513221" y="13635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aphicFrame>
        <p:nvGraphicFramePr>
          <p:cNvPr id="3" name="Chart 2">
            <a:extLst>
              <a:ext uri="{FF2B5EF4-FFF2-40B4-BE49-F238E27FC236}">
                <a16:creationId xmlns:a16="http://schemas.microsoft.com/office/drawing/2014/main" id="{C180B507-65BB-7A7E-555A-063875FC2C1A}"/>
              </a:ext>
            </a:extLst>
          </p:cNvPr>
          <p:cNvGraphicFramePr/>
          <p:nvPr>
            <p:extLst>
              <p:ext uri="{D42A27DB-BD31-4B8C-83A1-F6EECF244321}">
                <p14:modId xmlns:p14="http://schemas.microsoft.com/office/powerpoint/2010/main" val="864103294"/>
              </p:ext>
            </p:extLst>
          </p:nvPr>
        </p:nvGraphicFramePr>
        <p:xfrm>
          <a:off x="2437843" y="1211179"/>
          <a:ext cx="7316313" cy="474044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27F12F08-8FBA-9611-65C6-9B2F29BDCED0}"/>
              </a:ext>
            </a:extLst>
          </p:cNvPr>
          <p:cNvGraphicFramePr/>
          <p:nvPr>
            <p:extLst>
              <p:ext uri="{D42A27DB-BD31-4B8C-83A1-F6EECF244321}">
                <p14:modId xmlns:p14="http://schemas.microsoft.com/office/powerpoint/2010/main" val="3177442089"/>
              </p:ext>
            </p:extLst>
          </p:nvPr>
        </p:nvGraphicFramePr>
        <p:xfrm>
          <a:off x="838200" y="1198880"/>
          <a:ext cx="10515598" cy="4752741"/>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5145E8AD-31AE-012C-8BC0-0326C91AD8DF}"/>
              </a:ext>
            </a:extLst>
          </p:cNvPr>
          <p:cNvSpPr txBox="1"/>
          <p:nvPr/>
        </p:nvSpPr>
        <p:spPr>
          <a:xfrm>
            <a:off x="838200" y="5951621"/>
            <a:ext cx="10515599" cy="523220"/>
          </a:xfrm>
          <a:prstGeom prst="rect">
            <a:avLst/>
          </a:prstGeom>
          <a:noFill/>
        </p:spPr>
        <p:txBody>
          <a:bodyPr wrap="square" rtlCol="0">
            <a:spAutoFit/>
          </a:bodyPr>
          <a:lstStyle/>
          <a:p>
            <a:pPr algn="ctr"/>
            <a:r>
              <a:rPr kumimoji="0" lang="en-US" altLang="vi-VN" sz="2800" b="1" i="0" u="none" strike="noStrike" cap="none" normalizeH="0" baseline="0" dirty="0" err="1">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H</a:t>
            </a:r>
            <a:r>
              <a:rPr kumimoji="0" lang="en-US" altLang="vi-VN" sz="2800" b="1" i="0" u="none" strike="noStrike" cap="none" normalizeH="0" baseline="0" dirty="0" err="1"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2</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Thực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dinh</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dưỡng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SGA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307481875"/>
      </p:ext>
    </p:extLst>
  </p:cSld>
  <p:clrMapOvr>
    <a:masterClrMapping/>
  </p:clrMapOvr>
  <p:transition>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FC7A2D7-707A-A2C8-8B24-0FACB842C2A9}"/>
              </a:ext>
            </a:extLst>
          </p:cNvPr>
          <p:cNvGraphicFramePr>
            <a:graphicFrameLocks noGrp="1"/>
          </p:cNvGraphicFramePr>
          <p:nvPr>
            <p:extLst>
              <p:ext uri="{D42A27DB-BD31-4B8C-83A1-F6EECF244321}">
                <p14:modId xmlns:p14="http://schemas.microsoft.com/office/powerpoint/2010/main" val="2725384089"/>
              </p:ext>
            </p:extLst>
          </p:nvPr>
        </p:nvGraphicFramePr>
        <p:xfrm>
          <a:off x="838197" y="2037059"/>
          <a:ext cx="10515598" cy="3659724"/>
        </p:xfrm>
        <a:graphic>
          <a:graphicData uri="http://schemas.openxmlformats.org/drawingml/2006/table">
            <a:tbl>
              <a:tblPr firstRow="1" firstCol="1" lastRow="1" lastCol="1" bandRow="1" bandCol="1">
                <a:tableStyleId>{69012ECD-51FC-41F1-AA8D-1B2483CD663E}</a:tableStyleId>
              </a:tblPr>
              <a:tblGrid>
                <a:gridCol w="5141550">
                  <a:extLst>
                    <a:ext uri="{9D8B030D-6E8A-4147-A177-3AD203B41FA5}">
                      <a16:colId xmlns:a16="http://schemas.microsoft.com/office/drawing/2014/main" val="2698477535"/>
                    </a:ext>
                  </a:extLst>
                </a:gridCol>
                <a:gridCol w="2488005">
                  <a:extLst>
                    <a:ext uri="{9D8B030D-6E8A-4147-A177-3AD203B41FA5}">
                      <a16:colId xmlns:a16="http://schemas.microsoft.com/office/drawing/2014/main" val="611349901"/>
                    </a:ext>
                  </a:extLst>
                </a:gridCol>
                <a:gridCol w="2886043">
                  <a:extLst>
                    <a:ext uri="{9D8B030D-6E8A-4147-A177-3AD203B41FA5}">
                      <a16:colId xmlns:a16="http://schemas.microsoft.com/office/drawing/2014/main" val="663030821"/>
                    </a:ext>
                  </a:extLst>
                </a:gridCol>
              </a:tblGrid>
              <a:tr h="1340184">
                <a:tc>
                  <a:txBody>
                    <a:bodyPr/>
                    <a:lstStyle/>
                    <a:p>
                      <a:pPr marL="0" marR="0" indent="0" algn="r">
                        <a:lnSpc>
                          <a:spcPct val="100000"/>
                        </a:lnSpc>
                        <a:spcBef>
                          <a:spcPts val="200"/>
                        </a:spcBef>
                        <a:spcAft>
                          <a:spcPts val="200"/>
                        </a:spcAft>
                      </a:pPr>
                      <a:r>
                        <a:rPr lang="en-US" sz="2800" b="1" cap="none" spc="0" dirty="0" err="1">
                          <a:solidFill>
                            <a:schemeClr val="bg1"/>
                          </a:solidFill>
                          <a:effectLst/>
                          <a:latin typeface="Arial" panose="020B0604020202020204" pitchFamily="34" charset="0"/>
                          <a:ea typeface="Tahoma" panose="020B0604030504040204" pitchFamily="34" charset="0"/>
                          <a:cs typeface="Arial" panose="020B0604020202020204" pitchFamily="34" charset="0"/>
                        </a:rPr>
                        <a:t>Bệnh</a:t>
                      </a:r>
                      <a:r>
                        <a:rPr lang="en-US"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800" b="1" cap="none" spc="0"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nhân</a:t>
                      </a:r>
                      <a:endPar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00000"/>
                        </a:lnSpc>
                        <a:spcBef>
                          <a:spcPts val="200"/>
                        </a:spcBef>
                        <a:spcAft>
                          <a:spcPts val="200"/>
                        </a:spcAft>
                        <a:tabLst>
                          <a:tab pos="180340" algn="l"/>
                        </a:tabLst>
                      </a:pPr>
                      <a:r>
                        <a:rPr lang="en-US"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rgbClr val="1775BF"/>
                    </a:solidFill>
                  </a:tcPr>
                </a:tc>
                <a:tc>
                  <a:txBody>
                    <a:bodyPr/>
                    <a:lstStyle/>
                    <a:p>
                      <a:pPr marL="0" marR="0" indent="0" algn="ctr">
                        <a:lnSpc>
                          <a:spcPct val="100000"/>
                        </a:lnSpc>
                        <a:spcBef>
                          <a:spcPts val="200"/>
                        </a:spcBef>
                        <a:spcAft>
                          <a:spcPts val="200"/>
                        </a:spcAft>
                        <a:tabLst>
                          <a:tab pos="180340" algn="l"/>
                        </a:tabLst>
                      </a:pPr>
                      <a:r>
                        <a:rPr lang="en-US"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n</a:t>
                      </a:r>
                      <a:endPar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00000"/>
                        </a:lnSpc>
                        <a:spcBef>
                          <a:spcPts val="200"/>
                        </a:spcBef>
                        <a:spcAft>
                          <a:spcPts val="200"/>
                        </a:spcAft>
                        <a:tabLst>
                          <a:tab pos="180340" algn="l"/>
                        </a:tabLst>
                      </a:pPr>
                      <a:r>
                        <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a:t>
                      </a: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1107755861"/>
                  </a:ext>
                </a:extLst>
              </a:tr>
              <a:tr h="773180">
                <a:tc>
                  <a:txBody>
                    <a:bodyPr/>
                    <a:lstStyle/>
                    <a:p>
                      <a:pPr marL="0" marR="0" indent="0" algn="l">
                        <a:lnSpc>
                          <a:spcPct val="100000"/>
                        </a:lnSpc>
                        <a:spcBef>
                          <a:spcPts val="200"/>
                        </a:spcBef>
                        <a:spcAft>
                          <a:spcPts val="200"/>
                        </a:spcAf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SGA B</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80</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86</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442574963"/>
                  </a:ext>
                </a:extLst>
              </a:tr>
              <a:tr h="773180">
                <a:tc>
                  <a:txBody>
                    <a:bodyPr/>
                    <a:lstStyle/>
                    <a:p>
                      <a:pPr marL="0" marR="0" indent="0" algn="l">
                        <a:lnSpc>
                          <a:spcPct val="100000"/>
                        </a:lnSpc>
                        <a:spcBef>
                          <a:spcPts val="200"/>
                        </a:spcBef>
                        <a:spcAft>
                          <a:spcPts val="200"/>
                        </a:spcAf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SGA C</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13</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14</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952388761"/>
                  </a:ext>
                </a:extLst>
              </a:tr>
              <a:tr h="773180">
                <a:tc>
                  <a:txBody>
                    <a:bodyPr/>
                    <a:lstStyle/>
                    <a:p>
                      <a:pPr marL="0" marR="0" indent="0" algn="l">
                        <a:lnSpc>
                          <a:spcPct val="100000"/>
                        </a:lnSpc>
                        <a:spcBef>
                          <a:spcPts val="200"/>
                        </a:spcBef>
                        <a:spcAft>
                          <a:spcPts val="200"/>
                        </a:spcAft>
                      </a:pPr>
                      <a:r>
                        <a:rPr lang="en-US" sz="2800" b="0" cap="none" spc="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Tổng</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a:solidFill>
                            <a:schemeClr val="tx1"/>
                          </a:solidFill>
                          <a:effectLst/>
                          <a:latin typeface="Arial" panose="020B0604020202020204" pitchFamily="34" charset="0"/>
                          <a:ea typeface="Tahoma" panose="020B0604030504040204" pitchFamily="34" charset="0"/>
                          <a:cs typeface="Arial" panose="020B0604020202020204" pitchFamily="34" charset="0"/>
                        </a:rPr>
                        <a:t>93</a:t>
                      </a:r>
                      <a:endParaRPr lang="vi-VN" sz="2800" b="0" cap="none" spc="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100</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776695104"/>
                  </a:ext>
                </a:extLst>
              </a:tr>
            </a:tbl>
          </a:graphicData>
        </a:graphic>
      </p:graphicFrame>
      <p:sp>
        <p:nvSpPr>
          <p:cNvPr id="3" name="TextBox 2">
            <a:extLst>
              <a:ext uri="{FF2B5EF4-FFF2-40B4-BE49-F238E27FC236}">
                <a16:creationId xmlns:a16="http://schemas.microsoft.com/office/drawing/2014/main" id="{8C2016E3-EED1-FD14-FE9B-4421352D5129}"/>
              </a:ext>
            </a:extLst>
          </p:cNvPr>
          <p:cNvSpPr txBox="1"/>
          <p:nvPr/>
        </p:nvSpPr>
        <p:spPr>
          <a:xfrm>
            <a:off x="838197" y="6049405"/>
            <a:ext cx="10515599" cy="707886"/>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t>Đoàn Duy Tân (2021), SGA B và SGA C lần lượt 58,3%; 8,4%</a:t>
            </a:r>
          </a:p>
          <a:p>
            <a:r>
              <a:rPr lang="vi-VN" sz="2000" dirty="0"/>
              <a:t>Lê Thị Thủy (2019), SGA B và SGA C lần lượt 46,6%; 9,5%</a:t>
            </a:r>
          </a:p>
        </p:txBody>
      </p:sp>
      <p:sp>
        <p:nvSpPr>
          <p:cNvPr id="6" name="TextBox 5">
            <a:extLst>
              <a:ext uri="{FF2B5EF4-FFF2-40B4-BE49-F238E27FC236}">
                <a16:creationId xmlns:a16="http://schemas.microsoft.com/office/drawing/2014/main" id="{B17DEE76-049A-0B9B-0CB2-32FF442A1AF9}"/>
              </a:ext>
            </a:extLst>
          </p:cNvPr>
          <p:cNvSpPr txBox="1"/>
          <p:nvPr/>
        </p:nvSpPr>
        <p:spPr>
          <a:xfrm>
            <a:off x="838197" y="1161217"/>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2</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Mức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độ</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SDD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SGA (n=93)</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943013775"/>
      </p:ext>
    </p:extLst>
  </p:cSld>
  <p:clrMapOvr>
    <a:masterClrMapping/>
  </p:clrMapOvr>
  <p:transition>
    <p:circl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27C206D3-3F55-BB0E-DBBB-8589F338DEEB}"/>
              </a:ext>
            </a:extLst>
          </p:cNvPr>
          <p:cNvGraphicFramePr/>
          <p:nvPr>
            <p:extLst>
              <p:ext uri="{D42A27DB-BD31-4B8C-83A1-F6EECF244321}">
                <p14:modId xmlns:p14="http://schemas.microsoft.com/office/powerpoint/2010/main" val="151151353"/>
              </p:ext>
            </p:extLst>
          </p:nvPr>
        </p:nvGraphicFramePr>
        <p:xfrm>
          <a:off x="838199" y="1219200"/>
          <a:ext cx="10515599" cy="4732421"/>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322F6EE1-9EDC-F0B7-324F-E55A871A8BA6}"/>
              </a:ext>
            </a:extLst>
          </p:cNvPr>
          <p:cNvSpPr txBox="1"/>
          <p:nvPr/>
        </p:nvSpPr>
        <p:spPr>
          <a:xfrm>
            <a:off x="838200" y="5951621"/>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Hình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3.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Đặc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điểm</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SDD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nhóm</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tuổi</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dựa</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BMI (n=86)</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459259571"/>
      </p:ext>
    </p:extLst>
  </p:cSld>
  <p:clrMapOvr>
    <a:masterClrMapping/>
  </p:clrMapOvr>
  <p:transition>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4D2A65CF-BA5E-D304-97D6-6096B85324B3}"/>
              </a:ext>
            </a:extLst>
          </p:cNvPr>
          <p:cNvGraphicFramePr/>
          <p:nvPr>
            <p:extLst>
              <p:ext uri="{D42A27DB-BD31-4B8C-83A1-F6EECF244321}">
                <p14:modId xmlns:p14="http://schemas.microsoft.com/office/powerpoint/2010/main" val="1027069057"/>
              </p:ext>
            </p:extLst>
          </p:nvPr>
        </p:nvGraphicFramePr>
        <p:xfrm>
          <a:off x="838200" y="1239520"/>
          <a:ext cx="10515599" cy="4858173"/>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B241EF73-5FCD-1BED-AE78-D64557E92688}"/>
              </a:ext>
            </a:extLst>
          </p:cNvPr>
          <p:cNvSpPr txBox="1"/>
          <p:nvPr/>
        </p:nvSpPr>
        <p:spPr>
          <a:xfrm>
            <a:off x="7117079" y="4910594"/>
            <a:ext cx="4236720" cy="707886"/>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latin typeface="Arial" panose="020B0604020202020204" pitchFamily="34" charset="0"/>
                <a:cs typeface="Arial" panose="020B0604020202020204" pitchFamily="34" charset="0"/>
              </a:rPr>
              <a:t>Lê Thị Thủy (2019), SDD nam/nữ là </a:t>
            </a:r>
            <a:r>
              <a:rPr lang="fr-FR" sz="2000" dirty="0">
                <a:latin typeface="Arial" panose="020B0604020202020204" pitchFamily="34" charset="0"/>
                <a:cs typeface="Arial" panose="020B0604020202020204" pitchFamily="34" charset="0"/>
              </a:rPr>
              <a:t>68,55%</a:t>
            </a:r>
            <a:r>
              <a:rPr lang="vi-VN" sz="2000" dirty="0">
                <a:latin typeface="Arial" panose="020B0604020202020204" pitchFamily="34" charset="0"/>
                <a:cs typeface="Arial" panose="020B0604020202020204" pitchFamily="34" charset="0"/>
              </a:rPr>
              <a:t>; </a:t>
            </a:r>
            <a:r>
              <a:rPr lang="fr-FR" sz="2000" dirty="0">
                <a:latin typeface="Arial" panose="020B0604020202020204" pitchFamily="34" charset="0"/>
                <a:cs typeface="Arial" panose="020B0604020202020204" pitchFamily="34" charset="0"/>
              </a:rPr>
              <a:t>31,45% </a:t>
            </a:r>
            <a:endParaRPr lang="vi-VN" sz="20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5C8259D-D4F5-8B0E-A9B3-F4D338F086BB}"/>
              </a:ext>
            </a:extLst>
          </p:cNvPr>
          <p:cNvSpPr txBox="1"/>
          <p:nvPr/>
        </p:nvSpPr>
        <p:spPr>
          <a:xfrm>
            <a:off x="838200" y="5951621"/>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Hình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4</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Đặc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điểm</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SDD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giới</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dựa</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BMI (n=86)</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846008580"/>
      </p:ext>
    </p:extLst>
  </p:cSld>
  <p:clrMapOvr>
    <a:masterClrMapping/>
  </p:clrMapOvr>
  <p:transition>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538480" y="2776417"/>
            <a:ext cx="11115040" cy="1305165"/>
          </a:xfrm>
          <a:prstGeom prst="rect">
            <a:avLst/>
          </a:prstGeom>
          <a:noFill/>
        </p:spPr>
        <p:txBody>
          <a:bodyPr wrap="square" rtlCol="0">
            <a:spAutoFit/>
          </a:bodyPr>
          <a:lstStyle/>
          <a:p>
            <a:pPr algn="ctr">
              <a:lnSpc>
                <a:spcPct val="150000"/>
              </a:lnSpc>
            </a:pP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MỘT SỐ YẾU TỐ LIÊN QUAN ĐẾN THỰC TRẠNG DINH DƯỠNG</a:t>
            </a:r>
          </a:p>
          <a:p>
            <a:pPr algn="ctr">
              <a:lnSpc>
                <a:spcPct val="150000"/>
              </a:lnSpc>
            </a:pP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CỦA ĐỐI TƯỢNG NGHIÊN 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6471841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B9F2515-5C8E-05B6-15DB-89ABC490D82E}"/>
              </a:ext>
            </a:extLst>
          </p:cNvPr>
          <p:cNvGraphicFramePr>
            <a:graphicFrameLocks noGrp="1"/>
          </p:cNvGraphicFramePr>
          <p:nvPr>
            <p:extLst>
              <p:ext uri="{D42A27DB-BD31-4B8C-83A1-F6EECF244321}">
                <p14:modId xmlns:p14="http://schemas.microsoft.com/office/powerpoint/2010/main" val="2421139122"/>
              </p:ext>
            </p:extLst>
          </p:nvPr>
        </p:nvGraphicFramePr>
        <p:xfrm>
          <a:off x="838198" y="1678069"/>
          <a:ext cx="10515598" cy="4885292"/>
        </p:xfrm>
        <a:graphic>
          <a:graphicData uri="http://schemas.openxmlformats.org/drawingml/2006/table">
            <a:tbl>
              <a:tblPr firstRow="1" firstCol="1" bandRow="1">
                <a:tableStyleId>{5C22544A-7EE6-4342-B048-85BDC9FD1C3A}</a:tableStyleId>
              </a:tblPr>
              <a:tblGrid>
                <a:gridCol w="3306104">
                  <a:extLst>
                    <a:ext uri="{9D8B030D-6E8A-4147-A177-3AD203B41FA5}">
                      <a16:colId xmlns:a16="http://schemas.microsoft.com/office/drawing/2014/main" val="3060347241"/>
                    </a:ext>
                  </a:extLst>
                </a:gridCol>
                <a:gridCol w="1779240">
                  <a:extLst>
                    <a:ext uri="{9D8B030D-6E8A-4147-A177-3AD203B41FA5}">
                      <a16:colId xmlns:a16="http://schemas.microsoft.com/office/drawing/2014/main" val="3510470699"/>
                    </a:ext>
                  </a:extLst>
                </a:gridCol>
                <a:gridCol w="1970623">
                  <a:extLst>
                    <a:ext uri="{9D8B030D-6E8A-4147-A177-3AD203B41FA5}">
                      <a16:colId xmlns:a16="http://schemas.microsoft.com/office/drawing/2014/main" val="2463438754"/>
                    </a:ext>
                  </a:extLst>
                </a:gridCol>
                <a:gridCol w="2180935">
                  <a:extLst>
                    <a:ext uri="{9D8B030D-6E8A-4147-A177-3AD203B41FA5}">
                      <a16:colId xmlns:a16="http://schemas.microsoft.com/office/drawing/2014/main" val="3760796430"/>
                    </a:ext>
                  </a:extLst>
                </a:gridCol>
                <a:gridCol w="1278696">
                  <a:extLst>
                    <a:ext uri="{9D8B030D-6E8A-4147-A177-3AD203B41FA5}">
                      <a16:colId xmlns:a16="http://schemas.microsoft.com/office/drawing/2014/main" val="2572017339"/>
                    </a:ext>
                  </a:extLst>
                </a:gridCol>
              </a:tblGrid>
              <a:tr h="1221323">
                <a:tc gridSpan="5">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675011988"/>
                  </a:ext>
                </a:extLst>
              </a:tr>
              <a:tr h="1221323">
                <a:tc>
                  <a:txBody>
                    <a:bodyPr/>
                    <a:lstStyle/>
                    <a:p>
                      <a:pPr marL="0" marR="0" indent="0" algn="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Nghề</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nghiệp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366803808"/>
                  </a:ext>
                </a:extLst>
              </a:tr>
              <a:tr h="1221323">
                <a:tc>
                  <a:txBody>
                    <a:bodyPr/>
                    <a:lstStyle/>
                    <a:p>
                      <a:pPr marL="0" marR="0" indent="0" algn="l">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Lao </a:t>
                      </a: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động</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a:t>
                      </a: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tự</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do</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49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41,5%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69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58,5%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1,823</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(1,076-3,090)</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0,035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043908349"/>
                  </a:ext>
                </a:extLst>
              </a:tr>
              <a:tr h="1221323">
                <a:tc>
                  <a:txBody>
                    <a:bodyPr/>
                    <a:lstStyle/>
                    <a:p>
                      <a:pPr marL="0" marR="0" indent="0" algn="l">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Nghề nghiệp khác</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37</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28%</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95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72%</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260096162"/>
                  </a:ext>
                </a:extLst>
              </a:tr>
            </a:tbl>
          </a:graphicData>
        </a:graphic>
      </p:graphicFrame>
      <p:sp>
        <p:nvSpPr>
          <p:cNvPr id="2" name="TextBox 1">
            <a:extLst>
              <a:ext uri="{FF2B5EF4-FFF2-40B4-BE49-F238E27FC236}">
                <a16:creationId xmlns:a16="http://schemas.microsoft.com/office/drawing/2014/main" id="{C515F49D-97D9-31AD-CEF9-5716CBE4DE6D}"/>
              </a:ext>
            </a:extLst>
          </p:cNvPr>
          <p:cNvSpPr txBox="1"/>
          <p:nvPr/>
        </p:nvSpPr>
        <p:spPr>
          <a:xfrm>
            <a:off x="838197" y="1154848"/>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3</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Mối</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liên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quan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nghề</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nghiệp</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366541494"/>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1825624"/>
            <a:ext cx="10363199" cy="4783723"/>
          </a:xfrm>
        </p:spPr>
        <p:txBody>
          <a:bodyPr>
            <a:normAutofit/>
          </a:bodyPr>
          <a:lstStyle/>
          <a:p>
            <a:pPr marL="0" indent="0" algn="just">
              <a:lnSpc>
                <a:spcPct val="150000"/>
              </a:lnSpc>
              <a:buNone/>
            </a:pPr>
            <a:r>
              <a:rPr lang="vi-VN" dirty="0">
                <a:ea typeface="Tahoma" panose="020B0604030504040204" pitchFamily="34" charset="0"/>
                <a:cs typeface="Tahoma" panose="020B0604030504040204" pitchFamily="34" charset="0"/>
              </a:rPr>
              <a:t>- Bệnh lao là một bệnh truyền nhiễm đang có diễn biến phức tạp sau đại dịch COVID-19.</a:t>
            </a:r>
          </a:p>
          <a:p>
            <a:pPr marL="0" indent="0" algn="just">
              <a:lnSpc>
                <a:spcPct val="150000"/>
              </a:lnSpc>
              <a:buNone/>
            </a:pPr>
            <a:r>
              <a:rPr lang="vi-VN" dirty="0">
                <a:ea typeface="Tahoma" panose="020B0604030504040204" pitchFamily="34" charset="0"/>
                <a:cs typeface="Tahoma" panose="020B0604030504040204" pitchFamily="34" charset="0"/>
              </a:rPr>
              <a:t>- Bệnh nhân mắc lao rất dễ bị SDD và ngược lại tình trạng SDD là yếu tố thuận lợi thúc đẩy phát triển bệnh lao.</a:t>
            </a:r>
          </a:p>
          <a:p>
            <a:pPr marL="0" indent="0" algn="just">
              <a:lnSpc>
                <a:spcPct val="150000"/>
              </a:lnSpc>
              <a:buNone/>
            </a:pPr>
            <a:r>
              <a:rPr lang="vi-VN" dirty="0">
                <a:ea typeface="Tahoma" panose="020B0604030504040204" pitchFamily="34" charset="0"/>
                <a:cs typeface="Tahoma" panose="020B0604030504040204" pitchFamily="34" charset="0"/>
              </a:rPr>
              <a:t>- Chưa có nhiều nghiên cứu về TTDD, mức độ nghiêm trọng của SDD đối với bệnh nhân mắc lao phổi mới.</a:t>
            </a:r>
          </a:p>
          <a:p>
            <a:pPr marL="0" indent="0" algn="just">
              <a:lnSpc>
                <a:spcPct val="150000"/>
              </a:lnSpc>
              <a:buNone/>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4F940E29-F4EF-EE08-9346-C5C78D175E24}"/>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ĐẶT VẤN ĐỀ</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7335993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8B73689-F578-BD3B-0C87-9416BA314A54}"/>
              </a:ext>
            </a:extLst>
          </p:cNvPr>
          <p:cNvGraphicFramePr>
            <a:graphicFrameLocks noGrp="1"/>
          </p:cNvGraphicFramePr>
          <p:nvPr>
            <p:extLst>
              <p:ext uri="{D42A27DB-BD31-4B8C-83A1-F6EECF244321}">
                <p14:modId xmlns:p14="http://schemas.microsoft.com/office/powerpoint/2010/main" val="2824996799"/>
              </p:ext>
            </p:extLst>
          </p:nvPr>
        </p:nvGraphicFramePr>
        <p:xfrm>
          <a:off x="838197" y="1684436"/>
          <a:ext cx="10515600" cy="4960204"/>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2000764635"/>
                    </a:ext>
                  </a:extLst>
                </a:gridCol>
                <a:gridCol w="1779240">
                  <a:extLst>
                    <a:ext uri="{9D8B030D-6E8A-4147-A177-3AD203B41FA5}">
                      <a16:colId xmlns:a16="http://schemas.microsoft.com/office/drawing/2014/main" val="1386433102"/>
                    </a:ext>
                  </a:extLst>
                </a:gridCol>
                <a:gridCol w="1970623">
                  <a:extLst>
                    <a:ext uri="{9D8B030D-6E8A-4147-A177-3AD203B41FA5}">
                      <a16:colId xmlns:a16="http://schemas.microsoft.com/office/drawing/2014/main" val="2577081134"/>
                    </a:ext>
                  </a:extLst>
                </a:gridCol>
                <a:gridCol w="2180935">
                  <a:extLst>
                    <a:ext uri="{9D8B030D-6E8A-4147-A177-3AD203B41FA5}">
                      <a16:colId xmlns:a16="http://schemas.microsoft.com/office/drawing/2014/main" val="4227903062"/>
                    </a:ext>
                  </a:extLst>
                </a:gridCol>
                <a:gridCol w="1278697">
                  <a:extLst>
                    <a:ext uri="{9D8B030D-6E8A-4147-A177-3AD203B41FA5}">
                      <a16:colId xmlns:a16="http://schemas.microsoft.com/office/drawing/2014/main" val="1321344628"/>
                    </a:ext>
                  </a:extLst>
                </a:gridCol>
              </a:tblGrid>
              <a:tr h="1234971">
                <a:tc gridSpan="5">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SGA</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0494012"/>
                  </a:ext>
                </a:extLst>
              </a:tr>
              <a:tr h="1234971">
                <a:tc>
                  <a:txBody>
                    <a:bodyPr/>
                    <a:lstStyle/>
                    <a:p>
                      <a:pPr marL="0" marR="0" indent="0" algn="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Sốt</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n=93</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n=157</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936942178"/>
                  </a:ext>
                </a:extLst>
              </a:tr>
              <a:tr h="1234971">
                <a:tc>
                  <a:txBody>
                    <a:bodyPr/>
                    <a:lstStyle/>
                    <a:p>
                      <a:pPr marL="0" marR="0" indent="0" algn="l">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Có</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59</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47,6%</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65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52,4%</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2,456</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(1,448-4,165)</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0,001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853296034"/>
                  </a:ext>
                </a:extLst>
              </a:tr>
              <a:tr h="1255291">
                <a:tc>
                  <a:txBody>
                    <a:bodyPr/>
                    <a:lstStyle/>
                    <a:p>
                      <a:pPr marL="0" marR="0" indent="0" algn="l">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Không</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34</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27%</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92</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73%</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720129348"/>
                  </a:ext>
                </a:extLst>
              </a:tr>
            </a:tbl>
          </a:graphicData>
        </a:graphic>
      </p:graphicFrame>
      <p:sp>
        <p:nvSpPr>
          <p:cNvPr id="2" name="TextBox 1">
            <a:extLst>
              <a:ext uri="{FF2B5EF4-FFF2-40B4-BE49-F238E27FC236}">
                <a16:creationId xmlns:a16="http://schemas.microsoft.com/office/drawing/2014/main" id="{592209ED-2ABA-493A-641A-56B4895476CC}"/>
              </a:ext>
            </a:extLst>
          </p:cNvPr>
          <p:cNvSpPr txBox="1"/>
          <p:nvPr/>
        </p:nvSpPr>
        <p:spPr>
          <a:xfrm>
            <a:off x="838197" y="1161217"/>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4</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triệu</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chứng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sốt</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616393939"/>
      </p:ext>
    </p:extLst>
  </p:cSld>
  <p:clrMapOvr>
    <a:masterClrMapping/>
  </p:clrMapOvr>
  <p:transition>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A072C3F-E579-7080-46C2-1748FC02FE07}"/>
              </a:ext>
            </a:extLst>
          </p:cNvPr>
          <p:cNvGraphicFramePr>
            <a:graphicFrameLocks noGrp="1"/>
          </p:cNvGraphicFramePr>
          <p:nvPr>
            <p:extLst>
              <p:ext uri="{D42A27DB-BD31-4B8C-83A1-F6EECF244321}">
                <p14:modId xmlns:p14="http://schemas.microsoft.com/office/powerpoint/2010/main" val="3953834202"/>
              </p:ext>
            </p:extLst>
          </p:nvPr>
        </p:nvGraphicFramePr>
        <p:xfrm>
          <a:off x="838197" y="1684436"/>
          <a:ext cx="10515598" cy="4716362"/>
        </p:xfrm>
        <a:graphic>
          <a:graphicData uri="http://schemas.openxmlformats.org/drawingml/2006/table">
            <a:tbl>
              <a:tblPr firstRow="1" firstCol="1" bandRow="1">
                <a:tableStyleId>{5C22544A-7EE6-4342-B048-85BDC9FD1C3A}</a:tableStyleId>
              </a:tblPr>
              <a:tblGrid>
                <a:gridCol w="3306104">
                  <a:extLst>
                    <a:ext uri="{9D8B030D-6E8A-4147-A177-3AD203B41FA5}">
                      <a16:colId xmlns:a16="http://schemas.microsoft.com/office/drawing/2014/main" val="1228810748"/>
                    </a:ext>
                  </a:extLst>
                </a:gridCol>
                <a:gridCol w="1779240">
                  <a:extLst>
                    <a:ext uri="{9D8B030D-6E8A-4147-A177-3AD203B41FA5}">
                      <a16:colId xmlns:a16="http://schemas.microsoft.com/office/drawing/2014/main" val="1855341826"/>
                    </a:ext>
                  </a:extLst>
                </a:gridCol>
                <a:gridCol w="1970623">
                  <a:extLst>
                    <a:ext uri="{9D8B030D-6E8A-4147-A177-3AD203B41FA5}">
                      <a16:colId xmlns:a16="http://schemas.microsoft.com/office/drawing/2014/main" val="2787667283"/>
                    </a:ext>
                  </a:extLst>
                </a:gridCol>
                <a:gridCol w="2180935">
                  <a:extLst>
                    <a:ext uri="{9D8B030D-6E8A-4147-A177-3AD203B41FA5}">
                      <a16:colId xmlns:a16="http://schemas.microsoft.com/office/drawing/2014/main" val="3097163532"/>
                    </a:ext>
                  </a:extLst>
                </a:gridCol>
                <a:gridCol w="1278696">
                  <a:extLst>
                    <a:ext uri="{9D8B030D-6E8A-4147-A177-3AD203B41FA5}">
                      <a16:colId xmlns:a16="http://schemas.microsoft.com/office/drawing/2014/main" val="4198112248"/>
                    </a:ext>
                  </a:extLst>
                </a:gridCol>
              </a:tblGrid>
              <a:tr h="597116">
                <a:tc gridSpan="5">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642255562"/>
                  </a:ext>
                </a:extLst>
              </a:tr>
              <a:tr h="1373082">
                <a:tc>
                  <a:txBody>
                    <a:bodyPr/>
                    <a:lstStyle/>
                    <a:p>
                      <a:pPr marL="0" marR="0" indent="0" algn="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X-</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quang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phổi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749318235"/>
                  </a:ext>
                </a:extLst>
              </a:tr>
              <a:tr h="1373082">
                <a:tc>
                  <a:txBody>
                    <a:bodyPr/>
                    <a:lstStyle/>
                    <a:p>
                      <a:pPr marL="0" marR="0" indent="0" algn="l">
                        <a:lnSpc>
                          <a:spcPct val="150000"/>
                        </a:lnSpc>
                        <a:spcBef>
                          <a:spcPts val="200"/>
                        </a:spcBef>
                        <a:spcAft>
                          <a:spcPts val="200"/>
                        </a:spcAft>
                      </a:pP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II </a:t>
                      </a: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và</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III</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67</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43,5%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87</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56,5%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3,121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(1,722-5,656)</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&lt;0,001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960314497"/>
                  </a:ext>
                </a:extLst>
              </a:tr>
              <a:tr h="1373082">
                <a:tc>
                  <a:txBody>
                    <a:bodyPr/>
                    <a:lstStyle/>
                    <a:p>
                      <a:pPr marL="0" marR="0" indent="0" algn="l">
                        <a:lnSpc>
                          <a:spcPct val="150000"/>
                        </a:lnSpc>
                        <a:spcBef>
                          <a:spcPts val="200"/>
                        </a:spcBef>
                        <a:spcAft>
                          <a:spcPts val="200"/>
                        </a:spcAft>
                      </a:pP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I</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19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19,8%</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77</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80,2%</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514676922"/>
                  </a:ext>
                </a:extLst>
              </a:tr>
            </a:tbl>
          </a:graphicData>
        </a:graphic>
      </p:graphicFrame>
      <p:sp>
        <p:nvSpPr>
          <p:cNvPr id="2" name="TextBox 1">
            <a:extLst>
              <a:ext uri="{FF2B5EF4-FFF2-40B4-BE49-F238E27FC236}">
                <a16:creationId xmlns:a16="http://schemas.microsoft.com/office/drawing/2014/main" id="{7F84553A-99C0-679D-6734-B37BFC8D01D9}"/>
              </a:ext>
            </a:extLst>
          </p:cNvPr>
          <p:cNvSpPr txBox="1"/>
          <p:nvPr/>
        </p:nvSpPr>
        <p:spPr>
          <a:xfrm>
            <a:off x="162560" y="1161216"/>
            <a:ext cx="11866880"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5</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mức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độ</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tổn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thương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X-</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quang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70801575"/>
      </p:ext>
    </p:extLst>
  </p:cSld>
  <p:clrMapOvr>
    <a:masterClrMapping/>
  </p:clrMapOvr>
  <p:transition>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EC2AD64-CCE8-B335-16FD-47682FDCE548}"/>
              </a:ext>
            </a:extLst>
          </p:cNvPr>
          <p:cNvGraphicFramePr>
            <a:graphicFrameLocks noGrp="1"/>
          </p:cNvGraphicFramePr>
          <p:nvPr>
            <p:extLst>
              <p:ext uri="{D42A27DB-BD31-4B8C-83A1-F6EECF244321}">
                <p14:modId xmlns:p14="http://schemas.microsoft.com/office/powerpoint/2010/main" val="3417587838"/>
              </p:ext>
            </p:extLst>
          </p:nvPr>
        </p:nvGraphicFramePr>
        <p:xfrm>
          <a:off x="802640" y="1684436"/>
          <a:ext cx="10637520" cy="4797645"/>
        </p:xfrm>
        <a:graphic>
          <a:graphicData uri="http://schemas.openxmlformats.org/drawingml/2006/table">
            <a:tbl>
              <a:tblPr firstRow="1" firstCol="1" bandRow="1">
                <a:tableStyleId>{5C22544A-7EE6-4342-B048-85BDC9FD1C3A}</a:tableStyleId>
              </a:tblPr>
              <a:tblGrid>
                <a:gridCol w="3494065">
                  <a:extLst>
                    <a:ext uri="{9D8B030D-6E8A-4147-A177-3AD203B41FA5}">
                      <a16:colId xmlns:a16="http://schemas.microsoft.com/office/drawing/2014/main" val="2791429932"/>
                    </a:ext>
                  </a:extLst>
                </a:gridCol>
                <a:gridCol w="1779240">
                  <a:extLst>
                    <a:ext uri="{9D8B030D-6E8A-4147-A177-3AD203B41FA5}">
                      <a16:colId xmlns:a16="http://schemas.microsoft.com/office/drawing/2014/main" val="2336939348"/>
                    </a:ext>
                  </a:extLst>
                </a:gridCol>
                <a:gridCol w="1970623">
                  <a:extLst>
                    <a:ext uri="{9D8B030D-6E8A-4147-A177-3AD203B41FA5}">
                      <a16:colId xmlns:a16="http://schemas.microsoft.com/office/drawing/2014/main" val="2553226408"/>
                    </a:ext>
                  </a:extLst>
                </a:gridCol>
                <a:gridCol w="2180935">
                  <a:extLst>
                    <a:ext uri="{9D8B030D-6E8A-4147-A177-3AD203B41FA5}">
                      <a16:colId xmlns:a16="http://schemas.microsoft.com/office/drawing/2014/main" val="811727808"/>
                    </a:ext>
                  </a:extLst>
                </a:gridCol>
                <a:gridCol w="1212657">
                  <a:extLst>
                    <a:ext uri="{9D8B030D-6E8A-4147-A177-3AD203B41FA5}">
                      <a16:colId xmlns:a16="http://schemas.microsoft.com/office/drawing/2014/main" val="3315078576"/>
                    </a:ext>
                  </a:extLst>
                </a:gridCol>
              </a:tblGrid>
              <a:tr h="614865">
                <a:tc gridSpan="5">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458628834"/>
                  </a:ext>
                </a:extLst>
              </a:tr>
              <a:tr h="1394260">
                <a:tc>
                  <a:txBody>
                    <a:bodyPr/>
                    <a:lstStyle/>
                    <a:p>
                      <a:pPr marL="0" marR="0" indent="0" algn="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X-</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quang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phổi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866281363"/>
                  </a:ext>
                </a:extLst>
              </a:tr>
              <a:tr h="1394260">
                <a:tc>
                  <a:txBody>
                    <a:bodyPr/>
                    <a:lstStyle/>
                    <a:p>
                      <a:pPr marL="0" marR="0" indent="0" algn="l">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Có hang</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62</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45,9%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73</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54,1%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3,220</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(1,834-5,654)</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&lt;0,001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17001434"/>
                  </a:ext>
                </a:extLst>
              </a:tr>
              <a:tr h="1394260">
                <a:tc>
                  <a:txBody>
                    <a:bodyPr/>
                    <a:lstStyle/>
                    <a:p>
                      <a:pPr marL="0" marR="0" indent="0" algn="l">
                        <a:lnSpc>
                          <a:spcPct val="150000"/>
                        </a:lnSpc>
                        <a:spcBef>
                          <a:spcPts val="200"/>
                        </a:spcBef>
                        <a:spcAft>
                          <a:spcPts val="200"/>
                        </a:spcAft>
                      </a:pP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Không</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hang</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24</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20,9%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91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79,1%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523121251"/>
                  </a:ext>
                </a:extLst>
              </a:tr>
            </a:tbl>
          </a:graphicData>
        </a:graphic>
      </p:graphicFrame>
      <p:sp>
        <p:nvSpPr>
          <p:cNvPr id="2" name="TextBox 1">
            <a:extLst>
              <a:ext uri="{FF2B5EF4-FFF2-40B4-BE49-F238E27FC236}">
                <a16:creationId xmlns:a16="http://schemas.microsoft.com/office/drawing/2014/main" id="{35D0C256-6315-1FC2-5042-4A81ECCEC88D}"/>
              </a:ext>
            </a:extLst>
          </p:cNvPr>
          <p:cNvSpPr txBox="1"/>
          <p:nvPr/>
        </p:nvSpPr>
        <p:spPr>
          <a:xfrm>
            <a:off x="101600" y="1161216"/>
            <a:ext cx="11988800" cy="523220"/>
          </a:xfrm>
          <a:prstGeom prst="rect">
            <a:avLst/>
          </a:prstGeom>
          <a:noFill/>
        </p:spPr>
        <p:txBody>
          <a:bodyPr wrap="square" rtlCol="0">
            <a:spAutoFit/>
          </a:bodyPr>
          <a:lstStyle/>
          <a:p>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6.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tổn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thương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có</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hang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X-</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quang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530484775"/>
      </p:ext>
    </p:extLst>
  </p:cSld>
  <p:clrMapOvr>
    <a:masterClrMapping/>
  </p:clrMapOvr>
  <p:transition>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16449A2-DA38-5EC9-1DD1-5F073AB073B3}"/>
              </a:ext>
            </a:extLst>
          </p:cNvPr>
          <p:cNvGraphicFramePr>
            <a:graphicFrameLocks noGrp="1"/>
          </p:cNvGraphicFramePr>
          <p:nvPr>
            <p:extLst>
              <p:ext uri="{D42A27DB-BD31-4B8C-83A1-F6EECF244321}">
                <p14:modId xmlns:p14="http://schemas.microsoft.com/office/powerpoint/2010/main" val="1734386201"/>
              </p:ext>
            </p:extLst>
          </p:nvPr>
        </p:nvGraphicFramePr>
        <p:xfrm>
          <a:off x="802636" y="1684436"/>
          <a:ext cx="10586720" cy="4904052"/>
        </p:xfrm>
        <a:graphic>
          <a:graphicData uri="http://schemas.openxmlformats.org/drawingml/2006/table">
            <a:tbl>
              <a:tblPr firstRow="1" firstCol="1" bandRow="1">
                <a:tableStyleId>{5C22544A-7EE6-4342-B048-85BDC9FD1C3A}</a:tableStyleId>
              </a:tblPr>
              <a:tblGrid>
                <a:gridCol w="3355136">
                  <a:extLst>
                    <a:ext uri="{9D8B030D-6E8A-4147-A177-3AD203B41FA5}">
                      <a16:colId xmlns:a16="http://schemas.microsoft.com/office/drawing/2014/main" val="947016726"/>
                    </a:ext>
                  </a:extLst>
                </a:gridCol>
                <a:gridCol w="1597851">
                  <a:extLst>
                    <a:ext uri="{9D8B030D-6E8A-4147-A177-3AD203B41FA5}">
                      <a16:colId xmlns:a16="http://schemas.microsoft.com/office/drawing/2014/main" val="2143603080"/>
                    </a:ext>
                  </a:extLst>
                </a:gridCol>
                <a:gridCol w="1769723">
                  <a:extLst>
                    <a:ext uri="{9D8B030D-6E8A-4147-A177-3AD203B41FA5}">
                      <a16:colId xmlns:a16="http://schemas.microsoft.com/office/drawing/2014/main" val="1966359599"/>
                    </a:ext>
                  </a:extLst>
                </a:gridCol>
                <a:gridCol w="1958594">
                  <a:extLst>
                    <a:ext uri="{9D8B030D-6E8A-4147-A177-3AD203B41FA5}">
                      <a16:colId xmlns:a16="http://schemas.microsoft.com/office/drawing/2014/main" val="442842800"/>
                    </a:ext>
                  </a:extLst>
                </a:gridCol>
                <a:gridCol w="1905416">
                  <a:extLst>
                    <a:ext uri="{9D8B030D-6E8A-4147-A177-3AD203B41FA5}">
                      <a16:colId xmlns:a16="http://schemas.microsoft.com/office/drawing/2014/main" val="940404603"/>
                    </a:ext>
                  </a:extLst>
                </a:gridCol>
              </a:tblGrid>
              <a:tr h="584948">
                <a:tc gridSpan="5">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9696008"/>
                  </a:ext>
                </a:extLst>
              </a:tr>
              <a:tr h="1400573">
                <a:tc>
                  <a:txBody>
                    <a:bodyPr/>
                    <a:lstStyle/>
                    <a:p>
                      <a:pPr marL="0" marR="0" indent="0" algn="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Thiếu</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máu</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4055719960"/>
                  </a:ext>
                </a:extLst>
              </a:tr>
              <a:tr h="1345101">
                <a:tc>
                  <a:txBody>
                    <a:bodyPr/>
                    <a:lstStyle/>
                    <a:p>
                      <a:pPr marL="0" marR="0" indent="0" algn="l">
                        <a:lnSpc>
                          <a:spcPct val="150000"/>
                        </a:lnSpc>
                        <a:spcBef>
                          <a:spcPts val="200"/>
                        </a:spcBef>
                        <a:spcAft>
                          <a:spcPts val="200"/>
                        </a:spcAft>
                      </a:pP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Có</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63</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42,6%</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85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57,4%</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2,546</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(1,444-4,489)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0,002</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522549422"/>
                  </a:ext>
                </a:extLst>
              </a:tr>
              <a:tr h="1345101">
                <a:tc>
                  <a:txBody>
                    <a:bodyPr/>
                    <a:lstStyle/>
                    <a:p>
                      <a:pPr marL="0" marR="0" indent="0" algn="l">
                        <a:lnSpc>
                          <a:spcPct val="150000"/>
                        </a:lnSpc>
                        <a:spcBef>
                          <a:spcPts val="200"/>
                        </a:spcBef>
                        <a:spcAft>
                          <a:spcPts val="200"/>
                        </a:spcAft>
                      </a:pP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Không</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23</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22,5%</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77,5%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14480580"/>
                  </a:ext>
                </a:extLst>
              </a:tr>
            </a:tbl>
          </a:graphicData>
        </a:graphic>
      </p:graphicFrame>
      <p:sp>
        <p:nvSpPr>
          <p:cNvPr id="2" name="TextBox 1">
            <a:extLst>
              <a:ext uri="{FF2B5EF4-FFF2-40B4-BE49-F238E27FC236}">
                <a16:creationId xmlns:a16="http://schemas.microsoft.com/office/drawing/2014/main" id="{45B81675-DA72-44CE-F289-92A701778922}"/>
              </a:ext>
            </a:extLst>
          </p:cNvPr>
          <p:cNvSpPr txBox="1"/>
          <p:nvPr/>
        </p:nvSpPr>
        <p:spPr>
          <a:xfrm>
            <a:off x="838197" y="1161217"/>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7.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tình</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trạng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thiếu</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máu</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351916379"/>
      </p:ext>
    </p:extLst>
  </p:cSld>
  <p:clrMapOvr>
    <a:masterClrMapping/>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778040" y="2474764"/>
            <a:ext cx="10635917" cy="4058653"/>
          </a:xfrm>
        </p:spPr>
        <p:txBody>
          <a:bodyPr>
            <a:noAutofit/>
          </a:bodyPr>
          <a:lstStyle/>
          <a:p>
            <a:pPr marL="0" marR="0" indent="0" algn="just">
              <a:lnSpc>
                <a:spcPct val="150000"/>
              </a:lnSpc>
              <a:spcBef>
                <a:spcPts val="0"/>
              </a:spcBef>
              <a:spcAft>
                <a:spcPts val="800"/>
              </a:spcAft>
              <a:buNone/>
            </a:pP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Theo BMI, </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SDD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34,4%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không</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65,6%</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Bệnh</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nhân</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có</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SDD, 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độ</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I, II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I</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II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lần</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lượt</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50%; 25,6%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24,4%.</a:t>
            </a:r>
            <a:endParaRPr lang="en-US" dirty="0">
              <a:solidFill>
                <a:srgbClr val="000000"/>
              </a:solidFill>
              <a:latin typeface="Arial" panose="020B0604020202020204" pitchFamily="34" charset="0"/>
              <a:ea typeface="Tahoma" panose="020B0604030504040204" pitchFamily="34" charset="0"/>
              <a:cs typeface="Arial" panose="020B0604020202020204" pitchFamily="34" charset="0"/>
            </a:endParaRPr>
          </a:p>
          <a:p>
            <a:pPr marL="0" marR="0" indent="0" algn="just">
              <a:lnSpc>
                <a:spcPct val="150000"/>
              </a:lnSpc>
              <a:spcBef>
                <a:spcPts val="0"/>
              </a:spcBef>
              <a:spcAft>
                <a:spcPts val="800"/>
              </a:spcAft>
              <a:buNone/>
            </a:pP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Theo SGA, 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37,2%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không</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62,8%.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Bệnh</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nhân</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có</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SDD, SGA B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chiếm</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86%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SGA C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chiếm</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14%.</a:t>
            </a:r>
          </a:p>
          <a:p>
            <a:pPr marL="0" indent="0" algn="just">
              <a:lnSpc>
                <a:spcPct val="150000"/>
              </a:lnSpc>
              <a:spcBef>
                <a:spcPts val="0"/>
              </a:spcBef>
              <a:spcAft>
                <a:spcPts val="800"/>
              </a:spcAft>
              <a:buNone/>
            </a:pP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Nhóm</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≥60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tuổi</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có</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tỷ</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lệ</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SDD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cao</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nhất</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a:t>
            </a:r>
          </a:p>
          <a:p>
            <a:pPr marL="0" indent="0" algn="just">
              <a:lnSpc>
                <a:spcPct val="150000"/>
              </a:lnSpc>
              <a:spcBef>
                <a:spcPts val="0"/>
              </a:spcBef>
              <a:spcAft>
                <a:spcPts val="800"/>
              </a:spcAft>
              <a:buNone/>
            </a:pP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Nam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giới</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tỷ</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lệ</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SDD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cao</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hơn</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nữ</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giới</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a:t>
            </a:r>
          </a:p>
        </p:txBody>
      </p:sp>
      <p:sp>
        <p:nvSpPr>
          <p:cNvPr id="4" name="TextBox 3">
            <a:extLst>
              <a:ext uri="{FF2B5EF4-FFF2-40B4-BE49-F238E27FC236}">
                <a16:creationId xmlns:a16="http://schemas.microsoft.com/office/drawing/2014/main" id="{5B72DE62-5A91-0144-47F4-16278F552CC4}"/>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KẾT LUẬN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7" name="Title 1">
            <a:extLst>
              <a:ext uri="{FF2B5EF4-FFF2-40B4-BE49-F238E27FC236}">
                <a16:creationId xmlns:a16="http://schemas.microsoft.com/office/drawing/2014/main" id="{080EDEB8-2318-5356-C30C-15D9092A45CD}"/>
              </a:ext>
            </a:extLst>
          </p:cNvPr>
          <p:cNvSpPr txBox="1">
            <a:spLocks/>
          </p:cNvSpPr>
          <p:nvPr/>
        </p:nvSpPr>
        <p:spPr>
          <a:xfrm>
            <a:off x="914399" y="1735721"/>
            <a:ext cx="10635917" cy="7818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Thực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trạng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dinh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dưỡng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của</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1184442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2DE62-5A91-0144-47F4-16278F552CC4}"/>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KẾT LUẬN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6" name="Title 1">
            <a:extLst>
              <a:ext uri="{FF2B5EF4-FFF2-40B4-BE49-F238E27FC236}">
                <a16:creationId xmlns:a16="http://schemas.microsoft.com/office/drawing/2014/main" id="{3AF4643F-5540-A01A-593E-33E95707C21A}"/>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Một</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yếu</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quan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đến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thực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trạng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SDD</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F0B9ACD7-B841-C96A-9E43-FB61E72C1473}"/>
              </a:ext>
            </a:extLst>
          </p:cNvPr>
          <p:cNvSpPr txBox="1"/>
          <p:nvPr/>
        </p:nvSpPr>
        <p:spPr>
          <a:xfrm>
            <a:off x="914400" y="2422358"/>
            <a:ext cx="9814560" cy="3244158"/>
          </a:xfrm>
          <a:prstGeom prst="rect">
            <a:avLst/>
          </a:prstGeom>
          <a:noFill/>
        </p:spPr>
        <p:txBody>
          <a:bodyPr wrap="square" rtlCol="0">
            <a:spAutoFit/>
          </a:bodyPr>
          <a:lstStyle/>
          <a:p>
            <a:pPr marL="285750" indent="-285750" algn="just">
              <a:lnSpc>
                <a:spcPct val="150000"/>
              </a:lnSpc>
              <a:buFontTx/>
              <a:buChar char="-"/>
            </a:pPr>
            <a:r>
              <a:rPr lang="vi-VN" sz="2800" dirty="0">
                <a:solidFill>
                  <a:srgbClr val="000000"/>
                </a:solidFill>
                <a:effectLst/>
                <a:ea typeface="Tahoma" panose="020B0604030504040204" pitchFamily="34" charset="0"/>
                <a:cs typeface="Tahoma" panose="020B0604030504040204" pitchFamily="34" charset="0"/>
              </a:rPr>
              <a:t>Nghề nghiệp lao động tự do</a:t>
            </a:r>
          </a:p>
          <a:p>
            <a:pPr marL="285750" indent="-285750" algn="just">
              <a:lnSpc>
                <a:spcPct val="150000"/>
              </a:lnSpc>
              <a:buFontTx/>
              <a:buChar char="-"/>
            </a:pPr>
            <a:r>
              <a:rPr lang="vi-VN" sz="2800" dirty="0">
                <a:solidFill>
                  <a:srgbClr val="000000"/>
                </a:solidFill>
                <a:effectLst/>
                <a:ea typeface="Tahoma" panose="020B0604030504040204" pitchFamily="34" charset="0"/>
                <a:cs typeface="Tahoma" panose="020B0604030504040204" pitchFamily="34" charset="0"/>
              </a:rPr>
              <a:t>Triệu chứng sốt</a:t>
            </a:r>
          </a:p>
          <a:p>
            <a:pPr marL="285750" indent="-285750" algn="just">
              <a:lnSpc>
                <a:spcPct val="150000"/>
              </a:lnSpc>
              <a:buFontTx/>
              <a:buChar char="-"/>
            </a:pPr>
            <a:r>
              <a:rPr lang="vi-VN" sz="2800" dirty="0">
                <a:solidFill>
                  <a:srgbClr val="000000"/>
                </a:solidFill>
                <a:ea typeface="Tahoma" panose="020B0604030504040204" pitchFamily="34" charset="0"/>
                <a:cs typeface="Tahoma" panose="020B0604030504040204" pitchFamily="34" charset="0"/>
              </a:rPr>
              <a:t>M</a:t>
            </a:r>
            <a:r>
              <a:rPr lang="vi-VN" sz="2800" dirty="0">
                <a:solidFill>
                  <a:srgbClr val="000000"/>
                </a:solidFill>
                <a:effectLst/>
                <a:ea typeface="Tahoma" panose="020B0604030504040204" pitchFamily="34" charset="0"/>
                <a:cs typeface="Tahoma" panose="020B0604030504040204" pitchFamily="34" charset="0"/>
              </a:rPr>
              <a:t>ức độ nặng tổn thương trên phim X-quang</a:t>
            </a:r>
          </a:p>
          <a:p>
            <a:pPr marL="285750" indent="-285750" algn="just">
              <a:lnSpc>
                <a:spcPct val="150000"/>
              </a:lnSpc>
              <a:buFontTx/>
              <a:buChar char="-"/>
            </a:pPr>
            <a:r>
              <a:rPr lang="vi-VN" sz="2800" dirty="0">
                <a:solidFill>
                  <a:srgbClr val="000000"/>
                </a:solidFill>
                <a:ea typeface="Tahoma" panose="020B0604030504040204" pitchFamily="34" charset="0"/>
                <a:cs typeface="Tahoma" panose="020B0604030504040204" pitchFamily="34" charset="0"/>
              </a:rPr>
              <a:t>T</a:t>
            </a:r>
            <a:r>
              <a:rPr lang="vi-VN" sz="2800" dirty="0">
                <a:solidFill>
                  <a:srgbClr val="000000"/>
                </a:solidFill>
                <a:effectLst/>
                <a:ea typeface="Tahoma" panose="020B0604030504040204" pitchFamily="34" charset="0"/>
                <a:cs typeface="Tahoma" panose="020B0604030504040204" pitchFamily="34" charset="0"/>
              </a:rPr>
              <a:t>ổn thương có hang trên phim X-quang</a:t>
            </a:r>
          </a:p>
          <a:p>
            <a:pPr marL="285750" indent="-285750" algn="just">
              <a:lnSpc>
                <a:spcPct val="150000"/>
              </a:lnSpc>
              <a:buFontTx/>
              <a:buChar char="-"/>
            </a:pPr>
            <a:r>
              <a:rPr lang="vi-VN" sz="2800" dirty="0">
                <a:solidFill>
                  <a:srgbClr val="000000"/>
                </a:solidFill>
                <a:ea typeface="Tahoma" panose="020B0604030504040204" pitchFamily="34" charset="0"/>
                <a:cs typeface="Tahoma" panose="020B0604030504040204" pitchFamily="34" charset="0"/>
              </a:rPr>
              <a:t>Có</a:t>
            </a:r>
            <a:r>
              <a:rPr lang="vi-VN" sz="2800" dirty="0">
                <a:solidFill>
                  <a:srgbClr val="000000"/>
                </a:solidFill>
                <a:effectLst/>
                <a:ea typeface="Tahoma" panose="020B0604030504040204" pitchFamily="34" charset="0"/>
                <a:cs typeface="Tahoma" panose="020B0604030504040204" pitchFamily="34" charset="0"/>
              </a:rPr>
              <a:t> thiếu máu</a:t>
            </a:r>
            <a:endParaRPr lang="vi-VN" sz="28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765269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940E29-F4EF-EE08-9346-C5C78D175E24}"/>
              </a:ext>
            </a:extLst>
          </p:cNvPr>
          <p:cNvSpPr txBox="1"/>
          <p:nvPr/>
        </p:nvSpPr>
        <p:spPr>
          <a:xfrm>
            <a:off x="890338" y="2314448"/>
            <a:ext cx="3734014" cy="189179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000" b="1" dirty="0">
                <a:solidFill>
                  <a:srgbClr val="FF0000"/>
                </a:solidFill>
                <a:latin typeface="Arial" panose="020B0604020202020204" pitchFamily="34" charset="0"/>
                <a:ea typeface="+mj-ea"/>
                <a:cs typeface="Arial" panose="020B0604020202020204" pitchFamily="34" charset="0"/>
              </a:rPr>
              <a:t>EM XIN </a:t>
            </a:r>
          </a:p>
          <a:p>
            <a:pPr defTabSz="914400">
              <a:lnSpc>
                <a:spcPct val="90000"/>
              </a:lnSpc>
              <a:spcBef>
                <a:spcPct val="0"/>
              </a:spcBef>
              <a:spcAft>
                <a:spcPts val="600"/>
              </a:spcAft>
            </a:pPr>
            <a:r>
              <a:rPr lang="en-US" sz="4000" b="1" dirty="0">
                <a:solidFill>
                  <a:srgbClr val="FF0000"/>
                </a:solidFill>
                <a:latin typeface="Arial" panose="020B0604020202020204" pitchFamily="34" charset="0"/>
                <a:ea typeface="+mj-ea"/>
                <a:cs typeface="Arial" panose="020B0604020202020204" pitchFamily="34" charset="0"/>
              </a:rPr>
              <a:t>CHÂN THÀNH</a:t>
            </a:r>
          </a:p>
          <a:p>
            <a:pPr defTabSz="914400">
              <a:lnSpc>
                <a:spcPct val="90000"/>
              </a:lnSpc>
              <a:spcBef>
                <a:spcPct val="0"/>
              </a:spcBef>
              <a:spcAft>
                <a:spcPts val="600"/>
              </a:spcAft>
            </a:pPr>
            <a:r>
              <a:rPr lang="en-US" sz="4000" b="1" dirty="0">
                <a:solidFill>
                  <a:srgbClr val="FF0000"/>
                </a:solidFill>
                <a:latin typeface="Arial" panose="020B0604020202020204" pitchFamily="34" charset="0"/>
                <a:ea typeface="+mj-ea"/>
                <a:cs typeface="Arial" panose="020B0604020202020204" pitchFamily="34" charset="0"/>
              </a:rPr>
              <a:t>CẢM ƠN</a:t>
            </a:r>
          </a:p>
        </p:txBody>
      </p:sp>
      <p:sp>
        <p:nvSpPr>
          <p:cNvPr id="3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7">
            <a:extLst>
              <a:ext uri="{FF2B5EF4-FFF2-40B4-BE49-F238E27FC236}">
                <a16:creationId xmlns:a16="http://schemas.microsoft.com/office/drawing/2014/main" id="{01E8FEB8-765D-1473-F15B-370ECC8F05EF}"/>
              </a:ext>
            </a:extLst>
          </p:cNvPr>
          <p:cNvPicPr>
            <a:picLocks noChangeAspect="1"/>
          </p:cNvPicPr>
          <p:nvPr/>
        </p:nvPicPr>
        <p:blipFill rotWithShape="1">
          <a:blip r:embed="rId3">
            <a:extLst>
              <a:ext uri="{28A0092B-C50C-407E-A947-70E740481C1C}">
                <a14:useLocalDpi xmlns:a14="http://schemas.microsoft.com/office/drawing/2010/main" val="0"/>
              </a:ext>
            </a:extLst>
          </a:blip>
          <a:srcRect l="13507" r="1979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5029141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169012"/>
            <a:ext cx="10363199" cy="3899182"/>
          </a:xfrm>
        </p:spPr>
        <p:txBody>
          <a:bodyPr>
            <a:normAutofit/>
          </a:bodyPr>
          <a:lstStyle/>
          <a:p>
            <a:pPr marL="0" indent="0" algn="just">
              <a:lnSpc>
                <a:spcPct val="150000"/>
              </a:lnSpc>
              <a:buNone/>
            </a:pPr>
            <a:r>
              <a:rPr lang="vi-VN" dirty="0">
                <a:ea typeface="Tahoma" panose="020B0604030504040204" pitchFamily="34" charset="0"/>
                <a:cs typeface="Tahoma" panose="020B0604030504040204" pitchFamily="34" charset="0"/>
              </a:rPr>
              <a:t>1. Mô tả thực trạng dinh dưỡng theo chỉ số BMI và phương pháp SGA ở bệnh nhân lao phổi mới tại Bệnh viện Phổi Hải Phòng từ 01/01/2022 đến 31/12/2022.</a:t>
            </a:r>
          </a:p>
          <a:p>
            <a:pPr marL="0" indent="0" algn="just">
              <a:lnSpc>
                <a:spcPct val="150000"/>
              </a:lnSpc>
              <a:buNone/>
            </a:pPr>
            <a:r>
              <a:rPr lang="vi-VN" dirty="0">
                <a:ea typeface="Tahoma" panose="020B0604030504040204" pitchFamily="34" charset="0"/>
                <a:cs typeface="Tahoma" panose="020B0604030504040204" pitchFamily="34" charset="0"/>
              </a:rPr>
              <a:t>2. Mô tả một số yếu tố liên quan đến thực trạng dinh dưỡng ở nhóm đối tượng nghiên cứu trên.</a:t>
            </a:r>
          </a:p>
        </p:txBody>
      </p:sp>
      <p:sp>
        <p:nvSpPr>
          <p:cNvPr id="6" name="TextBox 5">
            <a:extLst>
              <a:ext uri="{FF2B5EF4-FFF2-40B4-BE49-F238E27FC236}">
                <a16:creationId xmlns:a16="http://schemas.microsoft.com/office/drawing/2014/main" id="{7DA459D2-9BE8-64EE-0F6E-A100373BB905}"/>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MỤC TIÊU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6707238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9" y="2426375"/>
            <a:ext cx="10363199" cy="4138863"/>
          </a:xfrm>
        </p:spPr>
        <p:txBody>
          <a:bodyPr>
            <a:normAutofit/>
          </a:bodyPr>
          <a:lstStyle/>
          <a:p>
            <a:pPr marL="0" indent="0" algn="just">
              <a:lnSpc>
                <a:spcPct val="150000"/>
              </a:lnSpc>
              <a:buNone/>
            </a:pPr>
            <a:r>
              <a:rPr lang="vi-VN" dirty="0">
                <a:ea typeface="Tahoma" panose="020B0604030504040204" pitchFamily="34" charset="0"/>
                <a:cs typeface="Tahoma" panose="020B0604030504040204" pitchFamily="34" charset="0"/>
              </a:rPr>
              <a:t>- Theo WHO (2022), khoảng 10,6 triệu người mắc bệnh lao và 1,6 triệu người chết vì lao.</a:t>
            </a:r>
          </a:p>
          <a:p>
            <a:pPr marL="0" indent="0" algn="just">
              <a:lnSpc>
                <a:spcPct val="150000"/>
              </a:lnSpc>
              <a:buNone/>
            </a:pPr>
            <a:r>
              <a:rPr lang="vi-VN" dirty="0">
                <a:ea typeface="Tahoma" panose="020B0604030504040204" pitchFamily="34" charset="0"/>
                <a:cs typeface="Tahoma" panose="020B0604030504040204" pitchFamily="34" charset="0"/>
              </a:rPr>
              <a:t>- Việt Nam đứng thứ 11 trong 30 nước có số bệnh nhân lao cao nhất trên toàn cầu, với 77 657 ca mắc bệnh lao, trong đó lao phổi chiếm 79%.</a:t>
            </a:r>
          </a:p>
        </p:txBody>
      </p:sp>
      <p:sp>
        <p:nvSpPr>
          <p:cNvPr id="4" name="Title 1">
            <a:extLst>
              <a:ext uri="{FF2B5EF4-FFF2-40B4-BE49-F238E27FC236}">
                <a16:creationId xmlns:a16="http://schemas.microsoft.com/office/drawing/2014/main" id="{4FF0C5A3-74CA-0B21-B25D-ACCA7314848A}"/>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Tình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hình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mắc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lao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hiện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nay</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7DF6175F-0757-AAA9-BB6B-149146445DEA}"/>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TỔNG QUAN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0204124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4219073"/>
          </a:xfrm>
        </p:spPr>
        <p:txBody>
          <a:bodyPr>
            <a:normAutofit/>
          </a:bodyPr>
          <a:lstStyle/>
          <a:p>
            <a:pPr marL="0" indent="0" algn="just">
              <a:lnSpc>
                <a:spcPct val="150000"/>
              </a:lnSpc>
              <a:buNone/>
            </a:pPr>
            <a:r>
              <a:rPr lang="vi-VN" dirty="0">
                <a:ea typeface="Tahoma" panose="020B0604030504040204" pitchFamily="34" charset="0"/>
                <a:cs typeface="Tahoma" panose="020B0604030504040204" pitchFamily="34" charset="0"/>
              </a:rPr>
              <a:t>- Khi mắc bệnh lao, các quá trình dị hóa, triệu chứng lâm sàng gây suy kiệt cho bệnh nhân và thường xảy ra trước cả khi được chẩn đoán.</a:t>
            </a:r>
          </a:p>
          <a:p>
            <a:pPr marL="0" indent="0" algn="just">
              <a:lnSpc>
                <a:spcPct val="150000"/>
              </a:lnSpc>
              <a:buNone/>
            </a:pPr>
            <a:r>
              <a:rPr lang="vi-VN" dirty="0">
                <a:ea typeface="Tahoma" panose="020B0604030504040204" pitchFamily="34" charset="0"/>
                <a:cs typeface="Tahoma" panose="020B0604030504040204" pitchFamily="34" charset="0"/>
              </a:rPr>
              <a:t>- Khi đã bị SDD, có nhiều khả năng lao phổi sơ nhiễm trở thành lao phổi hoạt động bởi phản ứng miễn dịch qua trung gian tế bào bị suy giảm.</a:t>
            </a:r>
          </a:p>
        </p:txBody>
      </p:sp>
      <p:sp>
        <p:nvSpPr>
          <p:cNvPr id="7" name="TextBox 6">
            <a:extLst>
              <a:ext uri="{FF2B5EF4-FFF2-40B4-BE49-F238E27FC236}">
                <a16:creationId xmlns:a16="http://schemas.microsoft.com/office/drawing/2014/main" id="{EC83A3DB-3B2D-E47E-C705-5BDF1D63ECA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TỔNG QUAN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8" name="Title 1">
            <a:extLst>
              <a:ext uri="{FF2B5EF4-FFF2-40B4-BE49-F238E27FC236}">
                <a16:creationId xmlns:a16="http://schemas.microsoft.com/office/drawing/2014/main" id="{4877C75D-154E-06CD-C0BA-FF05B200DE5B}"/>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Dinh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dưỡng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ở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bệnh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nhân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lao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phổi</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41064771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9" y="2422358"/>
            <a:ext cx="10363199" cy="1844842"/>
          </a:xfrm>
        </p:spPr>
        <p:txBody>
          <a:bodyPr>
            <a:normAutofit/>
          </a:bodyPr>
          <a:lstStyle/>
          <a:p>
            <a:pPr marL="0" indent="0" algn="just">
              <a:lnSpc>
                <a:spcPct val="150000"/>
              </a:lnSpc>
              <a:buNone/>
            </a:pPr>
            <a:r>
              <a:rPr lang="vi-VN" dirty="0">
                <a:ea typeface="Tahoma" panose="020B0604030504040204" pitchFamily="34" charset="0"/>
                <a:cs typeface="Tahoma" panose="020B0604030504040204" pitchFamily="34" charset="0"/>
              </a:rPr>
              <a:t>Bệnh nhân được chẩn đoán lao phổi mới tại Bệnh viện Phổi Hải Phòng từ 01/01/2022 đến 31/12/2022.</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8"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399" y="1240849"/>
            <a:ext cx="10363200"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0542056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6" y="2917231"/>
            <a:ext cx="10363199" cy="3676073"/>
          </a:xfrm>
        </p:spPr>
        <p:txBody>
          <a:bodyPr>
            <a:normAutofit/>
          </a:bodyPr>
          <a:lstStyle/>
          <a:p>
            <a:pPr algn="just">
              <a:lnSpc>
                <a:spcPct val="150000"/>
              </a:lnSpc>
              <a:buFontTx/>
              <a:buChar char="-"/>
            </a:pPr>
            <a:r>
              <a:rPr lang="vi-VN" dirty="0">
                <a:ea typeface="Tahoma" panose="020B0604030504040204" pitchFamily="34" charset="0"/>
                <a:cs typeface="Tahoma" panose="020B0604030504040204" pitchFamily="34" charset="0"/>
              </a:rPr>
              <a:t>Bệnh nhân trên 15 tuổi.</a:t>
            </a:r>
          </a:p>
          <a:p>
            <a:pPr algn="just">
              <a:lnSpc>
                <a:spcPct val="150000"/>
              </a:lnSpc>
              <a:buFontTx/>
              <a:buChar char="-"/>
            </a:pPr>
            <a:r>
              <a:rPr lang="vi-VN" dirty="0">
                <a:ea typeface="Tahoma" panose="020B0604030504040204" pitchFamily="34" charset="0"/>
                <a:cs typeface="Tahoma" panose="020B0604030504040204" pitchFamily="34" charset="0"/>
              </a:rPr>
              <a:t>Bệnh nhân được chẩn đoán lao phổi mới.</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396"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E80CC18A-573C-DFF2-36BD-1BF89BECE9CE}"/>
              </a:ext>
            </a:extLst>
          </p:cNvPr>
          <p:cNvSpPr txBox="1"/>
          <p:nvPr/>
        </p:nvSpPr>
        <p:spPr>
          <a:xfrm>
            <a:off x="914396" y="2320497"/>
            <a:ext cx="10363199" cy="523220"/>
          </a:xfrm>
          <a:prstGeom prst="rect">
            <a:avLst/>
          </a:prstGeom>
          <a:noFill/>
        </p:spPr>
        <p:txBody>
          <a:bodyPr wrap="square" rtlCol="0">
            <a:spAutoFit/>
          </a:bodyPr>
          <a:lstStyle/>
          <a:p>
            <a:pPr algn="just"/>
            <a:r>
              <a:rPr lang="vi-VN" sz="2800" dirty="0">
                <a:ea typeface="Tahoma" panose="020B0604030504040204" pitchFamily="34" charset="0"/>
                <a:cs typeface="Tahoma" panose="020B0604030504040204" pitchFamily="34" charset="0"/>
              </a:rPr>
              <a:t>Tiêu chuẩn lựa chọn</a:t>
            </a:r>
          </a:p>
        </p:txBody>
      </p:sp>
    </p:spTree>
    <p:extLst>
      <p:ext uri="{BB962C8B-B14F-4D97-AF65-F5344CB8AC3E}">
        <p14:creationId xmlns:p14="http://schemas.microsoft.com/office/powerpoint/2010/main" val="1576169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843716"/>
            <a:ext cx="10828420" cy="3790763"/>
          </a:xfrm>
        </p:spPr>
        <p:txBody>
          <a:bodyPr>
            <a:noAutofit/>
          </a:bodyPr>
          <a:lstStyle/>
          <a:p>
            <a:pPr marL="0" indent="0" algn="just">
              <a:buNone/>
            </a:pPr>
            <a:r>
              <a:rPr lang="vi-VN" dirty="0">
                <a:ea typeface="Tahoma" panose="020B0604030504040204" pitchFamily="34" charset="0"/>
                <a:cs typeface="Tahoma" panose="020B0604030504040204" pitchFamily="34" charset="0"/>
              </a:rPr>
              <a:t>Chẩn đoán lao phổi theo tiêu chuẩn của Bộ Y tế (2020) khi có tổn thương trên phim X-quang phổi nghi lao và 1 trong 2 tiêu chuẩn:</a:t>
            </a:r>
            <a:endParaRPr lang="en-US" dirty="0">
              <a:ea typeface="Tahoma" panose="020B0604030504040204" pitchFamily="34" charset="0"/>
              <a:cs typeface="Tahoma" panose="020B0604030504040204" pitchFamily="34" charset="0"/>
            </a:endParaRPr>
          </a:p>
          <a:p>
            <a:pPr algn="just">
              <a:buFontTx/>
              <a:buChar char="-"/>
            </a:pP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bằng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chứng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về</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sự</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mặt</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của</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trực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khuẩn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trong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bệnh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phẩm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như</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đờm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dịch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phế</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quản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dịch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dạ</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dày</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và</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bệnh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phẩm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khác</a:t>
            </a:r>
            <a:r>
              <a:rPr lang="en-US" dirty="0">
                <a:latin typeface="Arial" panose="020B0604020202020204" pitchFamily="34" charset="0"/>
                <a:ea typeface="Tahoma" panose="020B0604030504040204" pitchFamily="34" charset="0"/>
                <a:cs typeface="Arial" panose="020B0604020202020204" pitchFamily="34" charset="0"/>
              </a:rPr>
              <a:t>.</a:t>
            </a:r>
          </a:p>
          <a:p>
            <a:pPr algn="just">
              <a:buFontTx/>
              <a:buChar char="-"/>
            </a:pPr>
            <a:r>
              <a:rPr lang="en-US" dirty="0">
                <a:latin typeface="Arial" panose="020B0604020202020204" pitchFamily="34" charset="0"/>
                <a:ea typeface="Tahoma" panose="020B0604030504040204" pitchFamily="34" charset="0"/>
                <a:cs typeface="Arial" panose="020B0604020202020204" pitchFamily="34" charset="0"/>
              </a:rPr>
              <a:t>Khi </a:t>
            </a: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triệu</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chứng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cận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nhưng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không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xác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định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được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trực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khuẩn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chẩn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đoán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vẫn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thể</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xác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định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bằng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tổng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hợp</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dấu</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hiệu</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cận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của</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thầy</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thuốc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được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đào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tạo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chuyên</a:t>
            </a:r>
            <a:r>
              <a:rPr lang="en-US" dirty="0">
                <a:latin typeface="Arial" panose="020B0604020202020204" pitchFamily="34" charset="0"/>
                <a:ea typeface="Tahoma" panose="020B0604030504040204" pitchFamily="34" charset="0"/>
                <a:cs typeface="Arial" panose="020B0604020202020204" pitchFamily="34" charset="0"/>
              </a:rPr>
              <a:t> khoa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quyết</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định</a:t>
            </a:r>
            <a:r>
              <a:rPr lang="en-US" dirty="0">
                <a:latin typeface="Arial" panose="020B0604020202020204" pitchFamily="34" charset="0"/>
                <a:ea typeface="Tahoma" panose="020B0604030504040204" pitchFamily="34" charset="0"/>
                <a:cs typeface="Arial" panose="020B0604020202020204" pitchFamily="34" charset="0"/>
              </a:rPr>
              <a:t>.</a:t>
            </a:r>
            <a:endParaRPr lang="vi-VN" dirty="0">
              <a:latin typeface="Arial" panose="020B0604020202020204" pitchFamily="34" charset="0"/>
              <a:ea typeface="Tahoma" panose="020B0604030504040204" pitchFamily="34" charset="0"/>
              <a:cs typeface="Arial" panose="020B0604020202020204" pitchFamily="34" charset="0"/>
            </a:endParaRP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7"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1BFAA46E-CD0E-FB58-773F-A4F2C6FBADBF}"/>
              </a:ext>
            </a:extLst>
          </p:cNvPr>
          <p:cNvSpPr txBox="1"/>
          <p:nvPr/>
        </p:nvSpPr>
        <p:spPr>
          <a:xfrm>
            <a:off x="914400" y="2320497"/>
            <a:ext cx="10363197" cy="523220"/>
          </a:xfrm>
          <a:prstGeom prst="rect">
            <a:avLst/>
          </a:prstGeom>
          <a:noFill/>
        </p:spPr>
        <p:txBody>
          <a:bodyPr wrap="square" rtlCol="0">
            <a:spAutoFit/>
          </a:bodyPr>
          <a:lstStyle/>
          <a:p>
            <a:pPr algn="just"/>
            <a:r>
              <a:rPr lang="vi-VN" sz="2800" dirty="0">
                <a:ea typeface="Tahoma" panose="020B0604030504040204" pitchFamily="34" charset="0"/>
                <a:cs typeface="Tahoma" panose="020B0604030504040204" pitchFamily="34" charset="0"/>
              </a:rPr>
              <a:t>Tiêu chuẩn chẩn đoán</a:t>
            </a:r>
          </a:p>
        </p:txBody>
      </p:sp>
    </p:spTree>
    <p:extLst>
      <p:ext uri="{BB962C8B-B14F-4D97-AF65-F5344CB8AC3E}">
        <p14:creationId xmlns:p14="http://schemas.microsoft.com/office/powerpoint/2010/main" val="4124019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1809</TotalTime>
  <Words>2906</Words>
  <Application>Microsoft Office PowerPoint</Application>
  <PresentationFormat>Widescreen</PresentationFormat>
  <Paragraphs>371</Paragraphs>
  <Slides>36</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Tahoma</vt:lpstr>
      <vt:lpstr>Wingdings</vt:lpstr>
      <vt:lpstr>Office Theme</vt:lpstr>
      <vt:lpstr>THỰC TRẠNG VÀ MỘT SỐ YẾU TỐ LIÊN QUAN ĐẾN DINH DƯỠNG Ở BỆNH NHÂN LAO PHỔI MỚI TẠI BỆNH VIỆN PHỔI HẢI PHÒNG NĂM 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Long Nhat Nguyen</dc:creator>
  <cp:lastModifiedBy>Long Nhat Nguyen</cp:lastModifiedBy>
  <cp:revision>1488</cp:revision>
  <dcterms:created xsi:type="dcterms:W3CDTF">2023-05-18T03:34:07Z</dcterms:created>
  <dcterms:modified xsi:type="dcterms:W3CDTF">2023-06-05T03:28:02Z</dcterms:modified>
</cp:coreProperties>
</file>