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4" r:id="rId17"/>
    <p:sldId id="272" r:id="rId18"/>
    <p:sldId id="273" r:id="rId19"/>
    <p:sldId id="275" r:id="rId20"/>
    <p:sldId id="276" r:id="rId21"/>
    <p:sldId id="277" r:id="rId22"/>
    <p:sldId id="283" r:id="rId23"/>
    <p:sldId id="285" r:id="rId24"/>
    <p:sldId id="278" r:id="rId25"/>
    <p:sldId id="280" r:id="rId26"/>
    <p:sldId id="282" r:id="rId27"/>
    <p:sldId id="281" r:id="rId28"/>
    <p:sldId id="270" r:id="rId29"/>
    <p:sldId id="286"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75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pPr>
                    <a:fld id="{9A9D083D-1F07-404D-88BF-3B31FE1F7BD7}" type="PERCENTAGE">
                      <a:rPr lang="en-US" sz="2800" b="1">
                        <a:latin typeface="Tahoma" panose="020B0604030504040204" pitchFamily="34" charset="0"/>
                        <a:ea typeface="Tahoma" panose="020B0604030504040204" pitchFamily="34" charset="0"/>
                        <a:cs typeface="Tahoma" panose="020B0604030504040204" pitchFamily="34" charset="0"/>
                      </a:rPr>
                      <a:pPr>
                        <a:defRPr sz="2800">
                          <a:latin typeface="Tahoma" panose="020B0604030504040204" pitchFamily="34" charset="0"/>
                          <a:ea typeface="Tahoma" panose="020B0604030504040204" pitchFamily="34" charset="0"/>
                          <a:cs typeface="Tahoma" panose="020B0604030504040204" pitchFamily="34" charset="0"/>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ysClr val="windowText" lastClr="000000"/>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ysClr val="windowText" lastClr="000000"/>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ysClr val="windowText" lastClr="000000"/>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pPr>
                    <a:fld id="{9A9D083D-1F07-404D-88BF-3B31FE1F7BD7}" type="PERCENTAGE">
                      <a:rPr lang="en-US" sz="2800" b="1">
                        <a:latin typeface="Tahoma" panose="020B0604030504040204" pitchFamily="34" charset="0"/>
                        <a:ea typeface="Tahoma" panose="020B0604030504040204" pitchFamily="34" charset="0"/>
                        <a:cs typeface="Tahoma" panose="020B0604030504040204" pitchFamily="34" charset="0"/>
                      </a:rPr>
                      <a:pPr>
                        <a:defRPr sz="2800">
                          <a:latin typeface="Tahoma" panose="020B0604030504040204" pitchFamily="34" charset="0"/>
                          <a:ea typeface="Tahoma" panose="020B0604030504040204" pitchFamily="34" charset="0"/>
                          <a:cs typeface="Tahoma" panose="020B0604030504040204" pitchFamily="34" charset="0"/>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ysClr val="windowText" lastClr="000000"/>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ysClr val="windowText" lastClr="000000"/>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ysClr val="windowText" lastClr="000000"/>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18/05/2023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37818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18/05/2023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198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18/05/2023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27702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18/05/2023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8175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18/05/2023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14432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18/05/2023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99609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18/05/2023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8229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18/05/2023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1105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18/05/2023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63750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18/05/2023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82258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18/05/2023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94690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18/05/2023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1069DE11-D86A-A5E8-41E4-3AB3C2CADED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1941339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165566" y="2401984"/>
            <a:ext cx="11860865" cy="2387600"/>
          </a:xfrm>
        </p:spPr>
        <p:txBody>
          <a:bodyPr>
            <a:noAutofit/>
          </a:bodyPr>
          <a:lstStyle/>
          <a:p>
            <a:r>
              <a:rPr lang="en-US" sz="4000" b="1" dirty="0">
                <a:solidFill>
                  <a:srgbClr val="1775BF"/>
                </a:solidFill>
                <a:latin typeface="Tahoma" panose="020B0604030504040204" pitchFamily="34" charset="0"/>
                <a:ea typeface="Tahoma" panose="020B0604030504040204" pitchFamily="34" charset="0"/>
                <a:cs typeface="Tahoma" panose="020B0604030504040204" pitchFamily="34" charset="0"/>
              </a:rPr>
              <a:t>THỰC TRẠNG VÀ MỘT SỐ YẾU TỐ LIÊN QUAN ĐẾN DINH DƯỠNG Ở BỆNH NHÂN LAO PHỔI MỚI TẠI BỆNH VIỆN PHỔI HẢI PHÒNG</a:t>
            </a:r>
            <a:br>
              <a:rPr lang="en-US" sz="4000" b="1" dirty="0">
                <a:solidFill>
                  <a:srgbClr val="1775BF"/>
                </a:solidFill>
                <a:latin typeface="Tahoma" panose="020B0604030504040204" pitchFamily="34" charset="0"/>
                <a:ea typeface="Tahoma" panose="020B0604030504040204" pitchFamily="34" charset="0"/>
                <a:cs typeface="Tahoma" panose="020B0604030504040204" pitchFamily="34" charset="0"/>
              </a:rPr>
            </a:br>
            <a:r>
              <a:rPr lang="en-US" sz="4000" b="1" dirty="0">
                <a:solidFill>
                  <a:srgbClr val="1775BF"/>
                </a:solidFill>
                <a:latin typeface="Tahoma" panose="020B0604030504040204" pitchFamily="34" charset="0"/>
                <a:ea typeface="Tahoma" panose="020B0604030504040204" pitchFamily="34" charset="0"/>
                <a:cs typeface="Tahoma" panose="020B0604030504040204" pitchFamily="34" charset="0"/>
              </a:rPr>
              <a:t>NĂM 2021-2022</a:t>
            </a:r>
            <a:endParaRPr lang="vi-VN" sz="40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352926" y="1650425"/>
            <a:ext cx="11673505" cy="584775"/>
          </a:xfrm>
          <a:prstGeom prst="rect">
            <a:avLst/>
          </a:prstGeom>
          <a:noFill/>
        </p:spPr>
        <p:txBody>
          <a:bodyPr wrap="square" rtlCol="0">
            <a:spAutoFit/>
          </a:bodyPr>
          <a:lstStyle/>
          <a:p>
            <a:pPr algn="ctr"/>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NGUYỄN LONG NHẬT</a:t>
            </a:r>
            <a:endParaRPr lang="vi-VN" sz="32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165566" y="5003852"/>
            <a:ext cx="11860866" cy="523220"/>
          </a:xfrm>
          <a:prstGeom prst="rect">
            <a:avLst/>
          </a:prstGeom>
          <a:noFill/>
        </p:spPr>
        <p:txBody>
          <a:bodyPr wrap="square" rtlCol="0">
            <a:spAutoFit/>
          </a:bodyPr>
          <a:lstStyle/>
          <a:p>
            <a:pPr algn="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Hướng</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dẫn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khoa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học</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ThS.Bs</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Nguyễn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Thị</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Trang</a:t>
            </a:r>
            <a:endParaRPr lang="vi-VN" sz="2800" i="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086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2422358"/>
            <a:ext cx="11726778" cy="850231"/>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Đánh giá mối liên quan giữa tình trạng dinh dưỡng và các yếu tố:</a:t>
            </a:r>
          </a:p>
          <a:p>
            <a:pPr>
              <a:buFontTx/>
              <a:buChar char="-"/>
            </a:pPr>
            <a:endParaRPr lang="vi-VN"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288759" y="1735722"/>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Mối liên quan giữa một số yếu tố và tình trạng dinh dưỡng</a:t>
            </a:r>
          </a:p>
        </p:txBody>
      </p:sp>
      <p:sp>
        <p:nvSpPr>
          <p:cNvPr id="5" name="TextBox 4">
            <a:extLst>
              <a:ext uri="{FF2B5EF4-FFF2-40B4-BE49-F238E27FC236}">
                <a16:creationId xmlns:a16="http://schemas.microsoft.com/office/drawing/2014/main" id="{F7FE05CA-108A-2387-6F35-259B8E4E4A3E}"/>
              </a:ext>
            </a:extLst>
          </p:cNvPr>
          <p:cNvSpPr txBox="1"/>
          <p:nvPr/>
        </p:nvSpPr>
        <p:spPr>
          <a:xfrm>
            <a:off x="288759" y="3019091"/>
            <a:ext cx="5630778" cy="2677656"/>
          </a:xfrm>
          <a:prstGeom prst="rect">
            <a:avLst/>
          </a:prstGeom>
          <a:noFill/>
        </p:spPr>
        <p:txBody>
          <a:bodyPr wrap="square" rtlCol="0">
            <a:spAutoFit/>
          </a:bodyPr>
          <a:lstStyle/>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Nhóm tuổi</a:t>
            </a:r>
          </a:p>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Giới</a:t>
            </a:r>
          </a:p>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Nghề nghiệp</a:t>
            </a:r>
          </a:p>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Khu vực địa lý</a:t>
            </a:r>
          </a:p>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Một số bệnh lý mạn tính</a:t>
            </a:r>
          </a:p>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Thời gian chẩn đoán</a:t>
            </a:r>
          </a:p>
        </p:txBody>
      </p:sp>
      <p:sp>
        <p:nvSpPr>
          <p:cNvPr id="8" name="TextBox 7">
            <a:extLst>
              <a:ext uri="{FF2B5EF4-FFF2-40B4-BE49-F238E27FC236}">
                <a16:creationId xmlns:a16="http://schemas.microsoft.com/office/drawing/2014/main" id="{798BA27F-49A0-92D4-B822-0086384E6E23}"/>
              </a:ext>
            </a:extLst>
          </p:cNvPr>
          <p:cNvSpPr txBox="1"/>
          <p:nvPr/>
        </p:nvSpPr>
        <p:spPr>
          <a:xfrm>
            <a:off x="4989096" y="3019091"/>
            <a:ext cx="6737682" cy="2677656"/>
          </a:xfrm>
          <a:prstGeom prst="rect">
            <a:avLst/>
          </a:prstGeom>
          <a:noFill/>
        </p:spPr>
        <p:txBody>
          <a:bodyPr wrap="square" rtlCol="0">
            <a:spAutoFit/>
          </a:bodyPr>
          <a:lstStyle/>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Sốt</a:t>
            </a:r>
          </a:p>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Mức độ tổn thương trên phim X-quang</a:t>
            </a:r>
          </a:p>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Tổn thương có hang trên phim X-quang</a:t>
            </a:r>
          </a:p>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Tình trạng thiếu máu</a:t>
            </a:r>
          </a:p>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Số lượng bạch cầu</a:t>
            </a:r>
          </a:p>
          <a:p>
            <a:pPr>
              <a:buFontTx/>
              <a:buChar char="-"/>
            </a:pPr>
            <a:r>
              <a:rPr lang="vi-VN" sz="2800" dirty="0">
                <a:latin typeface="Tahoma" panose="020B0604030504040204" pitchFamily="34" charset="0"/>
                <a:ea typeface="Tahoma" panose="020B0604030504040204" pitchFamily="34" charset="0"/>
                <a:cs typeface="Tahoma" panose="020B0604030504040204" pitchFamily="34" charset="0"/>
              </a:rPr>
              <a:t> Tình trạng kháng thuốc điều trị lao</a:t>
            </a:r>
          </a:p>
        </p:txBody>
      </p:sp>
    </p:spTree>
    <p:extLst>
      <p:ext uri="{BB962C8B-B14F-4D97-AF65-F5344CB8AC3E}">
        <p14:creationId xmlns:p14="http://schemas.microsoft.com/office/powerpoint/2010/main" val="323354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2422358"/>
            <a:ext cx="11726778" cy="1716505"/>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Thu thập thông tin từ hồ sơ bệnh án lao phổi mới lưu trữ tại phòng Kế hoạch tổng hợp Bệnh viện Phổi Hải Phòng theo mẫu bệnh án nghiên cứu đối với những bệnh nhân vào viện từ tháng 01 năm 2022 đến tháng 12 năm 2022.</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288759" y="1735722"/>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Phương</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pháp</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thu</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thập</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thông</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tin</a:t>
            </a:r>
            <a:endPar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77C9F1F4-6396-6158-4CDC-F09AF6A28C39}"/>
                  </a:ext>
                </a:extLst>
              </p:cNvPr>
              <p:cNvSpPr txBox="1">
                <a:spLocks/>
              </p:cNvSpPr>
              <p:nvPr/>
            </p:nvSpPr>
            <p:spPr>
              <a:xfrm>
                <a:off x="288759" y="4860758"/>
                <a:ext cx="11726778" cy="1716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dirty="0">
                    <a:latin typeface="Tahoma" panose="020B0604030504040204" pitchFamily="34" charset="0"/>
                    <a:ea typeface="Tahoma" panose="020B0604030504040204" pitchFamily="34" charset="0"/>
                    <a:cs typeface="Tahoma" panose="020B0604030504040204" pitchFamily="34" charset="0"/>
                  </a:rPr>
                  <a:t>Số liệu được nhập, xử lý và phân tích bằng phần mềm SPSS 27.</a:t>
                </a:r>
              </a:p>
              <a:p>
                <a:pPr marL="0" indent="0">
                  <a:buFont typeface="Arial" panose="020B0604020202020204" pitchFamily="34" charset="0"/>
                  <a:buNone/>
                </a:pPr>
                <a:r>
                  <a:rPr lang="vi-VN" dirty="0">
                    <a:latin typeface="Tahoma" panose="020B0604030504040204" pitchFamily="34" charset="0"/>
                    <a:ea typeface="Tahoma" panose="020B0604030504040204" pitchFamily="34" charset="0"/>
                    <a:cs typeface="Tahoma" panose="020B0604030504040204" pitchFamily="34" charset="0"/>
                  </a:rPr>
                  <a:t>Các test sử dụng trong y học: tính tỷ lệ %, test </a:t>
                </a:r>
                <a14:m>
                  <m:oMath xmlns:m="http://schemas.openxmlformats.org/officeDocument/2006/math">
                    <m:sSup>
                      <m:sSupPr>
                        <m:ctrlPr>
                          <a:rPr lang="vi-VN" b="1" i="1" smtClean="0">
                            <a:effectLst/>
                            <a:latin typeface="Cambria Math" panose="02040503050406030204" pitchFamily="18" charset="0"/>
                          </a:rPr>
                        </m:ctrlPr>
                      </m:sSupPr>
                      <m:e>
                        <m:r>
                          <a:rPr lang="en-US"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𝝌</m:t>
                        </m:r>
                      </m:e>
                      <m:sup>
                        <m:r>
                          <a:rPr lang="en-US"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r>
                  <a:rPr lang="vi-VN" b="1" dirty="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để so sánh 2 tỷ lệ và kiểm định tính độc lập, mức ý nghĩa thống kê p&lt;0,05.</a:t>
                </a:r>
              </a:p>
            </p:txBody>
          </p:sp>
        </mc:Choice>
        <mc:Fallback>
          <p:sp>
            <p:nvSpPr>
              <p:cNvPr id="5" name="Content Placeholder 2">
                <a:extLst>
                  <a:ext uri="{FF2B5EF4-FFF2-40B4-BE49-F238E27FC236}">
                    <a16:creationId xmlns:a16="http://schemas.microsoft.com/office/drawing/2014/main" id="{77C9F1F4-6396-6158-4CDC-F09AF6A28C39}"/>
                  </a:ext>
                </a:extLst>
              </p:cNvPr>
              <p:cNvSpPr txBox="1">
                <a:spLocks noRot="1" noChangeAspect="1" noMove="1" noResize="1" noEditPoints="1" noAdjustHandles="1" noChangeArrowheads="1" noChangeShapeType="1" noTextEdit="1"/>
              </p:cNvSpPr>
              <p:nvPr/>
            </p:nvSpPr>
            <p:spPr>
              <a:xfrm>
                <a:off x="288759" y="4860758"/>
                <a:ext cx="11726778" cy="1716505"/>
              </a:xfrm>
              <a:prstGeom prst="rect">
                <a:avLst/>
              </a:prstGeom>
              <a:blipFill>
                <a:blip r:embed="rId2"/>
                <a:stretch>
                  <a:fillRect l="-1040" t="-6028" r="-156"/>
                </a:stretch>
              </a:blipFill>
            </p:spPr>
            <p:txBody>
              <a:bodyPr/>
              <a:lstStyle/>
              <a:p>
                <a:r>
                  <a:rPr lang="vi-VN">
                    <a:noFill/>
                  </a:rPr>
                  <a:t> </a:t>
                </a:r>
              </a:p>
            </p:txBody>
          </p:sp>
        </mc:Fallback>
      </mc:AlternateContent>
      <p:sp>
        <p:nvSpPr>
          <p:cNvPr id="6" name="Title 1">
            <a:extLst>
              <a:ext uri="{FF2B5EF4-FFF2-40B4-BE49-F238E27FC236}">
                <a16:creationId xmlns:a16="http://schemas.microsoft.com/office/drawing/2014/main" id="{EBCB6A4F-04D0-44BB-533E-EA64B3ECBCD1}"/>
              </a:ext>
            </a:extLst>
          </p:cNvPr>
          <p:cNvSpPr txBox="1">
            <a:spLocks/>
          </p:cNvSpPr>
          <p:nvPr/>
        </p:nvSpPr>
        <p:spPr>
          <a:xfrm>
            <a:off x="288759" y="4174122"/>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Phương</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pháp</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xử</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lý</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số</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liệu</a:t>
            </a:r>
            <a:endPar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83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2422358"/>
            <a:ext cx="11726778" cy="4219073"/>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Đề tài nghiên cứu được Hội đồng khoa học Trường Đại học Y Dược Hải Phòng xét duyệt và được sự cho phép của Ban lãnh đạo Bệnh viện Phổi Hải Phòng.</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Các thông tin của các bệnh nhân tham gia nghiên cứu được giữ bí mật theo quy định.</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Đảm bảo tính trung thực của thông tin của các bệnh nhân tham gia nghiên cứu.</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Kết quả nghiên cứu chỉ nhằm bảo vệ và nâng cao sức khoẻ cho bệnh nhân, không nhằm mục đích nào khác.</a:t>
            </a:r>
          </a:p>
          <a:p>
            <a:pPr marL="0" indent="0">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288759" y="1735722"/>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Đạo</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đức</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2955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D6D031-8E27-22B8-F317-820110C6A838}"/>
              </a:ext>
            </a:extLst>
          </p:cNvPr>
          <p:cNvSpPr>
            <a:spLocks noGrp="1"/>
          </p:cNvSpPr>
          <p:nvPr>
            <p:ph type="title"/>
          </p:nvPr>
        </p:nvSpPr>
        <p:spPr>
          <a:xfrm>
            <a:off x="232611" y="3429000"/>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QUẢ VÀ BÀN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23037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D6D031-8E27-22B8-F317-820110C6A838}"/>
              </a:ext>
            </a:extLst>
          </p:cNvPr>
          <p:cNvSpPr>
            <a:spLocks noGrp="1"/>
          </p:cNvSpPr>
          <p:nvPr>
            <p:ph type="title"/>
          </p:nvPr>
        </p:nvSpPr>
        <p:spPr>
          <a:xfrm>
            <a:off x="232611" y="3429000"/>
            <a:ext cx="11726778" cy="686636"/>
          </a:xfrm>
        </p:spPr>
        <p:txBody>
          <a:bodyPr>
            <a:normAutofit fontScale="90000"/>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ĐẶC ĐIỂM TÌNH TRẠNG DINH DƯỠNG CỦA ĐỐI TƯỢNG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713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1731305580"/>
              </p:ext>
            </p:extLst>
          </p:nvPr>
        </p:nvGraphicFramePr>
        <p:xfrm>
          <a:off x="2550694" y="1211179"/>
          <a:ext cx="7316313" cy="474044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B1572CF9-21D9-67D0-95B8-82FDE08BFF7A}"/>
              </a:ext>
            </a:extLst>
          </p:cNvPr>
          <p:cNvSpPr>
            <a:spLocks noChangeArrowheads="1"/>
          </p:cNvSpPr>
          <p:nvPr/>
        </p:nvSpPr>
        <p:spPr bwMode="auto">
          <a:xfrm>
            <a:off x="1848900" y="5951621"/>
            <a:ext cx="90717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vi-VN" sz="2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939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3706271376"/>
              </p:ext>
            </p:extLst>
          </p:nvPr>
        </p:nvGraphicFramePr>
        <p:xfrm>
          <a:off x="838200" y="2450431"/>
          <a:ext cx="10515600" cy="3430905"/>
        </p:xfrm>
        <a:graphic>
          <a:graphicData uri="http://schemas.openxmlformats.org/drawingml/2006/table">
            <a:tbl>
              <a:tblPr firstRow="1" firstCol="1" lastRow="1" lastCol="1" bandRow="1" bandCol="1">
                <a:tableStyleId>{69012ECD-51FC-41F1-AA8D-1B2483CD663E}</a:tableStyleId>
              </a:tblPr>
              <a:tblGrid>
                <a:gridCol w="5188397">
                  <a:extLst>
                    <a:ext uri="{9D8B030D-6E8A-4147-A177-3AD203B41FA5}">
                      <a16:colId xmlns:a16="http://schemas.microsoft.com/office/drawing/2014/main" val="2836409890"/>
                    </a:ext>
                  </a:extLst>
                </a:gridCol>
                <a:gridCol w="2803459">
                  <a:extLst>
                    <a:ext uri="{9D8B030D-6E8A-4147-A177-3AD203B41FA5}">
                      <a16:colId xmlns:a16="http://schemas.microsoft.com/office/drawing/2014/main" val="1871780666"/>
                    </a:ext>
                  </a:extLst>
                </a:gridCol>
                <a:gridCol w="2523744">
                  <a:extLst>
                    <a:ext uri="{9D8B030D-6E8A-4147-A177-3AD203B41FA5}">
                      <a16:colId xmlns:a16="http://schemas.microsoft.com/office/drawing/2014/main" val="3099134790"/>
                    </a:ext>
                  </a:extLst>
                </a:gridCol>
              </a:tblGrid>
              <a:tr h="374015">
                <a:tc>
                  <a:txBody>
                    <a:bodyPr/>
                    <a:lstStyle/>
                    <a:p>
                      <a:pPr marL="0" marR="0" indent="0" algn="r">
                        <a:lnSpc>
                          <a:spcPct val="150000"/>
                        </a:lnSpc>
                        <a:spcBef>
                          <a:spcPts val="100"/>
                        </a:spcBef>
                        <a:spcAft>
                          <a:spcPts val="100"/>
                        </a:spcAft>
                      </a:pPr>
                      <a:r>
                        <a:rPr lang="en-US" sz="28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Bệnh</a:t>
                      </a: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SDD</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n</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100"/>
                        </a:spcAft>
                      </a:pPr>
                      <a:r>
                        <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6892535"/>
                  </a:ext>
                </a:extLst>
              </a:tr>
              <a:tr h="277495">
                <a:tc>
                  <a:txBody>
                    <a:bodyPr/>
                    <a:lstStyle/>
                    <a:p>
                      <a:pPr marL="0" marR="0" indent="0" algn="l">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SDD </a:t>
                      </a:r>
                      <a:r>
                        <a:rPr lang="en-US" sz="28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độ</a:t>
                      </a: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I</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43</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50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897476"/>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22</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25,6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5250302"/>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21</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24,4</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126145"/>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8148016"/>
                  </a:ext>
                </a:extLst>
              </a:tr>
            </a:tbl>
          </a:graphicData>
        </a:graphic>
      </p:graphicFrame>
      <p:sp>
        <p:nvSpPr>
          <p:cNvPr id="3" name="Rectangle 1">
            <a:extLst>
              <a:ext uri="{FF2B5EF4-FFF2-40B4-BE49-F238E27FC236}">
                <a16:creationId xmlns:a16="http://schemas.microsoft.com/office/drawing/2014/main" id="{4153D085-87E1-01A4-9EA3-AB3F572A5FC7}"/>
              </a:ext>
            </a:extLst>
          </p:cNvPr>
          <p:cNvSpPr>
            <a:spLocks noChangeArrowheads="1"/>
          </p:cNvSpPr>
          <p:nvPr/>
        </p:nvSpPr>
        <p:spPr bwMode="auto">
          <a:xfrm>
            <a:off x="2658107" y="1473946"/>
            <a:ext cx="66271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vi-VN" sz="2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B</a:t>
            </a:r>
            <a:r>
              <a:rPr kumimoji="0" lang="en-US" altLang="vi-VN" sz="2800" b="1" i="0" u="none" strike="noStrike" cap="none" normalizeH="0" baseline="0" dirty="0" err="1" bmk="">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ảng</a:t>
            </a:r>
            <a:r>
              <a:rPr kumimoji="0" lang="en-US" altLang="vi-VN" sz="2800" b="1" i="0" u="none" strike="noStrike" cap="none" normalizeH="0" baseline="0" dirty="0" bmk="">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065">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065">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065">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065">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065">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065">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065">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9138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1809372144"/>
              </p:ext>
            </p:extLst>
          </p:nvPr>
        </p:nvGraphicFramePr>
        <p:xfrm>
          <a:off x="2550694" y="1211179"/>
          <a:ext cx="7316313" cy="474044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B1572CF9-21D9-67D0-95B8-82FDE08BFF7A}"/>
              </a:ext>
            </a:extLst>
          </p:cNvPr>
          <p:cNvSpPr>
            <a:spLocks noChangeArrowheads="1"/>
          </p:cNvSpPr>
          <p:nvPr/>
        </p:nvSpPr>
        <p:spPr bwMode="auto">
          <a:xfrm>
            <a:off x="2019620" y="5951621"/>
            <a:ext cx="8730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vi-VN" sz="2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66314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D9CEC33-8459-8497-6B48-8171ECFD1B01}"/>
              </a:ext>
            </a:extLst>
          </p:cNvPr>
          <p:cNvSpPr>
            <a:spLocks noChangeArrowheads="1"/>
          </p:cNvSpPr>
          <p:nvPr/>
        </p:nvSpPr>
        <p:spPr bwMode="auto">
          <a:xfrm>
            <a:off x="1558089" y="1227542"/>
            <a:ext cx="9075821" cy="6975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tabLst>
                <a:tab pos="180975" algn="l"/>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Lst>
              <a:defRPr>
                <a:solidFill>
                  <a:schemeClr val="tx1"/>
                </a:solidFill>
                <a:latin typeface="Arial" panose="020B0604020202020204" pitchFamily="34" charset="0"/>
              </a:defRPr>
            </a:lvl9pPr>
          </a:lstStyle>
          <a:p>
            <a:pPr marL="0" marR="0" lvl="0" indent="457200" eaLnBrk="1" fontAlgn="base" hangingPunct="1">
              <a:lnSpc>
                <a:spcPct val="90000"/>
              </a:lnSpc>
              <a:spcAft>
                <a:spcPts val="600"/>
              </a:spcAft>
              <a:buClrTx/>
              <a:buSzTx/>
              <a:tabLst>
                <a:tab pos="180975" algn="l"/>
              </a:tabLst>
            </a:pPr>
            <a:r>
              <a:rPr kumimoji="0" lang="en-US" altLang="vi-VN" sz="2800" b="1" i="0" u="none" strike="noStrike" kern="1200"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B</a:t>
            </a:r>
            <a:r>
              <a:rPr kumimoji="0" lang="en-US" altLang="vi-VN" sz="2800" b="1" i="0" u="none" strike="noStrike" kern="1200" cap="none" normalizeH="0" baseline="0" dirty="0" err="1" bmk="">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ảng</a:t>
            </a:r>
            <a:r>
              <a:rPr kumimoji="0" lang="en-US" altLang="vi-VN" sz="2800" b="1" i="0" u="none" strike="noStrike" kern="1200" cap="none" normalizeH="0" baseline="0" dirty="0" bmk="">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kern="1200" cap="none" normalizeH="0" baseline="0" dirty="0" bmk="_Toc134975066">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2. </a:t>
            </a:r>
            <a:r>
              <a:rPr kumimoji="0" lang="en-US" altLang="vi-VN" sz="2800" b="1" i="0" u="none" strike="noStrike" kern="1200" cap="none" normalizeH="0" baseline="0" dirty="0" err="1" bmk="_Toc134975066">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kern="1200" cap="none" normalizeH="0" baseline="0" dirty="0" bmk="_Toc134975066">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kern="1200" cap="none" normalizeH="0" baseline="0" dirty="0" err="1" bmk="_Toc134975066">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kern="1200" cap="none" normalizeH="0" baseline="0" dirty="0" bmk="_Toc134975066">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kern="1200" cap="none" normalizeH="0" baseline="0" dirty="0" err="1" bmk="_Toc134975066">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kern="1200" cap="none" normalizeH="0" baseline="0" dirty="0" bmk="_Toc134975066">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0" i="0" u="none" strike="noStrike" kern="1200"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3594595263"/>
              </p:ext>
            </p:extLst>
          </p:nvPr>
        </p:nvGraphicFramePr>
        <p:xfrm>
          <a:off x="1052589" y="2053973"/>
          <a:ext cx="10086821" cy="4450305"/>
        </p:xfrm>
        <a:graphic>
          <a:graphicData uri="http://schemas.openxmlformats.org/drawingml/2006/table">
            <a:tbl>
              <a:tblPr firstRow="1" firstCol="1" lastRow="1" lastCol="1" bandRow="1" bandCol="1">
                <a:tableStyleId>{69012ECD-51FC-41F1-AA8D-1B2483CD663E}</a:tableStyleId>
              </a:tblPr>
              <a:tblGrid>
                <a:gridCol w="4931902">
                  <a:extLst>
                    <a:ext uri="{9D8B030D-6E8A-4147-A177-3AD203B41FA5}">
                      <a16:colId xmlns:a16="http://schemas.microsoft.com/office/drawing/2014/main" val="2698477535"/>
                    </a:ext>
                  </a:extLst>
                </a:gridCol>
                <a:gridCol w="2386556">
                  <a:extLst>
                    <a:ext uri="{9D8B030D-6E8A-4147-A177-3AD203B41FA5}">
                      <a16:colId xmlns:a16="http://schemas.microsoft.com/office/drawing/2014/main" val="611349901"/>
                    </a:ext>
                  </a:extLst>
                </a:gridCol>
                <a:gridCol w="2768363">
                  <a:extLst>
                    <a:ext uri="{9D8B030D-6E8A-4147-A177-3AD203B41FA5}">
                      <a16:colId xmlns:a16="http://schemas.microsoft.com/office/drawing/2014/main" val="663030821"/>
                    </a:ext>
                  </a:extLst>
                </a:gridCol>
              </a:tblGrid>
              <a:tr h="1603365">
                <a:tc>
                  <a:txBody>
                    <a:bodyPr/>
                    <a:lstStyle/>
                    <a:p>
                      <a:pPr marL="0" marR="0" indent="0" algn="r">
                        <a:lnSpc>
                          <a:spcPct val="150000"/>
                        </a:lnSpc>
                        <a:spcBef>
                          <a:spcPts val="100"/>
                        </a:spcBef>
                        <a:spcAft>
                          <a:spcPts val="100"/>
                        </a:spcAft>
                      </a:pPr>
                      <a:r>
                        <a:rPr lang="en-US" sz="2800" b="0" cap="none" spc="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Bệnh</a:t>
                      </a: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b="0" cap="none" spc="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SDD</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n</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50000"/>
                        </a:lnSpc>
                        <a:spcBef>
                          <a:spcPts val="100"/>
                        </a:spcBef>
                        <a:spcAft>
                          <a:spcPts val="0"/>
                        </a:spcAft>
                        <a:tabLst>
                          <a:tab pos="180340" algn="l"/>
                        </a:tabLst>
                      </a:pPr>
                      <a:r>
                        <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7755861"/>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B</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2574963"/>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C</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13</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14</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388761"/>
                  </a:ext>
                </a:extLst>
              </a:tr>
              <a:tr h="948980">
                <a:tc>
                  <a:txBody>
                    <a:bodyPr/>
                    <a:lstStyle/>
                    <a:p>
                      <a:pPr marL="0" marR="0" indent="0" algn="l">
                        <a:lnSpc>
                          <a:spcPct val="150000"/>
                        </a:lnSpc>
                        <a:spcBef>
                          <a:spcPts val="100"/>
                        </a:spcBef>
                        <a:spcAft>
                          <a:spcPts val="100"/>
                        </a:spcAf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0"/>
                        </a:spcAft>
                        <a:tabLst>
                          <a:tab pos="180340" algn="l"/>
                        </a:tabLs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93</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6695104"/>
                  </a:ext>
                </a:extLst>
              </a:tr>
            </a:tbl>
          </a:graphicData>
        </a:graphic>
      </p:graphicFrame>
    </p:spTree>
    <p:extLst>
      <p:ext uri="{BB962C8B-B14F-4D97-AF65-F5344CB8AC3E}">
        <p14:creationId xmlns:p14="http://schemas.microsoft.com/office/powerpoint/2010/main" val="294301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AF19B1-ACB4-9289-16B1-D958ACEB49F6}"/>
              </a:ext>
            </a:extLst>
          </p:cNvPr>
          <p:cNvGraphicFramePr>
            <a:graphicFrameLocks noGrp="1"/>
          </p:cNvGraphicFramePr>
          <p:nvPr>
            <p:extLst>
              <p:ext uri="{D42A27DB-BD31-4B8C-83A1-F6EECF244321}">
                <p14:modId xmlns:p14="http://schemas.microsoft.com/office/powerpoint/2010/main" val="2772117410"/>
              </p:ext>
            </p:extLst>
          </p:nvPr>
        </p:nvGraphicFramePr>
        <p:xfrm>
          <a:off x="1024624" y="1880318"/>
          <a:ext cx="10142751" cy="4630424"/>
        </p:xfrm>
        <a:graphic>
          <a:graphicData uri="http://schemas.openxmlformats.org/drawingml/2006/table">
            <a:tbl>
              <a:tblPr firstRow="1" firstCol="1" bandRow="1">
                <a:tableStyleId>{5C22544A-7EE6-4342-B048-85BDC9FD1C3A}</a:tableStyleId>
              </a:tblPr>
              <a:tblGrid>
                <a:gridCol w="3199023">
                  <a:extLst>
                    <a:ext uri="{9D8B030D-6E8A-4147-A177-3AD203B41FA5}">
                      <a16:colId xmlns:a16="http://schemas.microsoft.com/office/drawing/2014/main" val="983117898"/>
                    </a:ext>
                  </a:extLst>
                </a:gridCol>
                <a:gridCol w="1736439">
                  <a:extLst>
                    <a:ext uri="{9D8B030D-6E8A-4147-A177-3AD203B41FA5}">
                      <a16:colId xmlns:a16="http://schemas.microsoft.com/office/drawing/2014/main" val="3579500564"/>
                    </a:ext>
                  </a:extLst>
                </a:gridCol>
                <a:gridCol w="1736439">
                  <a:extLst>
                    <a:ext uri="{9D8B030D-6E8A-4147-A177-3AD203B41FA5}">
                      <a16:colId xmlns:a16="http://schemas.microsoft.com/office/drawing/2014/main" val="1647312492"/>
                    </a:ext>
                  </a:extLst>
                </a:gridCol>
                <a:gridCol w="1736439">
                  <a:extLst>
                    <a:ext uri="{9D8B030D-6E8A-4147-A177-3AD203B41FA5}">
                      <a16:colId xmlns:a16="http://schemas.microsoft.com/office/drawing/2014/main" val="623811296"/>
                    </a:ext>
                  </a:extLst>
                </a:gridCol>
                <a:gridCol w="1734411">
                  <a:extLst>
                    <a:ext uri="{9D8B030D-6E8A-4147-A177-3AD203B41FA5}">
                      <a16:colId xmlns:a16="http://schemas.microsoft.com/office/drawing/2014/main" val="2745264219"/>
                    </a:ext>
                  </a:extLst>
                </a:gridCol>
              </a:tblGrid>
              <a:tr h="262021">
                <a:tc gridSpan="5">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BMI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96557234"/>
                  </a:ext>
                </a:extLst>
              </a:tr>
              <a:tr h="584188">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Tuổi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 </a:t>
                      </a:r>
                      <a:r>
                        <a:rPr lang="en-US" sz="1400" dirty="0" err="1">
                          <a:effectLst/>
                          <a:latin typeface="Tahoma" panose="020B0604030504040204" pitchFamily="34" charset="0"/>
                          <a:ea typeface="Tahoma" panose="020B0604030504040204" pitchFamily="34" charset="0"/>
                          <a:cs typeface="Tahoma" panose="020B0604030504040204" pitchFamily="34" charset="0"/>
                        </a:rPr>
                        <a:t>độ</a:t>
                      </a:r>
                      <a:r>
                        <a:rPr lang="en-US" sz="1400" dirty="0">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n=43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 </a:t>
                      </a:r>
                      <a:r>
                        <a:rPr lang="en-US" sz="1400" dirty="0" err="1">
                          <a:effectLst/>
                          <a:latin typeface="Tahoma" panose="020B0604030504040204" pitchFamily="34" charset="0"/>
                          <a:ea typeface="Tahoma" panose="020B0604030504040204" pitchFamily="34" charset="0"/>
                          <a:cs typeface="Tahoma" panose="020B0604030504040204" pitchFamily="34" charset="0"/>
                        </a:rPr>
                        <a:t>độ</a:t>
                      </a:r>
                      <a:r>
                        <a:rPr lang="en-US" sz="1400" dirty="0">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n=22</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 </a:t>
                      </a:r>
                      <a:r>
                        <a:rPr lang="en-US" sz="1400" dirty="0" err="1">
                          <a:effectLst/>
                          <a:latin typeface="Tahoma" panose="020B0604030504040204" pitchFamily="34" charset="0"/>
                          <a:ea typeface="Tahoma" panose="020B0604030504040204" pitchFamily="34" charset="0"/>
                          <a:cs typeface="Tahoma" panose="020B0604030504040204" pitchFamily="34" charset="0"/>
                        </a:rPr>
                        <a:t>độ</a:t>
                      </a:r>
                      <a:r>
                        <a:rPr lang="en-US" sz="1400" dirty="0">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n=21</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Tổng</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594841163"/>
                  </a:ext>
                </a:extLst>
              </a:tr>
              <a:tr h="584188">
                <a:tc>
                  <a:txBody>
                    <a:bodyPr/>
                    <a:lstStyle/>
                    <a:p>
                      <a:pPr marL="0" marR="0" indent="0" algn="l">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&lt;20 </a:t>
                      </a:r>
                      <a:r>
                        <a:rPr lang="en-US" sz="1400" dirty="0" err="1">
                          <a:effectLst/>
                          <a:latin typeface="Tahoma" panose="020B0604030504040204" pitchFamily="34" charset="0"/>
                          <a:ea typeface="Tahoma" panose="020B0604030504040204" pitchFamily="34" charset="0"/>
                          <a:cs typeface="Tahoma" panose="020B0604030504040204" pitchFamily="34" charset="0"/>
                        </a:rPr>
                        <a:t>tuổi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37,5%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25%</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37,5%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8</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1000105669"/>
                  </a:ext>
                </a:extLst>
              </a:tr>
              <a:tr h="584188">
                <a:tc>
                  <a:txBody>
                    <a:bodyPr/>
                    <a:lstStyle/>
                    <a:p>
                      <a:pPr marL="0" marR="0" indent="0" algn="l">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20-29 </a:t>
                      </a:r>
                      <a:r>
                        <a:rPr lang="en-US" sz="1400" dirty="0" err="1">
                          <a:effectLst/>
                          <a:latin typeface="Tahoma" panose="020B0604030504040204" pitchFamily="34" charset="0"/>
                          <a:ea typeface="Tahoma" panose="020B0604030504040204" pitchFamily="34" charset="0"/>
                          <a:cs typeface="Tahoma" panose="020B0604030504040204" pitchFamily="34" charset="0"/>
                        </a:rPr>
                        <a:t>tuổi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766978348"/>
                  </a:ext>
                </a:extLst>
              </a:tr>
              <a:tr h="584188">
                <a:tc>
                  <a:txBody>
                    <a:bodyPr/>
                    <a:lstStyle/>
                    <a:p>
                      <a:pPr marL="0" marR="0" indent="0" algn="l">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30-39 </a:t>
                      </a:r>
                      <a:r>
                        <a:rPr lang="en-US" sz="1400" dirty="0" err="1">
                          <a:effectLst/>
                          <a:latin typeface="Tahoma" panose="020B0604030504040204" pitchFamily="34" charset="0"/>
                          <a:ea typeface="Tahoma" panose="020B0604030504040204" pitchFamily="34" charset="0"/>
                          <a:cs typeface="Tahoma" panose="020B0604030504040204" pitchFamily="34" charset="0"/>
                        </a:rPr>
                        <a:t>tuổi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70%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3961045050"/>
                  </a:ext>
                </a:extLst>
              </a:tr>
              <a:tr h="584188">
                <a:tc>
                  <a:txBody>
                    <a:bodyPr/>
                    <a:lstStyle/>
                    <a:p>
                      <a:pPr marL="0" marR="0" indent="0" algn="l">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40-49 </a:t>
                      </a:r>
                      <a:r>
                        <a:rPr lang="en-US" sz="1400" dirty="0" err="1">
                          <a:effectLst/>
                          <a:latin typeface="Tahoma" panose="020B0604030504040204" pitchFamily="34" charset="0"/>
                          <a:ea typeface="Tahoma" panose="020B0604030504040204" pitchFamily="34" charset="0"/>
                          <a:cs typeface="Tahoma" panose="020B0604030504040204" pitchFamily="34" charset="0"/>
                        </a:rPr>
                        <a:t>tuổi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8</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42,1%</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6</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31,6%</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26,3%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794593650"/>
                  </a:ext>
                </a:extLst>
              </a:tr>
              <a:tr h="584188">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50-59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10</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76,9%</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15,4%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980598124"/>
                  </a:ext>
                </a:extLst>
              </a:tr>
              <a:tr h="584188">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≥60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50,2%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6</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23,1%</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26,9%</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26</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100%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3765372823"/>
                  </a:ext>
                </a:extLst>
              </a:tr>
            </a:tbl>
          </a:graphicData>
        </a:graphic>
      </p:graphicFrame>
      <p:sp>
        <p:nvSpPr>
          <p:cNvPr id="4" name="TextBox 3">
            <a:extLst>
              <a:ext uri="{FF2B5EF4-FFF2-40B4-BE49-F238E27FC236}">
                <a16:creationId xmlns:a16="http://schemas.microsoft.com/office/drawing/2014/main" id="{B99A70E8-0AA5-CB80-F355-01631B6094B6}"/>
              </a:ext>
            </a:extLst>
          </p:cNvPr>
          <p:cNvSpPr txBox="1"/>
          <p:nvPr/>
        </p:nvSpPr>
        <p:spPr>
          <a:xfrm>
            <a:off x="0" y="1227039"/>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3. </a:t>
            </a:r>
            <a:r>
              <a:rPr lang="en-US" sz="2800" b="1" dirty="0" err="1">
                <a:effectLst/>
                <a:latin typeface="Tahoma" panose="020B0604030504040204" pitchFamily="34" charset="0"/>
                <a:ea typeface="Tahoma" panose="020B0604030504040204" pitchFamily="34" charset="0"/>
                <a:cs typeface="Tahoma" panose="020B0604030504040204" pitchFamily="34" charset="0"/>
              </a:rPr>
              <a:t>Đặc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điểm</a:t>
            </a:r>
            <a:r>
              <a:rPr lang="en-US" sz="2800" b="1" dirty="0">
                <a:effectLst/>
                <a:latin typeface="Tahoma" panose="020B0604030504040204" pitchFamily="34" charset="0"/>
                <a:ea typeface="Tahoma" panose="020B0604030504040204" pitchFamily="34" charset="0"/>
                <a:cs typeface="Tahoma" panose="020B0604030504040204" pitchFamily="34" charset="0"/>
              </a:rPr>
              <a:t> SDD </a:t>
            </a:r>
            <a:r>
              <a:rPr lang="en-US" sz="2800" b="1" dirty="0" err="1">
                <a:effectLst/>
                <a:latin typeface="Tahoma" panose="020B0604030504040204" pitchFamily="34" charset="0"/>
                <a:ea typeface="Tahoma" panose="020B0604030504040204" pitchFamily="34" charset="0"/>
                <a:cs typeface="Tahoma" panose="020B0604030504040204" pitchFamily="34" charset="0"/>
              </a:rPr>
              <a:t>theo</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nhóm</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tuổi</a:t>
            </a:r>
            <a:r>
              <a:rPr lang="en-US" sz="2800" b="1" dirty="0">
                <a:latin typeface="Tahoma" panose="020B0604030504040204" pitchFamily="34" charset="0"/>
                <a:ea typeface="Tahoma" panose="020B0604030504040204" pitchFamily="34" charset="0"/>
                <a:cs typeface="Tahoma" panose="020B0604030504040204" pitchFamily="34" charset="0"/>
              </a:rPr>
              <a:t> </a:t>
            </a:r>
            <a:r>
              <a:rPr lang="en-US" sz="2800" b="1" dirty="0" err="1">
                <a:latin typeface="Tahoma" panose="020B0604030504040204" pitchFamily="34" charset="0"/>
                <a:ea typeface="Tahoma" panose="020B0604030504040204" pitchFamily="34" charset="0"/>
                <a:cs typeface="Tahoma" panose="020B0604030504040204" pitchFamily="34" charset="0"/>
              </a:rPr>
              <a:t>dựa</a:t>
            </a:r>
            <a:r>
              <a:rPr lang="en-US" sz="2800" b="1" dirty="0">
                <a:latin typeface="Tahoma" panose="020B0604030504040204" pitchFamily="34" charset="0"/>
                <a:ea typeface="Tahoma" panose="020B0604030504040204" pitchFamily="34" charset="0"/>
                <a:cs typeface="Tahoma" panose="020B0604030504040204" pitchFamily="34" charset="0"/>
              </a:rPr>
              <a:t> </a:t>
            </a:r>
            <a:r>
              <a:rPr lang="en-US" sz="2800" b="1" dirty="0" err="1">
                <a:latin typeface="Tahoma" panose="020B0604030504040204" pitchFamily="34" charset="0"/>
                <a:ea typeface="Tahoma" panose="020B0604030504040204" pitchFamily="34" charset="0"/>
                <a:cs typeface="Tahoma" panose="020B0604030504040204" pitchFamily="34" charset="0"/>
              </a:rPr>
              <a:t>trên</a:t>
            </a:r>
            <a:r>
              <a:rPr lang="en-US" sz="2800" b="1" dirty="0">
                <a:latin typeface="Tahoma" panose="020B0604030504040204" pitchFamily="34" charset="0"/>
                <a:ea typeface="Tahoma" panose="020B0604030504040204" pitchFamily="34" charset="0"/>
                <a:cs typeface="Tahoma" panose="020B0604030504040204" pitchFamily="34" charset="0"/>
              </a:rPr>
              <a:t> BMI</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8847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1825624"/>
            <a:ext cx="11726778" cy="4815807"/>
          </a:xfrm>
        </p:spPr>
        <p:txBody>
          <a:bodyPr>
            <a:normAutofit lnSpcReduction="10000"/>
          </a:bodyPr>
          <a:lstStyle/>
          <a:p>
            <a:r>
              <a:rPr lang="vi-VN" dirty="0">
                <a:latin typeface="Tahoma" panose="020B0604030504040204" pitchFamily="34" charset="0"/>
                <a:ea typeface="Tahoma" panose="020B0604030504040204" pitchFamily="34" charset="0"/>
                <a:cs typeface="Tahoma" panose="020B0604030504040204" pitchFamily="34" charset="0"/>
              </a:rPr>
              <a:t>Lao là một bệnh truyền nhiễm do trực khuẩn lao (Mycobacterium tuberculosis) gây nên. Bệnh lao có thể gặp ở tất cả các bộ phận của cơ thể, trong đó lao phổi là thể lao phổ biến nhất (chiếm 80-85% tổng số ca bệnh) và là nguồn lây chính cho người xung quanh.</a:t>
            </a:r>
          </a:p>
          <a:p>
            <a:r>
              <a:rPr lang="vi-VN" dirty="0">
                <a:latin typeface="Tahoma" panose="020B0604030504040204" pitchFamily="34" charset="0"/>
                <a:ea typeface="Tahoma" panose="020B0604030504040204" pitchFamily="34" charset="0"/>
                <a:cs typeface="Tahoma" panose="020B0604030504040204" pitchFamily="34" charset="0"/>
              </a:rPr>
              <a:t>Có nhiều yếu tố ảnh hưởng tới tình trạng mắc bệnh lao trong đó bệnh nhân lao rất dễ bị suy dinh dưỡng (SDD) và ngược lại suy dinh dưỡng lại trở thành vấn đề quan trọng hàng đầu tăng nguy cơ mắc lao.</a:t>
            </a:r>
          </a:p>
          <a:p>
            <a:r>
              <a:rPr lang="vi-VN" dirty="0">
                <a:latin typeface="Tahoma" panose="020B0604030504040204" pitchFamily="34" charset="0"/>
                <a:ea typeface="Tahoma" panose="020B0604030504040204" pitchFamily="34" charset="0"/>
                <a:cs typeface="Tahoma" panose="020B0604030504040204" pitchFamily="34" charset="0"/>
              </a:rPr>
              <a:t>Hiện nay, bệnh lao phổi có thể điều trị khỏi, tuy nhiên thời gian điều trị kéo dài nên việc đảm bảo dinh dưỡng cần thực hiện ngay từ đầu và trong suốt quá trình điều trị.</a:t>
            </a:r>
          </a:p>
          <a:p>
            <a:r>
              <a:rPr lang="vi-VN" dirty="0">
                <a:latin typeface="Tahoma" panose="020B0604030504040204" pitchFamily="34" charset="0"/>
                <a:ea typeface="Tahoma" panose="020B0604030504040204" pitchFamily="34" charset="0"/>
                <a:cs typeface="Tahoma" panose="020B0604030504040204" pitchFamily="34" charset="0"/>
              </a:rPr>
              <a:t>Số ca bệnh được chẩn đoán lao mới tại Hải Phòng ở mức cao so với các tỉnh và thành phố trong cả nước.</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33599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668D98B-180A-0931-8436-CAC15B657AB3}"/>
              </a:ext>
            </a:extLst>
          </p:cNvPr>
          <p:cNvGraphicFramePr>
            <a:graphicFrameLocks noGrp="1"/>
          </p:cNvGraphicFramePr>
          <p:nvPr>
            <p:extLst>
              <p:ext uri="{D42A27DB-BD31-4B8C-83A1-F6EECF244321}">
                <p14:modId xmlns:p14="http://schemas.microsoft.com/office/powerpoint/2010/main" val="2000037837"/>
              </p:ext>
            </p:extLst>
          </p:nvPr>
        </p:nvGraphicFramePr>
        <p:xfrm>
          <a:off x="1024624" y="1960483"/>
          <a:ext cx="10142751" cy="4630424"/>
        </p:xfrm>
        <a:graphic>
          <a:graphicData uri="http://schemas.openxmlformats.org/drawingml/2006/table">
            <a:tbl>
              <a:tblPr firstRow="1" firstCol="1" bandRow="1">
                <a:tableStyleId>{5C22544A-7EE6-4342-B048-85BDC9FD1C3A}</a:tableStyleId>
              </a:tblPr>
              <a:tblGrid>
                <a:gridCol w="3199023">
                  <a:extLst>
                    <a:ext uri="{9D8B030D-6E8A-4147-A177-3AD203B41FA5}">
                      <a16:colId xmlns:a16="http://schemas.microsoft.com/office/drawing/2014/main" val="2059191531"/>
                    </a:ext>
                  </a:extLst>
                </a:gridCol>
                <a:gridCol w="2314576">
                  <a:extLst>
                    <a:ext uri="{9D8B030D-6E8A-4147-A177-3AD203B41FA5}">
                      <a16:colId xmlns:a16="http://schemas.microsoft.com/office/drawing/2014/main" val="12845010"/>
                    </a:ext>
                  </a:extLst>
                </a:gridCol>
                <a:gridCol w="2314576">
                  <a:extLst>
                    <a:ext uri="{9D8B030D-6E8A-4147-A177-3AD203B41FA5}">
                      <a16:colId xmlns:a16="http://schemas.microsoft.com/office/drawing/2014/main" val="3944968495"/>
                    </a:ext>
                  </a:extLst>
                </a:gridCol>
                <a:gridCol w="2314576">
                  <a:extLst>
                    <a:ext uri="{9D8B030D-6E8A-4147-A177-3AD203B41FA5}">
                      <a16:colId xmlns:a16="http://schemas.microsoft.com/office/drawing/2014/main" val="952499769"/>
                    </a:ext>
                  </a:extLst>
                </a:gridCol>
              </a:tblGrid>
              <a:tr h="130509">
                <a:tc gridSpan="4">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SGA</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937136612"/>
                  </a:ext>
                </a:extLst>
              </a:tr>
              <a:tr h="584188">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Tuổi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 B</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 C</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n=13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Tổng</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1400117953"/>
                  </a:ext>
                </a:extLst>
              </a:tr>
              <a:tr h="584188">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&lt;20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3</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100%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4228293883"/>
                  </a:ext>
                </a:extLst>
              </a:tr>
              <a:tr h="584188">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20-29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8</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72,7%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3</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27,3%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359407538"/>
                  </a:ext>
                </a:extLst>
              </a:tr>
              <a:tr h="584188">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30-39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82,4%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3</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17,6%</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102078405"/>
                  </a:ext>
                </a:extLst>
              </a:tr>
              <a:tr h="584188">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40-49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81%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19%</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2781451150"/>
                  </a:ext>
                </a:extLst>
              </a:tr>
              <a:tr h="584188">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50-59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88,2%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11,8%</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3628095867"/>
                  </a:ext>
                </a:extLst>
              </a:tr>
              <a:tr h="584188">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≥60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4,2%</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24</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100%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tc>
                <a:extLst>
                  <a:ext uri="{0D108BD9-81ED-4DB2-BD59-A6C34878D82A}">
                    <a16:rowId xmlns:a16="http://schemas.microsoft.com/office/drawing/2014/main" val="4133293780"/>
                  </a:ext>
                </a:extLst>
              </a:tr>
            </a:tbl>
          </a:graphicData>
        </a:graphic>
      </p:graphicFrame>
      <p:sp>
        <p:nvSpPr>
          <p:cNvPr id="5" name="TextBox 4">
            <a:extLst>
              <a:ext uri="{FF2B5EF4-FFF2-40B4-BE49-F238E27FC236}">
                <a16:creationId xmlns:a16="http://schemas.microsoft.com/office/drawing/2014/main" id="{A109D1BE-D59F-D581-6AC6-C48E5DBC8A60}"/>
              </a:ext>
            </a:extLst>
          </p:cNvPr>
          <p:cNvSpPr txBox="1"/>
          <p:nvPr/>
        </p:nvSpPr>
        <p:spPr>
          <a:xfrm>
            <a:off x="0" y="1227039"/>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a:latin typeface="Tahoma" panose="020B0604030504040204" pitchFamily="34" charset="0"/>
                <a:ea typeface="Tahoma" panose="020B0604030504040204" pitchFamily="34" charset="0"/>
                <a:cs typeface="Tahoma" panose="020B0604030504040204" pitchFamily="34" charset="0"/>
              </a:rPr>
              <a:t>4</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Đặc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điểm</a:t>
            </a:r>
            <a:r>
              <a:rPr lang="en-US" sz="2800" b="1" dirty="0">
                <a:effectLst/>
                <a:latin typeface="Tahoma" panose="020B0604030504040204" pitchFamily="34" charset="0"/>
                <a:ea typeface="Tahoma" panose="020B0604030504040204" pitchFamily="34" charset="0"/>
                <a:cs typeface="Tahoma" panose="020B0604030504040204" pitchFamily="34" charset="0"/>
              </a:rPr>
              <a:t> SDD </a:t>
            </a:r>
            <a:r>
              <a:rPr lang="en-US" sz="2800" b="1" dirty="0" err="1">
                <a:effectLst/>
                <a:latin typeface="Tahoma" panose="020B0604030504040204" pitchFamily="34" charset="0"/>
                <a:ea typeface="Tahoma" panose="020B0604030504040204" pitchFamily="34" charset="0"/>
                <a:cs typeface="Tahoma" panose="020B0604030504040204" pitchFamily="34" charset="0"/>
              </a:rPr>
              <a:t>theo</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nhóm</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tuổi</a:t>
            </a:r>
            <a:r>
              <a:rPr lang="en-US" sz="2800" b="1" dirty="0">
                <a:latin typeface="Tahoma" panose="020B0604030504040204" pitchFamily="34" charset="0"/>
                <a:ea typeface="Tahoma" panose="020B0604030504040204" pitchFamily="34" charset="0"/>
                <a:cs typeface="Tahoma" panose="020B0604030504040204" pitchFamily="34" charset="0"/>
              </a:rPr>
              <a:t> </a:t>
            </a:r>
            <a:r>
              <a:rPr lang="en-US" sz="2800" b="1" dirty="0" err="1">
                <a:latin typeface="Tahoma" panose="020B0604030504040204" pitchFamily="34" charset="0"/>
                <a:ea typeface="Tahoma" panose="020B0604030504040204" pitchFamily="34" charset="0"/>
                <a:cs typeface="Tahoma" panose="020B0604030504040204" pitchFamily="34" charset="0"/>
              </a:rPr>
              <a:t>dựa</a:t>
            </a:r>
            <a:r>
              <a:rPr lang="en-US" sz="2800" b="1" dirty="0">
                <a:latin typeface="Tahoma" panose="020B0604030504040204" pitchFamily="34" charset="0"/>
                <a:ea typeface="Tahoma" panose="020B0604030504040204" pitchFamily="34" charset="0"/>
                <a:cs typeface="Tahoma" panose="020B0604030504040204" pitchFamily="34" charset="0"/>
              </a:rPr>
              <a:t> </a:t>
            </a:r>
            <a:r>
              <a:rPr lang="en-US" sz="2800" b="1" dirty="0" err="1">
                <a:latin typeface="Tahoma" panose="020B0604030504040204" pitchFamily="34" charset="0"/>
                <a:ea typeface="Tahoma" panose="020B0604030504040204" pitchFamily="34" charset="0"/>
                <a:cs typeface="Tahoma" panose="020B0604030504040204" pitchFamily="34" charset="0"/>
              </a:rPr>
              <a:t>trên</a:t>
            </a:r>
            <a:r>
              <a:rPr lang="en-US" sz="2800" b="1" dirty="0">
                <a:latin typeface="Tahoma" panose="020B0604030504040204" pitchFamily="34" charset="0"/>
                <a:ea typeface="Tahoma" panose="020B0604030504040204" pitchFamily="34" charset="0"/>
                <a:cs typeface="Tahoma" panose="020B0604030504040204" pitchFamily="34" charset="0"/>
              </a:rPr>
              <a:t> SGA</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549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5CF3B38-A54D-12E5-E4B3-8A3812A178F8}"/>
              </a:ext>
            </a:extLst>
          </p:cNvPr>
          <p:cNvGraphicFramePr>
            <a:graphicFrameLocks noGrp="1"/>
          </p:cNvGraphicFramePr>
          <p:nvPr>
            <p:extLst>
              <p:ext uri="{D42A27DB-BD31-4B8C-83A1-F6EECF244321}">
                <p14:modId xmlns:p14="http://schemas.microsoft.com/office/powerpoint/2010/main" val="3102815975"/>
              </p:ext>
            </p:extLst>
          </p:nvPr>
        </p:nvGraphicFramePr>
        <p:xfrm>
          <a:off x="778933" y="1750259"/>
          <a:ext cx="10634133" cy="4948988"/>
        </p:xfrm>
        <a:graphic>
          <a:graphicData uri="http://schemas.openxmlformats.org/drawingml/2006/table">
            <a:tbl>
              <a:tblPr firstRow="1" firstCol="1" bandRow="1">
                <a:tableStyleId>{5C22544A-7EE6-4342-B048-85BDC9FD1C3A}</a:tableStyleId>
              </a:tblPr>
              <a:tblGrid>
                <a:gridCol w="1926682">
                  <a:extLst>
                    <a:ext uri="{9D8B030D-6E8A-4147-A177-3AD203B41FA5}">
                      <a16:colId xmlns:a16="http://schemas.microsoft.com/office/drawing/2014/main" val="1949021366"/>
                    </a:ext>
                  </a:extLst>
                </a:gridCol>
                <a:gridCol w="2421860">
                  <a:extLst>
                    <a:ext uri="{9D8B030D-6E8A-4147-A177-3AD203B41FA5}">
                      <a16:colId xmlns:a16="http://schemas.microsoft.com/office/drawing/2014/main" val="2548379364"/>
                    </a:ext>
                  </a:extLst>
                </a:gridCol>
                <a:gridCol w="1019471">
                  <a:extLst>
                    <a:ext uri="{9D8B030D-6E8A-4147-A177-3AD203B41FA5}">
                      <a16:colId xmlns:a16="http://schemas.microsoft.com/office/drawing/2014/main" val="3968378218"/>
                    </a:ext>
                  </a:extLst>
                </a:gridCol>
                <a:gridCol w="1211204">
                  <a:extLst>
                    <a:ext uri="{9D8B030D-6E8A-4147-A177-3AD203B41FA5}">
                      <a16:colId xmlns:a16="http://schemas.microsoft.com/office/drawing/2014/main" val="634744896"/>
                    </a:ext>
                  </a:extLst>
                </a:gridCol>
                <a:gridCol w="1103489">
                  <a:extLst>
                    <a:ext uri="{9D8B030D-6E8A-4147-A177-3AD203B41FA5}">
                      <a16:colId xmlns:a16="http://schemas.microsoft.com/office/drawing/2014/main" val="1063992175"/>
                    </a:ext>
                  </a:extLst>
                </a:gridCol>
                <a:gridCol w="902672">
                  <a:extLst>
                    <a:ext uri="{9D8B030D-6E8A-4147-A177-3AD203B41FA5}">
                      <a16:colId xmlns:a16="http://schemas.microsoft.com/office/drawing/2014/main" val="1793506544"/>
                    </a:ext>
                  </a:extLst>
                </a:gridCol>
                <a:gridCol w="2048755">
                  <a:extLst>
                    <a:ext uri="{9D8B030D-6E8A-4147-A177-3AD203B41FA5}">
                      <a16:colId xmlns:a16="http://schemas.microsoft.com/office/drawing/2014/main" val="1011893659"/>
                    </a:ext>
                  </a:extLst>
                </a:gridCol>
              </a:tblGrid>
              <a:tr h="343354">
                <a:tc gridSpan="7">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BMI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08555992"/>
                  </a:ext>
                </a:extLst>
              </a:tr>
              <a:tr h="710380">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Giới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 </a:t>
                      </a:r>
                      <a:r>
                        <a:rPr lang="en-US" sz="1400" dirty="0" err="1">
                          <a:effectLst/>
                          <a:latin typeface="Tahoma" panose="020B0604030504040204" pitchFamily="34" charset="0"/>
                          <a:ea typeface="Tahoma" panose="020B0604030504040204" pitchFamily="34" charset="0"/>
                          <a:cs typeface="Tahoma" panose="020B0604030504040204" pitchFamily="34" charset="0"/>
                        </a:rPr>
                        <a:t>độ</a:t>
                      </a:r>
                      <a:r>
                        <a:rPr lang="en-US" sz="1400" dirty="0">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n=43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 </a:t>
                      </a:r>
                      <a:r>
                        <a:rPr lang="en-US" sz="1400" dirty="0" err="1">
                          <a:effectLst/>
                          <a:latin typeface="Tahoma" panose="020B0604030504040204" pitchFamily="34" charset="0"/>
                          <a:ea typeface="Tahoma" panose="020B0604030504040204" pitchFamily="34" charset="0"/>
                          <a:cs typeface="Tahoma" panose="020B0604030504040204" pitchFamily="34" charset="0"/>
                        </a:rPr>
                        <a:t>độ</a:t>
                      </a:r>
                      <a:r>
                        <a:rPr lang="en-US" sz="1400" dirty="0">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n=22</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 </a:t>
                      </a:r>
                      <a:r>
                        <a:rPr lang="en-US" sz="1400" dirty="0" err="1">
                          <a:effectLst/>
                          <a:latin typeface="Tahoma" panose="020B0604030504040204" pitchFamily="34" charset="0"/>
                          <a:ea typeface="Tahoma" panose="020B0604030504040204" pitchFamily="34" charset="0"/>
                          <a:cs typeface="Tahoma" panose="020B0604030504040204" pitchFamily="34" charset="0"/>
                        </a:rPr>
                        <a:t>độ</a:t>
                      </a:r>
                      <a:r>
                        <a:rPr lang="en-US" sz="1400" dirty="0">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n=21</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Tổng</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980392"/>
                  </a:ext>
                </a:extLst>
              </a:tr>
              <a:tr h="71038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Nam</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33</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52,4%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16</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25,4%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14</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22,2%</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268034"/>
                  </a:ext>
                </a:extLst>
              </a:tr>
              <a:tr h="71038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Nữ</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10</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43,5%</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6</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26,1%</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30,4%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894658"/>
                  </a:ext>
                </a:extLst>
              </a:tr>
              <a:tr h="343354">
                <a:tc gridSpan="7">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SGA</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02141594"/>
                  </a:ext>
                </a:extLst>
              </a:tr>
              <a:tr h="710380">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Giới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 B</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SGA C</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Tổng</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n=93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434369334"/>
                  </a:ext>
                </a:extLst>
              </a:tr>
              <a:tr h="71038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Nam</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85,9%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14,1%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100%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3092479"/>
                  </a:ext>
                </a:extLst>
              </a:tr>
              <a:tr h="71038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Nữ</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86,4%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13,6%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100%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3771838252"/>
                  </a:ext>
                </a:extLst>
              </a:tr>
            </a:tbl>
          </a:graphicData>
        </a:graphic>
      </p:graphicFrame>
      <p:sp>
        <p:nvSpPr>
          <p:cNvPr id="8" name="TextBox 7">
            <a:extLst>
              <a:ext uri="{FF2B5EF4-FFF2-40B4-BE49-F238E27FC236}">
                <a16:creationId xmlns:a16="http://schemas.microsoft.com/office/drawing/2014/main" id="{FB26057E-3EE9-5484-1994-5B09CD4C4A8C}"/>
              </a:ext>
            </a:extLst>
          </p:cNvPr>
          <p:cNvSpPr txBox="1"/>
          <p:nvPr/>
        </p:nvSpPr>
        <p:spPr>
          <a:xfrm>
            <a:off x="0" y="1227039"/>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5. </a:t>
            </a:r>
            <a:r>
              <a:rPr lang="en-US" sz="2800" b="1" dirty="0" err="1">
                <a:effectLst/>
                <a:latin typeface="Tahoma" panose="020B0604030504040204" pitchFamily="34" charset="0"/>
                <a:ea typeface="Tahoma" panose="020B0604030504040204" pitchFamily="34" charset="0"/>
                <a:cs typeface="Tahoma" panose="020B0604030504040204" pitchFamily="34" charset="0"/>
              </a:rPr>
              <a:t>Đặc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điểm</a:t>
            </a:r>
            <a:r>
              <a:rPr lang="en-US" sz="2800" b="1" dirty="0">
                <a:effectLst/>
                <a:latin typeface="Tahoma" panose="020B0604030504040204" pitchFamily="34" charset="0"/>
                <a:ea typeface="Tahoma" panose="020B0604030504040204" pitchFamily="34" charset="0"/>
                <a:cs typeface="Tahoma" panose="020B0604030504040204" pitchFamily="34" charset="0"/>
              </a:rPr>
              <a:t> SDD </a:t>
            </a:r>
            <a:r>
              <a:rPr lang="en-US" sz="2800" b="1" dirty="0" err="1">
                <a:effectLst/>
                <a:latin typeface="Tahoma" panose="020B0604030504040204" pitchFamily="34" charset="0"/>
                <a:ea typeface="Tahoma" panose="020B0604030504040204" pitchFamily="34" charset="0"/>
                <a:cs typeface="Tahoma" panose="020B0604030504040204" pitchFamily="34" charset="0"/>
              </a:rPr>
              <a:t>theo</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nhóm</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giới</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7526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7DAC40-FBC0-5687-3A23-5F2D9280FA4D}"/>
              </a:ext>
            </a:extLst>
          </p:cNvPr>
          <p:cNvSpPr txBox="1"/>
          <p:nvPr/>
        </p:nvSpPr>
        <p:spPr>
          <a:xfrm>
            <a:off x="-1" y="1227039"/>
            <a:ext cx="12192001"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a:latin typeface="Tahoma" panose="020B0604030504040204" pitchFamily="34" charset="0"/>
                <a:ea typeface="Tahoma" panose="020B0604030504040204" pitchFamily="34" charset="0"/>
                <a:cs typeface="Tahoma" panose="020B0604030504040204" pitchFamily="34" charset="0"/>
              </a:rPr>
              <a:t>6</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Đặc</a:t>
            </a:r>
            <a:r>
              <a:rPr lang="en-US" sz="2800" b="1" dirty="0">
                <a:effectLst/>
                <a:latin typeface="Tahoma" panose="020B0604030504040204" pitchFamily="34" charset="0"/>
                <a:ea typeface="Tahoma" panose="020B0604030504040204" pitchFamily="34" charset="0"/>
                <a:cs typeface="Tahoma" panose="020B0604030504040204" pitchFamily="34" charset="0"/>
              </a:rPr>
              <a:t> SDD </a:t>
            </a:r>
            <a:r>
              <a:rPr lang="en-US" sz="2800" b="1" dirty="0" err="1">
                <a:effectLst/>
                <a:latin typeface="Tahoma" panose="020B0604030504040204" pitchFamily="34" charset="0"/>
                <a:ea typeface="Tahoma" panose="020B0604030504040204" pitchFamily="34" charset="0"/>
                <a:cs typeface="Tahoma" panose="020B0604030504040204" pitchFamily="34" charset="0"/>
              </a:rPr>
              <a:t>theo</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nghề</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nghiệp</a:t>
            </a:r>
            <a:r>
              <a:rPr lang="en-US" sz="2800" b="1" dirty="0">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dựa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trên</a:t>
            </a:r>
            <a:r>
              <a:rPr lang="en-US" sz="2800" b="1" dirty="0">
                <a:effectLst/>
                <a:latin typeface="Tahoma" panose="020B0604030504040204" pitchFamily="34" charset="0"/>
                <a:ea typeface="Tahoma" panose="020B0604030504040204" pitchFamily="34" charset="0"/>
                <a:cs typeface="Tahoma" panose="020B0604030504040204" pitchFamily="34" charset="0"/>
              </a:rPr>
              <a:t> BMI</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Table 1">
            <a:extLst>
              <a:ext uri="{FF2B5EF4-FFF2-40B4-BE49-F238E27FC236}">
                <a16:creationId xmlns:a16="http://schemas.microsoft.com/office/drawing/2014/main" id="{C4271B71-CC15-14A1-4C49-E6C29CAD0D06}"/>
              </a:ext>
            </a:extLst>
          </p:cNvPr>
          <p:cNvGraphicFramePr>
            <a:graphicFrameLocks noGrp="1"/>
          </p:cNvGraphicFramePr>
          <p:nvPr>
            <p:extLst>
              <p:ext uri="{D42A27DB-BD31-4B8C-83A1-F6EECF244321}">
                <p14:modId xmlns:p14="http://schemas.microsoft.com/office/powerpoint/2010/main" val="3345419368"/>
              </p:ext>
            </p:extLst>
          </p:nvPr>
        </p:nvGraphicFramePr>
        <p:xfrm>
          <a:off x="1439999" y="1750259"/>
          <a:ext cx="9312002" cy="5049207"/>
        </p:xfrm>
        <a:graphic>
          <a:graphicData uri="http://schemas.openxmlformats.org/drawingml/2006/table">
            <a:tbl>
              <a:tblPr firstRow="1" firstCol="1" bandRow="1">
                <a:tableStyleId>{5C22544A-7EE6-4342-B048-85BDC9FD1C3A}</a:tableStyleId>
              </a:tblPr>
              <a:tblGrid>
                <a:gridCol w="2890446">
                  <a:extLst>
                    <a:ext uri="{9D8B030D-6E8A-4147-A177-3AD203B41FA5}">
                      <a16:colId xmlns:a16="http://schemas.microsoft.com/office/drawing/2014/main" val="2175854021"/>
                    </a:ext>
                  </a:extLst>
                </a:gridCol>
                <a:gridCol w="1605389">
                  <a:extLst>
                    <a:ext uri="{9D8B030D-6E8A-4147-A177-3AD203B41FA5}">
                      <a16:colId xmlns:a16="http://schemas.microsoft.com/office/drawing/2014/main" val="1715155361"/>
                    </a:ext>
                  </a:extLst>
                </a:gridCol>
                <a:gridCol w="1605389">
                  <a:extLst>
                    <a:ext uri="{9D8B030D-6E8A-4147-A177-3AD203B41FA5}">
                      <a16:colId xmlns:a16="http://schemas.microsoft.com/office/drawing/2014/main" val="2912076263"/>
                    </a:ext>
                  </a:extLst>
                </a:gridCol>
                <a:gridCol w="1605389">
                  <a:extLst>
                    <a:ext uri="{9D8B030D-6E8A-4147-A177-3AD203B41FA5}">
                      <a16:colId xmlns:a16="http://schemas.microsoft.com/office/drawing/2014/main" val="2129590335"/>
                    </a:ext>
                  </a:extLst>
                </a:gridCol>
                <a:gridCol w="1605389">
                  <a:extLst>
                    <a:ext uri="{9D8B030D-6E8A-4147-A177-3AD203B41FA5}">
                      <a16:colId xmlns:a16="http://schemas.microsoft.com/office/drawing/2014/main" val="4012082575"/>
                    </a:ext>
                  </a:extLst>
                </a:gridCol>
              </a:tblGrid>
              <a:tr h="240560">
                <a:tc gridSpan="5">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BMI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2532640"/>
                  </a:ext>
                </a:extLst>
              </a:tr>
              <a:tr h="513847">
                <a:tc>
                  <a:txBody>
                    <a:bodyPr/>
                    <a:lstStyle/>
                    <a:p>
                      <a:pPr marL="0" marR="0" indent="0" algn="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Nghề</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nghiệp</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SDD </a:t>
                      </a:r>
                      <a:r>
                        <a:rPr lang="en-US" sz="1400" dirty="0" err="1">
                          <a:effectLst/>
                          <a:latin typeface="Tahoma" panose="020B0604030504040204" pitchFamily="34" charset="0"/>
                          <a:ea typeface="Tahoma" panose="020B0604030504040204" pitchFamily="34" charset="0"/>
                          <a:cs typeface="Tahoma" panose="020B0604030504040204" pitchFamily="34" charset="0"/>
                        </a:rPr>
                        <a:t>độ</a:t>
                      </a:r>
                      <a:r>
                        <a:rPr lang="en-US" sz="1400" dirty="0">
                          <a:effectLst/>
                          <a:latin typeface="Tahoma" panose="020B0604030504040204" pitchFamily="34" charset="0"/>
                          <a:ea typeface="Tahoma" panose="020B0604030504040204" pitchFamily="34" charset="0"/>
                          <a:cs typeface="Tahoma" panose="020B0604030504040204" pitchFamily="34" charset="0"/>
                        </a:rPr>
                        <a:t> I</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n=43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SDD độ II n=22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SDD độ III n=21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Tổng</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237571003"/>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Nông dân</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5</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50%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10%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2307714096"/>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Công nhân</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0</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3321366289"/>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Lao động tự do</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23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46,9%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16</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32,7%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20,4%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4231213985"/>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Hưu trí</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50%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12,5%</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37,5%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8</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1488833070"/>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Cán bộ công chức</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33,3%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33,3%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33,3%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3710448929"/>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Học sinh – Sinh viên</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50%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25%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25%</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8</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2272585340"/>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Nội trợ</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33,3%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33,3%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33,3%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3</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100%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3533239537"/>
                  </a:ext>
                </a:extLst>
              </a:tr>
            </a:tbl>
          </a:graphicData>
        </a:graphic>
      </p:graphicFrame>
    </p:spTree>
    <p:extLst>
      <p:ext uri="{BB962C8B-B14F-4D97-AF65-F5344CB8AC3E}">
        <p14:creationId xmlns:p14="http://schemas.microsoft.com/office/powerpoint/2010/main" val="2788991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7DAC40-FBC0-5687-3A23-5F2D9280FA4D}"/>
              </a:ext>
            </a:extLst>
          </p:cNvPr>
          <p:cNvSpPr txBox="1"/>
          <p:nvPr/>
        </p:nvSpPr>
        <p:spPr>
          <a:xfrm>
            <a:off x="0" y="1227039"/>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7. </a:t>
            </a:r>
            <a:r>
              <a:rPr lang="en-US" sz="2800" b="1" dirty="0" err="1">
                <a:effectLst/>
                <a:latin typeface="Tahoma" panose="020B0604030504040204" pitchFamily="34" charset="0"/>
                <a:ea typeface="Tahoma" panose="020B0604030504040204" pitchFamily="34" charset="0"/>
                <a:cs typeface="Tahoma" panose="020B0604030504040204" pitchFamily="34" charset="0"/>
              </a:rPr>
              <a:t>Đặc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điểm</a:t>
            </a:r>
            <a:r>
              <a:rPr lang="en-US" sz="2800" b="1" dirty="0">
                <a:effectLst/>
                <a:latin typeface="Tahoma" panose="020B0604030504040204" pitchFamily="34" charset="0"/>
                <a:ea typeface="Tahoma" panose="020B0604030504040204" pitchFamily="34" charset="0"/>
                <a:cs typeface="Tahoma" panose="020B0604030504040204" pitchFamily="34" charset="0"/>
              </a:rPr>
              <a:t> SDD </a:t>
            </a:r>
            <a:r>
              <a:rPr lang="en-US" sz="2800" b="1" dirty="0" err="1">
                <a:effectLst/>
                <a:latin typeface="Tahoma" panose="020B0604030504040204" pitchFamily="34" charset="0"/>
                <a:ea typeface="Tahoma" panose="020B0604030504040204" pitchFamily="34" charset="0"/>
                <a:cs typeface="Tahoma" panose="020B0604030504040204" pitchFamily="34" charset="0"/>
              </a:rPr>
              <a:t>theo</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nghề</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nghiệp</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dựa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trên</a:t>
            </a:r>
            <a:r>
              <a:rPr lang="en-US" sz="2800" b="1" dirty="0">
                <a:effectLst/>
                <a:latin typeface="Tahoma" panose="020B0604030504040204" pitchFamily="34" charset="0"/>
                <a:ea typeface="Tahoma" panose="020B0604030504040204" pitchFamily="34" charset="0"/>
                <a:cs typeface="Tahoma" panose="020B0604030504040204" pitchFamily="34" charset="0"/>
              </a:rPr>
              <a:t> SGA</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Table 1">
            <a:extLst>
              <a:ext uri="{FF2B5EF4-FFF2-40B4-BE49-F238E27FC236}">
                <a16:creationId xmlns:a16="http://schemas.microsoft.com/office/drawing/2014/main" id="{C19F9ED3-D116-52F8-5686-98B6988C89CD}"/>
              </a:ext>
            </a:extLst>
          </p:cNvPr>
          <p:cNvGraphicFramePr>
            <a:graphicFrameLocks noGrp="1"/>
          </p:cNvGraphicFramePr>
          <p:nvPr>
            <p:extLst>
              <p:ext uri="{D42A27DB-BD31-4B8C-83A1-F6EECF244321}">
                <p14:modId xmlns:p14="http://schemas.microsoft.com/office/powerpoint/2010/main" val="604726900"/>
              </p:ext>
            </p:extLst>
          </p:nvPr>
        </p:nvGraphicFramePr>
        <p:xfrm>
          <a:off x="1439998" y="1750259"/>
          <a:ext cx="9312003" cy="5049207"/>
        </p:xfrm>
        <a:graphic>
          <a:graphicData uri="http://schemas.openxmlformats.org/drawingml/2006/table">
            <a:tbl>
              <a:tblPr firstRow="1" firstCol="1" bandRow="1">
                <a:tableStyleId>{5C22544A-7EE6-4342-B048-85BDC9FD1C3A}</a:tableStyleId>
              </a:tblPr>
              <a:tblGrid>
                <a:gridCol w="2890446">
                  <a:extLst>
                    <a:ext uri="{9D8B030D-6E8A-4147-A177-3AD203B41FA5}">
                      <a16:colId xmlns:a16="http://schemas.microsoft.com/office/drawing/2014/main" val="3004797409"/>
                    </a:ext>
                  </a:extLst>
                </a:gridCol>
                <a:gridCol w="2301927">
                  <a:extLst>
                    <a:ext uri="{9D8B030D-6E8A-4147-A177-3AD203B41FA5}">
                      <a16:colId xmlns:a16="http://schemas.microsoft.com/office/drawing/2014/main" val="3926653749"/>
                    </a:ext>
                  </a:extLst>
                </a:gridCol>
                <a:gridCol w="2037466">
                  <a:extLst>
                    <a:ext uri="{9D8B030D-6E8A-4147-A177-3AD203B41FA5}">
                      <a16:colId xmlns:a16="http://schemas.microsoft.com/office/drawing/2014/main" val="4278578479"/>
                    </a:ext>
                  </a:extLst>
                </a:gridCol>
                <a:gridCol w="2082164">
                  <a:extLst>
                    <a:ext uri="{9D8B030D-6E8A-4147-A177-3AD203B41FA5}">
                      <a16:colId xmlns:a16="http://schemas.microsoft.com/office/drawing/2014/main" val="1076306105"/>
                    </a:ext>
                  </a:extLst>
                </a:gridCol>
              </a:tblGrid>
              <a:tr h="240560">
                <a:tc gridSpan="4">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SGA</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214924985"/>
                  </a:ext>
                </a:extLst>
              </a:tr>
              <a:tr h="513847">
                <a:tc>
                  <a:txBody>
                    <a:bodyPr/>
                    <a:lstStyle/>
                    <a:p>
                      <a:pPr marL="0" marR="0" indent="0" algn="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Nghề</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nghiệp</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SGA B</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n=80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SGA C</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n=13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Tổng</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4032519966"/>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Nông dân</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94,1%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5,9%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1858553214"/>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Công nhân</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71,4%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28,6%</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1590345228"/>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Lao động tự do</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42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82.4%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17,6%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51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1848458666"/>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Hưu trí</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709464381"/>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Cán bộ công chức</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3468814156"/>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Học sinh – Sinh viên</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1683702342"/>
                  </a:ext>
                </a:extLst>
              </a:tr>
              <a:tr h="51384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Nội trợ</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80%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20%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5</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100%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tc>
                <a:extLst>
                  <a:ext uri="{0D108BD9-81ED-4DB2-BD59-A6C34878D82A}">
                    <a16:rowId xmlns:a16="http://schemas.microsoft.com/office/drawing/2014/main" val="2828483518"/>
                  </a:ext>
                </a:extLst>
              </a:tr>
            </a:tbl>
          </a:graphicData>
        </a:graphic>
      </p:graphicFrame>
    </p:spTree>
    <p:extLst>
      <p:ext uri="{BB962C8B-B14F-4D97-AF65-F5344CB8AC3E}">
        <p14:creationId xmlns:p14="http://schemas.microsoft.com/office/powerpoint/2010/main" val="1943115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97F841C-84CE-251F-696D-EC612480EA47}"/>
              </a:ext>
            </a:extLst>
          </p:cNvPr>
          <p:cNvGraphicFramePr>
            <a:graphicFrameLocks noGrp="1"/>
          </p:cNvGraphicFramePr>
          <p:nvPr>
            <p:extLst>
              <p:ext uri="{D42A27DB-BD31-4B8C-83A1-F6EECF244321}">
                <p14:modId xmlns:p14="http://schemas.microsoft.com/office/powerpoint/2010/main" val="3106000699"/>
              </p:ext>
            </p:extLst>
          </p:nvPr>
        </p:nvGraphicFramePr>
        <p:xfrm>
          <a:off x="450962" y="1801093"/>
          <a:ext cx="10905068" cy="4796810"/>
        </p:xfrm>
        <a:graphic>
          <a:graphicData uri="http://schemas.openxmlformats.org/drawingml/2006/table">
            <a:tbl>
              <a:tblPr firstRow="1" firstCol="1" bandRow="1">
                <a:tableStyleId>{5C22544A-7EE6-4342-B048-85BDC9FD1C3A}</a:tableStyleId>
              </a:tblPr>
              <a:tblGrid>
                <a:gridCol w="2869314">
                  <a:extLst>
                    <a:ext uri="{9D8B030D-6E8A-4147-A177-3AD203B41FA5}">
                      <a16:colId xmlns:a16="http://schemas.microsoft.com/office/drawing/2014/main" val="2871322422"/>
                    </a:ext>
                  </a:extLst>
                </a:gridCol>
                <a:gridCol w="2079866">
                  <a:extLst>
                    <a:ext uri="{9D8B030D-6E8A-4147-A177-3AD203B41FA5}">
                      <a16:colId xmlns:a16="http://schemas.microsoft.com/office/drawing/2014/main" val="1787779549"/>
                    </a:ext>
                  </a:extLst>
                </a:gridCol>
                <a:gridCol w="1173728">
                  <a:extLst>
                    <a:ext uri="{9D8B030D-6E8A-4147-A177-3AD203B41FA5}">
                      <a16:colId xmlns:a16="http://schemas.microsoft.com/office/drawing/2014/main" val="3813735843"/>
                    </a:ext>
                  </a:extLst>
                </a:gridCol>
                <a:gridCol w="1250447">
                  <a:extLst>
                    <a:ext uri="{9D8B030D-6E8A-4147-A177-3AD203B41FA5}">
                      <a16:colId xmlns:a16="http://schemas.microsoft.com/office/drawing/2014/main" val="790574778"/>
                    </a:ext>
                  </a:extLst>
                </a:gridCol>
                <a:gridCol w="1037896">
                  <a:extLst>
                    <a:ext uri="{9D8B030D-6E8A-4147-A177-3AD203B41FA5}">
                      <a16:colId xmlns:a16="http://schemas.microsoft.com/office/drawing/2014/main" val="2194550317"/>
                    </a:ext>
                  </a:extLst>
                </a:gridCol>
                <a:gridCol w="888547">
                  <a:extLst>
                    <a:ext uri="{9D8B030D-6E8A-4147-A177-3AD203B41FA5}">
                      <a16:colId xmlns:a16="http://schemas.microsoft.com/office/drawing/2014/main" val="4285758565"/>
                    </a:ext>
                  </a:extLst>
                </a:gridCol>
                <a:gridCol w="1605270">
                  <a:extLst>
                    <a:ext uri="{9D8B030D-6E8A-4147-A177-3AD203B41FA5}">
                      <a16:colId xmlns:a16="http://schemas.microsoft.com/office/drawing/2014/main" val="3894792512"/>
                    </a:ext>
                  </a:extLst>
                </a:gridCol>
              </a:tblGrid>
              <a:tr h="251341">
                <a:tc gridSpan="7">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BMI</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76707226"/>
                  </a:ext>
                </a:extLst>
              </a:tr>
              <a:tr h="528626">
                <a:tc>
                  <a:txBody>
                    <a:bodyPr/>
                    <a:lstStyle/>
                    <a:p>
                      <a:pPr marL="0" marR="0" indent="0" algn="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SDD</a:t>
                      </a:r>
                      <a:endParaRPr lang="vi-VN" sz="12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200" dirty="0" err="1">
                          <a:effectLst/>
                          <a:latin typeface="Tahoma" panose="020B0604030504040204" pitchFamily="34" charset="0"/>
                          <a:ea typeface="Tahoma" panose="020B0604030504040204" pitchFamily="34" charset="0"/>
                          <a:cs typeface="Tahoma" panose="020B0604030504040204" pitchFamily="34" charset="0"/>
                        </a:rPr>
                        <a:t>Khu</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vực</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địa</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lý</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SDD </a:t>
                      </a:r>
                      <a:r>
                        <a:rPr lang="en-US" sz="1200" dirty="0" err="1">
                          <a:effectLst/>
                          <a:latin typeface="Tahoma" panose="020B0604030504040204" pitchFamily="34" charset="0"/>
                          <a:ea typeface="Tahoma" panose="020B0604030504040204" pitchFamily="34" charset="0"/>
                          <a:cs typeface="Tahoma" panose="020B0604030504040204" pitchFamily="34" charset="0"/>
                        </a:rPr>
                        <a:t>độ</a:t>
                      </a:r>
                      <a:r>
                        <a:rPr lang="en-US" sz="1200" dirty="0">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n=43</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SDD độ II n=22</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SDD độ III n=21</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Tổng</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n=86</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extLst>
                  <a:ext uri="{0D108BD9-81ED-4DB2-BD59-A6C34878D82A}">
                    <a16:rowId xmlns:a16="http://schemas.microsoft.com/office/drawing/2014/main" val="302009370"/>
                  </a:ext>
                </a:extLst>
              </a:tr>
              <a:tr h="528626">
                <a:tc>
                  <a:txBody>
                    <a:bodyPr/>
                    <a:lstStyle/>
                    <a:p>
                      <a:pPr marL="0" marR="0" indent="0" algn="l">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Thành thị</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a:txBody>
                    <a:bodyPr/>
                    <a:lstStyle/>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14</a:t>
                      </a:r>
                      <a:endParaRPr lang="vi-VN" sz="12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41,2%</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11</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32,4%</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9</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26,5%</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34</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extLst>
                  <a:ext uri="{0D108BD9-81ED-4DB2-BD59-A6C34878D82A}">
                    <a16:rowId xmlns:a16="http://schemas.microsoft.com/office/drawing/2014/main" val="4065251792"/>
                  </a:ext>
                </a:extLst>
              </a:tr>
              <a:tr h="528626">
                <a:tc>
                  <a:txBody>
                    <a:bodyPr/>
                    <a:lstStyle/>
                    <a:p>
                      <a:pPr marL="0" marR="0" indent="0" algn="l">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Nông thôn</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29</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55,8%</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11</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21,2%</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12</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23,1%</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52</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extLst>
                  <a:ext uri="{0D108BD9-81ED-4DB2-BD59-A6C34878D82A}">
                    <a16:rowId xmlns:a16="http://schemas.microsoft.com/office/drawing/2014/main" val="299784539"/>
                  </a:ext>
                </a:extLst>
              </a:tr>
              <a:tr h="528626">
                <a:tc>
                  <a:txBody>
                    <a:bodyPr/>
                    <a:lstStyle/>
                    <a:p>
                      <a:pPr marL="0" marR="0" indent="0" algn="l">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Hải đảo</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tc hMerge="1">
                  <a:txBody>
                    <a:bodyPr/>
                    <a:lstStyle/>
                    <a:p>
                      <a:endParaRPr lang="vi-VN"/>
                    </a:p>
                  </a:txBody>
                  <a:tcP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extLst>
                  <a:ext uri="{0D108BD9-81ED-4DB2-BD59-A6C34878D82A}">
                    <a16:rowId xmlns:a16="http://schemas.microsoft.com/office/drawing/2014/main" val="1863931310"/>
                  </a:ext>
                </a:extLst>
              </a:tr>
              <a:tr h="251341">
                <a:tc gridSpan="7">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SGA</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55683121"/>
                  </a:ext>
                </a:extLst>
              </a:tr>
              <a:tr h="528626">
                <a:tc>
                  <a:txBody>
                    <a:bodyPr/>
                    <a:lstStyle/>
                    <a:p>
                      <a:pPr marL="0" marR="0" indent="0" algn="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SDD</a:t>
                      </a:r>
                      <a:endParaRPr lang="vi-VN" sz="12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200" dirty="0" err="1">
                          <a:effectLst/>
                          <a:latin typeface="Tahoma" panose="020B0604030504040204" pitchFamily="34" charset="0"/>
                          <a:ea typeface="Tahoma" panose="020B0604030504040204" pitchFamily="34" charset="0"/>
                          <a:cs typeface="Tahoma" panose="020B0604030504040204" pitchFamily="34" charset="0"/>
                        </a:rPr>
                        <a:t>Khu</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vực</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địa</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lý</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TlToBr w="12700" cap="flat" cmpd="sng" algn="ctr">
                      <a:solidFill>
                        <a:schemeClr val="tx1"/>
                      </a:solidFill>
                      <a:prstDash val="solid"/>
                      <a:round/>
                      <a:headEnd type="none" w="med" len="med"/>
                      <a:tailEnd type="none" w="med" len="med"/>
                    </a:lnTlToBr>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SGA B</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n=80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SGA C</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n=13</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Tổng</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n=93</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extLst>
                  <a:ext uri="{0D108BD9-81ED-4DB2-BD59-A6C34878D82A}">
                    <a16:rowId xmlns:a16="http://schemas.microsoft.com/office/drawing/2014/main" val="2964022569"/>
                  </a:ext>
                </a:extLst>
              </a:tr>
              <a:tr h="528626">
                <a:tc>
                  <a:txBody>
                    <a:bodyPr/>
                    <a:lstStyle/>
                    <a:p>
                      <a:pPr marL="0" marR="0" indent="0" algn="l">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Thành thị</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32</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88,9%</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4</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11,1%</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36</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tc hMerge="1">
                  <a:txBody>
                    <a:bodyPr/>
                    <a:lstStyle/>
                    <a:p>
                      <a:endParaRPr lang="vi-VN"/>
                    </a:p>
                  </a:txBody>
                  <a:tcPr/>
                </a:tc>
                <a:extLst>
                  <a:ext uri="{0D108BD9-81ED-4DB2-BD59-A6C34878D82A}">
                    <a16:rowId xmlns:a16="http://schemas.microsoft.com/office/drawing/2014/main" val="711779030"/>
                  </a:ext>
                </a:extLst>
              </a:tr>
              <a:tr h="528626">
                <a:tc>
                  <a:txBody>
                    <a:bodyPr/>
                    <a:lstStyle/>
                    <a:p>
                      <a:pPr marL="0" marR="0" indent="0" algn="l">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Nông thôn</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47</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83,9%</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9</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16,1%</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56</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tc hMerge="1">
                  <a:txBody>
                    <a:bodyPr/>
                    <a:lstStyle/>
                    <a:p>
                      <a:endParaRPr lang="vi-VN"/>
                    </a:p>
                  </a:txBody>
                  <a:tcPr/>
                </a:tc>
                <a:extLst>
                  <a:ext uri="{0D108BD9-81ED-4DB2-BD59-A6C34878D82A}">
                    <a16:rowId xmlns:a16="http://schemas.microsoft.com/office/drawing/2014/main" val="183952016"/>
                  </a:ext>
                </a:extLst>
              </a:tr>
              <a:tr h="528626">
                <a:tc>
                  <a:txBody>
                    <a:bodyPr/>
                    <a:lstStyle/>
                    <a:p>
                      <a:pPr marL="0" marR="0" indent="0" algn="l">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Hải đảo</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1</a:t>
                      </a:r>
                      <a:endParaRPr lang="vi-VN" sz="12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100%</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tc>
                <a:tc hMerge="1">
                  <a:txBody>
                    <a:bodyPr/>
                    <a:lstStyle/>
                    <a:p>
                      <a:endParaRPr lang="vi-VN"/>
                    </a:p>
                  </a:txBody>
                  <a:tcPr/>
                </a:tc>
                <a:extLst>
                  <a:ext uri="{0D108BD9-81ED-4DB2-BD59-A6C34878D82A}">
                    <a16:rowId xmlns:a16="http://schemas.microsoft.com/office/drawing/2014/main" val="3901019963"/>
                  </a:ext>
                </a:extLst>
              </a:tr>
            </a:tbl>
          </a:graphicData>
        </a:graphic>
      </p:graphicFrame>
      <p:sp>
        <p:nvSpPr>
          <p:cNvPr id="5" name="TextBox 4">
            <a:extLst>
              <a:ext uri="{FF2B5EF4-FFF2-40B4-BE49-F238E27FC236}">
                <a16:creationId xmlns:a16="http://schemas.microsoft.com/office/drawing/2014/main" id="{E0C091CC-96A5-729B-2ADD-10D50919F23A}"/>
              </a:ext>
            </a:extLst>
          </p:cNvPr>
          <p:cNvSpPr txBox="1"/>
          <p:nvPr/>
        </p:nvSpPr>
        <p:spPr>
          <a:xfrm>
            <a:off x="-1" y="1227039"/>
            <a:ext cx="12192001"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a:latin typeface="Tahoma" panose="020B0604030504040204" pitchFamily="34" charset="0"/>
                <a:ea typeface="Tahoma" panose="020B0604030504040204" pitchFamily="34" charset="0"/>
                <a:cs typeface="Tahoma" panose="020B0604030504040204" pitchFamily="34" charset="0"/>
              </a:rPr>
              <a:t>8</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Đặc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điểm</a:t>
            </a:r>
            <a:r>
              <a:rPr lang="en-US" sz="2800" b="1" dirty="0">
                <a:effectLst/>
                <a:latin typeface="Tahoma" panose="020B0604030504040204" pitchFamily="34" charset="0"/>
                <a:ea typeface="Tahoma" panose="020B0604030504040204" pitchFamily="34" charset="0"/>
                <a:cs typeface="Tahoma" panose="020B0604030504040204" pitchFamily="34" charset="0"/>
              </a:rPr>
              <a:t> SDD </a:t>
            </a:r>
            <a:r>
              <a:rPr lang="en-US" sz="2800" b="1" dirty="0" err="1">
                <a:effectLst/>
                <a:latin typeface="Tahoma" panose="020B0604030504040204" pitchFamily="34" charset="0"/>
                <a:ea typeface="Tahoma" panose="020B0604030504040204" pitchFamily="34" charset="0"/>
                <a:cs typeface="Tahoma" panose="020B0604030504040204" pitchFamily="34" charset="0"/>
              </a:rPr>
              <a:t>theo</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khu</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vực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địa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lý</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8062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7DAC40-FBC0-5687-3A23-5F2D9280FA4D}"/>
              </a:ext>
            </a:extLst>
          </p:cNvPr>
          <p:cNvSpPr txBox="1"/>
          <p:nvPr/>
        </p:nvSpPr>
        <p:spPr>
          <a:xfrm>
            <a:off x="0" y="1194954"/>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a:latin typeface="Tahoma" panose="020B0604030504040204" pitchFamily="34" charset="0"/>
                <a:ea typeface="Tahoma" panose="020B0604030504040204" pitchFamily="34" charset="0"/>
                <a:cs typeface="Tahoma" panose="020B0604030504040204" pitchFamily="34" charset="0"/>
              </a:rPr>
              <a:t>9</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Đặc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điểm</a:t>
            </a:r>
            <a:r>
              <a:rPr lang="en-US" sz="2800" b="1" dirty="0">
                <a:effectLst/>
                <a:latin typeface="Tahoma" panose="020B0604030504040204" pitchFamily="34" charset="0"/>
                <a:ea typeface="Tahoma" panose="020B0604030504040204" pitchFamily="34" charset="0"/>
                <a:cs typeface="Tahoma" panose="020B0604030504040204" pitchFamily="34" charset="0"/>
              </a:rPr>
              <a:t> SDD </a:t>
            </a:r>
            <a:r>
              <a:rPr lang="en-US" sz="2800" b="1" dirty="0" err="1">
                <a:effectLst/>
                <a:latin typeface="Tahoma" panose="020B0604030504040204" pitchFamily="34" charset="0"/>
                <a:ea typeface="Tahoma" panose="020B0604030504040204" pitchFamily="34" charset="0"/>
                <a:cs typeface="Tahoma" panose="020B0604030504040204" pitchFamily="34" charset="0"/>
              </a:rPr>
              <a:t>theo</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tiền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sử</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bệnh</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lý</a:t>
            </a:r>
            <a:r>
              <a:rPr lang="en-US" sz="2800" b="1" dirty="0">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dựa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trên</a:t>
            </a:r>
            <a:r>
              <a:rPr lang="en-US" sz="2800" b="1" dirty="0">
                <a:effectLst/>
                <a:latin typeface="Tahoma" panose="020B0604030504040204" pitchFamily="34" charset="0"/>
                <a:ea typeface="Tahoma" panose="020B0604030504040204" pitchFamily="34" charset="0"/>
                <a:cs typeface="Tahoma" panose="020B0604030504040204" pitchFamily="34" charset="0"/>
              </a:rPr>
              <a:t> BMI</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Table 1">
            <a:extLst>
              <a:ext uri="{FF2B5EF4-FFF2-40B4-BE49-F238E27FC236}">
                <a16:creationId xmlns:a16="http://schemas.microsoft.com/office/drawing/2014/main" id="{8566110E-529D-844B-9431-5B74A8FEF70E}"/>
              </a:ext>
            </a:extLst>
          </p:cNvPr>
          <p:cNvGraphicFramePr>
            <a:graphicFrameLocks noGrp="1"/>
          </p:cNvGraphicFramePr>
          <p:nvPr>
            <p:extLst>
              <p:ext uri="{D42A27DB-BD31-4B8C-83A1-F6EECF244321}">
                <p14:modId xmlns:p14="http://schemas.microsoft.com/office/powerpoint/2010/main" val="930360097"/>
              </p:ext>
            </p:extLst>
          </p:nvPr>
        </p:nvGraphicFramePr>
        <p:xfrm>
          <a:off x="838199" y="2354246"/>
          <a:ext cx="10515601" cy="4353881"/>
        </p:xfrm>
        <a:graphic>
          <a:graphicData uri="http://schemas.openxmlformats.org/drawingml/2006/table">
            <a:tbl>
              <a:tblPr firstRow="1" firstCol="1" bandRow="1">
                <a:tableStyleId>{5C22544A-7EE6-4342-B048-85BDC9FD1C3A}</a:tableStyleId>
              </a:tblPr>
              <a:tblGrid>
                <a:gridCol w="3318723">
                  <a:extLst>
                    <a:ext uri="{9D8B030D-6E8A-4147-A177-3AD203B41FA5}">
                      <a16:colId xmlns:a16="http://schemas.microsoft.com/office/drawing/2014/main" val="4243828212"/>
                    </a:ext>
                  </a:extLst>
                </a:gridCol>
                <a:gridCol w="1798168">
                  <a:extLst>
                    <a:ext uri="{9D8B030D-6E8A-4147-A177-3AD203B41FA5}">
                      <a16:colId xmlns:a16="http://schemas.microsoft.com/office/drawing/2014/main" val="1021310805"/>
                    </a:ext>
                  </a:extLst>
                </a:gridCol>
                <a:gridCol w="1800271">
                  <a:extLst>
                    <a:ext uri="{9D8B030D-6E8A-4147-A177-3AD203B41FA5}">
                      <a16:colId xmlns:a16="http://schemas.microsoft.com/office/drawing/2014/main" val="298806089"/>
                    </a:ext>
                  </a:extLst>
                </a:gridCol>
                <a:gridCol w="1800271">
                  <a:extLst>
                    <a:ext uri="{9D8B030D-6E8A-4147-A177-3AD203B41FA5}">
                      <a16:colId xmlns:a16="http://schemas.microsoft.com/office/drawing/2014/main" val="1251552632"/>
                    </a:ext>
                  </a:extLst>
                </a:gridCol>
                <a:gridCol w="1798168">
                  <a:extLst>
                    <a:ext uri="{9D8B030D-6E8A-4147-A177-3AD203B41FA5}">
                      <a16:colId xmlns:a16="http://schemas.microsoft.com/office/drawing/2014/main" val="2629019612"/>
                    </a:ext>
                  </a:extLst>
                </a:gridCol>
              </a:tblGrid>
              <a:tr h="271653">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577689352"/>
                  </a:ext>
                </a:extLst>
              </a:tr>
              <a:tr h="939673">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Tiền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sử</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bệnh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mạn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tính</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 độ 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 </a:t>
                      </a:r>
                      <a:r>
                        <a:rPr lang="en-US" sz="1400" dirty="0" err="1">
                          <a:effectLst/>
                          <a:latin typeface="Tahoma" panose="020B0604030504040204" pitchFamily="34" charset="0"/>
                          <a:ea typeface="Tahoma" panose="020B0604030504040204" pitchFamily="34" charset="0"/>
                          <a:cs typeface="Tahoma" panose="020B0604030504040204" pitchFamily="34" charset="0"/>
                        </a:rPr>
                        <a:t>độ</a:t>
                      </a:r>
                      <a:r>
                        <a:rPr lang="en-US" sz="1400" dirty="0">
                          <a:effectLst/>
                          <a:latin typeface="Tahoma" panose="020B0604030504040204" pitchFamily="34" charset="0"/>
                          <a:ea typeface="Tahoma" panose="020B0604030504040204" pitchFamily="34" charset="0"/>
                          <a:cs typeface="Tahoma" panose="020B0604030504040204" pitchFamily="34" charset="0"/>
                        </a:rPr>
                        <a:t> II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 độ III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Tổng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537363557"/>
                  </a:ext>
                </a:extLst>
              </a:tr>
              <a:tr h="605663">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Đái tháo đường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6</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54,5%</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36,4%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506124192"/>
                  </a:ext>
                </a:extLst>
              </a:tr>
              <a:tr h="605663">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Tăng huyết áp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33,3%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16,7%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182852641"/>
                  </a:ext>
                </a:extLst>
              </a:tr>
              <a:tr h="605663">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Viêm dạ dày</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868110976"/>
                  </a:ext>
                </a:extLst>
              </a:tr>
              <a:tr h="605663">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Gút</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0</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009118325"/>
                  </a:ext>
                </a:extLst>
              </a:tr>
              <a:tr h="605663">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Viêm phế quản mạn tính</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100%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100%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686546203"/>
                  </a:ext>
                </a:extLst>
              </a:tr>
            </a:tbl>
          </a:graphicData>
        </a:graphic>
      </p:graphicFrame>
    </p:spTree>
    <p:extLst>
      <p:ext uri="{BB962C8B-B14F-4D97-AF65-F5344CB8AC3E}">
        <p14:creationId xmlns:p14="http://schemas.microsoft.com/office/powerpoint/2010/main" val="1341446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7DAC40-FBC0-5687-3A23-5F2D9280FA4D}"/>
              </a:ext>
            </a:extLst>
          </p:cNvPr>
          <p:cNvSpPr txBox="1"/>
          <p:nvPr/>
        </p:nvSpPr>
        <p:spPr>
          <a:xfrm>
            <a:off x="0" y="1194954"/>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10. </a:t>
            </a:r>
            <a:r>
              <a:rPr lang="en-US" sz="2800" b="1" dirty="0" err="1">
                <a:effectLst/>
                <a:latin typeface="Tahoma" panose="020B0604030504040204" pitchFamily="34" charset="0"/>
                <a:ea typeface="Tahoma" panose="020B0604030504040204" pitchFamily="34" charset="0"/>
                <a:cs typeface="Tahoma" panose="020B0604030504040204" pitchFamily="34" charset="0"/>
              </a:rPr>
              <a:t>Đặc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điểm</a:t>
            </a:r>
            <a:r>
              <a:rPr lang="en-US" sz="2800" b="1" dirty="0">
                <a:effectLst/>
                <a:latin typeface="Tahoma" panose="020B0604030504040204" pitchFamily="34" charset="0"/>
                <a:ea typeface="Tahoma" panose="020B0604030504040204" pitchFamily="34" charset="0"/>
                <a:cs typeface="Tahoma" panose="020B0604030504040204" pitchFamily="34" charset="0"/>
              </a:rPr>
              <a:t> SDD </a:t>
            </a:r>
            <a:r>
              <a:rPr lang="en-US" sz="2800" b="1" dirty="0" err="1">
                <a:effectLst/>
                <a:latin typeface="Tahoma" panose="020B0604030504040204" pitchFamily="34" charset="0"/>
                <a:ea typeface="Tahoma" panose="020B0604030504040204" pitchFamily="34" charset="0"/>
                <a:cs typeface="Tahoma" panose="020B0604030504040204" pitchFamily="34" charset="0"/>
              </a:rPr>
              <a:t>theo</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tiền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sử</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bệnh</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lý</a:t>
            </a:r>
            <a:r>
              <a:rPr lang="en-US" sz="2800" b="1" dirty="0">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dựa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trên</a:t>
            </a:r>
            <a:r>
              <a:rPr lang="en-US" sz="2800" b="1" dirty="0">
                <a:effectLst/>
                <a:latin typeface="Tahoma" panose="020B0604030504040204" pitchFamily="34" charset="0"/>
                <a:ea typeface="Tahoma" panose="020B0604030504040204" pitchFamily="34" charset="0"/>
                <a:cs typeface="Tahoma" panose="020B0604030504040204" pitchFamily="34" charset="0"/>
              </a:rPr>
              <a:t> SGA</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Table 1">
            <a:extLst>
              <a:ext uri="{FF2B5EF4-FFF2-40B4-BE49-F238E27FC236}">
                <a16:creationId xmlns:a16="http://schemas.microsoft.com/office/drawing/2014/main" id="{959CEC24-0193-2CA0-485C-C4D2207842D4}"/>
              </a:ext>
            </a:extLst>
          </p:cNvPr>
          <p:cNvGraphicFramePr>
            <a:graphicFrameLocks noGrp="1"/>
          </p:cNvGraphicFramePr>
          <p:nvPr>
            <p:extLst>
              <p:ext uri="{D42A27DB-BD31-4B8C-83A1-F6EECF244321}">
                <p14:modId xmlns:p14="http://schemas.microsoft.com/office/powerpoint/2010/main" val="3154311508"/>
              </p:ext>
            </p:extLst>
          </p:nvPr>
        </p:nvGraphicFramePr>
        <p:xfrm>
          <a:off x="693821" y="2354246"/>
          <a:ext cx="10515600" cy="4353881"/>
        </p:xfrm>
        <a:graphic>
          <a:graphicData uri="http://schemas.openxmlformats.org/drawingml/2006/table">
            <a:tbl>
              <a:tblPr firstRow="1" firstCol="1" bandRow="1">
                <a:tableStyleId>{5C22544A-7EE6-4342-B048-85BDC9FD1C3A}</a:tableStyleId>
              </a:tblPr>
              <a:tblGrid>
                <a:gridCol w="3318723">
                  <a:extLst>
                    <a:ext uri="{9D8B030D-6E8A-4147-A177-3AD203B41FA5}">
                      <a16:colId xmlns:a16="http://schemas.microsoft.com/office/drawing/2014/main" val="647018038"/>
                    </a:ext>
                  </a:extLst>
                </a:gridCol>
                <a:gridCol w="2397557">
                  <a:extLst>
                    <a:ext uri="{9D8B030D-6E8A-4147-A177-3AD203B41FA5}">
                      <a16:colId xmlns:a16="http://schemas.microsoft.com/office/drawing/2014/main" val="334604393"/>
                    </a:ext>
                  </a:extLst>
                </a:gridCol>
                <a:gridCol w="2399660">
                  <a:extLst>
                    <a:ext uri="{9D8B030D-6E8A-4147-A177-3AD203B41FA5}">
                      <a16:colId xmlns:a16="http://schemas.microsoft.com/office/drawing/2014/main" val="2880418600"/>
                    </a:ext>
                  </a:extLst>
                </a:gridCol>
                <a:gridCol w="2399660">
                  <a:extLst>
                    <a:ext uri="{9D8B030D-6E8A-4147-A177-3AD203B41FA5}">
                      <a16:colId xmlns:a16="http://schemas.microsoft.com/office/drawing/2014/main" val="2071132747"/>
                    </a:ext>
                  </a:extLst>
                </a:gridCol>
              </a:tblGrid>
              <a:tr h="0">
                <a:tc gridSpan="4">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163276897"/>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Tiền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sử</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bệnh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mạn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tính</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 B</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 C</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Tổng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427109244"/>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Đái tháo đường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75%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440155937"/>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Tăng huyết áp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689840279"/>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Viêm dạ dày</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491849549"/>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Gút</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4229024929"/>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Viêm phế quản mạn tính</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100%</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697133559"/>
                  </a:ext>
                </a:extLst>
              </a:tr>
            </a:tbl>
          </a:graphicData>
        </a:graphic>
      </p:graphicFrame>
    </p:spTree>
    <p:extLst>
      <p:ext uri="{BB962C8B-B14F-4D97-AF65-F5344CB8AC3E}">
        <p14:creationId xmlns:p14="http://schemas.microsoft.com/office/powerpoint/2010/main" val="1819540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7FD06B-93BB-2B14-F768-B95F6AA5D8CD}"/>
              </a:ext>
            </a:extLst>
          </p:cNvPr>
          <p:cNvGraphicFramePr>
            <a:graphicFrameLocks noGrp="1"/>
          </p:cNvGraphicFramePr>
          <p:nvPr>
            <p:extLst>
              <p:ext uri="{D42A27DB-BD31-4B8C-83A1-F6EECF244321}">
                <p14:modId xmlns:p14="http://schemas.microsoft.com/office/powerpoint/2010/main" val="92116441"/>
              </p:ext>
            </p:extLst>
          </p:nvPr>
        </p:nvGraphicFramePr>
        <p:xfrm>
          <a:off x="490538" y="1830408"/>
          <a:ext cx="11210924" cy="5027592"/>
        </p:xfrm>
        <a:graphic>
          <a:graphicData uri="http://schemas.openxmlformats.org/drawingml/2006/table">
            <a:tbl>
              <a:tblPr firstRow="1" firstCol="1" bandRow="1">
                <a:tableStyleId>{5C22544A-7EE6-4342-B048-85BDC9FD1C3A}</a:tableStyleId>
              </a:tblPr>
              <a:tblGrid>
                <a:gridCol w="3220034">
                  <a:extLst>
                    <a:ext uri="{9D8B030D-6E8A-4147-A177-3AD203B41FA5}">
                      <a16:colId xmlns:a16="http://schemas.microsoft.com/office/drawing/2014/main" val="2231239089"/>
                    </a:ext>
                  </a:extLst>
                </a:gridCol>
                <a:gridCol w="2228437">
                  <a:extLst>
                    <a:ext uri="{9D8B030D-6E8A-4147-A177-3AD203B41FA5}">
                      <a16:colId xmlns:a16="http://schemas.microsoft.com/office/drawing/2014/main" val="1055947612"/>
                    </a:ext>
                  </a:extLst>
                </a:gridCol>
                <a:gridCol w="933997">
                  <a:extLst>
                    <a:ext uri="{9D8B030D-6E8A-4147-A177-3AD203B41FA5}">
                      <a16:colId xmlns:a16="http://schemas.microsoft.com/office/drawing/2014/main" val="3865571741"/>
                    </a:ext>
                  </a:extLst>
                </a:gridCol>
                <a:gridCol w="1107089">
                  <a:extLst>
                    <a:ext uri="{9D8B030D-6E8A-4147-A177-3AD203B41FA5}">
                      <a16:colId xmlns:a16="http://schemas.microsoft.com/office/drawing/2014/main" val="2720069603"/>
                    </a:ext>
                  </a:extLst>
                </a:gridCol>
                <a:gridCol w="1010843">
                  <a:extLst>
                    <a:ext uri="{9D8B030D-6E8A-4147-A177-3AD203B41FA5}">
                      <a16:colId xmlns:a16="http://schemas.microsoft.com/office/drawing/2014/main" val="2067461366"/>
                    </a:ext>
                  </a:extLst>
                </a:gridCol>
                <a:gridCol w="832864">
                  <a:extLst>
                    <a:ext uri="{9D8B030D-6E8A-4147-A177-3AD203B41FA5}">
                      <a16:colId xmlns:a16="http://schemas.microsoft.com/office/drawing/2014/main" val="1526274509"/>
                    </a:ext>
                  </a:extLst>
                </a:gridCol>
                <a:gridCol w="1877660">
                  <a:extLst>
                    <a:ext uri="{9D8B030D-6E8A-4147-A177-3AD203B41FA5}">
                      <a16:colId xmlns:a16="http://schemas.microsoft.com/office/drawing/2014/main" val="1922012311"/>
                    </a:ext>
                  </a:extLst>
                </a:gridCol>
              </a:tblGrid>
              <a:tr h="212389">
                <a:tc gridSpan="7">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BMI</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85404664"/>
                  </a:ext>
                </a:extLst>
              </a:tr>
              <a:tr h="666452">
                <a:tc>
                  <a:txBody>
                    <a:bodyPr/>
                    <a:lstStyle/>
                    <a:p>
                      <a:pPr marL="0" marR="0" indent="0" algn="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SDD</a:t>
                      </a:r>
                      <a:endParaRPr lang="vi-VN" sz="12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200" dirty="0" err="1">
                          <a:effectLst/>
                          <a:latin typeface="Tahoma" panose="020B0604030504040204" pitchFamily="34" charset="0"/>
                          <a:ea typeface="Tahoma" panose="020B0604030504040204" pitchFamily="34" charset="0"/>
                          <a:cs typeface="Tahoma" panose="020B0604030504040204" pitchFamily="34" charset="0"/>
                        </a:rPr>
                        <a:t>Thời</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gian</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chẩn</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đoán</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SDD </a:t>
                      </a:r>
                      <a:r>
                        <a:rPr lang="en-US" sz="1200" dirty="0" err="1">
                          <a:effectLst/>
                          <a:latin typeface="Tahoma" panose="020B0604030504040204" pitchFamily="34" charset="0"/>
                          <a:ea typeface="Tahoma" panose="020B0604030504040204" pitchFamily="34" charset="0"/>
                          <a:cs typeface="Tahoma" panose="020B0604030504040204" pitchFamily="34" charset="0"/>
                        </a:rPr>
                        <a:t>độ</a:t>
                      </a:r>
                      <a:r>
                        <a:rPr lang="en-US" sz="1200" dirty="0">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n=43</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gridSpan="2">
                  <a:txBody>
                    <a:bodyPr/>
                    <a:lstStyle/>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SDD </a:t>
                      </a:r>
                      <a:r>
                        <a:rPr lang="en-US" sz="1200" dirty="0" err="1">
                          <a:effectLst/>
                          <a:latin typeface="Tahoma" panose="020B0604030504040204" pitchFamily="34" charset="0"/>
                          <a:ea typeface="Tahoma" panose="020B0604030504040204" pitchFamily="34" charset="0"/>
                          <a:cs typeface="Tahoma" panose="020B0604030504040204" pitchFamily="34" charset="0"/>
                        </a:rPr>
                        <a:t>độ</a:t>
                      </a:r>
                      <a:r>
                        <a:rPr lang="en-US" sz="1200" dirty="0">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n=22</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SDD </a:t>
                      </a:r>
                      <a:r>
                        <a:rPr lang="en-US" sz="1200" dirty="0" err="1">
                          <a:effectLst/>
                          <a:latin typeface="Tahoma" panose="020B0604030504040204" pitchFamily="34" charset="0"/>
                          <a:ea typeface="Tahoma" panose="020B0604030504040204" pitchFamily="34" charset="0"/>
                          <a:cs typeface="Tahoma" panose="020B0604030504040204" pitchFamily="34" charset="0"/>
                        </a:rPr>
                        <a:t>độ</a:t>
                      </a:r>
                      <a:r>
                        <a:rPr lang="en-US" sz="1200" dirty="0">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n=21</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Tổng</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n=86</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extLst>
                  <a:ext uri="{0D108BD9-81ED-4DB2-BD59-A6C34878D82A}">
                    <a16:rowId xmlns:a16="http://schemas.microsoft.com/office/drawing/2014/main" val="600396472"/>
                  </a:ext>
                </a:extLst>
              </a:tr>
              <a:tr h="439420">
                <a:tc>
                  <a:txBody>
                    <a:bodyPr/>
                    <a:lstStyle/>
                    <a:p>
                      <a:pPr marL="0" marR="0" indent="0" algn="l">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&lt;2 tháng</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31</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49,2%</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18</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28,6%</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14</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22,2%</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63</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extLst>
                  <a:ext uri="{0D108BD9-81ED-4DB2-BD59-A6C34878D82A}">
                    <a16:rowId xmlns:a16="http://schemas.microsoft.com/office/drawing/2014/main" val="3922500776"/>
                  </a:ext>
                </a:extLst>
              </a:tr>
              <a:tr h="439420">
                <a:tc>
                  <a:txBody>
                    <a:bodyPr/>
                    <a:lstStyle/>
                    <a:p>
                      <a:pPr marL="0" marR="0" indent="0" algn="l">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2 </a:t>
                      </a:r>
                      <a:r>
                        <a:rPr lang="en-US" sz="1200" dirty="0" err="1">
                          <a:effectLst/>
                          <a:latin typeface="Tahoma" panose="020B0604030504040204" pitchFamily="34" charset="0"/>
                          <a:ea typeface="Tahoma" panose="020B0604030504040204" pitchFamily="34" charset="0"/>
                          <a:cs typeface="Tahoma" panose="020B0604030504040204" pitchFamily="34" charset="0"/>
                        </a:rPr>
                        <a:t>đến</a:t>
                      </a:r>
                      <a:r>
                        <a:rPr lang="en-US" sz="1200" dirty="0">
                          <a:effectLst/>
                          <a:latin typeface="Tahoma" panose="020B0604030504040204" pitchFamily="34" charset="0"/>
                          <a:ea typeface="Tahoma" panose="020B0604030504040204" pitchFamily="34" charset="0"/>
                          <a:cs typeface="Tahoma" panose="020B0604030504040204" pitchFamily="34" charset="0"/>
                        </a:rPr>
                        <a:t> 6 </a:t>
                      </a:r>
                      <a:r>
                        <a:rPr lang="en-US" sz="1200" dirty="0" err="1">
                          <a:effectLst/>
                          <a:latin typeface="Tahoma" panose="020B0604030504040204" pitchFamily="34" charset="0"/>
                          <a:ea typeface="Tahoma" panose="020B0604030504040204" pitchFamily="34" charset="0"/>
                          <a:cs typeface="Tahoma" panose="020B0604030504040204" pitchFamily="34" charset="0"/>
                        </a:rPr>
                        <a:t>tháng</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47,6%</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4</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19%</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7</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33,3%</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21</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extLst>
                  <a:ext uri="{0D108BD9-81ED-4DB2-BD59-A6C34878D82A}">
                    <a16:rowId xmlns:a16="http://schemas.microsoft.com/office/drawing/2014/main" val="349517178"/>
                  </a:ext>
                </a:extLst>
              </a:tr>
              <a:tr h="439420">
                <a:tc>
                  <a:txBody>
                    <a:bodyPr/>
                    <a:lstStyle/>
                    <a:p>
                      <a:pPr marL="0" marR="0" indent="0" algn="l">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&gt;6 tháng</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tc gridSpan="2">
                  <a:txBody>
                    <a:bodyPr/>
                    <a:lstStyle/>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0</a:t>
                      </a:r>
                      <a:endParaRPr lang="vi-VN" sz="12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0%</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extLst>
                  <a:ext uri="{0D108BD9-81ED-4DB2-BD59-A6C34878D82A}">
                    <a16:rowId xmlns:a16="http://schemas.microsoft.com/office/drawing/2014/main" val="548603622"/>
                  </a:ext>
                </a:extLst>
              </a:tr>
              <a:tr h="212389">
                <a:tc gridSpan="7">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SGA</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09146945"/>
                  </a:ext>
                </a:extLst>
              </a:tr>
              <a:tr h="666452">
                <a:tc>
                  <a:txBody>
                    <a:bodyPr/>
                    <a:lstStyle/>
                    <a:p>
                      <a:pPr marL="0" marR="0" indent="0" algn="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SDD</a:t>
                      </a:r>
                      <a:endParaRPr lang="vi-VN" sz="12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200" dirty="0" err="1">
                          <a:effectLst/>
                          <a:latin typeface="Tahoma" panose="020B0604030504040204" pitchFamily="34" charset="0"/>
                          <a:ea typeface="Tahoma" panose="020B0604030504040204" pitchFamily="34" charset="0"/>
                          <a:cs typeface="Tahoma" panose="020B0604030504040204" pitchFamily="34" charset="0"/>
                        </a:rPr>
                        <a:t>Thời</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gian</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chẩn</a:t>
                      </a:r>
                      <a:r>
                        <a:rPr lang="en-US" sz="1200" dirty="0">
                          <a:effectLst/>
                          <a:latin typeface="Tahoma" panose="020B0604030504040204" pitchFamily="34" charset="0"/>
                          <a:ea typeface="Tahoma" panose="020B0604030504040204" pitchFamily="34" charset="0"/>
                          <a:cs typeface="Tahoma" panose="020B0604030504040204" pitchFamily="34" charset="0"/>
                        </a:rPr>
                        <a:t> </a:t>
                      </a:r>
                      <a:r>
                        <a:rPr lang="en-US" sz="1200" dirty="0" err="1">
                          <a:effectLst/>
                          <a:latin typeface="Tahoma" panose="020B0604030504040204" pitchFamily="34" charset="0"/>
                          <a:ea typeface="Tahoma" panose="020B0604030504040204" pitchFamily="34" charset="0"/>
                          <a:cs typeface="Tahoma" panose="020B0604030504040204" pitchFamily="34" charset="0"/>
                        </a:rPr>
                        <a:t>đoán</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TlToBr w="12700" cap="flat" cmpd="sng" algn="ctr">
                      <a:solidFill>
                        <a:schemeClr val="tx1"/>
                      </a:solidFill>
                      <a:prstDash val="solid"/>
                      <a:round/>
                      <a:headEnd type="none" w="med" len="med"/>
                      <a:tailEnd type="none" w="med" len="med"/>
                    </a:lnTlToBr>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SGA B</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n=80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SGA C</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n=13</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Tổng</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n=93</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extLst>
                  <a:ext uri="{0D108BD9-81ED-4DB2-BD59-A6C34878D82A}">
                    <a16:rowId xmlns:a16="http://schemas.microsoft.com/office/drawing/2014/main" val="1514168695"/>
                  </a:ext>
                </a:extLst>
              </a:tr>
              <a:tr h="439420">
                <a:tc>
                  <a:txBody>
                    <a:bodyPr/>
                    <a:lstStyle/>
                    <a:p>
                      <a:pPr marL="0" marR="0" indent="0" algn="l">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&lt;2 tháng</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62</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91,2%</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6</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8,8%</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68</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tc hMerge="1">
                  <a:txBody>
                    <a:bodyPr/>
                    <a:lstStyle/>
                    <a:p>
                      <a:endParaRPr lang="vi-VN"/>
                    </a:p>
                  </a:txBody>
                  <a:tcPr/>
                </a:tc>
                <a:extLst>
                  <a:ext uri="{0D108BD9-81ED-4DB2-BD59-A6C34878D82A}">
                    <a16:rowId xmlns:a16="http://schemas.microsoft.com/office/drawing/2014/main" val="4032960622"/>
                  </a:ext>
                </a:extLst>
              </a:tr>
              <a:tr h="439420">
                <a:tc>
                  <a:txBody>
                    <a:bodyPr/>
                    <a:lstStyle/>
                    <a:p>
                      <a:pPr marL="0" marR="0" indent="0" algn="l">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 đến 6 tháng</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18</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78,3%</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5</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21,7%</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23</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tc hMerge="1">
                  <a:txBody>
                    <a:bodyPr/>
                    <a:lstStyle/>
                    <a:p>
                      <a:endParaRPr lang="vi-VN"/>
                    </a:p>
                  </a:txBody>
                  <a:tcPr/>
                </a:tc>
                <a:extLst>
                  <a:ext uri="{0D108BD9-81ED-4DB2-BD59-A6C34878D82A}">
                    <a16:rowId xmlns:a16="http://schemas.microsoft.com/office/drawing/2014/main" val="1962468606"/>
                  </a:ext>
                </a:extLst>
              </a:tr>
              <a:tr h="439420">
                <a:tc>
                  <a:txBody>
                    <a:bodyPr/>
                    <a:lstStyle/>
                    <a:p>
                      <a:pPr marL="0" marR="0" indent="0" algn="l">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&gt;6 tháng</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2</a:t>
                      </a:r>
                      <a:endParaRPr lang="vi-VN" sz="12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a:effectLst/>
                          <a:latin typeface="Tahoma" panose="020B0604030504040204" pitchFamily="34" charset="0"/>
                          <a:ea typeface="Tahoma" panose="020B0604030504040204" pitchFamily="34" charset="0"/>
                          <a:cs typeface="Tahoma" panose="020B0604030504040204" pitchFamily="34" charset="0"/>
                        </a:rPr>
                        <a:t>100%</a:t>
                      </a:r>
                      <a:endParaRPr lang="vi-VN" sz="12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2</a:t>
                      </a:r>
                      <a:endParaRPr lang="vi-VN" sz="12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200" dirty="0">
                          <a:effectLst/>
                          <a:latin typeface="Tahoma" panose="020B0604030504040204" pitchFamily="34" charset="0"/>
                          <a:ea typeface="Tahoma" panose="020B0604030504040204" pitchFamily="34" charset="0"/>
                          <a:cs typeface="Tahoma" panose="020B0604030504040204" pitchFamily="34" charset="0"/>
                        </a:rPr>
                        <a:t>100%</a:t>
                      </a:r>
                      <a:endParaRPr lang="vi-VN" sz="12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tc>
                <a:tc hMerge="1">
                  <a:txBody>
                    <a:bodyPr/>
                    <a:lstStyle/>
                    <a:p>
                      <a:endParaRPr lang="vi-VN"/>
                    </a:p>
                  </a:txBody>
                  <a:tcPr/>
                </a:tc>
                <a:extLst>
                  <a:ext uri="{0D108BD9-81ED-4DB2-BD59-A6C34878D82A}">
                    <a16:rowId xmlns:a16="http://schemas.microsoft.com/office/drawing/2014/main" val="4219860462"/>
                  </a:ext>
                </a:extLst>
              </a:tr>
            </a:tbl>
          </a:graphicData>
        </a:graphic>
      </p:graphicFrame>
      <p:sp>
        <p:nvSpPr>
          <p:cNvPr id="4" name="TextBox 3">
            <a:extLst>
              <a:ext uri="{FF2B5EF4-FFF2-40B4-BE49-F238E27FC236}">
                <a16:creationId xmlns:a16="http://schemas.microsoft.com/office/drawing/2014/main" id="{037DDCD1-72BE-EA16-D3C2-D18F5AA8E15A}"/>
              </a:ext>
            </a:extLst>
          </p:cNvPr>
          <p:cNvSpPr txBox="1"/>
          <p:nvPr/>
        </p:nvSpPr>
        <p:spPr>
          <a:xfrm>
            <a:off x="-1" y="1307188"/>
            <a:ext cx="12192001"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11. </a:t>
            </a:r>
            <a:r>
              <a:rPr lang="en-US" sz="2800" b="1" dirty="0" err="1">
                <a:effectLst/>
                <a:latin typeface="Tahoma" panose="020B0604030504040204" pitchFamily="34" charset="0"/>
                <a:ea typeface="Tahoma" panose="020B0604030504040204" pitchFamily="34" charset="0"/>
                <a:cs typeface="Tahoma" panose="020B0604030504040204" pitchFamily="34" charset="0"/>
              </a:rPr>
              <a:t>Đặc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điểm</a:t>
            </a:r>
            <a:r>
              <a:rPr lang="en-US" sz="2800" b="1" dirty="0">
                <a:effectLst/>
                <a:latin typeface="Tahoma" panose="020B0604030504040204" pitchFamily="34" charset="0"/>
                <a:ea typeface="Tahoma" panose="020B0604030504040204" pitchFamily="34" charset="0"/>
                <a:cs typeface="Tahoma" panose="020B0604030504040204" pitchFamily="34" charset="0"/>
              </a:rPr>
              <a:t> SDD </a:t>
            </a:r>
            <a:r>
              <a:rPr lang="en-US" sz="2800" b="1" dirty="0" err="1">
                <a:effectLst/>
                <a:latin typeface="Tahoma" panose="020B0604030504040204" pitchFamily="34" charset="0"/>
                <a:ea typeface="Tahoma" panose="020B0604030504040204" pitchFamily="34" charset="0"/>
                <a:cs typeface="Tahoma" panose="020B0604030504040204" pitchFamily="34" charset="0"/>
              </a:rPr>
              <a:t>theo</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thời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chẩn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đoán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bệnh</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3945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D6D031-8E27-22B8-F317-820110C6A838}"/>
              </a:ext>
            </a:extLst>
          </p:cNvPr>
          <p:cNvSpPr>
            <a:spLocks noGrp="1"/>
          </p:cNvSpPr>
          <p:nvPr>
            <p:ph type="title"/>
          </p:nvPr>
        </p:nvSpPr>
        <p:spPr>
          <a:xfrm>
            <a:off x="232611" y="3429000"/>
            <a:ext cx="11726778" cy="686636"/>
          </a:xfrm>
        </p:spPr>
        <p:txBody>
          <a:bodyPr>
            <a:normAutofit fontScale="90000"/>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TÌNH TRẠNG DINH DƯỠNG VÀ CÁC YẾU TỐ LIÊN QUAN CỦA ĐỐI TƯỢNG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96223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12.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nhóm</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tuổi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2E0A959B-39BB-FAC7-D4B5-97AF15A006C0}"/>
              </a:ext>
            </a:extLst>
          </p:cNvPr>
          <p:cNvGraphicFramePr>
            <a:graphicFrameLocks noGrp="1"/>
          </p:cNvGraphicFramePr>
          <p:nvPr>
            <p:extLst>
              <p:ext uri="{D42A27DB-BD31-4B8C-83A1-F6EECF244321}">
                <p14:modId xmlns:p14="http://schemas.microsoft.com/office/powerpoint/2010/main" val="1511206717"/>
              </p:ext>
            </p:extLst>
          </p:nvPr>
        </p:nvGraphicFramePr>
        <p:xfrm>
          <a:off x="838200" y="1912652"/>
          <a:ext cx="10515600" cy="428498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1145531671"/>
                    </a:ext>
                  </a:extLst>
                </a:gridCol>
                <a:gridCol w="1882292">
                  <a:extLst>
                    <a:ext uri="{9D8B030D-6E8A-4147-A177-3AD203B41FA5}">
                      <a16:colId xmlns:a16="http://schemas.microsoft.com/office/drawing/2014/main" val="1670900285"/>
                    </a:ext>
                  </a:extLst>
                </a:gridCol>
                <a:gridCol w="1972727">
                  <a:extLst>
                    <a:ext uri="{9D8B030D-6E8A-4147-A177-3AD203B41FA5}">
                      <a16:colId xmlns:a16="http://schemas.microsoft.com/office/drawing/2014/main" val="3671601888"/>
                    </a:ext>
                  </a:extLst>
                </a:gridCol>
                <a:gridCol w="2075779">
                  <a:extLst>
                    <a:ext uri="{9D8B030D-6E8A-4147-A177-3AD203B41FA5}">
                      <a16:colId xmlns:a16="http://schemas.microsoft.com/office/drawing/2014/main" val="1207665710"/>
                    </a:ext>
                  </a:extLst>
                </a:gridCol>
                <a:gridCol w="1278697">
                  <a:extLst>
                    <a:ext uri="{9D8B030D-6E8A-4147-A177-3AD203B41FA5}">
                      <a16:colId xmlns:a16="http://schemas.microsoft.com/office/drawing/2014/main" val="3725550597"/>
                    </a:ext>
                  </a:extLst>
                </a:gridCol>
              </a:tblGrid>
              <a:tr h="0">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144167229"/>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Tuổi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n=86</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n=164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921374990"/>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&lt;60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35,7%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108</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64,3%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1,197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(0,682-2,099)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0,628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677986277"/>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≥60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31,7%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56</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68,8%</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04356446"/>
                  </a:ext>
                </a:extLst>
              </a:tr>
              <a:tr h="0">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416370602"/>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Tuổi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n=157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969568324"/>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&lt;60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41,1%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58,9%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1,684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(0,956-2,968)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0,094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821624439"/>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≥60 tuổi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58</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70,7%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994386307"/>
                  </a:ext>
                </a:extLst>
              </a:tr>
            </a:tbl>
          </a:graphicData>
        </a:graphic>
      </p:graphicFrame>
    </p:spTree>
    <p:extLst>
      <p:ext uri="{BB962C8B-B14F-4D97-AF65-F5344CB8AC3E}">
        <p14:creationId xmlns:p14="http://schemas.microsoft.com/office/powerpoint/2010/main" val="151993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MỤC TIÊU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1825624"/>
            <a:ext cx="11726778" cy="4815807"/>
          </a:xfrm>
        </p:spPr>
        <p:txBody>
          <a:bodyPr>
            <a:normAutofit/>
          </a:bodyPr>
          <a:lstStyle/>
          <a:p>
            <a:r>
              <a:rPr lang="vi-VN" dirty="0">
                <a:latin typeface="Tahoma" panose="020B0604030504040204" pitchFamily="34" charset="0"/>
                <a:ea typeface="Tahoma" panose="020B0604030504040204" pitchFamily="34" charset="0"/>
                <a:cs typeface="Tahoma" panose="020B0604030504040204" pitchFamily="34" charset="0"/>
              </a:rPr>
              <a:t>1. Mô tả các đặc điểm dinh dưỡng theo chỉ số BMI và phương pháp SGA ở bệnh nhân lao phổi mới tại Bệnh viện Phổi Hải Phòng năm 2021-2022.</a:t>
            </a:r>
          </a:p>
          <a:p>
            <a:r>
              <a:rPr lang="vi-VN" dirty="0">
                <a:latin typeface="Tahoma" panose="020B0604030504040204" pitchFamily="34" charset="0"/>
                <a:ea typeface="Tahoma" panose="020B0604030504040204" pitchFamily="34" charset="0"/>
                <a:cs typeface="Tahoma" panose="020B0604030504040204" pitchFamily="34" charset="0"/>
              </a:rPr>
              <a:t>2. Mô tả một số yếu tố liên quan đến tình trạng dinh dưỡng ở đối tượng nghiên cứu trên.</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0723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13.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giới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FF33A165-2585-42E7-3F67-33641E36EE5F}"/>
              </a:ext>
            </a:extLst>
          </p:cNvPr>
          <p:cNvGraphicFramePr>
            <a:graphicFrameLocks noGrp="1"/>
          </p:cNvGraphicFramePr>
          <p:nvPr>
            <p:extLst>
              <p:ext uri="{D42A27DB-BD31-4B8C-83A1-F6EECF244321}">
                <p14:modId xmlns:p14="http://schemas.microsoft.com/office/powerpoint/2010/main" val="1525785069"/>
              </p:ext>
            </p:extLst>
          </p:nvPr>
        </p:nvGraphicFramePr>
        <p:xfrm>
          <a:off x="838200" y="1988852"/>
          <a:ext cx="10515600" cy="413258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866899858"/>
                    </a:ext>
                  </a:extLst>
                </a:gridCol>
                <a:gridCol w="1779240">
                  <a:extLst>
                    <a:ext uri="{9D8B030D-6E8A-4147-A177-3AD203B41FA5}">
                      <a16:colId xmlns:a16="http://schemas.microsoft.com/office/drawing/2014/main" val="2499937643"/>
                    </a:ext>
                  </a:extLst>
                </a:gridCol>
                <a:gridCol w="1970623">
                  <a:extLst>
                    <a:ext uri="{9D8B030D-6E8A-4147-A177-3AD203B41FA5}">
                      <a16:colId xmlns:a16="http://schemas.microsoft.com/office/drawing/2014/main" val="799346953"/>
                    </a:ext>
                  </a:extLst>
                </a:gridCol>
                <a:gridCol w="2180935">
                  <a:extLst>
                    <a:ext uri="{9D8B030D-6E8A-4147-A177-3AD203B41FA5}">
                      <a16:colId xmlns:a16="http://schemas.microsoft.com/office/drawing/2014/main" val="2570018225"/>
                    </a:ext>
                  </a:extLst>
                </a:gridCol>
                <a:gridCol w="1278697">
                  <a:extLst>
                    <a:ext uri="{9D8B030D-6E8A-4147-A177-3AD203B41FA5}">
                      <a16:colId xmlns:a16="http://schemas.microsoft.com/office/drawing/2014/main" val="3579722953"/>
                    </a:ext>
                  </a:extLst>
                </a:gridCol>
              </a:tblGrid>
              <a:tr h="0">
                <a:tc gridSpan="5">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426937625"/>
                  </a:ext>
                </a:extLst>
              </a:tr>
              <a:tr h="481965">
                <a:tc>
                  <a:txBody>
                    <a:bodyPr/>
                    <a:lstStyle/>
                    <a:p>
                      <a:pPr marL="0" marR="0" indent="0" algn="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Giới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n=164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47823995"/>
                  </a:ext>
                </a:extLst>
              </a:tr>
              <a:tr h="224790">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Nam</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63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34,4%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120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65,6%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(0,557-1,811)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1,000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726546558"/>
                  </a:ext>
                </a:extLst>
              </a:tr>
              <a:tr h="44450">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Nữ</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23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34,3%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44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65,7%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973604792"/>
                  </a:ext>
                </a:extLst>
              </a:tr>
              <a:tr h="0">
                <a:tc gridSpan="5">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SGA</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335222791"/>
                  </a:ext>
                </a:extLst>
              </a:tr>
              <a:tr h="481965">
                <a:tc>
                  <a:txBody>
                    <a:bodyPr/>
                    <a:lstStyle/>
                    <a:p>
                      <a:pPr marL="0" marR="0" indent="0" algn="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Giới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n=93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n=157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480829103"/>
                  </a:ext>
                </a:extLst>
              </a:tr>
              <a:tr h="224790">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Nam</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71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38,8%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112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61,2%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1,297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(0,719-2,340)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0,474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55045661"/>
                  </a:ext>
                </a:extLst>
              </a:tr>
              <a:tr h="44450">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Nữ</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22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32,8%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45</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67,2%</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495229636"/>
                  </a:ext>
                </a:extLst>
              </a:tr>
            </a:tbl>
          </a:graphicData>
        </a:graphic>
      </p:graphicFrame>
    </p:spTree>
    <p:extLst>
      <p:ext uri="{BB962C8B-B14F-4D97-AF65-F5344CB8AC3E}">
        <p14:creationId xmlns:p14="http://schemas.microsoft.com/office/powerpoint/2010/main" val="759773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14.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nghề</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nghiệp</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1611275863"/>
              </p:ext>
            </p:extLst>
          </p:nvPr>
        </p:nvGraphicFramePr>
        <p:xfrm>
          <a:off x="838200" y="1912652"/>
          <a:ext cx="10515600" cy="428498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7">
                  <a:extLst>
                    <a:ext uri="{9D8B030D-6E8A-4147-A177-3AD203B41FA5}">
                      <a16:colId xmlns:a16="http://schemas.microsoft.com/office/drawing/2014/main" val="2572017339"/>
                    </a:ext>
                  </a:extLst>
                </a:gridCol>
              </a:tblGrid>
              <a:tr h="0">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Nghề</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nghiệp</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n=164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366803808"/>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Lao động tự do</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49</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41,5%</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58,5%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1,823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(1,076-3,090)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0,035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043908349"/>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72%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r h="0">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086064730"/>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Nghề</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nghiệp</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n=157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056253054"/>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Lao động tự do</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43,2%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56,8%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1,631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(0,973-2,734)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0,083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539821160"/>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31,8%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90</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68,2%</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95108844"/>
                  </a:ext>
                </a:extLst>
              </a:tr>
            </a:tbl>
          </a:graphicData>
        </a:graphic>
      </p:graphicFrame>
    </p:spTree>
    <p:extLst>
      <p:ext uri="{BB962C8B-B14F-4D97-AF65-F5344CB8AC3E}">
        <p14:creationId xmlns:p14="http://schemas.microsoft.com/office/powerpoint/2010/main" val="3366541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15.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khu</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vực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địa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lý</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233C6C0A-A495-8C32-36FA-40C263C1851F}"/>
              </a:ext>
            </a:extLst>
          </p:cNvPr>
          <p:cNvGraphicFramePr>
            <a:graphicFrameLocks noGrp="1"/>
          </p:cNvGraphicFramePr>
          <p:nvPr>
            <p:extLst>
              <p:ext uri="{D42A27DB-BD31-4B8C-83A1-F6EECF244321}">
                <p14:modId xmlns:p14="http://schemas.microsoft.com/office/powerpoint/2010/main" val="1784465194"/>
              </p:ext>
            </p:extLst>
          </p:nvPr>
        </p:nvGraphicFramePr>
        <p:xfrm>
          <a:off x="1167531" y="1766346"/>
          <a:ext cx="9856937" cy="4772664"/>
        </p:xfrm>
        <a:graphic>
          <a:graphicData uri="http://schemas.openxmlformats.org/drawingml/2006/table">
            <a:tbl>
              <a:tblPr firstRow="1" firstCol="1" bandRow="1">
                <a:tableStyleId>{5C22544A-7EE6-4342-B048-85BDC9FD1C3A}</a:tableStyleId>
              </a:tblPr>
              <a:tblGrid>
                <a:gridCol w="3099021">
                  <a:extLst>
                    <a:ext uri="{9D8B030D-6E8A-4147-A177-3AD203B41FA5}">
                      <a16:colId xmlns:a16="http://schemas.microsoft.com/office/drawing/2014/main" val="1286087498"/>
                    </a:ext>
                  </a:extLst>
                </a:gridCol>
                <a:gridCol w="1667794">
                  <a:extLst>
                    <a:ext uri="{9D8B030D-6E8A-4147-A177-3AD203B41FA5}">
                      <a16:colId xmlns:a16="http://schemas.microsoft.com/office/drawing/2014/main" val="2016444454"/>
                    </a:ext>
                  </a:extLst>
                </a:gridCol>
                <a:gridCol w="1847190">
                  <a:extLst>
                    <a:ext uri="{9D8B030D-6E8A-4147-A177-3AD203B41FA5}">
                      <a16:colId xmlns:a16="http://schemas.microsoft.com/office/drawing/2014/main" val="2811731238"/>
                    </a:ext>
                  </a:extLst>
                </a:gridCol>
                <a:gridCol w="2044328">
                  <a:extLst>
                    <a:ext uri="{9D8B030D-6E8A-4147-A177-3AD203B41FA5}">
                      <a16:colId xmlns:a16="http://schemas.microsoft.com/office/drawing/2014/main" val="1952960923"/>
                    </a:ext>
                  </a:extLst>
                </a:gridCol>
                <a:gridCol w="1198604">
                  <a:extLst>
                    <a:ext uri="{9D8B030D-6E8A-4147-A177-3AD203B41FA5}">
                      <a16:colId xmlns:a16="http://schemas.microsoft.com/office/drawing/2014/main" val="1344134866"/>
                    </a:ext>
                  </a:extLst>
                </a:gridCol>
              </a:tblGrid>
              <a:tr h="254638">
                <a:tc gridSpan="5">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971210431"/>
                  </a:ext>
                </a:extLst>
              </a:tr>
              <a:tr h="833197">
                <a:tc>
                  <a:txBody>
                    <a:bodyPr/>
                    <a:lstStyle/>
                    <a:p>
                      <a:pPr marL="0" marR="0" indent="0" algn="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vực</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địa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lý</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n=164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extLst>
                  <a:ext uri="{0D108BD9-81ED-4DB2-BD59-A6C34878D82A}">
                    <a16:rowId xmlns:a16="http://schemas.microsoft.com/office/drawing/2014/main" val="2364311908"/>
                  </a:ext>
                </a:extLst>
              </a:tr>
              <a:tr h="54391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Thành thị</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32,4%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71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67,6%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rowSpan="2">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0,856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(0,503-1,457)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rowSpan="2">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0,662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extLst>
                  <a:ext uri="{0D108BD9-81ED-4DB2-BD59-A6C34878D82A}">
                    <a16:rowId xmlns:a16="http://schemas.microsoft.com/office/drawing/2014/main" val="1124231771"/>
                  </a:ext>
                </a:extLst>
              </a:tr>
              <a:tr h="54391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Nông thôn và hải đảo</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52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35,9%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93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64,1%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115895743"/>
                  </a:ext>
                </a:extLst>
              </a:tr>
              <a:tr h="254638">
                <a:tc gridSpan="5">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SGA</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984999875"/>
                  </a:ext>
                </a:extLst>
              </a:tr>
              <a:tr h="833197">
                <a:tc>
                  <a:txBody>
                    <a:bodyPr/>
                    <a:lstStyle/>
                    <a:p>
                      <a:pPr marL="0" marR="0" indent="0" algn="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vực</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địa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lý</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n=157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extLst>
                  <a:ext uri="{0D108BD9-81ED-4DB2-BD59-A6C34878D82A}">
                    <a16:rowId xmlns:a16="http://schemas.microsoft.com/office/drawing/2014/main" val="4062392146"/>
                  </a:ext>
                </a:extLst>
              </a:tr>
              <a:tr h="54391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Thành thị</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34,3%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69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65,7%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rowSpan="2">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0,805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(0,477-1,359)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rowSpan="2">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0,497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extLst>
                  <a:ext uri="{0D108BD9-81ED-4DB2-BD59-A6C34878D82A}">
                    <a16:rowId xmlns:a16="http://schemas.microsoft.com/office/drawing/2014/main" val="1774535437"/>
                  </a:ext>
                </a:extLst>
              </a:tr>
              <a:tr h="543917">
                <a:tc>
                  <a:txBody>
                    <a:bodyPr/>
                    <a:lstStyle/>
                    <a:p>
                      <a:pPr marL="0" marR="0" indent="0" algn="l">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Nông thôn và hải đảo</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57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a:effectLst/>
                          <a:latin typeface="Tahoma" panose="020B0604030504040204" pitchFamily="34" charset="0"/>
                          <a:ea typeface="Tahoma" panose="020B0604030504040204" pitchFamily="34" charset="0"/>
                          <a:cs typeface="Tahoma" panose="020B0604030504040204" pitchFamily="34" charset="0"/>
                        </a:rPr>
                        <a:t>39,3%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a:txBody>
                    <a:bodyPr/>
                    <a:lstStyle/>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88</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400" dirty="0">
                          <a:effectLst/>
                          <a:latin typeface="Tahoma" panose="020B0604030504040204" pitchFamily="34" charset="0"/>
                          <a:ea typeface="Tahoma" panose="020B0604030504040204" pitchFamily="34" charset="0"/>
                          <a:cs typeface="Tahoma" panose="020B0604030504040204" pitchFamily="34" charset="0"/>
                        </a:rPr>
                        <a:t>60,7%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920841450"/>
                  </a:ext>
                </a:extLst>
              </a:tr>
            </a:tbl>
          </a:graphicData>
        </a:graphic>
      </p:graphicFrame>
    </p:spTree>
    <p:extLst>
      <p:ext uri="{BB962C8B-B14F-4D97-AF65-F5344CB8AC3E}">
        <p14:creationId xmlns:p14="http://schemas.microsoft.com/office/powerpoint/2010/main" val="390367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16.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thời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chẩn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đoán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FF8D6FA4-859D-8F8E-590A-42A26A7ED8D6}"/>
              </a:ext>
            </a:extLst>
          </p:cNvPr>
          <p:cNvGraphicFramePr>
            <a:graphicFrameLocks noGrp="1"/>
          </p:cNvGraphicFramePr>
          <p:nvPr>
            <p:extLst>
              <p:ext uri="{D42A27DB-BD31-4B8C-83A1-F6EECF244321}">
                <p14:modId xmlns:p14="http://schemas.microsoft.com/office/powerpoint/2010/main" val="2340878935"/>
              </p:ext>
            </p:extLst>
          </p:nvPr>
        </p:nvGraphicFramePr>
        <p:xfrm>
          <a:off x="1374219" y="1825625"/>
          <a:ext cx="9443561" cy="4975864"/>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4038434486"/>
                    </a:ext>
                  </a:extLst>
                </a:gridCol>
                <a:gridCol w="1597851">
                  <a:extLst>
                    <a:ext uri="{9D8B030D-6E8A-4147-A177-3AD203B41FA5}">
                      <a16:colId xmlns:a16="http://schemas.microsoft.com/office/drawing/2014/main" val="1986069776"/>
                    </a:ext>
                  </a:extLst>
                </a:gridCol>
                <a:gridCol w="1769723">
                  <a:extLst>
                    <a:ext uri="{9D8B030D-6E8A-4147-A177-3AD203B41FA5}">
                      <a16:colId xmlns:a16="http://schemas.microsoft.com/office/drawing/2014/main" val="1822542332"/>
                    </a:ext>
                  </a:extLst>
                </a:gridCol>
                <a:gridCol w="1958594">
                  <a:extLst>
                    <a:ext uri="{9D8B030D-6E8A-4147-A177-3AD203B41FA5}">
                      <a16:colId xmlns:a16="http://schemas.microsoft.com/office/drawing/2014/main" val="2987922376"/>
                    </a:ext>
                  </a:extLst>
                </a:gridCol>
                <a:gridCol w="1148337">
                  <a:extLst>
                    <a:ext uri="{9D8B030D-6E8A-4147-A177-3AD203B41FA5}">
                      <a16:colId xmlns:a16="http://schemas.microsoft.com/office/drawing/2014/main" val="3656451869"/>
                    </a:ext>
                  </a:extLst>
                </a:gridCol>
              </a:tblGrid>
              <a:tr h="243959">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10293806"/>
                  </a:ext>
                </a:extLst>
              </a:tr>
              <a:tr h="843876">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Thời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gian</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chẩn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đoán</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n=164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165769725"/>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Dưới 2 tháng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32,3%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132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67,7%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0,664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(0,359-1,227)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0,250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4055222383"/>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Từ 2 tháng trở lên</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41,8%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58,2%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99835139"/>
                  </a:ext>
                </a:extLst>
              </a:tr>
              <a:tr h="243959">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20664915"/>
                  </a:ext>
                </a:extLst>
              </a:tr>
              <a:tr h="843876">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Thời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gian</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chẩn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đoán</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n=93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n=157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3659443330"/>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Dưới 2 tháng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68</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34,9%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127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65,1%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0,643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(0,350-1,179)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0,202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835424925"/>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Từ 2 tháng trở lên</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45,5%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30</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54,5%</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050841998"/>
                  </a:ext>
                </a:extLst>
              </a:tr>
            </a:tbl>
          </a:graphicData>
        </a:graphic>
      </p:graphicFrame>
    </p:spTree>
    <p:extLst>
      <p:ext uri="{BB962C8B-B14F-4D97-AF65-F5344CB8AC3E}">
        <p14:creationId xmlns:p14="http://schemas.microsoft.com/office/powerpoint/2010/main" val="4208909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17.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tiền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sử</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bệnh</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mạn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tính</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7D388A9E-2BD8-E73F-73DE-EC285F8FAE56}"/>
              </a:ext>
            </a:extLst>
          </p:cNvPr>
          <p:cNvGraphicFramePr>
            <a:graphicFrameLocks noGrp="1"/>
          </p:cNvGraphicFramePr>
          <p:nvPr>
            <p:extLst>
              <p:ext uri="{D42A27DB-BD31-4B8C-83A1-F6EECF244321}">
                <p14:modId xmlns:p14="http://schemas.microsoft.com/office/powerpoint/2010/main" val="3268585604"/>
              </p:ext>
            </p:extLst>
          </p:nvPr>
        </p:nvGraphicFramePr>
        <p:xfrm>
          <a:off x="1374219" y="1825625"/>
          <a:ext cx="9443561" cy="4975864"/>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3258818161"/>
                    </a:ext>
                  </a:extLst>
                </a:gridCol>
                <a:gridCol w="1597851">
                  <a:extLst>
                    <a:ext uri="{9D8B030D-6E8A-4147-A177-3AD203B41FA5}">
                      <a16:colId xmlns:a16="http://schemas.microsoft.com/office/drawing/2014/main" val="1418886423"/>
                    </a:ext>
                  </a:extLst>
                </a:gridCol>
                <a:gridCol w="1769723">
                  <a:extLst>
                    <a:ext uri="{9D8B030D-6E8A-4147-A177-3AD203B41FA5}">
                      <a16:colId xmlns:a16="http://schemas.microsoft.com/office/drawing/2014/main" val="1415990776"/>
                    </a:ext>
                  </a:extLst>
                </a:gridCol>
                <a:gridCol w="1958594">
                  <a:extLst>
                    <a:ext uri="{9D8B030D-6E8A-4147-A177-3AD203B41FA5}">
                      <a16:colId xmlns:a16="http://schemas.microsoft.com/office/drawing/2014/main" val="2444531970"/>
                    </a:ext>
                  </a:extLst>
                </a:gridCol>
                <a:gridCol w="1148337">
                  <a:extLst>
                    <a:ext uri="{9D8B030D-6E8A-4147-A177-3AD203B41FA5}">
                      <a16:colId xmlns:a16="http://schemas.microsoft.com/office/drawing/2014/main" val="1646154463"/>
                    </a:ext>
                  </a:extLst>
                </a:gridCol>
              </a:tblGrid>
              <a:tr h="243959">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006869950"/>
                  </a:ext>
                </a:extLst>
              </a:tr>
              <a:tr h="843876">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Tiền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sử</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bệnh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mạn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tính</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n=164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4085612739"/>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Có</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18</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25,7%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74,3%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0,570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(0,308-1,054)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0,098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1656905885"/>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68</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37,8%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112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62,2%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36143264"/>
                  </a:ext>
                </a:extLst>
              </a:tr>
              <a:tr h="243959">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18244984"/>
                  </a:ext>
                </a:extLst>
              </a:tr>
              <a:tr h="843876">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Tiền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sử</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bệnh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mạn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tính</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n=157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3177769241"/>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Có</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34,3%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65,7%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0,839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(0,471-1,496)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0,654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4177335668"/>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38,3%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111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61,7%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7762494"/>
                  </a:ext>
                </a:extLst>
              </a:tr>
            </a:tbl>
          </a:graphicData>
        </a:graphic>
      </p:graphicFrame>
    </p:spTree>
    <p:extLst>
      <p:ext uri="{BB962C8B-B14F-4D97-AF65-F5344CB8AC3E}">
        <p14:creationId xmlns:p14="http://schemas.microsoft.com/office/powerpoint/2010/main" val="460543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18.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triệu</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chứng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sốt</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401094084"/>
              </p:ext>
            </p:extLst>
          </p:nvPr>
        </p:nvGraphicFramePr>
        <p:xfrm>
          <a:off x="838200" y="1912652"/>
          <a:ext cx="10515600" cy="428498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0">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808651396"/>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Sốt</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n=164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701621094"/>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Có</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39,5%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75</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60,5%</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1,572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(0,929-2,659)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0,120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45310026"/>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29,4%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89</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70,6%</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399860267"/>
                  </a:ext>
                </a:extLst>
              </a:tr>
              <a:tr h="0">
                <a:tc gridSpan="5">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SGA</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Sốt</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n=157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936942178"/>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Có</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47,6%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65</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52,4%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2,456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(1,448-4,165)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0,001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853296034"/>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92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Tree>
    <p:extLst>
      <p:ext uri="{BB962C8B-B14F-4D97-AF65-F5344CB8AC3E}">
        <p14:creationId xmlns:p14="http://schemas.microsoft.com/office/powerpoint/2010/main" val="616393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954107"/>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19.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mức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độ</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tổn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thương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trên</a:t>
            </a:r>
            <a:r>
              <a:rPr lang="en-US" sz="2800" b="1" dirty="0">
                <a:effectLst/>
                <a:latin typeface="Tahoma" panose="020B0604030504040204" pitchFamily="34" charset="0"/>
                <a:ea typeface="Tahoma" panose="020B0604030504040204" pitchFamily="34" charset="0"/>
                <a:cs typeface="Tahoma" panose="020B0604030504040204" pitchFamily="34" charset="0"/>
              </a:rPr>
              <a:t> X-</a:t>
            </a:r>
            <a:r>
              <a:rPr lang="en-US" sz="2800" b="1" dirty="0" err="1">
                <a:effectLst/>
                <a:latin typeface="Tahoma" panose="020B0604030504040204" pitchFamily="34" charset="0"/>
                <a:ea typeface="Tahoma" panose="020B0604030504040204" pitchFamily="34" charset="0"/>
                <a:cs typeface="Tahoma" panose="020B0604030504040204" pitchFamily="34" charset="0"/>
              </a:rPr>
              <a:t>quang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2637524973"/>
              </p:ext>
            </p:extLst>
          </p:nvPr>
        </p:nvGraphicFramePr>
        <p:xfrm>
          <a:off x="838200" y="2197127"/>
          <a:ext cx="10515600" cy="428498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7">
                  <a:extLst>
                    <a:ext uri="{9D8B030D-6E8A-4147-A177-3AD203B41FA5}">
                      <a16:colId xmlns:a16="http://schemas.microsoft.com/office/drawing/2014/main" val="4198112248"/>
                    </a:ext>
                  </a:extLst>
                </a:gridCol>
              </a:tblGrid>
              <a:tr h="0">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X-</a:t>
                      </a:r>
                      <a:r>
                        <a:rPr lang="en-US" sz="1400" dirty="0" err="1">
                          <a:effectLst/>
                          <a:latin typeface="Tahoma" panose="020B0604030504040204" pitchFamily="34" charset="0"/>
                          <a:ea typeface="Tahoma" panose="020B0604030504040204" pitchFamily="34" charset="0"/>
                          <a:cs typeface="Tahoma" panose="020B0604030504040204" pitchFamily="34" charset="0"/>
                        </a:rPr>
                        <a:t>quang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phổi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n=86</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n=164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749318235"/>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Độ 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19,8%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77</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80,2%</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0,320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(0,177-0,581)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&lt;0,001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960314497"/>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Độ II và III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43,5%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87</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56,5%</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r h="0">
                <a:tc gridSpan="5">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SGA</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42161060"/>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X-</a:t>
                      </a:r>
                      <a:r>
                        <a:rPr lang="en-US" sz="1400" dirty="0" err="1">
                          <a:effectLst/>
                          <a:latin typeface="Tahoma" panose="020B0604030504040204" pitchFamily="34" charset="0"/>
                          <a:ea typeface="Tahoma" panose="020B0604030504040204" pitchFamily="34" charset="0"/>
                          <a:cs typeface="Tahoma" panose="020B0604030504040204" pitchFamily="34" charset="0"/>
                        </a:rPr>
                        <a:t>quang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phổi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n=157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614369036"/>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Độ 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0,445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(0,255-0,776)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0,006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282361164"/>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Độ II và III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68</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44,2%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86</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55,8%</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8526179"/>
                  </a:ext>
                </a:extLst>
              </a:tr>
            </a:tbl>
          </a:graphicData>
        </a:graphic>
      </p:graphicFrame>
    </p:spTree>
    <p:extLst>
      <p:ext uri="{BB962C8B-B14F-4D97-AF65-F5344CB8AC3E}">
        <p14:creationId xmlns:p14="http://schemas.microsoft.com/office/powerpoint/2010/main" val="270801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954107"/>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20.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tổn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thương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có</a:t>
            </a:r>
            <a:r>
              <a:rPr lang="en-US" sz="2800" b="1" dirty="0">
                <a:effectLst/>
                <a:latin typeface="Tahoma" panose="020B0604030504040204" pitchFamily="34" charset="0"/>
                <a:ea typeface="Tahoma" panose="020B0604030504040204" pitchFamily="34" charset="0"/>
                <a:cs typeface="Tahoma" panose="020B0604030504040204" pitchFamily="34" charset="0"/>
              </a:rPr>
              <a:t> hang </a:t>
            </a:r>
            <a:r>
              <a:rPr lang="en-US" sz="2800" b="1" dirty="0" err="1">
                <a:effectLst/>
                <a:latin typeface="Tahoma" panose="020B0604030504040204" pitchFamily="34" charset="0"/>
                <a:ea typeface="Tahoma" panose="020B0604030504040204" pitchFamily="34" charset="0"/>
                <a:cs typeface="Tahoma" panose="020B0604030504040204" pitchFamily="34" charset="0"/>
              </a:rPr>
              <a:t>trên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phimg</a:t>
            </a:r>
            <a:r>
              <a:rPr lang="en-US" sz="2800" b="1" dirty="0">
                <a:effectLst/>
                <a:latin typeface="Tahoma" panose="020B0604030504040204" pitchFamily="34" charset="0"/>
                <a:ea typeface="Tahoma" panose="020B0604030504040204" pitchFamily="34" charset="0"/>
                <a:cs typeface="Tahoma" panose="020B0604030504040204" pitchFamily="34" charset="0"/>
              </a:rPr>
              <a:t> X-</a:t>
            </a:r>
            <a:r>
              <a:rPr lang="en-US" sz="2800" b="1" dirty="0" err="1">
                <a:effectLst/>
                <a:latin typeface="Tahoma" panose="020B0604030504040204" pitchFamily="34" charset="0"/>
                <a:ea typeface="Tahoma" panose="020B0604030504040204" pitchFamily="34" charset="0"/>
                <a:cs typeface="Tahoma" panose="020B0604030504040204" pitchFamily="34" charset="0"/>
              </a:rPr>
              <a:t>quang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1731595714"/>
              </p:ext>
            </p:extLst>
          </p:nvPr>
        </p:nvGraphicFramePr>
        <p:xfrm>
          <a:off x="838200" y="2197127"/>
          <a:ext cx="10515600" cy="428498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78697">
                  <a:extLst>
                    <a:ext uri="{9D8B030D-6E8A-4147-A177-3AD203B41FA5}">
                      <a16:colId xmlns:a16="http://schemas.microsoft.com/office/drawing/2014/main" val="3315078576"/>
                    </a:ext>
                  </a:extLst>
                </a:gridCol>
              </a:tblGrid>
              <a:tr h="0">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X-</a:t>
                      </a:r>
                      <a:r>
                        <a:rPr lang="en-US" sz="1400" dirty="0" err="1">
                          <a:effectLst/>
                          <a:latin typeface="Tahoma" panose="020B0604030504040204" pitchFamily="34" charset="0"/>
                          <a:ea typeface="Tahoma" panose="020B0604030504040204" pitchFamily="34" charset="0"/>
                          <a:cs typeface="Tahoma" panose="020B0604030504040204" pitchFamily="34" charset="0"/>
                        </a:rPr>
                        <a:t>quang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phổi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n=164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866281363"/>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Có hang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45,9%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73</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54,1%</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3,220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(1,834-5,654)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&lt;0,001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717001434"/>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 hang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20,9%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91</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79,1%</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r h="0">
                <a:tc gridSpan="5">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SGA</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4822055"/>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X-</a:t>
                      </a:r>
                      <a:r>
                        <a:rPr lang="en-US" sz="1400" dirty="0" err="1">
                          <a:effectLst/>
                          <a:latin typeface="Tahoma" panose="020B0604030504040204" pitchFamily="34" charset="0"/>
                          <a:ea typeface="Tahoma" panose="020B0604030504040204" pitchFamily="34" charset="0"/>
                          <a:cs typeface="Tahoma" panose="020B0604030504040204" pitchFamily="34" charset="0"/>
                        </a:rPr>
                        <a:t>quang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phổi</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n=157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447958570"/>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Có hang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45,9%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73</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54,1%</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2,301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(1,350-3,922)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0,003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4113341207"/>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 hang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84</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73%</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99737682"/>
                  </a:ext>
                </a:extLst>
              </a:tr>
            </a:tbl>
          </a:graphicData>
        </a:graphic>
      </p:graphicFrame>
    </p:spTree>
    <p:extLst>
      <p:ext uri="{BB962C8B-B14F-4D97-AF65-F5344CB8AC3E}">
        <p14:creationId xmlns:p14="http://schemas.microsoft.com/office/powerpoint/2010/main" val="530484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a:latin typeface="Tahoma" panose="020B0604030504040204" pitchFamily="34" charset="0"/>
                <a:ea typeface="Tahoma" panose="020B0604030504040204" pitchFamily="34" charset="0"/>
                <a:cs typeface="Tahoma" panose="020B0604030504040204" pitchFamily="34" charset="0"/>
              </a:rPr>
              <a:t>21</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tình</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trạng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thiếu</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máu</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3247316918"/>
              </p:ext>
            </p:extLst>
          </p:nvPr>
        </p:nvGraphicFramePr>
        <p:xfrm>
          <a:off x="1374219" y="1825625"/>
          <a:ext cx="9443561" cy="4975864"/>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148337">
                  <a:extLst>
                    <a:ext uri="{9D8B030D-6E8A-4147-A177-3AD203B41FA5}">
                      <a16:colId xmlns:a16="http://schemas.microsoft.com/office/drawing/2014/main" val="940404603"/>
                    </a:ext>
                  </a:extLst>
                </a:gridCol>
              </a:tblGrid>
              <a:tr h="243959">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843876">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Tình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trạng</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thiếu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máu</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n=164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4055719960"/>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Có</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42,6%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85</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57,4%</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2,546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(1,444-4,489)</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0,002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2522549422"/>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22,5%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79</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77,5%</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r h="243959">
                <a:tc gridSpan="5">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SGA</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10095206"/>
                  </a:ext>
                </a:extLst>
              </a:tr>
              <a:tr h="843876">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Tình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trạng</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thiếu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máu</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Không</a:t>
                      </a:r>
                      <a:r>
                        <a:rPr lang="en-US" sz="1400" dirty="0">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n=157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4160603271"/>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Có</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42,6%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85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57,4%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1,779</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(1,040-3,041)</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0,047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2543319216"/>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29,4%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72</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70,6%</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83939124"/>
                  </a:ext>
                </a:extLst>
              </a:tr>
            </a:tbl>
          </a:graphicData>
        </a:graphic>
      </p:graphicFrame>
    </p:spTree>
    <p:extLst>
      <p:ext uri="{BB962C8B-B14F-4D97-AF65-F5344CB8AC3E}">
        <p14:creationId xmlns:p14="http://schemas.microsoft.com/office/powerpoint/2010/main" val="3351916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523220"/>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a:latin typeface="Tahoma" panose="020B0604030504040204" pitchFamily="34" charset="0"/>
                <a:ea typeface="Tahoma" panose="020B0604030504040204" pitchFamily="34" charset="0"/>
                <a:cs typeface="Tahoma" panose="020B0604030504040204" pitchFamily="34" charset="0"/>
              </a:rPr>
              <a:t>22</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số</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lượng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bạch</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cầu</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37F7D183-B76C-68EA-723F-78BC0EF3D977}"/>
              </a:ext>
            </a:extLst>
          </p:cNvPr>
          <p:cNvGraphicFramePr>
            <a:graphicFrameLocks noGrp="1"/>
          </p:cNvGraphicFramePr>
          <p:nvPr>
            <p:extLst>
              <p:ext uri="{D42A27DB-BD31-4B8C-83A1-F6EECF244321}">
                <p14:modId xmlns:p14="http://schemas.microsoft.com/office/powerpoint/2010/main" val="2617669690"/>
              </p:ext>
            </p:extLst>
          </p:nvPr>
        </p:nvGraphicFramePr>
        <p:xfrm>
          <a:off x="1374219" y="1825625"/>
          <a:ext cx="9443561" cy="4975864"/>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151246096"/>
                    </a:ext>
                  </a:extLst>
                </a:gridCol>
                <a:gridCol w="1597851">
                  <a:extLst>
                    <a:ext uri="{9D8B030D-6E8A-4147-A177-3AD203B41FA5}">
                      <a16:colId xmlns:a16="http://schemas.microsoft.com/office/drawing/2014/main" val="392071645"/>
                    </a:ext>
                  </a:extLst>
                </a:gridCol>
                <a:gridCol w="1769723">
                  <a:extLst>
                    <a:ext uri="{9D8B030D-6E8A-4147-A177-3AD203B41FA5}">
                      <a16:colId xmlns:a16="http://schemas.microsoft.com/office/drawing/2014/main" val="4104386119"/>
                    </a:ext>
                  </a:extLst>
                </a:gridCol>
                <a:gridCol w="1958594">
                  <a:extLst>
                    <a:ext uri="{9D8B030D-6E8A-4147-A177-3AD203B41FA5}">
                      <a16:colId xmlns:a16="http://schemas.microsoft.com/office/drawing/2014/main" val="988183758"/>
                    </a:ext>
                  </a:extLst>
                </a:gridCol>
                <a:gridCol w="1148337">
                  <a:extLst>
                    <a:ext uri="{9D8B030D-6E8A-4147-A177-3AD203B41FA5}">
                      <a16:colId xmlns:a16="http://schemas.microsoft.com/office/drawing/2014/main" val="2505702358"/>
                    </a:ext>
                  </a:extLst>
                </a:gridCol>
              </a:tblGrid>
              <a:tr h="243959">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22478129"/>
                  </a:ext>
                </a:extLst>
              </a:tr>
              <a:tr h="843876">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Số</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lượng</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bạch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cầu</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 SDD n=164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106696263"/>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&lt;12 G/L</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66</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31,6%</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143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68,4%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0,485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(0,246-0,955)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0,052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1012105021"/>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≥12 G/L</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48,8%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51,2%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475530161"/>
                  </a:ext>
                </a:extLst>
              </a:tr>
              <a:tr h="243959">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70093292"/>
                  </a:ext>
                </a:extLst>
              </a:tr>
              <a:tr h="843876">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Số</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lượng</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bạch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cầu</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 SDD n=157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510724759"/>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&lt;12 G/L</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72</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34,4%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137</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65,6%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0,501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(0,255-0,984)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0,064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extLst>
                  <a:ext uri="{0D108BD9-81ED-4DB2-BD59-A6C34878D82A}">
                    <a16:rowId xmlns:a16="http://schemas.microsoft.com/office/drawing/2014/main" val="3183486616"/>
                  </a:ext>
                </a:extLst>
              </a:tr>
              <a:tr h="543917">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≥12 G/L</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21</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51,2%</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20</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48,8%</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303708435"/>
                  </a:ext>
                </a:extLst>
              </a:tr>
            </a:tbl>
          </a:graphicData>
        </a:graphic>
      </p:graphicFrame>
    </p:spTree>
    <p:extLst>
      <p:ext uri="{BB962C8B-B14F-4D97-AF65-F5344CB8AC3E}">
        <p14:creationId xmlns:p14="http://schemas.microsoft.com/office/powerpoint/2010/main" val="12610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2422358"/>
            <a:ext cx="11726778" cy="4219073"/>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Theo WHO (2022), khoảng 10,6 triệu người mắc bệnh lao vào năm 2021, tăng 4,5% so với 10,1 triệu người vào năm 2020 và 1,6 triệu người chết vì lao (trong đó có 187 000 người nhiễm HIV). Từ năm 2020 đến năm 2021 tỷ lệ mắc lao mới tăng 3,6%; số ca mắc lao có nhiễm HIV (+) là 703 000 người.</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Việt Nam vẫn là nước chịu gánh nặng bệnh lao cao, đứng thứ 11 trong 30 nước có số người bệnh lao cao nhất trên toàn cầu, đồng thời đứng thứ 11 trong số 30 nước có gánh nặng bệnh lao kháng đa thuốc cao nhất thế giới.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288759" y="1735722"/>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Tình</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hình</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mắc</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lao</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hiện</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nay</a:t>
            </a:r>
            <a:endPar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0412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C806-3464-D60E-5636-42704803C1A0}"/>
              </a:ext>
            </a:extLst>
          </p:cNvPr>
          <p:cNvSpPr txBox="1"/>
          <p:nvPr/>
        </p:nvSpPr>
        <p:spPr>
          <a:xfrm>
            <a:off x="0" y="1243020"/>
            <a:ext cx="12192000" cy="954107"/>
          </a:xfrm>
          <a:prstGeom prst="rect">
            <a:avLst/>
          </a:prstGeom>
          <a:noFill/>
        </p:spPr>
        <p:txBody>
          <a:bodyPr wrap="square">
            <a:spAutoFit/>
          </a:bodyPr>
          <a:lstStyle/>
          <a:p>
            <a:pPr marL="0" marR="0" indent="457200" algn="ctr">
              <a:spcBef>
                <a:spcPts val="600"/>
              </a:spcBef>
              <a:spcAft>
                <a:spcPts val="1000"/>
              </a:spcAft>
            </a:pPr>
            <a:r>
              <a:rPr lang="en-US" sz="2800" b="1" dirty="0" err="1">
                <a:effectLst/>
                <a:latin typeface="Tahoma" panose="020B0604030504040204" pitchFamily="34" charset="0"/>
                <a:ea typeface="Tahoma" panose="020B0604030504040204" pitchFamily="34" charset="0"/>
                <a:cs typeface="Tahoma" panose="020B0604030504040204" pitchFamily="34" charset="0"/>
              </a:rPr>
              <a:t>Bảng</a:t>
            </a:r>
            <a:r>
              <a:rPr lang="en-US" sz="2800" b="1" dirty="0">
                <a:effectLst/>
                <a:latin typeface="Tahoma" panose="020B0604030504040204" pitchFamily="34" charset="0"/>
                <a:ea typeface="Tahoma" panose="020B0604030504040204" pitchFamily="34" charset="0"/>
                <a:cs typeface="Tahoma" panose="020B0604030504040204" pitchFamily="34" charset="0"/>
              </a:rPr>
              <a:t> 23. </a:t>
            </a:r>
            <a:r>
              <a:rPr lang="en-US" sz="2800" b="1" dirty="0" err="1">
                <a:effectLst/>
                <a:latin typeface="Tahoma" panose="020B0604030504040204" pitchFamily="34" charset="0"/>
                <a:ea typeface="Tahoma" panose="020B0604030504040204" pitchFamily="34" charset="0"/>
                <a:cs typeface="Tahoma" panose="020B0604030504040204" pitchFamily="34" charset="0"/>
              </a:rPr>
              <a:t>Mối</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liên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quan</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giữa</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số</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tình</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trạng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kháng</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thuốc</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điều</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trị</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lao</a:t>
            </a:r>
            <a:r>
              <a:rPr lang="en-US" sz="2800" b="1" dirty="0">
                <a:effectLst/>
                <a:latin typeface="Tahoma" panose="020B0604030504040204" pitchFamily="34" charset="0"/>
                <a:ea typeface="Tahoma" panose="020B0604030504040204" pitchFamily="34" charset="0"/>
                <a:cs typeface="Tahoma" panose="020B0604030504040204" pitchFamily="34" charset="0"/>
              </a:rPr>
              <a:t> </a:t>
            </a:r>
            <a:r>
              <a:rPr lang="en-US" sz="2800" b="1" dirty="0" err="1">
                <a:effectLst/>
                <a:latin typeface="Tahoma" panose="020B0604030504040204" pitchFamily="34" charset="0"/>
                <a:ea typeface="Tahoma" panose="020B0604030504040204" pitchFamily="34" charset="0"/>
                <a:cs typeface="Tahoma" panose="020B0604030504040204" pitchFamily="34" charset="0"/>
              </a:rPr>
              <a:t>và</a:t>
            </a:r>
            <a:r>
              <a:rPr lang="en-US" sz="2800" b="1" dirty="0">
                <a:effectLst/>
                <a:latin typeface="Tahoma" panose="020B0604030504040204" pitchFamily="34" charset="0"/>
                <a:ea typeface="Tahoma" panose="020B0604030504040204" pitchFamily="34" charset="0"/>
                <a:cs typeface="Tahoma" panose="020B0604030504040204" pitchFamily="34" charset="0"/>
              </a:rPr>
              <a:t> TTDD</a:t>
            </a:r>
            <a:endParaRPr lang="vi-VN" sz="2800" b="1"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BDA5494B-0783-2491-FA68-EDE57D8EF0CF}"/>
              </a:ext>
            </a:extLst>
          </p:cNvPr>
          <p:cNvGraphicFramePr>
            <a:graphicFrameLocks noGrp="1"/>
          </p:cNvGraphicFramePr>
          <p:nvPr>
            <p:extLst>
              <p:ext uri="{D42A27DB-BD31-4B8C-83A1-F6EECF244321}">
                <p14:modId xmlns:p14="http://schemas.microsoft.com/office/powerpoint/2010/main" val="3338412987"/>
              </p:ext>
            </p:extLst>
          </p:nvPr>
        </p:nvGraphicFramePr>
        <p:xfrm>
          <a:off x="838200" y="2313704"/>
          <a:ext cx="10515600" cy="428498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641454608"/>
                    </a:ext>
                  </a:extLst>
                </a:gridCol>
                <a:gridCol w="1779240">
                  <a:extLst>
                    <a:ext uri="{9D8B030D-6E8A-4147-A177-3AD203B41FA5}">
                      <a16:colId xmlns:a16="http://schemas.microsoft.com/office/drawing/2014/main" val="3742874559"/>
                    </a:ext>
                  </a:extLst>
                </a:gridCol>
                <a:gridCol w="1970623">
                  <a:extLst>
                    <a:ext uri="{9D8B030D-6E8A-4147-A177-3AD203B41FA5}">
                      <a16:colId xmlns:a16="http://schemas.microsoft.com/office/drawing/2014/main" val="2817581670"/>
                    </a:ext>
                  </a:extLst>
                </a:gridCol>
                <a:gridCol w="2180935">
                  <a:extLst>
                    <a:ext uri="{9D8B030D-6E8A-4147-A177-3AD203B41FA5}">
                      <a16:colId xmlns:a16="http://schemas.microsoft.com/office/drawing/2014/main" val="959865219"/>
                    </a:ext>
                  </a:extLst>
                </a:gridCol>
                <a:gridCol w="1278697">
                  <a:extLst>
                    <a:ext uri="{9D8B030D-6E8A-4147-A177-3AD203B41FA5}">
                      <a16:colId xmlns:a16="http://schemas.microsoft.com/office/drawing/2014/main" val="1965904757"/>
                    </a:ext>
                  </a:extLst>
                </a:gridCol>
              </a:tblGrid>
              <a:tr h="0">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BMI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4016882225"/>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Kháng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thuốc</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n=86</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 SDD n=164</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802450756"/>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Có</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37,5%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62,5%</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1,155</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(0,405-3,292)</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1,000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147447774"/>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80</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34,2%</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154</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65,8%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06865475"/>
                  </a:ext>
                </a:extLst>
              </a:tr>
              <a:tr h="0">
                <a:tc gridSpan="5">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SGA</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915959740"/>
                  </a:ext>
                </a:extLst>
              </a:tr>
              <a:tr h="481965">
                <a:tc>
                  <a:txBody>
                    <a:bodyPr/>
                    <a:lstStyle/>
                    <a:p>
                      <a:pPr marL="0" marR="0" indent="0" algn="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TTDD</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Kháng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thuốc</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SDD</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n=93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 SDD n=157</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OR</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(95% CI)</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p</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681020313"/>
                  </a:ext>
                </a:extLst>
              </a:tr>
              <a:tr h="22479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Có</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8</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8</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50%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1,753</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(0,635-4,840)</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rowSpan="2">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0,408</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912300376"/>
                  </a:ext>
                </a:extLst>
              </a:tr>
              <a:tr h="44450">
                <a:tc>
                  <a:txBody>
                    <a:bodyPr/>
                    <a:lstStyle/>
                    <a:p>
                      <a:pPr marL="0" marR="0" indent="0" algn="l">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Không</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85</a:t>
                      </a:r>
                      <a:endParaRPr lang="vi-VN" sz="140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a:effectLst/>
                          <a:latin typeface="Tahoma" panose="020B0604030504040204" pitchFamily="34" charset="0"/>
                          <a:ea typeface="Tahoma" panose="020B0604030504040204" pitchFamily="34" charset="0"/>
                          <a:cs typeface="Tahoma" panose="020B0604030504040204" pitchFamily="34" charset="0"/>
                        </a:rPr>
                        <a:t>36,3%</a:t>
                      </a:r>
                      <a:endParaRPr lang="vi-VN" sz="1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149</a:t>
                      </a:r>
                      <a:endParaRPr lang="vi-VN"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400" dirty="0">
                          <a:effectLst/>
                          <a:latin typeface="Tahoma" panose="020B0604030504040204" pitchFamily="34" charset="0"/>
                          <a:ea typeface="Tahoma" panose="020B0604030504040204" pitchFamily="34" charset="0"/>
                          <a:cs typeface="Tahoma" panose="020B0604030504040204" pitchFamily="34" charset="0"/>
                        </a:rPr>
                        <a:t>63,7%</a:t>
                      </a:r>
                      <a:endParaRPr lang="vi-VN" sz="1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70926854"/>
                  </a:ext>
                </a:extLst>
              </a:tr>
            </a:tbl>
          </a:graphicData>
        </a:graphic>
      </p:graphicFrame>
    </p:spTree>
    <p:extLst>
      <p:ext uri="{BB962C8B-B14F-4D97-AF65-F5344CB8AC3E}">
        <p14:creationId xmlns:p14="http://schemas.microsoft.com/office/powerpoint/2010/main" val="2689506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1825624"/>
            <a:ext cx="11726778" cy="4815807"/>
          </a:xfrm>
        </p:spPr>
        <p:txBody>
          <a:bodyPr>
            <a:noAutofit/>
          </a:bodyPr>
          <a:lstStyle/>
          <a:p>
            <a:pPr marL="0" marR="0" indent="457200" algn="just">
              <a:lnSpc>
                <a:spcPct val="150000"/>
              </a:lnSpc>
              <a:spcBef>
                <a:spcPts val="0"/>
              </a:spcBef>
              <a:spcAft>
                <a:spcPts val="800"/>
              </a:spcAft>
            </a:pP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Theo BMI,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65,6%.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34,4%,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trong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I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50%;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tiếp</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đến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25,6%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III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24,4%.</a:t>
            </a:r>
            <a:endPar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marR="0" indent="457200" algn="just">
              <a:lnSpc>
                <a:spcPct val="150000"/>
              </a:lnSpc>
              <a:spcBef>
                <a:spcPts val="0"/>
              </a:spcBef>
              <a:spcAft>
                <a:spcPts val="800"/>
              </a:spcAft>
            </a:pP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Theo SGA,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37,2%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62,8%. Trong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số</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SGA B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86%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SGA C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14%.</a:t>
            </a:r>
            <a:endPar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8444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1825624"/>
            <a:ext cx="11726778" cy="4815807"/>
          </a:xfrm>
        </p:spPr>
        <p:txBody>
          <a:bodyPr>
            <a:noAutofit/>
          </a:bodyPr>
          <a:lstStyle/>
          <a:p>
            <a:pPr marL="0" marR="0" indent="457200" algn="just">
              <a:lnSpc>
                <a:spcPct val="150000"/>
              </a:lnSpc>
              <a:spcBef>
                <a:spcPts val="0"/>
              </a:spcBef>
              <a:spcAft>
                <a:spcPts val="800"/>
              </a:spcAft>
            </a:pP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Nhóm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≥60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tuổi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nhóm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&lt;20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tuổi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thấp</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en-US"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marR="0" indent="457200" algn="just">
              <a:lnSpc>
                <a:spcPct val="150000"/>
              </a:lnSpc>
              <a:spcBef>
                <a:spcPts val="0"/>
              </a:spcBef>
              <a:spcAft>
                <a:spcPts val="800"/>
              </a:spcAft>
            </a:pP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Nam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giới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nữ</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giới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BMI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SGA.</a:t>
            </a:r>
            <a:endPar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marR="0" indent="457200" algn="just">
              <a:lnSpc>
                <a:spcPct val="150000"/>
              </a:lnSpc>
              <a:spcBef>
                <a:spcPts val="0"/>
              </a:spcBef>
              <a:spcAft>
                <a:spcPts val="800"/>
              </a:spcAft>
            </a:pP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Theo BMI,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tự</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do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bộ</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công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chức</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nội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trợ</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thấp</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Theo SGA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tự</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do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bộ</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công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chức</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học</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sinh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sinh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viên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thấp</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17761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1825624"/>
            <a:ext cx="11726778" cy="4815807"/>
          </a:xfrm>
        </p:spPr>
        <p:txBody>
          <a:bodyPr>
            <a:noAutofit/>
          </a:bodyPr>
          <a:lstStyle/>
          <a:p>
            <a:pPr marL="0" marR="0" indent="457200" algn="just">
              <a:lnSpc>
                <a:spcPct val="150000"/>
              </a:lnSpc>
              <a:spcBef>
                <a:spcPts val="0"/>
              </a:spcBef>
              <a:spcAft>
                <a:spcPts val="800"/>
              </a:spcAft>
            </a:pP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Nông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thôn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co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so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thành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thị</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marR="0" indent="457200" algn="just">
              <a:lnSpc>
                <a:spcPct val="150000"/>
              </a:lnSpc>
              <a:spcBef>
                <a:spcPts val="0"/>
              </a:spcBef>
              <a:spcAft>
                <a:spcPts val="800"/>
              </a:spcAft>
            </a:pP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kèm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lý</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tính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như</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đái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tháo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đường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tăng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huyết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áp</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viêm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dạ</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dày</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gút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viêm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phết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quản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tính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thường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I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BMI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SGA B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SGA.</a:t>
            </a:r>
            <a:endPar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marR="0" indent="457200" algn="just">
              <a:lnSpc>
                <a:spcPct val="150000"/>
              </a:lnSpc>
              <a:spcBef>
                <a:spcPts val="0"/>
              </a:spcBef>
              <a:spcAft>
                <a:spcPts val="800"/>
              </a:spcAft>
            </a:pP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ở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nhóm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chẩn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đoán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dưới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2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tháng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giảm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dần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thời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gian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chẩn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đoán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1257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1825624"/>
            <a:ext cx="11726778" cy="4815807"/>
          </a:xfrm>
        </p:spPr>
        <p:txBody>
          <a:bodyPr>
            <a:noAutofit/>
          </a:bodyPr>
          <a:lstStyle/>
          <a:p>
            <a:pPr marL="0" marR="0" indent="457200" algn="just">
              <a:lnSpc>
                <a:spcPct val="150000"/>
              </a:lnSpc>
              <a:spcBef>
                <a:spcPts val="0"/>
              </a:spcBef>
              <a:spcAft>
                <a:spcPts val="800"/>
              </a:spcAft>
            </a:pP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Nông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thôn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co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so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thành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thị</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marR="0" indent="457200" algn="just">
              <a:lnSpc>
                <a:spcPct val="150000"/>
              </a:lnSpc>
              <a:spcBef>
                <a:spcPts val="0"/>
              </a:spcBef>
              <a:spcAft>
                <a:spcPts val="800"/>
              </a:spcAft>
            </a:pP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kèm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lý</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tính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như</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đái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tháo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đường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tăng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huyết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áp</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viêm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dạ</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dày</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gút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viêm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phết</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quản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tính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thường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I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BMI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SGA B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SGA.</a:t>
            </a:r>
            <a:endPar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marR="0" indent="457200" algn="just">
              <a:lnSpc>
                <a:spcPct val="150000"/>
              </a:lnSpc>
              <a:spcBef>
                <a:spcPts val="0"/>
              </a:spcBef>
              <a:spcAft>
                <a:spcPts val="800"/>
              </a:spcAft>
            </a:pP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ở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nhóm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chẩn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đoán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dưới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2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tháng</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giảm</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dần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thời</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gian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chẩn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đoán</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6545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1825624"/>
            <a:ext cx="11726778" cy="4815807"/>
          </a:xfrm>
        </p:spPr>
        <p:txBody>
          <a:bodyPr>
            <a:noAutofit/>
          </a:bodyPr>
          <a:lstStyle/>
          <a:p>
            <a:pPr marL="0" marR="0" indent="457200" algn="just">
              <a:lnSpc>
                <a:spcPct val="150000"/>
              </a:lnSpc>
              <a:spcBef>
                <a:spcPts val="0"/>
              </a:spcBef>
              <a:spcAft>
                <a:spcPts val="800"/>
              </a:spcAft>
            </a:pP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Đánh giá các yếu tố liên quan đến TTDD theo BMI, các yếu tố có liên quan đến tình trạng SDD gồm nghề nghiệp, mức độ tổn thương và tổn thương có hang trên phim X-quang phổi, tình trạng thiếu máu. Các yếu tố không thấy mối liên quan gồm nhóm tuổi, giới, khu vực địa lý, thời gian chẩn đoán lao phổi, tiền sử bệnh mạn tính, triệu chứng sốt, số lượng bạch cầu và tình trạng kháng thuốc điều trị lao.</a:t>
            </a:r>
          </a:p>
        </p:txBody>
      </p:sp>
    </p:spTree>
    <p:extLst>
      <p:ext uri="{BB962C8B-B14F-4D97-AF65-F5344CB8AC3E}">
        <p14:creationId xmlns:p14="http://schemas.microsoft.com/office/powerpoint/2010/main" val="4253106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1825624"/>
            <a:ext cx="11726778" cy="4815807"/>
          </a:xfrm>
        </p:spPr>
        <p:txBody>
          <a:bodyPr>
            <a:noAutofit/>
          </a:bodyPr>
          <a:lstStyle/>
          <a:p>
            <a:pPr marL="0" marR="0" indent="457200" algn="just">
              <a:lnSpc>
                <a:spcPct val="150000"/>
              </a:lnSpc>
              <a:spcBef>
                <a:spcPts val="0"/>
              </a:spcBef>
              <a:spcAft>
                <a:spcPts val="800"/>
              </a:spcAft>
            </a:pP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Đánh giá các yếu tố liên quan đến TTDD theo SGA, các yếu tố có liên quan đến tình trạng SDD gồm triệu chứng sốt, mức độ tổn thương và tổn thương có hang trên phim X-quang phổi, tình trạng thiếu máu. Các yếu tố không thấy mối liên gồm nhóm tuổi, giới, nghề nghiệp, khu vực địa lý, thời gian chẩn đoán lao phổi, tiền sử bệnh mạn tính, số lượng bạch cầu và tình trạng kháng thuốc điều trị lao.</a:t>
            </a:r>
          </a:p>
        </p:txBody>
      </p:sp>
    </p:spTree>
    <p:extLst>
      <p:ext uri="{BB962C8B-B14F-4D97-AF65-F5344CB8AC3E}">
        <p14:creationId xmlns:p14="http://schemas.microsoft.com/office/powerpoint/2010/main" val="2390055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KIẾN NGHỊ</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1825624"/>
            <a:ext cx="11726778" cy="4815807"/>
          </a:xfrm>
        </p:spPr>
        <p:txBody>
          <a:bodyPr>
            <a:noAutofit/>
          </a:bodyPr>
          <a:lstStyle/>
          <a:p>
            <a:pPr marL="0" marR="0" indent="457200" algn="just">
              <a:lnSpc>
                <a:spcPct val="150000"/>
              </a:lnSpc>
              <a:spcBef>
                <a:spcPts val="0"/>
              </a:spcBef>
              <a:spcAft>
                <a:spcPts val="800"/>
              </a:spcAft>
            </a:pP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Tăng cường công tác tư vấn dinh dưỡng cho người bệnh lao.</a:t>
            </a:r>
          </a:p>
          <a:p>
            <a:pPr marL="0" marR="0" indent="457200" algn="just">
              <a:lnSpc>
                <a:spcPct val="150000"/>
              </a:lnSpc>
              <a:spcBef>
                <a:spcPts val="0"/>
              </a:spcBef>
              <a:spcAft>
                <a:spcPts val="800"/>
              </a:spcAft>
            </a:pP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iến hành các nghiên cứu bổ sung sâu hơn là cần thiết để đánh giá tác động của việc bổ sung dinh dưỡng và kết hợp các chất dinh dưỡng cụ thể.</a:t>
            </a:r>
          </a:p>
        </p:txBody>
      </p:sp>
    </p:spTree>
    <p:extLst>
      <p:ext uri="{BB962C8B-B14F-4D97-AF65-F5344CB8AC3E}">
        <p14:creationId xmlns:p14="http://schemas.microsoft.com/office/powerpoint/2010/main" val="648354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32611" y="3593431"/>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CẢM ƠN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7606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2422358"/>
            <a:ext cx="11726778" cy="4219073"/>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Suy dinh dưỡng làm tăng sự phát triển của bệnh lao phổi và bệnh lao phổi làm cho tình trạng suy dinh dưỡng trở nên tồi tệ hơn.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Khi mắc bệnh lao, các quá trình dị hóa gây suy kiệt cho bệnh nhân thường xảy ra trước cả khi được chẩn đoán.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Khi đã bị SDD, có nhiều khả năng lao phổi sơ nhiễm trở thành lao phổi hoạt động bởi phản ứng miễn dịch qua trung gian tế bào bị suy giảm. </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288759" y="1735722"/>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Dinh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dưỡng</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ở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bệnh</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nhân</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lao</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phổi</a:t>
            </a:r>
            <a:endPar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647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2422358"/>
            <a:ext cx="11726778" cy="4219073"/>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Bệnh nhân được chẩn đoán lao phổi mới tại Bệnh viện Phổi Hải Phòng từ tháng 01 năm 2022 đến tháng 12 năm 2022.</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288759" y="1735722"/>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Đối</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tượng</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420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2422358"/>
            <a:ext cx="11726778" cy="4219073"/>
          </a:xfrm>
        </p:spPr>
        <p:txBody>
          <a:bodyPr>
            <a:normAutofit lnSpcReduction="10000"/>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Tiêu chuẩn lựa chọn: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Bệnh nhân trên 15 tuổi được chẩn đoán lao phổi mới.</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Tiêu chuẩn chẩn đoán: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Chẩn đoán lao phổi và lao phổi mới theo tiêu chuẩn của Bộ Y tế (2020).</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Phân loại TTDD theo BMI của WHO (1995).</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Phân loại TTDD theo SGA của Canadian Malnutrition Task Force (2021).</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Tiêu chuẩn loại trừ:</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Hồ sơ bệnh án không đầy đủ thông tin.</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288759" y="1735722"/>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Đối</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tượng</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667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2422359"/>
            <a:ext cx="11726778" cy="1006642"/>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Địa điểm: Bệnh viện Phổi Hải Phòng.</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Thời gian: nghiên cứu từ tháng 01 năm 2023 đến tháng 05 năm 2023.</a:t>
            </a:r>
          </a:p>
          <a:p>
            <a:pPr marL="0" indent="0">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288759" y="1735722"/>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Thời</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gian</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địa</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điểm</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1">
            <a:extLst>
              <a:ext uri="{FF2B5EF4-FFF2-40B4-BE49-F238E27FC236}">
                <a16:creationId xmlns:a16="http://schemas.microsoft.com/office/drawing/2014/main" id="{52007362-64CB-567A-9B2F-106678B1E7D1}"/>
              </a:ext>
            </a:extLst>
          </p:cNvPr>
          <p:cNvSpPr txBox="1">
            <a:spLocks/>
          </p:cNvSpPr>
          <p:nvPr/>
        </p:nvSpPr>
        <p:spPr>
          <a:xfrm>
            <a:off x="288759" y="3429000"/>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Thiết</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kế</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a16="http://schemas.microsoft.com/office/drawing/2014/main" id="{50DAE246-95F8-A9E2-326F-90923B43E91C}"/>
              </a:ext>
            </a:extLst>
          </p:cNvPr>
          <p:cNvSpPr txBox="1">
            <a:spLocks/>
          </p:cNvSpPr>
          <p:nvPr/>
        </p:nvSpPr>
        <p:spPr>
          <a:xfrm>
            <a:off x="288759" y="4115636"/>
            <a:ext cx="11726778" cy="10066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dirty="0">
                <a:latin typeface="Tahoma" panose="020B0604030504040204" pitchFamily="34" charset="0"/>
                <a:ea typeface="Tahoma" panose="020B0604030504040204" pitchFamily="34" charset="0"/>
                <a:cs typeface="Tahoma" panose="020B0604030504040204" pitchFamily="34" charset="0"/>
              </a:rPr>
              <a:t>Nghiên cứu được thiết kế theo phương pháp mô tả cắt ngang hồi cứu.</a:t>
            </a:r>
          </a:p>
        </p:txBody>
      </p:sp>
      <p:sp>
        <p:nvSpPr>
          <p:cNvPr id="7" name="Title 1">
            <a:extLst>
              <a:ext uri="{FF2B5EF4-FFF2-40B4-BE49-F238E27FC236}">
                <a16:creationId xmlns:a16="http://schemas.microsoft.com/office/drawing/2014/main" id="{CA3614CE-6D44-E684-5D89-38B8D81DD268}"/>
              </a:ext>
            </a:extLst>
          </p:cNvPr>
          <p:cNvSpPr txBox="1">
            <a:spLocks/>
          </p:cNvSpPr>
          <p:nvPr/>
        </p:nvSpPr>
        <p:spPr>
          <a:xfrm>
            <a:off x="288759" y="4618956"/>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Cỡ</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mẫu</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chọn</a:t>
            </a:r>
            <a:r>
              <a:rPr lang="en-US"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mẫu</a:t>
            </a:r>
            <a:endPar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2">
            <a:extLst>
              <a:ext uri="{FF2B5EF4-FFF2-40B4-BE49-F238E27FC236}">
                <a16:creationId xmlns:a16="http://schemas.microsoft.com/office/drawing/2014/main" id="{DAD0AD20-4D76-65CD-E36B-20D087ADCC48}"/>
              </a:ext>
            </a:extLst>
          </p:cNvPr>
          <p:cNvSpPr txBox="1">
            <a:spLocks/>
          </p:cNvSpPr>
          <p:nvPr/>
        </p:nvSpPr>
        <p:spPr>
          <a:xfrm>
            <a:off x="288759" y="5305592"/>
            <a:ext cx="11726778" cy="100664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dirty="0">
                <a:latin typeface="Tahoma" panose="020B0604030504040204" pitchFamily="34" charset="0"/>
                <a:ea typeface="Tahoma" panose="020B0604030504040204" pitchFamily="34" charset="0"/>
                <a:cs typeface="Tahoma" panose="020B0604030504040204" pitchFamily="34" charset="0"/>
              </a:rPr>
              <a:t>Phương pháp chọn mẫu: theo kỹ thuật không xác suất với mẫu thuận tiện.</a:t>
            </a:r>
          </a:p>
          <a:p>
            <a:pPr marL="0" indent="0">
              <a:buFont typeface="Arial" panose="020B0604020202020204" pitchFamily="34" charset="0"/>
              <a:buNone/>
            </a:pPr>
            <a:r>
              <a:rPr lang="vi-VN" dirty="0">
                <a:latin typeface="Tahoma" panose="020B0604030504040204" pitchFamily="34" charset="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13289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1FB-C092-4F19-DABC-AA35E952203D}"/>
              </a:ext>
            </a:extLst>
          </p:cNvPr>
          <p:cNvSpPr>
            <a:spLocks noGrp="1"/>
          </p:cNvSpPr>
          <p:nvPr>
            <p:ph type="title"/>
          </p:nvPr>
        </p:nvSpPr>
        <p:spPr>
          <a:xfrm>
            <a:off x="288759" y="1138989"/>
            <a:ext cx="11726778" cy="686636"/>
          </a:xfrm>
        </p:spPr>
        <p:txBody>
          <a:bodyPr>
            <a:norm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288759" y="2422358"/>
            <a:ext cx="11726778" cy="4219073"/>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Đặc điểm tình trạng dinh dưỡng theo BMI và SGA.</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Đặc điểm SDD theo:</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Nhóm tuổi</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Giới</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Nghề nghiệp</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Khu vực địa lý</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Một số bệnh lý mạn tính</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Thời gian chẩn đoán</a:t>
            </a:r>
          </a:p>
          <a:p>
            <a:pPr marL="0" indent="0">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288759" y="1735722"/>
            <a:ext cx="1172677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Đặc điểm tình trạng dinh dưỡng của đối tượng nghiên cứu</a:t>
            </a:r>
          </a:p>
        </p:txBody>
      </p:sp>
    </p:spTree>
    <p:extLst>
      <p:ext uri="{BB962C8B-B14F-4D97-AF65-F5344CB8AC3E}">
        <p14:creationId xmlns:p14="http://schemas.microsoft.com/office/powerpoint/2010/main" val="2861894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200</TotalTime>
  <Words>4072</Words>
  <Application>Microsoft Office PowerPoint</Application>
  <PresentationFormat>Widescreen</PresentationFormat>
  <Paragraphs>1248</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Cambria Math</vt:lpstr>
      <vt:lpstr>Tahoma</vt:lpstr>
      <vt:lpstr>Office Theme</vt:lpstr>
      <vt:lpstr>THỰC TRẠNG VÀ MỘT SỐ YẾU TỐ LIÊN QUAN ĐẾN DINH DƯỠNG Ở BỆNH NHÂN LAO PHỔI MỚI TẠI BỆNH VIỆN PHỔI HẢI PHÒNG NĂM 2021-2022</vt:lpstr>
      <vt:lpstr>ĐẶT VẤN ĐỀ</vt:lpstr>
      <vt:lpstr>MỤC TIÊU</vt:lpstr>
      <vt:lpstr>TỔNG QUAN</vt:lpstr>
      <vt:lpstr>TỔNG QUAN</vt:lpstr>
      <vt:lpstr>ĐỐI TƯỢNG VÀ PHƯƠNG PHÁP NGHIÊN CỨU</vt:lpstr>
      <vt:lpstr>ĐỐI TƯỢNG VÀ PHƯƠNG PHÁP NGHIÊN CỨU</vt:lpstr>
      <vt:lpstr>ĐỐI TƯỢNG VÀ PHƯƠNG PHÁP NGHIÊN CỨU</vt:lpstr>
      <vt:lpstr>ĐỐI TƯỢNG VÀ PHƯƠNG PHÁP NGHIÊN CỨU</vt:lpstr>
      <vt:lpstr>ĐỐI TƯỢNG VÀ PHƯƠNG PHÁP NGHIÊN CỨU</vt:lpstr>
      <vt:lpstr>ĐỐI TƯỢNG VÀ PHƯƠNG PHÁP NGHIÊN CỨU</vt:lpstr>
      <vt:lpstr>ĐỐI TƯỢNG VÀ PHƯƠNG PHÁP NGHIÊN CỨU</vt:lpstr>
      <vt:lpstr>KẾT QUẢ VÀ BÀN LUẬN</vt:lpstr>
      <vt:lpstr>ĐẶC ĐIỂM TÌNH TRẠNG DINH DƯỠNG CỦA ĐỐI TƯỢNG NGHIÊN CỨU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TÌNH TRẠNG DINH DƯỠNG VÀ CÁC YẾU TỐ LIÊN QUAN CỦA ĐỐI TƯỢNG NGHIÊN CỨU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KẾT LUẬN</vt:lpstr>
      <vt:lpstr>KẾT LUẬN</vt:lpstr>
      <vt:lpstr>KẾT LUẬN</vt:lpstr>
      <vt:lpstr>KẾT LUẬN</vt:lpstr>
      <vt:lpstr>KẾT LUẬN</vt:lpstr>
      <vt:lpstr>KIẾN NGHỊ</vt:lpstr>
      <vt:lpstr>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215</cp:revision>
  <dcterms:created xsi:type="dcterms:W3CDTF">2023-05-18T03:34:07Z</dcterms:created>
  <dcterms:modified xsi:type="dcterms:W3CDTF">2023-05-18T09:55:05Z</dcterms:modified>
</cp:coreProperties>
</file>