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8"/>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25/05/2023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sĩ</a:t>
            </a:r>
            <a:r>
              <a:rPr lang="en-US" sz="1400" baseline="0" dirty="0">
                <a:latin typeface="Arial" panose="020B0604020202020204" pitchFamily="34" charset="0"/>
                <a:cs typeface="Arial" panose="020B0604020202020204" pitchFamily="34" charset="0"/>
              </a:rPr>
              <a:t> y khoa K39C. Sau </a:t>
            </a:r>
            <a:r>
              <a:rPr lang="en-US" sz="1400" baseline="0" dirty="0" err="1">
                <a:latin typeface="Arial" panose="020B0604020202020204" pitchFamily="34" charset="0"/>
                <a:cs typeface="Arial" panose="020B0604020202020204" pitchFamily="34" charset="0"/>
              </a:rPr>
              <a:t>đây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so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(37,2% so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34,4%). </a:t>
            </a:r>
            <a:endParaRPr lang="vi-VN" sz="1400" b="1" dirty="0">
              <a:latin typeface="Arial" panose="020B0604020202020204" pitchFamily="34" charset="0"/>
              <a:cs typeface="Arial" panose="020B0604020202020204" pitchFamily="34" charset="0"/>
            </a:endParaRPr>
          </a:p>
          <a:p>
            <a:pPr marL="285750" indent="-285750">
              <a:buFontTx/>
              <a:buChar char="-"/>
            </a:pPr>
            <a:r>
              <a:rPr lang="vi-VN"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 khác biệt là do khi đánh giá TTDD theo phương pháp SGA dựa vào nhiều yếu tố gồm sụt cân trong 6 tháng qua, khẩu phần ăn, triệu chứng tiêu hóa trong 2 tuần, suy giảm chức năng vận động, nhu cầu chuyển hóa và thăm khám lâm sàng. Những bệnh nhân có SDD theo SGA có những triệu chứng này mặc dù chỉ số BMI lại hoàn toàn bình thường.</a:t>
            </a:r>
            <a:endPar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đánh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B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C.</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Đoàn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Duy Tân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miễn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a:p>
            <a:pPr marL="285750" indent="-285750">
              <a:buFontTx/>
              <a:buChar char="-"/>
            </a:pPr>
            <a:r>
              <a:rPr lang="vi-VN" sz="1400" dirty="0">
                <a:latin typeface="+mn-lt"/>
              </a:rPr>
              <a:t>Tương đồng với nghiên cứu của Lê Thị Thủy (2019).</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nữ</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cụ</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thích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vì</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nặng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ổn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dẫn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SDD.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sốt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10-12,5%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mỗi</a:t>
            </a:r>
            <a:r>
              <a:rPr lang="en-US" sz="1800" dirty="0">
                <a:solidFill>
                  <a:srgbClr val="000000"/>
                </a:solidFill>
                <a:effectLst/>
                <a:latin typeface="Times New Roman" panose="02020603050405020304" pitchFamily="18" charset="0"/>
                <a:ea typeface="Times New Roman" panose="02020603050405020304" pitchFamily="18" charset="0"/>
              </a:rPr>
              <a:t> 1 °C </a:t>
            </a:r>
            <a:r>
              <a:rPr lang="en-US" sz="1800" dirty="0" err="1">
                <a:solidFill>
                  <a:srgbClr val="000000"/>
                </a:solidFill>
                <a:effectLst/>
                <a:latin typeface="Times New Roman" panose="02020603050405020304" pitchFamily="18" charset="0"/>
                <a:ea typeface="Times New Roman" panose="02020603050405020304" pitchFamily="18" charset="0"/>
              </a:rPr>
              <a:t>nhiệt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a:t>
            </a:r>
          </a:p>
          <a:p>
            <a:pPr marL="285750" indent="-285750">
              <a:buFontTx/>
              <a:buChar char="-"/>
            </a:pP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p>
          <a:p>
            <a:pPr marL="285750" indent="-2857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tác</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bởi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hành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18 </a:t>
            </a:r>
            <a:r>
              <a:rPr lang="en-US" sz="1800"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Magassouba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(2021)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p>
          <a:p>
            <a:pPr marL="171450" indent="-1714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rằng</a:t>
            </a:r>
            <a:r>
              <a:rPr lang="en-US" sz="1800" dirty="0">
                <a:solidFill>
                  <a:srgbClr val="000000"/>
                </a:solidFill>
                <a:effectLst/>
                <a:latin typeface="Times New Roman" panose="02020603050405020304" pitchFamily="18" charset="0"/>
                <a:ea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đã</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tìm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hiểu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nhưng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chưa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được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sâu</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em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sẽ</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tham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khảo</a:t>
            </a:r>
            <a:r>
              <a:rPr lang="en-US" sz="1400" i="1" dirty="0">
                <a:latin typeface="Arial" panose="020B0604020202020204" pitchFamily="34" charset="0"/>
                <a:cs typeface="Arial" panose="020B0604020202020204" pitchFamily="34" charset="0"/>
              </a:rPr>
              <a:t> ý </a:t>
            </a:r>
            <a:r>
              <a:rPr lang="en-US" sz="1400" i="1" dirty="0" err="1">
                <a:latin typeface="Arial" panose="020B0604020202020204" pitchFamily="34" charset="0"/>
                <a:cs typeface="Arial" panose="020B0604020202020204" pitchFamily="34" charset="0"/>
              </a:rPr>
              <a:t>kiến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cô</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hướng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dẫn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để</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làm</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rõ</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hơn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vấn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đề</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36</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và các bạn...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theo em xin trình bày về đối tượng và phương pháp nghiên cứu</a:t>
            </a:r>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250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0" dirty="0">
                <a:latin typeface="Arial" panose="020B0604020202020204" pitchFamily="34" charset="0"/>
                <a:cs typeface="Arial" panose="020B0604020202020204" pitchFamily="34" charset="0"/>
              </a:rPr>
              <a:t>Tỷ lệ SDD trong nghiên cứu của em thấp hơn tỷ lệ SDD trong nghiên cứu của Đoàn Duy Tân (2021) và Lê Thị Thủy (2019).</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hai nghiên cứu trên được tiến hành tại bệnh viện tuyến trung ương, nơi tập trung nhiều bệnh nhân nặng và phức tạp hơn làm tăng tỷ lệ SDD.</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BMI,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đồng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Lê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SDD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III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lần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lượt</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25/05/2023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25/05/2023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25/05/2023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25/05/2023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nSpc>
                <a:spcPct val="150000"/>
              </a:lnSpc>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thực trạng dinh dưỡng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116514844"/>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519410"/>
            <a:ext cx="4969047" cy="3226367"/>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nSpc>
                <a:spcPct val="150000"/>
              </a:lnSpc>
              <a:buFontTx/>
              <a:buChar char="-"/>
            </a:pPr>
            <a:r>
              <a:rPr lang="vi-VN" dirty="0">
                <a:ea typeface="Tahoma" panose="020B0604030504040204" pitchFamily="34" charset="0"/>
                <a:cs typeface="Tahoma" panose="020B0604030504040204" pitchFamily="34" charset="0"/>
              </a:rPr>
              <a:t>Cân nặng</a:t>
            </a:r>
          </a:p>
          <a:p>
            <a:pPr>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523220"/>
          </a:xfrm>
          <a:prstGeom prst="rect">
            <a:avLst/>
          </a:prstGeom>
          <a:noFill/>
        </p:spPr>
        <p:txBody>
          <a:bodyPr wrap="square" rtlCol="0">
            <a:spAutoFit/>
          </a:bodyPr>
          <a:lstStyle/>
          <a:p>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444501"/>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vi-VN" dirty="0">
                <a:ea typeface="Tahoma" panose="020B0604030504040204" pitchFamily="34" charset="0"/>
                <a:cs typeface="Tahoma" panose="020B0604030504040204" pitchFamily="34" charset="0"/>
              </a:rPr>
              <a:t>Chức năng vận động</a:t>
            </a:r>
          </a:p>
          <a:p>
            <a:pPr>
              <a:lnSpc>
                <a:spcPct val="150000"/>
              </a:lnSpc>
              <a:buFontTx/>
              <a:buChar char="-"/>
            </a:pPr>
            <a:r>
              <a:rPr lang="vi-VN" dirty="0">
                <a:ea typeface="Tahoma" panose="020B0604030504040204" pitchFamily="34" charset="0"/>
                <a:cs typeface="Tahoma" panose="020B0604030504040204" pitchFamily="34" charset="0"/>
              </a:rPr>
              <a:t>Nhu cầu trao đổi chất</a:t>
            </a:r>
          </a:p>
          <a:p>
            <a:pPr>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buNone/>
            </a:pPr>
            <a:r>
              <a:rPr lang="vi-VN" dirty="0">
                <a:ea typeface="Tahoma" panose="020B0604030504040204" pitchFamily="34" charset="0"/>
                <a:cs typeface="Tahoma" panose="020B0604030504040204" pitchFamily="34" charset="0"/>
              </a:rPr>
              <a:t>Tiêu chuẩn loại trừ</a:t>
            </a:r>
          </a:p>
          <a:p>
            <a:pPr marL="0" indent="0">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Địa dư</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Địa dư</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 Sốt</a:t>
            </a:r>
          </a:p>
          <a:p>
            <a:pPr marL="0" indent="0">
              <a:buNone/>
            </a:pPr>
            <a:r>
              <a:rPr lang="vi-VN" sz="2800" dirty="0">
                <a:ea typeface="Tahoma" panose="020B0604030504040204" pitchFamily="34" charset="0"/>
                <a:cs typeface="Tahoma" panose="020B0604030504040204" pitchFamily="34" charset="0"/>
              </a:rPr>
              <a:t> - Mức độ tổn thương trên phim X-quang</a:t>
            </a:r>
          </a:p>
          <a:p>
            <a:pPr marL="0" indent="0">
              <a:buNone/>
            </a:pPr>
            <a:r>
              <a:rPr lang="vi-VN" sz="2800" dirty="0">
                <a:ea typeface="Tahoma" panose="020B0604030504040204" pitchFamily="34" charset="0"/>
                <a:cs typeface="Tahoma" panose="020B0604030504040204" pitchFamily="34" charset="0"/>
              </a:rPr>
              <a:t> - Tổn thương có hang trên phim X-quang</a:t>
            </a:r>
          </a:p>
          <a:p>
            <a:pPr marL="0" indent="0">
              <a:buNone/>
            </a:pPr>
            <a:r>
              <a:rPr lang="vi-VN" sz="2800" dirty="0">
                <a:ea typeface="Tahoma" panose="020B0604030504040204" pitchFamily="34" charset="0"/>
                <a:cs typeface="Tahoma" panose="020B0604030504040204" pitchFamily="34" charset="0"/>
              </a:rPr>
              <a:t> - Tình trạng thiếu máu</a:t>
            </a:r>
          </a:p>
          <a:p>
            <a:pPr marL="0" indent="0">
              <a:buNone/>
            </a:pPr>
            <a:r>
              <a:rPr lang="vi-VN" sz="2800" dirty="0">
                <a:ea typeface="Tahoma" panose="020B0604030504040204" pitchFamily="34" charset="0"/>
                <a:cs typeface="Tahoma" panose="020B0604030504040204" pitchFamily="34" charset="0"/>
              </a:rPr>
              <a:t> - Số lượng bạch cầu</a:t>
            </a:r>
          </a:p>
          <a:p>
            <a:pPr marL="0" indent="0">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a:solidFill>
                  <a:srgbClr val="1775BF"/>
                </a:solidFill>
                <a:latin typeface="Arial" panose="020B0604020202020204" pitchFamily="34" charset="0"/>
                <a:ea typeface="Tahoma" panose="020B0604030504040204" pitchFamily="34" charset="0"/>
                <a:cs typeface="Arial" panose="020B0604020202020204" pitchFamily="34" charset="0"/>
              </a:rPr>
              <a:t>CỦA ĐỐI </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260244602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3740557406"/>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Lao động tự do</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rong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3244158"/>
          </a:xfrm>
          <a:prstGeom prst="rect">
            <a:avLst/>
          </a:prstGeom>
          <a:noFill/>
        </p:spPr>
        <p:txBody>
          <a:bodyPr wrap="square" rtlCol="0">
            <a:spAutoFit/>
          </a:bodyPr>
          <a:lstStyle/>
          <a:p>
            <a:pPr marL="285750" indent="-285750">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Triệu chứng sốt</a:t>
            </a:r>
          </a:p>
          <a:p>
            <a:pPr marL="285750" indent="-285750">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năm 2022.</a:t>
            </a:r>
          </a:p>
          <a:p>
            <a:pPr marL="0" indent="0">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nSpc>
                <a:spcPct val="150000"/>
              </a:lnSpc>
              <a:buNone/>
            </a:pPr>
            <a:r>
              <a:rPr lang="vi-VN" dirty="0">
                <a:ea typeface="Tahoma" panose="020B0604030504040204" pitchFamily="34" charset="0"/>
                <a:cs typeface="Tahoma" panose="020B0604030504040204" pitchFamily="34" charset="0"/>
              </a:rPr>
              <a:t>-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và thường xảy ra trước cả khi được chẩn đoán.</a:t>
            </a:r>
          </a:p>
          <a:p>
            <a:pPr marL="0" indent="0">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01/2022 đến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Bệnh nhân trên 15 tuổi.</a:t>
            </a:r>
          </a:p>
          <a:p>
            <a:pPr>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1527</TotalTime>
  <Words>2953</Words>
  <Application>Microsoft Office PowerPoint</Application>
  <PresentationFormat>Widescreen</PresentationFormat>
  <Paragraphs>375</Paragraphs>
  <Slides>36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1415</cp:revision>
  <dcterms:created xsi:type="dcterms:W3CDTF">2023-05-18T03:34:07Z</dcterms:created>
  <dcterms:modified xsi:type="dcterms:W3CDTF">2023-05-25T17:01:22Z</dcterms:modified>
</cp:coreProperties>
</file>