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9"/>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346" r:id="rId28"/>
    <p:sldId id="321" r:id="rId29"/>
    <p:sldId id="289" r:id="rId30"/>
    <p:sldId id="293" r:id="rId31"/>
    <p:sldId id="294" r:id="rId32"/>
    <p:sldId id="295" r:id="rId33"/>
    <p:sldId id="296" r:id="rId34"/>
    <p:sldId id="299" r:id="rId35"/>
    <p:sldId id="327" r:id="rId36"/>
    <p:sldId id="344"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13"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explosion val="6"/>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5273566752189682"/>
          <c:y val="0.10687306545843758"/>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explosion val="11"/>
          <c:dPt>
            <c:idx val="0"/>
            <c:bubble3D val="0"/>
            <c:explosion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1-6D77-48D7-BBA7-A27FDB42D3F4}"/>
                </c:ext>
              </c:extLst>
            </c:dLbl>
            <c:dLbl>
              <c:idx val="1"/>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4571319561178453"/>
          <c:y val="8.2823785264124428E-2"/>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1657268490789303"/>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dLbl>
              <c:idx val="0"/>
              <c:layout>
                <c:manualLayout>
                  <c:x val="0"/>
                  <c:y val="-0.15010612642512411"/>
                </c:manualLayout>
              </c:layout>
              <c:tx>
                <c:rich>
                  <a:bodyPr/>
                  <a:lstStyle/>
                  <a:p>
                    <a:r>
                      <a:rPr lang="en-US"/>
                      <a:t>9.3%</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3-8312-4037-A126-43C01B808F12}"/>
                </c:ext>
              </c:extLst>
            </c:dLbl>
            <c:dLbl>
              <c:idx val="1"/>
              <c:layout>
                <c:manualLayout>
                  <c:x val="0"/>
                  <c:y val="-0.17775225837561212"/>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8312-4037-A126-43C01B808F12}"/>
                </c:ext>
              </c:extLst>
            </c:dLbl>
            <c:dLbl>
              <c:idx val="2"/>
              <c:layout>
                <c:manualLayout>
                  <c:x val="3.4786641929499497E-3"/>
                  <c:y val="-0.1751705026068619"/>
                </c:manualLayout>
              </c:layout>
              <c:tx>
                <c:rich>
                  <a:bodyPr/>
                  <a:lstStyle/>
                  <a:p>
                    <a:r>
                      <a:rPr lang="en-US" dirty="0"/>
                      <a:t>11.6%</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8312-4037-A126-43C01B808F12}"/>
                </c:ext>
              </c:extLst>
            </c:dLbl>
            <c:dLbl>
              <c:idx val="3"/>
              <c:layout>
                <c:manualLayout>
                  <c:x val="3.4786641929499072E-3"/>
                  <c:y val="-0.31219037989011478"/>
                </c:manualLayout>
              </c:layout>
              <c:tx>
                <c:rich>
                  <a:bodyPr/>
                  <a:lstStyle/>
                  <a:p>
                    <a:r>
                      <a:rPr lang="en-US" dirty="0"/>
                      <a:t>22.1%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8312-4037-A126-43C01B808F12}"/>
                </c:ext>
              </c:extLst>
            </c:dLbl>
            <c:dLbl>
              <c:idx val="4"/>
              <c:layout>
                <c:manualLayout>
                  <c:x val="-8.1168831168832011E-3"/>
                  <c:y val="-0.22948922096637761"/>
                </c:manualLayout>
              </c:layout>
              <c:tx>
                <c:rich>
                  <a:bodyPr/>
                  <a:lstStyle/>
                  <a:p>
                    <a:r>
                      <a:rPr lang="en-US"/>
                      <a:t>15.1%</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8312-4037-A126-43C01B808F12}"/>
                </c:ext>
              </c:extLst>
            </c:dLbl>
            <c:dLbl>
              <c:idx val="5"/>
              <c:layout>
                <c:manualLayout>
                  <c:x val="3.4786641929498222E-3"/>
                  <c:y val="-0.40361035166156312"/>
                </c:manualLayout>
              </c:layout>
              <c:tx>
                <c:rich>
                  <a:bodyPr/>
                  <a:lstStyle/>
                  <a:p>
                    <a:r>
                      <a:rPr lang="en-US"/>
                      <a:t>30.2%</a:t>
                    </a:r>
                  </a:p>
                </c:rich>
              </c:tx>
              <c:dLblPos val="ctr"/>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5-8312-4037-A126-43C01B808F12}"/>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9.3000000000000007</c:v>
                </c:pt>
                <c:pt idx="1">
                  <c:v>11.63</c:v>
                </c:pt>
                <c:pt idx="2">
                  <c:v>11.63</c:v>
                </c:pt>
                <c:pt idx="3">
                  <c:v>22.09</c:v>
                </c:pt>
                <c:pt idx="4">
                  <c:v>15.12</c:v>
                </c:pt>
                <c:pt idx="5">
                  <c:v>30.23</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1"/>
        <c:axPos val="l"/>
        <c:numFmt formatCode="General" sourceLinked="1"/>
        <c:majorTickMark val="out"/>
        <c:minorTickMark val="none"/>
        <c:tickLblPos val="nextTo"/>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747087958148643E-3"/>
          <c:y val="5.4062378575228817E-2"/>
          <c:w val="0.81657268490789303"/>
          <c:h val="0.83057054972898692"/>
        </c:manualLayout>
      </c:layout>
      <c:pieChart>
        <c:varyColors val="1"/>
        <c:ser>
          <c:idx val="0"/>
          <c:order val="0"/>
          <c:tx>
            <c:strRef>
              <c:f>Sheet1!$B$1</c:f>
              <c:strCache>
                <c:ptCount val="1"/>
                <c:pt idx="0">
                  <c:v>SDD</c:v>
                </c:pt>
              </c:strCache>
            </c:strRef>
          </c:tx>
          <c:spPr>
            <a:solidFill>
              <a:schemeClr val="accent6"/>
            </a:solidFill>
            <a:scene3d>
              <a:camera prst="orthographicFront"/>
              <a:lightRig rig="threePt" dir="t"/>
            </a:scene3d>
            <a:sp3d prstMaterial="matte"/>
          </c:spPr>
          <c:dPt>
            <c:idx val="0"/>
            <c:bubble3D val="0"/>
            <c:spPr>
              <a:solidFill>
                <a:srgbClr val="EA2B1F"/>
              </a:solidFill>
              <a:ln>
                <a:noFill/>
              </a:ln>
              <a:effectLst/>
              <a:scene3d>
                <a:camera prst="orthographicFront"/>
                <a:lightRig rig="threePt" dir="t"/>
              </a:scene3d>
              <a:sp3d prstMaterial="matte"/>
            </c:spPr>
            <c:extLst>
              <c:ext xmlns:c16="http://schemas.microsoft.com/office/drawing/2014/chart" uri="{C3380CC4-5D6E-409C-BE32-E72D297353CC}">
                <c16:uniqueId val="{00000000-22BB-4F50-AAA8-77350BC274CC}"/>
              </c:ext>
            </c:extLst>
          </c:dPt>
          <c:dPt>
            <c:idx val="1"/>
            <c:bubble3D val="0"/>
            <c:explosion val="10"/>
            <c:spPr>
              <a:solidFill>
                <a:schemeClr val="accent6"/>
              </a:solidFill>
              <a:ln>
                <a:noFill/>
              </a:ln>
              <a:effectLst/>
              <a:scene3d>
                <a:camera prst="orthographicFront"/>
                <a:lightRig rig="threePt" dir="t"/>
              </a:scene3d>
              <a:sp3d prstMaterial="matte"/>
            </c:spPr>
            <c:extLst>
              <c:ext xmlns:c16="http://schemas.microsoft.com/office/drawing/2014/chart" uri="{C3380CC4-5D6E-409C-BE32-E72D297353CC}">
                <c16:uniqueId val="{00000001-22BB-4F50-AAA8-77350BC274CC}"/>
              </c:ext>
            </c:extLst>
          </c:dPt>
          <c:dLbls>
            <c:dLbl>
              <c:idx val="0"/>
              <c:tx>
                <c:rich>
                  <a:bodyPr/>
                  <a:lstStyle/>
                  <a:p>
                    <a:r>
                      <a:rPr lang="en-US" dirty="0"/>
                      <a:t>76.3%</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22BB-4F50-AAA8-77350BC274CC}"/>
                </c:ext>
              </c:extLst>
            </c:dLbl>
            <c:dLbl>
              <c:idx val="1"/>
              <c:tx>
                <c:rich>
                  <a:bodyPr/>
                  <a:lstStyle/>
                  <a:p>
                    <a:r>
                      <a:rPr lang="en-US" dirty="0"/>
                      <a:t>23.7%</a:t>
                    </a:r>
                  </a:p>
                </c:rich>
              </c:tx>
              <c:dLblPos val="bestFit"/>
              <c:showLegendKey val="0"/>
              <c:showVal val="1"/>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22BB-4F50-AAA8-77350BC274CC}"/>
                </c:ext>
              </c:extLst>
            </c:dLbl>
            <c:numFmt formatCode="0.00%" sourceLinked="0"/>
            <c:spPr>
              <a:noFill/>
              <a:ln>
                <a:noFill/>
              </a:ln>
              <a:effectLst/>
            </c:spPr>
            <c:txPr>
              <a:bodyPr rot="0" spcFirstLastPara="1" vertOverflow="ellipsis" vert="horz" wrap="square" lIns="38100" tIns="19050" rIns="38100" bIns="19050" anchor="t" anchorCtr="0">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Nam</c:v>
                </c:pt>
                <c:pt idx="1">
                  <c:v>Nữ</c:v>
                </c:pt>
              </c:strCache>
            </c:strRef>
          </c:cat>
          <c:val>
            <c:numRef>
              <c:f>Sheet1!$B$2:$B$3</c:f>
              <c:numCache>
                <c:formatCode>General</c:formatCode>
                <c:ptCount val="2"/>
                <c:pt idx="0">
                  <c:v>76.3</c:v>
                </c:pt>
                <c:pt idx="1">
                  <c:v>23.7</c:v>
                </c:pt>
              </c:numCache>
            </c:numRef>
          </c:val>
          <c:extLst>
            <c:ext xmlns:c16="http://schemas.microsoft.com/office/drawing/2014/chart" uri="{C3380CC4-5D6E-409C-BE32-E72D297353CC}">
              <c16:uniqueId val="{00000002-22BB-4F50-AAA8-77350BC274C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7859244157180199"/>
          <c:y val="0.12572442356416702"/>
          <c:w val="0.13320525059960922"/>
          <c:h val="0.26396878003315238"/>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25/05/2023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1" baseline="0" dirty="0">
                <a:latin typeface="Arial" panose="020B0604020202020204" pitchFamily="34" charset="0"/>
                <a:cs typeface="Arial" panose="020B0604020202020204" pitchFamily="34" charset="0"/>
              </a:rPr>
              <a:t>PGS.TS. </a:t>
            </a:r>
            <a:r>
              <a:rPr lang="en-US" sz="1400" b="1" baseline="0" dirty="0" err="1">
                <a:latin typeface="Arial" panose="020B0604020202020204" pitchFamily="34" charset="0"/>
                <a:cs typeface="Arial" panose="020B0604020202020204" pitchFamily="34" charset="0"/>
              </a:rPr>
              <a:t>Đinh</a:t>
            </a:r>
            <a:r>
              <a:rPr lang="en-US" sz="1400" b="1" baseline="0" dirty="0">
                <a:latin typeface="Arial" panose="020B0604020202020204" pitchFamily="34" charset="0"/>
                <a:cs typeface="Arial" panose="020B0604020202020204" pitchFamily="34" charset="0"/>
              </a:rPr>
              <a:t> </a:t>
            </a:r>
            <a:r>
              <a:rPr lang="en-US" sz="1400" b="1" baseline="0" dirty="0" err="1">
                <a:latin typeface="Arial" panose="020B0604020202020204" pitchFamily="34" charset="0"/>
                <a:cs typeface="Arial" panose="020B0604020202020204" pitchFamily="34" charset="0"/>
              </a:rPr>
              <a:t>Thị</a:t>
            </a:r>
            <a:r>
              <a:rPr lang="en-US" sz="1400" b="1" baseline="0" dirty="0">
                <a:latin typeface="Arial" panose="020B0604020202020204" pitchFamily="34" charset="0"/>
                <a:cs typeface="Arial" panose="020B0604020202020204" pitchFamily="34" charset="0"/>
              </a:rPr>
              <a:t> Thanh Mai </a:t>
            </a:r>
            <a:r>
              <a:rPr lang="en-US" sz="1400" baseline="0" dirty="0" err="1">
                <a:latin typeface="Arial" panose="020B0604020202020204" pitchFamily="34" charset="0"/>
                <a:cs typeface="Arial" panose="020B0604020202020204" pitchFamily="34" charset="0"/>
              </a:rPr>
              <a:t>chủ</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tịch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nhà</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đồng</a:t>
            </a:r>
            <a:r>
              <a:rPr lang="en-US" sz="1400" baseline="0" dirty="0">
                <a:latin typeface="Arial" panose="020B0604020202020204" pitchFamily="34" charset="0"/>
                <a:cs typeface="Arial" panose="020B0604020202020204" pitchFamily="34" charset="0"/>
              </a:rPr>
              <a:t>.</a:t>
            </a:r>
          </a:p>
          <a:p>
            <a:pPr marL="285750" indent="-285750">
              <a:buFontTx/>
              <a:buChar char="-"/>
            </a:pPr>
            <a:r>
              <a:rPr lang="en-US" sz="1400" baseline="0" dirty="0" err="1">
                <a:latin typeface="Arial" panose="020B0604020202020204" pitchFamily="34" charset="0"/>
                <a:cs typeface="Arial" panose="020B0604020202020204" pitchFamily="34" charset="0"/>
              </a:rPr>
              <a:t>Kính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thưa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thầy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cô</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bạn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có</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mặt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trong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hội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trường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hôm</a:t>
            </a:r>
            <a:r>
              <a:rPr lang="en-US" sz="1400" baseline="0" dirty="0">
                <a:latin typeface="Arial" panose="020B0604020202020204" pitchFamily="34" charset="0"/>
                <a:cs typeface="Arial" panose="020B0604020202020204" pitchFamily="34" charset="0"/>
              </a:rPr>
              <a:t> nay.</a:t>
            </a:r>
          </a:p>
          <a:p>
            <a:pPr marL="285750" indent="-285750">
              <a:buFontTx/>
              <a:buChar char="-"/>
            </a:pP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là</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Nguyễn</a:t>
            </a:r>
            <a:r>
              <a:rPr lang="en-US" sz="1400" baseline="0" dirty="0">
                <a:latin typeface="Arial" panose="020B0604020202020204" pitchFamily="34" charset="0"/>
                <a:cs typeface="Arial" panose="020B0604020202020204" pitchFamily="34" charset="0"/>
              </a:rPr>
              <a:t> Long </a:t>
            </a:r>
            <a:r>
              <a:rPr lang="en-US" sz="1400" baseline="0" dirty="0" err="1">
                <a:latin typeface="Arial" panose="020B0604020202020204" pitchFamily="34" charset="0"/>
                <a:cs typeface="Arial" panose="020B0604020202020204" pitchFamily="34" charset="0"/>
              </a:rPr>
              <a:t>Nhật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sinh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viên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lớp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bác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sĩ</a:t>
            </a:r>
            <a:r>
              <a:rPr lang="en-US" sz="1400" baseline="0" dirty="0">
                <a:latin typeface="Arial" panose="020B0604020202020204" pitchFamily="34" charset="0"/>
                <a:cs typeface="Arial" panose="020B0604020202020204" pitchFamily="34" charset="0"/>
              </a:rPr>
              <a:t> Y khoa K39C. </a:t>
            </a:r>
            <a:r>
              <a:rPr lang="en-US" sz="1400" baseline="0" dirty="0" err="1">
                <a:latin typeface="Arial" panose="020B0604020202020204" pitchFamily="34" charset="0"/>
                <a:cs typeface="Arial" panose="020B0604020202020204" pitchFamily="34" charset="0"/>
              </a:rPr>
              <a:t>Em</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xin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phép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trình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bày</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khóa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luận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tốt</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nghiệp</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mình</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với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vi-VN" sz="1400" b="1" baseline="0" dirty="0">
                <a:latin typeface="Arial" panose="020B0604020202020204" pitchFamily="34" charset="0"/>
                <a:ea typeface="Calibri" panose="020F0502020204030204" pitchFamily="34" charset="0"/>
                <a:cs typeface="Arial" panose="020B0604020202020204" pitchFamily="34" charset="0"/>
              </a:rPr>
              <a:t>THỰC TRẠNG VÀ MỘT SỐ YẾU TỐ LIÊN QUAN ĐẾN DINH DƯỠNG Ở BỆNH NHÂN LAO PHỔI MỚI TẠI BỆNH VIỆN PHỔI HẢI PHÒNG NĂM 2021-2022</a:t>
            </a:r>
            <a:r>
              <a:rPr lang="vi-VN" sz="1400" baseline="0" dirty="0">
                <a:latin typeface="Arial" panose="020B0604020202020204" pitchFamily="34" charset="0"/>
                <a:cs typeface="Arial" panose="020B0604020202020204" pitchFamily="34" charset="0"/>
              </a:rPr>
              <a:t>”.</a:t>
            </a:r>
            <a:endParaRPr lang="en-US" sz="1400" baseline="0" dirty="0">
              <a:latin typeface="Arial" panose="020B0604020202020204" pitchFamily="34" charset="0"/>
              <a:cs typeface="Arial" panose="020B0604020202020204" pitchFamily="34" charset="0"/>
            </a:endParaRPr>
          </a:p>
          <a:p>
            <a:pPr marL="285750" indent="-285750">
              <a:buFontTx/>
              <a:buChar char="-"/>
            </a:pPr>
            <a:r>
              <a:rPr lang="en-US" sz="1400" baseline="0" dirty="0" err="1">
                <a:latin typeface="Arial" panose="020B0604020202020204" pitchFamily="34" charset="0"/>
                <a:cs typeface="Arial" panose="020B0604020202020204" pitchFamily="34" charset="0"/>
              </a:rPr>
              <a:t>Đề</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tài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được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thực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hiện</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dưới</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sự</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hướng</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dẫn</a:t>
            </a:r>
            <a:r>
              <a:rPr lang="en-US" sz="1400" baseline="0" dirty="0">
                <a:latin typeface="Arial" panose="020B0604020202020204" pitchFamily="34" charset="0"/>
                <a:cs typeface="Arial" panose="020B0604020202020204" pitchFamily="34" charset="0"/>
              </a:rPr>
              <a:t> khoa </a:t>
            </a:r>
            <a:r>
              <a:rPr lang="en-US" sz="1400" baseline="0" dirty="0" err="1">
                <a:latin typeface="Arial" panose="020B0604020202020204" pitchFamily="34" charset="0"/>
                <a:cs typeface="Arial" panose="020B0604020202020204" pitchFamily="34" charset="0"/>
              </a:rPr>
              <a:t>học</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của</a:t>
            </a:r>
            <a:r>
              <a:rPr lang="en-US" sz="1400" baseline="0" dirty="0">
                <a:latin typeface="Arial" panose="020B060402020202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1400" b="1" i="0"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1400" b="1" i="0"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en-US" sz="1400" b="1" i="0" baseline="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vi-VN" sz="1400" dirty="0">
                <a:latin typeface="+mn-lt"/>
              </a:rPr>
              <a:t>Nam giới có tỷ lệ SDD cao hơn nữ giới</a:t>
            </a: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2857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41,5%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28%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p=0,035</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do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43,2%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nghề</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nghiệp</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31,8%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p=0,083</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Lê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Thị</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Thủy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Hussien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p=0,03</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39,5%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29,4%;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p=0,120</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47,6%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27%,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p=0,001.</a:t>
            </a:r>
          </a:p>
          <a:p>
            <a:pPr marL="285750" indent="-2857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Huang-Shen Lin (2021),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TTDD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p=0,191.</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 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III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phim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X-</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69,31%; 30,69%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SGA</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tổn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285750" indent="-285750">
              <a:buFontTx/>
              <a:buChar char="-"/>
            </a:pP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Dương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Tuấn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(2016), 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phổ</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biến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hang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80,2%</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nhiên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biệt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400" dirty="0">
                <a:latin typeface="Arial" panose="020B0604020202020204" pitchFamily="34" charset="0"/>
                <a:cs typeface="Arial" panose="020B0604020202020204" pitchFamily="34" charset="0"/>
              </a:rPr>
              <a:t>Theo BMI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SGA,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ở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bệnh</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ý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nghĩa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thống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kê</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171450" indent="-1714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Oliveira (2014),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thiếu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máu</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phát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đến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p=0,0004</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Magassouba</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(2021)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cũng</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thấy</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mối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liên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quan</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tương</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tự</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BMI.</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đã</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thành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lắng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nghe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quý</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thầy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cô</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được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đóng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góp</a:t>
            </a:r>
            <a:r>
              <a:rPr lang="en-US" sz="1400" dirty="0">
                <a:latin typeface="Arial" panose="020B0604020202020204" pitchFamily="34" charset="0"/>
                <a:cs typeface="Arial" panose="020B0604020202020204" pitchFamily="34" charset="0"/>
              </a:rPr>
              <a:t> ý </a:t>
            </a:r>
            <a:r>
              <a:rPr lang="en-US" sz="1400" dirty="0" err="1">
                <a:latin typeface="Arial" panose="020B0604020202020204" pitchFamily="34" charset="0"/>
                <a:cs typeface="Arial" panose="020B0604020202020204" pitchFamily="34" charset="0"/>
              </a:rPr>
              <a:t>kiến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khóa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luận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thiện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hơn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trân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trọng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cảm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ơn</a:t>
            </a:r>
            <a:r>
              <a:rPr lang="en-US" sz="14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Lấy toàn bộ hồ sơ bệnh án đủ tiêu chuẩn chẩn đoán.</a:t>
            </a:r>
          </a:p>
          <a:p>
            <a:r>
              <a:rPr lang="vi-VN" dirty="0"/>
              <a:t>Thực tế...</a:t>
            </a:r>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34,4%</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không</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8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65,6%</a:t>
            </a:r>
            <a:r>
              <a:rPr lang="en-US"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vi-VN" sz="18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71450" indent="-171450">
              <a:buFontTx/>
              <a:buChar char="-"/>
            </a:pPr>
            <a:r>
              <a:rPr lang="vi-VN" sz="1400" b="1" dirty="0">
                <a:latin typeface="Arial" panose="020B0604020202020204" pitchFamily="34" charset="0"/>
                <a:cs typeface="Arial" panose="020B0604020202020204" pitchFamily="34" charset="0"/>
              </a:rPr>
              <a:t>Đoàn Duy Tân (2021), </a:t>
            </a:r>
            <a:r>
              <a:rPr lang="vi-VN" sz="1400" dirty="0">
                <a:latin typeface="Arial" panose="020B0604020202020204" pitchFamily="34" charset="0"/>
                <a:cs typeface="Arial" panose="020B0604020202020204" pitchFamily="34" charset="0"/>
              </a:rPr>
              <a:t>SDD </a:t>
            </a:r>
            <a:r>
              <a:rPr lang="vi-VN" sz="1400" b="1" dirty="0">
                <a:latin typeface="Arial" panose="020B0604020202020204" pitchFamily="34" charset="0"/>
                <a:cs typeface="Arial" panose="020B0604020202020204" pitchFamily="34" charset="0"/>
              </a:rPr>
              <a:t>55,2%.</a:t>
            </a:r>
          </a:p>
          <a:p>
            <a:pPr marL="171450" indent="-171450">
              <a:buFontTx/>
              <a:buChar char="-"/>
            </a:pPr>
            <a:r>
              <a:rPr lang="vi-VN" sz="1400" b="1" dirty="0">
                <a:latin typeface="Arial" panose="020B0604020202020204" pitchFamily="34" charset="0"/>
                <a:cs typeface="Arial" panose="020B0604020202020204" pitchFamily="34" charset="0"/>
              </a:rPr>
              <a:t>Lê Thị Thủy (2019), </a:t>
            </a:r>
            <a:r>
              <a:rPr lang="vi-VN" sz="1400" dirty="0">
                <a:latin typeface="Arial" panose="020B0604020202020204" pitchFamily="34" charset="0"/>
                <a:cs typeface="Arial" panose="020B0604020202020204" pitchFamily="34" charset="0"/>
              </a:rPr>
              <a:t>SDD có </a:t>
            </a:r>
            <a:r>
              <a:rPr lang="vi-VN" sz="1400" b="1" dirty="0">
                <a:latin typeface="Arial" panose="020B0604020202020204" pitchFamily="34" charset="0"/>
                <a:cs typeface="Arial" panose="020B0604020202020204" pitchFamily="34" charset="0"/>
              </a:rPr>
              <a:t>48,4%.</a:t>
            </a:r>
          </a:p>
          <a:p>
            <a:pPr marL="171450" indent="-171450">
              <a:buFontTx/>
              <a:buChar char="-"/>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Huang-Shen Lin (2019)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27,7%</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Feleke</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50%.</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Gurung (2018),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hơn</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1/3 </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SDD.</a:t>
            </a:r>
            <a:endParaRPr lang="vi-VN"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dirty="0" err="1">
                <a:solidFill>
                  <a:srgbClr val="000000"/>
                </a:solidFill>
                <a:effectLst/>
                <a:latin typeface="Times New Roman" panose="02020603050405020304" pitchFamily="18" charset="0"/>
                <a:ea typeface="Times New Roman" panose="02020603050405020304" pitchFamily="18" charset="0"/>
              </a:rPr>
              <a:t>lần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lượt</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là</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tương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ứng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15,6%; 15,6%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24%</a:t>
            </a:r>
            <a:r>
              <a:rPr lang="en-US" sz="1400" b="0" dirty="0">
                <a:solidFill>
                  <a:srgbClr val="000000"/>
                </a:solidFill>
                <a:effectLst/>
                <a:latin typeface="+mn-lt"/>
                <a:ea typeface="Times New Roman" panose="02020603050405020304" pitchFamily="18" charset="0"/>
              </a:rPr>
              <a:t>.</a:t>
            </a: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sz="1400" b="0" dirty="0">
              <a:solidFill>
                <a:srgbClr val="000000"/>
              </a:solidFill>
              <a:effectLst/>
              <a:latin typeface="+mn-l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a:t>
            </a:r>
            <a:r>
              <a:rPr lang="en-US" sz="1400" dirty="0">
                <a:solidFill>
                  <a:srgbClr val="000000"/>
                </a:solidFill>
                <a:effectLst/>
                <a:latin typeface="+mn-lt"/>
                <a:ea typeface="Times New Roman" panose="02020603050405020304" pitchFamily="18" charset="0"/>
              </a:rPr>
              <a:t>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46,6%; 9,5%.</a:t>
            </a:r>
          </a:p>
          <a:p>
            <a:pPr marL="285750" indent="-285750">
              <a:buFontTx/>
              <a:buChar cha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chiếm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tỷ</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lệ</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SDD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thấp</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nhóm</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&lt;20 </a:t>
            </a:r>
            <a:r>
              <a:rPr lang="en-US" sz="1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tuổi</a:t>
            </a: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25/05/2023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25/05/2023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25/05/2023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25/05/2023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25/05/2023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25/05/2023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511606"/>
            <a:ext cx="11702713" cy="2158679"/>
          </a:xfrm>
        </p:spPr>
        <p:txBody>
          <a:bodyPr>
            <a:noAutofit/>
          </a:bodyPr>
          <a:lstStyle/>
          <a:p>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NĂM 2021-2022</a:t>
            </a:r>
            <a:endParaRPr lang="vi-VN" sz="36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8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lnSpc>
                <a:spcPct val="150000"/>
              </a:lnSpc>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thực trạng dinh dưỡng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7" y="3519410"/>
            <a:ext cx="4969047" cy="3226367"/>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Lượng dinh dưỡng đưa vào</a:t>
            </a:r>
          </a:p>
          <a:p>
            <a:pPr>
              <a:lnSpc>
                <a:spcPct val="150000"/>
              </a:lnSpc>
              <a:buFontTx/>
              <a:buChar char="-"/>
            </a:pPr>
            <a:r>
              <a:rPr lang="vi-VN" dirty="0">
                <a:ea typeface="Tahoma" panose="020B0604030504040204" pitchFamily="34" charset="0"/>
                <a:cs typeface="Tahoma" panose="020B0604030504040204" pitchFamily="34" charset="0"/>
              </a:rPr>
              <a:t>Cân nặng</a:t>
            </a:r>
          </a:p>
          <a:p>
            <a:pPr>
              <a:lnSpc>
                <a:spcPct val="150000"/>
              </a:lnSpc>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7" y="2843717"/>
            <a:ext cx="10575767" cy="523220"/>
          </a:xfrm>
          <a:prstGeom prst="rect">
            <a:avLst/>
          </a:prstGeom>
          <a:noFill/>
        </p:spPr>
        <p:txBody>
          <a:bodyPr wrap="square" rtlCol="0">
            <a:spAutoFit/>
          </a:bodyPr>
          <a:lstStyle/>
          <a:p>
            <a:r>
              <a:rPr lang="vi-VN" sz="2800" dirty="0">
                <a:latin typeface="Arial" panose="020B0604020202020204" pitchFamily="34" charset="0"/>
                <a:ea typeface="Tahoma" panose="020B0604030504040204" pitchFamily="34" charset="0"/>
                <a:cs typeface="Arial" panose="020B0604020202020204" pitchFamily="34" charset="0"/>
              </a:rPr>
              <a:t>Phân loại TTDD theo SGA của </a:t>
            </a:r>
            <a:r>
              <a:rPr lang="en-US" sz="2800" dirty="0">
                <a:latin typeface="Arial" panose="020B0604020202020204" pitchFamily="34" charset="0"/>
                <a:ea typeface="Tahoma" panose="020B0604030504040204" pitchFamily="34" charset="0"/>
                <a:cs typeface="Arial" panose="020B0604020202020204" pitchFamily="34" charset="0"/>
              </a:rPr>
              <a:t>Canadian Malnutrition Task Force</a:t>
            </a:r>
            <a:r>
              <a:rPr lang="vi-VN" sz="2800" dirty="0">
                <a:latin typeface="Arial" panose="020B0604020202020204" pitchFamily="34" charset="0"/>
                <a:ea typeface="Tahoma" panose="020B0604030504040204" pitchFamily="34" charset="0"/>
                <a:cs typeface="Arial" panose="020B060402020202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308562" y="3491064"/>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vi-VN" dirty="0">
                <a:ea typeface="Tahoma" panose="020B0604030504040204" pitchFamily="34" charset="0"/>
                <a:cs typeface="Tahoma" panose="020B0604030504040204" pitchFamily="34" charset="0"/>
              </a:rPr>
              <a:t>Chức năng vận động</a:t>
            </a:r>
          </a:p>
          <a:p>
            <a:pPr>
              <a:lnSpc>
                <a:spcPct val="150000"/>
              </a:lnSpc>
              <a:buFontTx/>
              <a:buChar char="-"/>
            </a:pPr>
            <a:r>
              <a:rPr lang="vi-VN" dirty="0">
                <a:ea typeface="Tahoma" panose="020B0604030504040204" pitchFamily="34" charset="0"/>
                <a:cs typeface="Tahoma" panose="020B0604030504040204" pitchFamily="34" charset="0"/>
              </a:rPr>
              <a:t>Nhu cầu trao đổi chất</a:t>
            </a:r>
          </a:p>
          <a:p>
            <a:pPr>
              <a:lnSpc>
                <a:spcPct val="150000"/>
              </a:lnSpc>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lnSpcReduction="10000"/>
          </a:bodyPr>
          <a:lstStyle/>
          <a:p>
            <a:pPr marL="0" indent="0">
              <a:lnSpc>
                <a:spcPct val="100000"/>
              </a:lnSpc>
              <a:buNone/>
            </a:pPr>
            <a:r>
              <a:rPr lang="vi-VN" dirty="0">
                <a:ea typeface="Tahoma" panose="020B0604030504040204" pitchFamily="34" charset="0"/>
                <a:cs typeface="Tahoma" panose="020B0604030504040204" pitchFamily="34" charset="0"/>
              </a:rPr>
              <a:t>Địa điểm: Bệnh viện Phổi Hải Phòng.</a:t>
            </a:r>
          </a:p>
          <a:p>
            <a:pPr marL="0" indent="0">
              <a:lnSpc>
                <a:spcPct val="100000"/>
              </a:lnSpc>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34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Phương pháp: Kỹ thuật không xác suất với mẫu thuận tiện.</a:t>
            </a:r>
          </a:p>
          <a:p>
            <a:pPr marL="0" indent="0">
              <a:lnSpc>
                <a:spcPct val="100000"/>
              </a:lnSpc>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Thực trạng dinh dưỡng và một số yếu tố liên quan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lnSpc>
                <a:spcPct val="100000"/>
              </a:lnSpc>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lnSpc>
                <a:spcPct val="100000"/>
              </a:lnSpc>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3664286"/>
          </a:xfrm>
        </p:spPr>
        <p:txBody>
          <a:bodyPr>
            <a:normAutofit/>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Sai số ngẫu nhiên: sai số do chọn mẫu.</a:t>
            </a:r>
          </a:p>
          <a:p>
            <a:pPr>
              <a:lnSpc>
                <a:spcPct val="150000"/>
              </a:lnSpc>
              <a:buFont typeface="Wingdings" panose="05000000000000000000" pitchFamily="2" charset="2"/>
              <a:buChar char="Ø"/>
            </a:pPr>
            <a:r>
              <a:rPr lang="vi-VN" dirty="0">
                <a:ea typeface="Tahoma" panose="020B0604030504040204" pitchFamily="34" charset="0"/>
                <a:cs typeface="Tahoma" panose="020B0604030504040204" pitchFamily="34" charset="0"/>
              </a:rPr>
              <a:t> Dùng test thống kê đúng, tìm các giá trị ngoại lai.</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Sai số hệ thống: sai số trong thu thập số liệu.</a:t>
            </a:r>
          </a:p>
          <a:p>
            <a:pPr>
              <a:lnSpc>
                <a:spcPct val="150000"/>
              </a:lnSpc>
              <a:buFont typeface="Wingdings" panose="05000000000000000000" pitchFamily="2" charset="2"/>
              <a:buChar char="Ø"/>
            </a:pPr>
            <a:r>
              <a:rPr lang="vi-VN" dirty="0">
                <a:ea typeface="Tahoma" panose="020B0604030504040204" pitchFamily="34" charset="0"/>
                <a:cs typeface="Tahoma" panose="020B0604030504040204" pitchFamily="34" charset="0"/>
              </a:rPr>
              <a:t> Nhập số liệu chính xác, cẩn thận và kiểm tra chặt chẽ.</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399" y="4254932"/>
            <a:ext cx="10363199" cy="1767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lnSpcReduction="10000"/>
          </a:bodyPr>
          <a:lstStyle/>
          <a:p>
            <a:pPr>
              <a:lnSpc>
                <a:spcPct val="100000"/>
              </a:lnSpc>
              <a:buFont typeface="Wingdings" panose="05000000000000000000" pitchFamily="2" charset="2"/>
              <a:buChar char="q"/>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lnSpc>
                <a:spcPct val="100000"/>
              </a:lnSpc>
              <a:buFont typeface="Wingdings" panose="05000000000000000000" pitchFamily="2" charset="2"/>
              <a:buChar char="q"/>
            </a:pPr>
            <a:r>
              <a:rPr lang="vi-VN" dirty="0">
                <a:ea typeface="Tahoma" panose="020B0604030504040204" pitchFamily="34" charset="0"/>
                <a:cs typeface="Tahoma" panose="020B0604030504040204" pitchFamily="34" charset="0"/>
              </a:rPr>
              <a:t> Các thông tin của các bệnh nhân tham gia nghiên cứu được giữ bí mật theo quy định.</a:t>
            </a:r>
          </a:p>
          <a:p>
            <a:pPr>
              <a:lnSpc>
                <a:spcPct val="100000"/>
              </a:lnSpc>
              <a:buFont typeface="Wingdings" panose="05000000000000000000" pitchFamily="2" charset="2"/>
              <a:buChar char="q"/>
            </a:pPr>
            <a:r>
              <a:rPr lang="vi-VN" dirty="0">
                <a:ea typeface="Tahoma" panose="020B0604030504040204" pitchFamily="34" charset="0"/>
                <a:cs typeface="Tahoma" panose="020B0604030504040204" pitchFamily="34" charset="0"/>
              </a:rPr>
              <a:t> Đảm bảo tính trung thực của thông tin của các bệnh nhân tham gia nghiên cứu.</a:t>
            </a:r>
          </a:p>
          <a:p>
            <a:pPr>
              <a:lnSpc>
                <a:spcPct val="100000"/>
              </a:lnSpc>
              <a:buFont typeface="Wingdings" panose="05000000000000000000" pitchFamily="2" charset="2"/>
              <a:buChar char="q"/>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1279999884"/>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2776417"/>
            <a:ext cx="10363199"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624383070"/>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673A059-2A4E-4030-EEA4-E2BDF986D345}"/>
              </a:ext>
            </a:extLst>
          </p:cNvPr>
          <p:cNvSpPr txBox="1"/>
          <p:nvPr/>
        </p:nvSpPr>
        <p:spPr>
          <a:xfrm>
            <a:off x="7117079" y="5151402"/>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55,2%.</a:t>
            </a:r>
          </a:p>
          <a:p>
            <a:r>
              <a:rPr lang="vi-VN" sz="2000" dirty="0"/>
              <a:t>Lê Thị Thủy (2019), SDD có 48,4%.</a:t>
            </a:r>
          </a:p>
        </p:txBody>
      </p:sp>
      <p:sp>
        <p:nvSpPr>
          <p:cNvPr id="4" name="TextBox 3">
            <a:extLst>
              <a:ext uri="{FF2B5EF4-FFF2-40B4-BE49-F238E27FC236}">
                <a16:creationId xmlns:a16="http://schemas.microsoft.com/office/drawing/2014/main" id="{E71465CB-571C-97AF-E90B-5C5382781255}"/>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607736569"/>
              </p:ext>
            </p:extLst>
          </p:nvPr>
        </p:nvGraphicFramePr>
        <p:xfrm>
          <a:off x="838197" y="1942217"/>
          <a:ext cx="10515599" cy="3995103"/>
        </p:xfrm>
        <a:graphic>
          <a:graphicData uri="http://schemas.openxmlformats.org/drawingml/2006/table">
            <a:tbl>
              <a:tblPr firstRow="1" firstCol="1" lastRow="1" lastCol="1" bandRow="1" bandCol="1">
                <a:tableStyleId>{69012ECD-51FC-41F1-AA8D-1B2483CD663E}</a:tableStyleId>
              </a:tblPr>
              <a:tblGrid>
                <a:gridCol w="5032103">
                  <a:extLst>
                    <a:ext uri="{9D8B030D-6E8A-4147-A177-3AD203B41FA5}">
                      <a16:colId xmlns:a16="http://schemas.microsoft.com/office/drawing/2014/main" val="2836409890"/>
                    </a:ext>
                  </a:extLst>
                </a:gridCol>
                <a:gridCol w="2885708">
                  <a:extLst>
                    <a:ext uri="{9D8B030D-6E8A-4147-A177-3AD203B41FA5}">
                      <a16:colId xmlns:a16="http://schemas.microsoft.com/office/drawing/2014/main" val="1871780666"/>
                    </a:ext>
                  </a:extLst>
                </a:gridCol>
                <a:gridCol w="2597788">
                  <a:extLst>
                    <a:ext uri="{9D8B030D-6E8A-4147-A177-3AD203B41FA5}">
                      <a16:colId xmlns:a16="http://schemas.microsoft.com/office/drawing/2014/main" val="3099134790"/>
                    </a:ext>
                  </a:extLst>
                </a:gridCol>
              </a:tblGrid>
              <a:tr h="685800">
                <a:tc>
                  <a:txBody>
                    <a:bodyPr/>
                    <a:lstStyle/>
                    <a:p>
                      <a:pPr marL="0" marR="0" indent="0" algn="r">
                        <a:lnSpc>
                          <a:spcPct val="150000"/>
                        </a:lnSpc>
                        <a:spcBef>
                          <a:spcPts val="200"/>
                        </a:spcBef>
                        <a:spcAft>
                          <a:spcPts val="2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685800">
                <a:tc>
                  <a:txBody>
                    <a:bodyPr/>
                    <a:lstStyle/>
                    <a:p>
                      <a:pPr marL="0" marR="0" indent="0" algn="l">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III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685800">
                <a:tc>
                  <a:txBody>
                    <a:bodyPr/>
                    <a:lstStyle/>
                    <a:p>
                      <a:pPr marL="0" marR="0" indent="0" algn="l">
                        <a:lnSpc>
                          <a:spcPct val="150000"/>
                        </a:lnSpc>
                        <a:spcBef>
                          <a:spcPts val="200"/>
                        </a:spcBef>
                        <a:spcAft>
                          <a:spcPts val="2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Tình</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E6BF61-1797-6577-2074-828223A44EA8}"/>
              </a:ext>
            </a:extLst>
          </p:cNvPr>
          <p:cNvSpPr txBox="1"/>
          <p:nvPr/>
        </p:nvSpPr>
        <p:spPr>
          <a:xfrm>
            <a:off x="838198" y="6110040"/>
            <a:ext cx="10515598"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độ I, II, III tương ứng là 15,6%; 15,6% và 24%.</a:t>
            </a:r>
          </a:p>
          <a:p>
            <a:r>
              <a:rPr lang="vi-VN" sz="2000" dirty="0"/>
              <a:t>Lê Thị Thủy (2019), SDD độ I, II, III chiếm tỷ lệ lần lượt là 28,2%; 16,3%; 3,9%.</a:t>
            </a: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199712474"/>
              </p:ext>
            </p:extLst>
          </p:nvPr>
        </p:nvGraphicFramePr>
        <p:xfrm>
          <a:off x="838200" y="1198880"/>
          <a:ext cx="10515598" cy="475274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5145E8AD-31AE-012C-8BC0-0326C91AD8DF}"/>
              </a:ext>
            </a:extLst>
          </p:cNvPr>
          <p:cNvSpPr txBox="1"/>
          <p:nvPr/>
        </p:nvSpPr>
        <p:spPr>
          <a:xfrm>
            <a:off x="838200" y="5951621"/>
            <a:ext cx="10515599" cy="523220"/>
          </a:xfrm>
          <a:prstGeom prst="rect">
            <a:avLst/>
          </a:prstGeom>
          <a:noFill/>
        </p:spPr>
        <p:txBody>
          <a:bodyPr wrap="square" rtlCol="0">
            <a:spAutoFit/>
          </a:bodyPr>
          <a:lstStyle/>
          <a:p>
            <a:pPr algn="ctr"/>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725384089"/>
              </p:ext>
            </p:extLst>
          </p:nvPr>
        </p:nvGraphicFramePr>
        <p:xfrm>
          <a:off x="838197" y="2037059"/>
          <a:ext cx="10515598" cy="3659724"/>
        </p:xfrm>
        <a:graphic>
          <a:graphicData uri="http://schemas.openxmlformats.org/drawingml/2006/table">
            <a:tbl>
              <a:tblPr firstRow="1" firstCol="1" lastRow="1" lastCol="1" bandRow="1" bandCol="1">
                <a:tableStyleId>{69012ECD-51FC-41F1-AA8D-1B2483CD663E}</a:tableStyleId>
              </a:tblPr>
              <a:tblGrid>
                <a:gridCol w="5141550">
                  <a:extLst>
                    <a:ext uri="{9D8B030D-6E8A-4147-A177-3AD203B41FA5}">
                      <a16:colId xmlns:a16="http://schemas.microsoft.com/office/drawing/2014/main" val="2698477535"/>
                    </a:ext>
                  </a:extLst>
                </a:gridCol>
                <a:gridCol w="2488005">
                  <a:extLst>
                    <a:ext uri="{9D8B030D-6E8A-4147-A177-3AD203B41FA5}">
                      <a16:colId xmlns:a16="http://schemas.microsoft.com/office/drawing/2014/main" val="611349901"/>
                    </a:ext>
                  </a:extLst>
                </a:gridCol>
                <a:gridCol w="2886043">
                  <a:extLst>
                    <a:ext uri="{9D8B030D-6E8A-4147-A177-3AD203B41FA5}">
                      <a16:colId xmlns:a16="http://schemas.microsoft.com/office/drawing/2014/main" val="663030821"/>
                    </a:ext>
                  </a:extLst>
                </a:gridCol>
              </a:tblGrid>
              <a:tr h="1340184">
                <a:tc>
                  <a:txBody>
                    <a:bodyPr/>
                    <a:lstStyle/>
                    <a:p>
                      <a:pPr marL="0" marR="0" indent="0" algn="r">
                        <a:lnSpc>
                          <a:spcPct val="100000"/>
                        </a:lnSpc>
                        <a:spcBef>
                          <a:spcPts val="200"/>
                        </a:spcBef>
                        <a:spcAft>
                          <a:spcPts val="2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00000"/>
                        </a:lnSpc>
                        <a:spcBef>
                          <a:spcPts val="200"/>
                        </a:spcBef>
                        <a:spcAft>
                          <a:spcPts val="20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00000"/>
                        </a:lnSpc>
                        <a:spcBef>
                          <a:spcPts val="200"/>
                        </a:spcBef>
                        <a:spcAft>
                          <a:spcPts val="20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73180">
                <a:tc>
                  <a:txBody>
                    <a:bodyPr/>
                    <a:lstStyle/>
                    <a:p>
                      <a:pPr marL="0" marR="0" indent="0" algn="l">
                        <a:lnSpc>
                          <a:spcPct val="100000"/>
                        </a:lnSpc>
                        <a:spcBef>
                          <a:spcPts val="200"/>
                        </a:spcBef>
                        <a:spcAft>
                          <a:spcPts val="2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73180">
                <a:tc>
                  <a:txBody>
                    <a:bodyPr/>
                    <a:lstStyle/>
                    <a:p>
                      <a:pPr marL="0" marR="0" indent="0" algn="l">
                        <a:lnSpc>
                          <a:spcPct val="100000"/>
                        </a:lnSpc>
                        <a:spcBef>
                          <a:spcPts val="200"/>
                        </a:spcBef>
                        <a:spcAft>
                          <a:spcPts val="200"/>
                        </a:spcAft>
                      </a:pPr>
                      <a:r>
                        <a:rPr lang="en-US" sz="2800" b="0" cap="none" spc="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00000"/>
                        </a:lnSpc>
                        <a:spcBef>
                          <a:spcPts val="200"/>
                        </a:spcBef>
                        <a:spcAft>
                          <a:spcPts val="20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3" name="TextBox 2">
            <a:extLst>
              <a:ext uri="{FF2B5EF4-FFF2-40B4-BE49-F238E27FC236}">
                <a16:creationId xmlns:a16="http://schemas.microsoft.com/office/drawing/2014/main" id="{8C2016E3-EED1-FD14-FE9B-4421352D5129}"/>
              </a:ext>
            </a:extLst>
          </p:cNvPr>
          <p:cNvSpPr txBox="1"/>
          <p:nvPr/>
        </p:nvSpPr>
        <p:spPr>
          <a:xfrm>
            <a:off x="838197" y="6049405"/>
            <a:ext cx="10515599"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t>Đoàn Duy Tân (2021), SDD chiếm 66,6%, SGA B và SGA C lần lượt 58,3%; 8,4%. </a:t>
            </a:r>
          </a:p>
          <a:p>
            <a:r>
              <a:rPr lang="vi-VN" sz="2000" dirty="0"/>
              <a:t>Lê Thị Thủy (2019), SDD chiếm 56,1%, SGA B và SGA C lần lượt 46,6%; 9,5%.</a:t>
            </a:r>
          </a:p>
        </p:txBody>
      </p:sp>
      <p:sp>
        <p:nvSpPr>
          <p:cNvPr id="6" name="TextBox 5">
            <a:extLst>
              <a:ext uri="{FF2B5EF4-FFF2-40B4-BE49-F238E27FC236}">
                <a16:creationId xmlns:a16="http://schemas.microsoft.com/office/drawing/2014/main" id="{B17DEE76-049A-0B9B-0CB2-32FF442A1AF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Tình</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2602446023"/>
              </p:ext>
            </p:extLst>
          </p:nvPr>
        </p:nvGraphicFramePr>
        <p:xfrm>
          <a:off x="838199" y="1219200"/>
          <a:ext cx="10515599" cy="47324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322F6EE1-9EDC-F0B7-324F-E55A871A8BA6}"/>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D2A65CF-BA5E-D304-97D6-6096B85324B3}"/>
              </a:ext>
            </a:extLst>
          </p:cNvPr>
          <p:cNvGraphicFramePr/>
          <p:nvPr>
            <p:extLst>
              <p:ext uri="{D42A27DB-BD31-4B8C-83A1-F6EECF244321}">
                <p14:modId xmlns:p14="http://schemas.microsoft.com/office/powerpoint/2010/main" val="2528773204"/>
              </p:ext>
            </p:extLst>
          </p:nvPr>
        </p:nvGraphicFramePr>
        <p:xfrm>
          <a:off x="838200" y="1239520"/>
          <a:ext cx="10515599" cy="485817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B241EF73-5FCD-1BED-AE78-D64557E92688}"/>
              </a:ext>
            </a:extLst>
          </p:cNvPr>
          <p:cNvSpPr txBox="1"/>
          <p:nvPr/>
        </p:nvSpPr>
        <p:spPr>
          <a:xfrm>
            <a:off x="7117079" y="4910594"/>
            <a:ext cx="4236720" cy="707886"/>
          </a:xfrm>
          <a:prstGeom prst="rect">
            <a:avLst/>
          </a:prstGeom>
          <a:ln>
            <a:solidFill>
              <a:srgbClr val="1775B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vi-VN" sz="2000" dirty="0">
                <a:latin typeface="Arial" panose="020B0604020202020204" pitchFamily="34" charset="0"/>
                <a:cs typeface="Arial" panose="020B0604020202020204" pitchFamily="34" charset="0"/>
              </a:rPr>
              <a:t>Lê Thị Thủy (2019), SDD nam/nữ là </a:t>
            </a:r>
            <a:r>
              <a:rPr lang="fr-FR" sz="2000" dirty="0">
                <a:latin typeface="Arial" panose="020B0604020202020204" pitchFamily="34" charset="0"/>
                <a:cs typeface="Arial" panose="020B0604020202020204" pitchFamily="34" charset="0"/>
              </a:rPr>
              <a:t>68,55%</a:t>
            </a:r>
            <a:r>
              <a:rPr lang="vi-VN"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31,45% </a:t>
            </a:r>
            <a:endParaRPr lang="vi-V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5C8259D-D4F5-8B0E-A9B3-F4D338F086BB}"/>
              </a:ext>
            </a:extLst>
          </p:cNvPr>
          <p:cNvSpPr txBox="1"/>
          <p:nvPr/>
        </p:nvSpPr>
        <p:spPr>
          <a:xfrm>
            <a:off x="838200" y="5951621"/>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giới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dựa</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46008580"/>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2776417"/>
            <a:ext cx="11115040" cy="1305165"/>
          </a:xfrm>
          <a:prstGeom prst="rect">
            <a:avLst/>
          </a:prstGeom>
          <a:noFill/>
        </p:spPr>
        <p:txBody>
          <a:bodyPr wrap="square" rtlCol="0">
            <a:spAutoFit/>
          </a:bodyPr>
          <a:lstStyle/>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lnSpc>
                <a:spcPct val="150000"/>
              </a:lnSpc>
            </a:pP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3189125653"/>
              </p:ext>
            </p:extLst>
          </p:nvPr>
        </p:nvGraphicFramePr>
        <p:xfrm>
          <a:off x="838198" y="1678068"/>
          <a:ext cx="10515598" cy="5063744"/>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6">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Lao động tự do</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41,5%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58,5%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1,823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(1,076-3,090)</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0,035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Nghề</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nghiệp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Lao </a:t>
                      </a: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động</a:t>
                      </a: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a:t>
                      </a: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tự</a:t>
                      </a: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do</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43,2%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56,8%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1,631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(0,973-2,734)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0,083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Nghề nghiệp khác</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31,8%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68,2%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2" name="TextBox 1">
            <a:extLst>
              <a:ext uri="{FF2B5EF4-FFF2-40B4-BE49-F238E27FC236}">
                <a16:creationId xmlns:a16="http://schemas.microsoft.com/office/drawing/2014/main" id="{C515F49D-97D9-31AD-CEF9-5716CBE4DE6D}"/>
              </a:ext>
            </a:extLst>
          </p:cNvPr>
          <p:cNvSpPr txBox="1"/>
          <p:nvPr/>
        </p:nvSpPr>
        <p:spPr>
          <a:xfrm>
            <a:off x="838197" y="1154848"/>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3</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Mối</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liên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nghề</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nghiệp</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lnSpcReduction="10000"/>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Năm 2020, Hải Phòng có 1578 bệnh nhân mắc lao mới.</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355133752"/>
              </p:ext>
            </p:extLst>
          </p:nvPr>
        </p:nvGraphicFramePr>
        <p:xfrm>
          <a:off x="838197" y="1684437"/>
          <a:ext cx="10515600" cy="5063744"/>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39,5%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60,5%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1,572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(0,929-2,659)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0,120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200"/>
                        </a:spcBef>
                        <a:spcAft>
                          <a:spcPts val="2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29,4%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Sốt</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47,6%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52,4%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2,456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(1,448-4,165)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2" name="TextBox 1">
            <a:extLst>
              <a:ext uri="{FF2B5EF4-FFF2-40B4-BE49-F238E27FC236}">
                <a16:creationId xmlns:a16="http://schemas.microsoft.com/office/drawing/2014/main" id="{592209ED-2ABA-493A-641A-56B4895476CC}"/>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4</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triệu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chứng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sốt</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393939"/>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405773485"/>
              </p:ext>
            </p:extLst>
          </p:nvPr>
        </p:nvGraphicFramePr>
        <p:xfrm>
          <a:off x="838197" y="1684437"/>
          <a:ext cx="10515598" cy="5063744"/>
        </p:xfrm>
        <a:graphic>
          <a:graphicData uri="http://schemas.openxmlformats.org/drawingml/2006/table">
            <a:tbl>
              <a:tblPr firstRow="1" firstCol="1" bandRow="1">
                <a:tableStyleId>{5C22544A-7EE6-4342-B048-85BDC9FD1C3A}</a:tableStyleId>
              </a:tblPr>
              <a:tblGrid>
                <a:gridCol w="3306104">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6">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19,8%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80,2%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0,320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(0,177-0,581)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II và III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43,5%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56,5%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0,445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(0,255-0,776)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Độ II và III</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68</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44,2%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55,8%</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2" name="TextBox 1">
            <a:extLst>
              <a:ext uri="{FF2B5EF4-FFF2-40B4-BE49-F238E27FC236}">
                <a16:creationId xmlns:a16="http://schemas.microsoft.com/office/drawing/2014/main" id="{7F84553A-99C0-679D-6734-B37BFC8D01D9}"/>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5</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mức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độ</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937789989"/>
              </p:ext>
            </p:extLst>
          </p:nvPr>
        </p:nvGraphicFramePr>
        <p:xfrm>
          <a:off x="802640" y="1684436"/>
          <a:ext cx="10637520" cy="5072774"/>
        </p:xfrm>
        <a:graphic>
          <a:graphicData uri="http://schemas.openxmlformats.org/drawingml/2006/table">
            <a:tbl>
              <a:tblPr firstRow="1" firstCol="1" bandRow="1">
                <a:tableStyleId>{5C22544A-7EE6-4342-B048-85BDC9FD1C3A}</a:tableStyleId>
              </a:tblPr>
              <a:tblGrid>
                <a:gridCol w="349406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12657">
                  <a:extLst>
                    <a:ext uri="{9D8B030D-6E8A-4147-A177-3AD203B41FA5}">
                      <a16:colId xmlns:a16="http://schemas.microsoft.com/office/drawing/2014/main" val="3315078576"/>
                    </a:ext>
                  </a:extLst>
                </a:gridCol>
              </a:tblGrid>
              <a:tr h="325063">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721733">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721733">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3,220</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(1,834-5,654)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&lt;0,001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721733">
                <a:tc>
                  <a:txBody>
                    <a:bodyPr/>
                    <a:lstStyle/>
                    <a:p>
                      <a:pPr marL="0" marR="0" indent="0" algn="l">
                        <a:lnSpc>
                          <a:spcPct val="150000"/>
                        </a:lnSpc>
                        <a:spcBef>
                          <a:spcPts val="200"/>
                        </a:spcBef>
                        <a:spcAft>
                          <a:spcPts val="2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 hang</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20,9%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91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79,1%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325063">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721733">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X-</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quang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phổi</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721733">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Có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45,9%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54,1%</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2,301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(1,350-3,922)</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721733">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 hang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31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27%</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73%</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2" name="TextBox 1">
            <a:extLst>
              <a:ext uri="{FF2B5EF4-FFF2-40B4-BE49-F238E27FC236}">
                <a16:creationId xmlns:a16="http://schemas.microsoft.com/office/drawing/2014/main" id="{35D0C256-6315-1FC2-5042-4A81ECCEC88D}"/>
              </a:ext>
            </a:extLst>
          </p:cNvPr>
          <p:cNvSpPr txBox="1"/>
          <p:nvPr/>
        </p:nvSpPr>
        <p:spPr>
          <a:xfrm>
            <a:off x="802640" y="1161217"/>
            <a:ext cx="10586720" cy="523220"/>
          </a:xfrm>
          <a:prstGeom prst="rect">
            <a:avLst/>
          </a:prstGeom>
          <a:noFill/>
        </p:spPr>
        <p:txBody>
          <a:bodyPr wrap="squar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6.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tổn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thương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có</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hang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X-</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quang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530484775"/>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2289118063"/>
              </p:ext>
            </p:extLst>
          </p:nvPr>
        </p:nvGraphicFramePr>
        <p:xfrm>
          <a:off x="802636" y="1684437"/>
          <a:ext cx="10586720" cy="5124540"/>
        </p:xfrm>
        <a:graphic>
          <a:graphicData uri="http://schemas.openxmlformats.org/drawingml/2006/table">
            <a:tbl>
              <a:tblPr firstRow="1" firstCol="1" bandRow="1">
                <a:tableStyleId>{5C22544A-7EE6-4342-B048-85BDC9FD1C3A}</a:tableStyleId>
              </a:tblPr>
              <a:tblGrid>
                <a:gridCol w="335513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905416">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Tình</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trạng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n=164</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200"/>
                        </a:spcBef>
                        <a:spcAft>
                          <a:spcPts val="2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2,546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(1,444-4,489)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0,002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200"/>
                        </a:spcBef>
                        <a:spcAft>
                          <a:spcPts val="2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22,5%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79</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77,5%</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TTDD</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Tình</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trạng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thiếu</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máu</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Không</a:t>
                      </a: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SDD</a:t>
                      </a:r>
                    </a:p>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n=157</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OR</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b="1">
                          <a:solidFill>
                            <a:schemeClr val="bg1"/>
                          </a:solidFill>
                          <a:effectLst/>
                          <a:latin typeface="Arial" panose="020B0604020202020204" pitchFamily="34" charset="0"/>
                          <a:ea typeface="Tahoma" panose="020B0604030504040204" pitchFamily="34" charset="0"/>
                          <a:cs typeface="Arial" panose="020B0604020202020204" pitchFamily="34" charset="0"/>
                        </a:rPr>
                        <a:t>(95% CI)</a:t>
                      </a:r>
                      <a:endParaRPr lang="vi-VN" sz="16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200"/>
                        </a:spcBef>
                        <a:spcAft>
                          <a:spcPts val="200"/>
                        </a:spcAft>
                      </a:pPr>
                      <a:r>
                        <a:rPr lang="en-US" sz="1600" b="1" dirty="0">
                          <a:solidFill>
                            <a:schemeClr val="bg1"/>
                          </a:solidFill>
                          <a:effectLst/>
                          <a:latin typeface="Arial" panose="020B0604020202020204" pitchFamily="34" charset="0"/>
                          <a:ea typeface="Tahoma" panose="020B0604030504040204" pitchFamily="34" charset="0"/>
                          <a:cs typeface="Arial" panose="020B0604020202020204" pitchFamily="34" charset="0"/>
                        </a:rPr>
                        <a:t>p</a:t>
                      </a:r>
                      <a:endParaRPr lang="vi-VN" sz="16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200"/>
                        </a:spcBef>
                        <a:spcAft>
                          <a:spcPts val="200"/>
                        </a:spcAft>
                      </a:pPr>
                      <a:r>
                        <a:rPr lang="en-US" sz="160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Có</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63</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42,6%</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85</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57,4%</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1,779</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(1,040-3,041)</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0,047</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200"/>
                        </a:spcBef>
                        <a:spcAft>
                          <a:spcPts val="200"/>
                        </a:spcAft>
                      </a:pPr>
                      <a:r>
                        <a:rPr lang="en-US" sz="1600">
                          <a:solidFill>
                            <a:schemeClr val="tx1"/>
                          </a:solidFill>
                          <a:effectLst/>
                          <a:latin typeface="Arial" panose="020B0604020202020204" pitchFamily="34" charset="0"/>
                          <a:ea typeface="Tahoma" panose="020B0604030504040204" pitchFamily="34" charset="0"/>
                          <a:cs typeface="Arial" panose="020B0604020202020204" pitchFamily="34" charset="0"/>
                        </a:rPr>
                        <a:t>Không</a:t>
                      </a:r>
                      <a:endParaRPr lang="vi-VN" sz="16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30</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29,4%</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72</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200"/>
                        </a:spcBef>
                        <a:spcAft>
                          <a:spcPts val="200"/>
                        </a:spcAft>
                      </a:pPr>
                      <a:r>
                        <a:rPr lang="en-US" sz="1600" dirty="0">
                          <a:solidFill>
                            <a:schemeClr val="tx1"/>
                          </a:solidFill>
                          <a:effectLst/>
                          <a:latin typeface="Arial" panose="020B0604020202020204" pitchFamily="34" charset="0"/>
                          <a:ea typeface="Tahoma" panose="020B0604030504040204" pitchFamily="34" charset="0"/>
                          <a:cs typeface="Arial" panose="020B0604020202020204" pitchFamily="34" charset="0"/>
                        </a:rPr>
                        <a:t>70,6%</a:t>
                      </a:r>
                      <a:endParaRPr lang="vi-VN" sz="16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2" name="TextBox 1">
            <a:extLst>
              <a:ext uri="{FF2B5EF4-FFF2-40B4-BE49-F238E27FC236}">
                <a16:creationId xmlns:a16="http://schemas.microsoft.com/office/drawing/2014/main" id="{45B81675-DA72-44CE-F289-92A701778922}"/>
              </a:ext>
            </a:extLst>
          </p:cNvPr>
          <p:cNvSpPr txBox="1"/>
          <p:nvPr/>
        </p:nvSpPr>
        <p:spPr>
          <a:xfrm>
            <a:off x="838197" y="1161217"/>
            <a:ext cx="10515599" cy="523220"/>
          </a:xfrm>
          <a:prstGeom prst="rect">
            <a:avLst/>
          </a:prstGeom>
          <a:noFill/>
        </p:spPr>
        <p:txBody>
          <a:bodyPr wrap="square" rtlCol="0">
            <a:spAutoFit/>
          </a:bodyPr>
          <a:lstStyle/>
          <a:p>
            <a:pPr algn="ctr"/>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7. MLQ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giữa</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thiếu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máu</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và</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TTDD</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51916379"/>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Nam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BMI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2597827"/>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10363198" cy="2597827"/>
          </a:xfrm>
          <a:prstGeom prst="rect">
            <a:avLst/>
          </a:prstGeom>
          <a:noFill/>
        </p:spPr>
        <p:txBody>
          <a:bodyPr wrap="square" rtlCol="0">
            <a:spAutoFit/>
          </a:bodyPr>
          <a:lstStyle/>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Triệu chứng sốt</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Mức độ nặng tổn thương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Tổn thương có hang trên phim X-quang</a:t>
            </a:r>
          </a:p>
          <a:p>
            <a:pPr marL="285750" indent="-285750">
              <a:lnSpc>
                <a:spcPct val="150000"/>
              </a:lnSpc>
              <a:buFontTx/>
              <a:buChar char="-"/>
            </a:pPr>
            <a:r>
              <a:rPr lang="vi-VN" sz="2800" dirty="0">
                <a:solidFill>
                  <a:srgbClr val="000000"/>
                </a:solidFill>
                <a:ea typeface="Tahoma" panose="020B0604030504040204" pitchFamily="34" charset="0"/>
                <a:cs typeface="Tahoma" panose="020B0604030504040204" pitchFamily="34" charset="0"/>
              </a:rPr>
              <a:t>Có thiếu máu</a:t>
            </a:r>
            <a:endParaRPr lang="vi-VN" sz="28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0C8E7976-F68B-58C5-0CBB-9BDD9BFDCA20}"/>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SGA</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169012"/>
            <a:ext cx="10363199" cy="3899182"/>
          </a:xfrm>
        </p:spPr>
        <p:txBody>
          <a:bodyPr>
            <a:normAutofit/>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Mô tả thực trạng dinh dưỡng theo chỉ số BMI và phương pháp SGA ở bệnh nhân lao phổi mới tại Bệnh viện Phổi Hải Phòng năm 2021-2022.</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6375"/>
            <a:ext cx="10363199" cy="4138863"/>
          </a:xfrm>
        </p:spPr>
        <p:txBody>
          <a:bodyPr>
            <a:normAutofit/>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Theo WHO (2022), khoảng 10,6 triệu người mắc bệnh lao vào năm 2021 và 1,6 triệu người chết vì lao.</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Theo WHO (2021),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844842"/>
          </a:xfrm>
        </p:spPr>
        <p:txBody>
          <a:bodyPr>
            <a:normAutofit/>
          </a:bodyPr>
          <a:lstStyle/>
          <a:p>
            <a:pPr marL="0" indent="0">
              <a:lnSpc>
                <a:spcPct val="150000"/>
              </a:lnSpc>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01/2022 đến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lnSpc>
                <a:spcPct val="150000"/>
              </a:lnSpc>
              <a:buFontTx/>
              <a:buChar char="-"/>
            </a:pPr>
            <a:r>
              <a:rPr lang="vi-VN" dirty="0">
                <a:ea typeface="Tahoma" panose="020B0604030504040204" pitchFamily="34" charset="0"/>
                <a:cs typeface="Tahoma" panose="020B0604030504040204" pitchFamily="34" charset="0"/>
              </a:rPr>
              <a:t>Bệnh nhân trên 15 tuổi.</a:t>
            </a:r>
          </a:p>
          <a:p>
            <a:pPr>
              <a:lnSpc>
                <a:spcPct val="150000"/>
              </a:lnSpc>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1195</TotalTime>
  <Words>2939</Words>
  <Application>Microsoft Office PowerPoint</Application>
  <PresentationFormat>Widescreen</PresentationFormat>
  <Paragraphs>490</Paragraphs>
  <Slides>37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1194</cp:revision>
  <dcterms:created xsi:type="dcterms:W3CDTF">2023-05-18T03:34:07Z</dcterms:created>
  <dcterms:modified xsi:type="dcterms:W3CDTF">2023-05-25T04:46:50Z</dcterms:modified>
</cp:coreProperties>
</file>