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8"/>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3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13"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31023057366781"/>
          <c:y val="8.922135668659413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dLbl>
              <c:idx val="0"/>
              <c:tx>
                <c:rich>
                  <a:bodyPr/>
                  <a:lstStyle/>
                  <a:p>
                    <a:r>
                      <a:rPr lang="en-US" dirty="0"/>
                      <a:t>34,4%</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C98-4F89-9AEC-F3B85E6DE28A}"/>
                </c:ext>
              </c:extLst>
            </c:dLbl>
            <c:dLbl>
              <c:idx val="1"/>
              <c:tx>
                <c:rich>
                  <a:bodyPr/>
                  <a:lstStyle/>
                  <a:p>
                    <a:r>
                      <a:rPr lang="en-US"/>
                      <a:t>65,6%</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C98-4F89-9AEC-F3B85E6DE28A}"/>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2109314182607591"/>
          <c:y val="0.20039804399187752"/>
          <c:w val="0.47730561780699493"/>
          <c:h val="0.27053062643219988"/>
        </c:manualLayout>
      </c:layout>
      <c:overlay val="0"/>
      <c:spPr>
        <a:noFill/>
        <a:ln>
          <a:noFill/>
        </a:ln>
        <a:effectLst/>
      </c:spPr>
      <c:txPr>
        <a:bodyPr rot="0" spcFirstLastPara="1" vertOverflow="ellipsis" vert="horz" wrap="square" anchor="ctr" anchorCtr="1"/>
        <a:lstStyle/>
        <a:p>
          <a:pPr>
            <a:lnSpc>
              <a:spcPct val="100000"/>
            </a:lnSpc>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8802839363011"/>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37,2%</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D77-48D7-BBA7-A27FDB42D3F4}"/>
                </c:ext>
              </c:extLst>
            </c:dLbl>
            <c:dLbl>
              <c:idx val="1"/>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62,8%</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7083391738634359"/>
          <c:y val="0.216430897454753"/>
          <c:w val="0.42778870017663284"/>
          <c:h val="0.28389133765126273"/>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dirty="0"/>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dirty="0"/>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dirty="0"/>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73,3%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26,7%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73.3</c:v>
                </c:pt>
                <c:pt idx="1">
                  <c:v>26.7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34233599056031"/>
          <c:y val="0.26950275340133006"/>
          <c:w val="0.13320525059960922"/>
          <c:h val="0.1803159335824393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NGHIÊN CỨU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NGHIÊN CỨU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29/05/2023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1" baseline="0" dirty="0">
                <a:latin typeface="Arial" panose="020B0604020202020204" pitchFamily="34" charset="0"/>
                <a:cs typeface="Arial" panose="020B0604020202020204" pitchFamily="34" charset="0"/>
              </a:rPr>
              <a:t>PGS.TS. </a:t>
            </a:r>
            <a:r>
              <a:rPr lang="en-US" sz="1400" b="1" baseline="0" dirty="0" err="1">
                <a:latin typeface="Arial" panose="020B0604020202020204" pitchFamily="34" charset="0"/>
                <a:cs typeface="Arial" panose="020B0604020202020204" pitchFamily="34" charset="0"/>
              </a:rPr>
              <a:t>Đinh</a:t>
            </a:r>
            <a:r>
              <a:rPr lang="en-US" sz="1400" b="1" baseline="0" dirty="0">
                <a:latin typeface="Arial" panose="020B0604020202020204" pitchFamily="34" charset="0"/>
                <a:cs typeface="Arial" panose="020B0604020202020204" pitchFamily="34" charset="0"/>
              </a:rPr>
              <a:t> </a:t>
            </a:r>
            <a:r>
              <a:rPr lang="en-US" sz="1400" b="1" baseline="0" dirty="0" err="1">
                <a:latin typeface="Arial" panose="020B0604020202020204" pitchFamily="34" charset="0"/>
                <a:cs typeface="Arial" panose="020B0604020202020204" pitchFamily="34" charset="0"/>
              </a:rPr>
              <a:t>Thị</a:t>
            </a:r>
            <a:r>
              <a:rPr lang="en-US" sz="1400" b="1" baseline="0" dirty="0">
                <a:latin typeface="Arial" panose="020B0604020202020204" pitchFamily="34" charset="0"/>
                <a:cs typeface="Arial" panose="020B0604020202020204" pitchFamily="34" charset="0"/>
              </a:rPr>
              <a:t> Thanh Mai </a:t>
            </a:r>
            <a:r>
              <a:rPr lang="en-US" sz="1400" baseline="0" dirty="0" err="1">
                <a:latin typeface="Arial" panose="020B0604020202020204" pitchFamily="34" charset="0"/>
                <a:cs typeface="Arial" panose="020B0604020202020204" pitchFamily="34" charset="0"/>
              </a:rPr>
              <a:t>chủ</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tịch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nhà</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thầy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bạn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có</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mặt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trường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hôm</a:t>
            </a:r>
            <a:r>
              <a:rPr lang="en-US" sz="1400" baseline="0" dirty="0">
                <a:latin typeface="Arial" panose="020B0604020202020204" pitchFamily="34" charset="0"/>
                <a:cs typeface="Arial" panose="020B0604020202020204" pitchFamily="34" charset="0"/>
              </a:rPr>
              <a:t> nay.</a:t>
            </a:r>
          </a:p>
          <a:p>
            <a:pPr marL="285750" indent="-285750">
              <a:buFontTx/>
              <a:buChar char="-"/>
            </a:pP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Nguyễn</a:t>
            </a:r>
            <a:r>
              <a:rPr lang="en-US" sz="1400" baseline="0" dirty="0">
                <a:latin typeface="Arial" panose="020B0604020202020204" pitchFamily="34" charset="0"/>
                <a:cs typeface="Arial" panose="020B0604020202020204" pitchFamily="34" charset="0"/>
              </a:rPr>
              <a:t> Long </a:t>
            </a:r>
            <a:r>
              <a:rPr lang="en-US" sz="1400" baseline="0" dirty="0" err="1">
                <a:latin typeface="Arial" panose="020B0604020202020204" pitchFamily="34" charset="0"/>
                <a:cs typeface="Arial" panose="020B0604020202020204" pitchFamily="34" charset="0"/>
              </a:rPr>
              <a:t>Nhật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sinh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viên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lớp</a:t>
            </a:r>
            <a:r>
              <a:rPr lang="en-US" sz="1400" baseline="0" dirty="0">
                <a:latin typeface="Arial" panose="020B0604020202020204" pitchFamily="34" charset="0"/>
                <a:cs typeface="Arial" panose="020B0604020202020204" pitchFamily="34" charset="0"/>
              </a:rPr>
              <a:t> Y khoa K39C. Sau </a:t>
            </a:r>
            <a:r>
              <a:rPr lang="en-US" sz="1400" baseline="0" dirty="0" err="1">
                <a:latin typeface="Arial" panose="020B0604020202020204" pitchFamily="34" charset="0"/>
                <a:cs typeface="Arial" panose="020B0604020202020204" pitchFamily="34" charset="0"/>
              </a:rPr>
              <a:t>đây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xin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phép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khóa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luận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tốt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nghiệp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vi-VN" sz="1400" b="1"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2022</a:t>
            </a:r>
            <a:r>
              <a:rPr lang="vi-VN" sz="1400" baseline="0" dirty="0">
                <a:latin typeface="Arial" panose="020B0604020202020204" pitchFamily="34" charset="0"/>
                <a:cs typeface="Arial" panose="020B0604020202020204" pitchFamily="34" charset="0"/>
              </a:rPr>
              <a:t>”.</a:t>
            </a:r>
            <a:endParaRPr lang="en-US" sz="1400" baseline="0" dirty="0">
              <a:latin typeface="Arial" panose="020B0604020202020204" pitchFamily="34" charset="0"/>
              <a:cs typeface="Arial" panose="020B0604020202020204" pitchFamily="34" charset="0"/>
            </a:endParaRPr>
          </a:p>
          <a:p>
            <a:pPr marL="285750" indent="-285750">
              <a:buFontTx/>
              <a:buChar char="-"/>
            </a:pP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thực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hiện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dưới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sự</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hướng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dẫn</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1"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so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(37,2% so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34,4%). </a:t>
            </a:r>
            <a:endParaRPr lang="vi-VN" sz="1400" b="1" dirty="0">
              <a:latin typeface="Arial" panose="020B0604020202020204" pitchFamily="34" charset="0"/>
              <a:cs typeface="Arial" panose="020B0604020202020204" pitchFamily="34" charset="0"/>
            </a:endParaRPr>
          </a:p>
          <a:p>
            <a:pPr marL="285750" indent="-285750">
              <a:buFontTx/>
              <a:buChar char="-"/>
            </a:pPr>
            <a:r>
              <a:rPr lang="vi-VN"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 khác biệt là do khi đánh giá TTDD theo phương pháp SGA dựa vào nhiều yếu tố gồm sụt cân trong 6 tháng qua, khẩu phần ăn, triệu chứng tiêu hóa trong 2 tuần, suy giảm chức năng vận động, nhu cầu chuyển hóa và thăm khám lâm sàng. Chính vì thế một bệnh nhân có BMI bình thường nhưng hoàn toàn có thể thiếu dinh dưỡng theo SGA.</a:t>
            </a:r>
            <a:endPar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B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C.</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Đoàn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Duy Tân (2021)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a:t>
            </a: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&lt;20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miễn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nói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đồng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dưỡng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mn-lt"/>
              </a:rPr>
              <a:t>Nam giới có tỷ lệ SDD cao hơn nữ giới.</a:t>
            </a:r>
          </a:p>
          <a:p>
            <a:pPr marL="285750" indent="-285750">
              <a:buFontTx/>
              <a:buChar char="-"/>
            </a:pPr>
            <a:r>
              <a:rPr lang="vi-VN" sz="1400" dirty="0">
                <a:latin typeface="+mn-lt"/>
              </a:rPr>
              <a:t>Tương đồng với nghiên cứu của Lê Thị Thủy (2019).</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phù</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cụ</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p=0,035</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thích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vì</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đây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nặng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ổn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tế</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dễ</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dẫn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SDD.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do </a:t>
            </a:r>
            <a:r>
              <a:rPr lang="en-US" sz="1800" dirty="0" err="1">
                <a:solidFill>
                  <a:srgbClr val="000000"/>
                </a:solidFill>
                <a:effectLst/>
                <a:latin typeface="Times New Roman" panose="02020603050405020304" pitchFamily="18" charset="0"/>
                <a:ea typeface="Times New Roman" panose="02020603050405020304" pitchFamily="18" charset="0"/>
              </a:rPr>
              <a:t>sốt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khoảng</a:t>
            </a:r>
            <a:r>
              <a:rPr lang="en-US" sz="1800" dirty="0">
                <a:solidFill>
                  <a:srgbClr val="000000"/>
                </a:solidFill>
                <a:effectLst/>
                <a:latin typeface="Times New Roman" panose="02020603050405020304" pitchFamily="18" charset="0"/>
                <a:ea typeface="Times New Roman" panose="02020603050405020304" pitchFamily="18" charset="0"/>
              </a:rPr>
              <a:t> 10-12,5%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1 °C.</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a:t>
            </a:r>
          </a:p>
          <a:p>
            <a:pPr marL="285750" indent="-285750">
              <a:buFontTx/>
              <a:buChar char="-"/>
            </a:pP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đọc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thời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chẩn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dài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rộng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tỏ</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phim</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18 </a:t>
            </a:r>
            <a:r>
              <a:rPr lang="en-US" sz="1800" dirty="0" err="1">
                <a:solidFill>
                  <a:srgbClr val="000000"/>
                </a:solidFill>
                <a:effectLst/>
                <a:latin typeface="Times New Roman" panose="02020603050405020304" pitchFamily="18" charset="0"/>
                <a:ea typeface="Times New Roman" panose="02020603050405020304" pitchFamily="18" charset="0"/>
              </a:rPr>
              <a:t>tuổi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trở</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mẫu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nhỏ</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rằng</a:t>
            </a:r>
            <a:r>
              <a:rPr lang="en-US" sz="1800" dirty="0">
                <a:solidFill>
                  <a:srgbClr val="000000"/>
                </a:solidFill>
                <a:effectLst/>
                <a:latin typeface="Times New Roman" panose="02020603050405020304" pitchFamily="18" charset="0"/>
                <a:ea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thành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lắng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quý</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thầy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đóng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góp</a:t>
            </a:r>
            <a:r>
              <a:rPr lang="en-US" sz="1400" dirty="0">
                <a:latin typeface="Arial" panose="020B0604020202020204" pitchFamily="34" charset="0"/>
                <a:cs typeface="Arial" panose="020B0604020202020204" pitchFamily="34" charset="0"/>
              </a:rPr>
              <a:t> ý </a:t>
            </a:r>
            <a:r>
              <a:rPr lang="en-US" sz="1400" dirty="0" err="1">
                <a:latin typeface="Arial" panose="020B0604020202020204" pitchFamily="34" charset="0"/>
                <a:cs typeface="Arial" panose="020B0604020202020204" pitchFamily="34" charset="0"/>
              </a:rPr>
              <a:t>kiến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trọng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đã</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tìm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hiểu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nhưng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chưa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được</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sâu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sẽ</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tham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khảo</a:t>
            </a:r>
            <a:r>
              <a:rPr lang="en-US" sz="1400" i="1" dirty="0">
                <a:latin typeface="Arial" panose="020B0604020202020204" pitchFamily="34" charset="0"/>
                <a:cs typeface="Arial" panose="020B0604020202020204" pitchFamily="34" charset="0"/>
              </a:rPr>
              <a:t> ý </a:t>
            </a:r>
            <a:r>
              <a:rPr lang="en-US" sz="1400" i="1" dirty="0" err="1">
                <a:latin typeface="Arial" panose="020B0604020202020204" pitchFamily="34" charset="0"/>
                <a:cs typeface="Arial" panose="020B0604020202020204" pitchFamily="34" charset="0"/>
              </a:rPr>
              <a:t>kiến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của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cô</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hướng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dẫn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để</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làm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rõ</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hơn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36</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dirty="0"/>
              <a:t>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gồm</a:t>
            </a:r>
            <a:r>
              <a:rPr lang="en-US" dirty="0"/>
              <a:t> </a:t>
            </a:r>
            <a:r>
              <a:rPr lang="en-US" dirty="0" err="1"/>
              <a:t>các</a:t>
            </a:r>
            <a:r>
              <a:rPr lang="en-US" dirty="0"/>
              <a:t> </a:t>
            </a:r>
            <a:r>
              <a:rPr lang="en-US" dirty="0" err="1"/>
              <a:t>nội</a:t>
            </a:r>
            <a:r>
              <a:rPr lang="en-US" dirty="0"/>
              <a:t> dung</a:t>
            </a: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2</a:t>
            </a:fld>
            <a:endParaRPr lang="vi-VN"/>
          </a:p>
        </p:txBody>
      </p:sp>
    </p:spTree>
    <p:extLst>
      <p:ext uri="{BB962C8B-B14F-4D97-AF65-F5344CB8AC3E}">
        <p14:creationId xmlns:p14="http://schemas.microsoft.com/office/powerpoint/2010/main" val="84760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dirty="0">
                <a:latin typeface="+mn-lt"/>
              </a:rPr>
              <a:t>- Kính thưa các thầy cô và các bạn... </a:t>
            </a:r>
          </a:p>
          <a:p>
            <a:r>
              <a:rPr lang="vi-VN" sz="1400" dirty="0">
                <a:latin typeface="+mn-lt"/>
              </a:rPr>
              <a:t>- Theo </a:t>
            </a:r>
            <a:r>
              <a:rPr lang="en-US" sz="1400" dirty="0" err="1">
                <a:solidFill>
                  <a:srgbClr val="000000"/>
                </a:solidFill>
                <a:effectLst/>
                <a:latin typeface="+mn-lt"/>
                <a:ea typeface="Times New Roman" panose="02020603050405020304" pitchFamily="18" charset="0"/>
              </a:rPr>
              <a:t>Chương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Quốc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gia</a:t>
            </a:r>
            <a:r>
              <a:rPr lang="en-US" sz="1400"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Hải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Phòng</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Tiếp theo em xin trình bày về đối tượng và phương pháp nghiên cứu</a:t>
            </a:r>
          </a:p>
        </p:txBody>
      </p:sp>
      <p:sp>
        <p:nvSpPr>
          <p:cNvPr id="4" name="Slide Number Placeholder 3"/>
          <p:cNvSpPr>
            <a:spLocks noGrp="1"/>
          </p:cNvSpPr>
          <p:nvPr>
            <p:ph type="sldNum" sz="quarter" idx="5"/>
          </p:nvPr>
        </p:nvSpPr>
        <p:spPr/>
        <p:txBody>
          <a:bodyPr/>
          <a:lstStyle/>
          <a:p>
            <a:fld id="{60626C23-74EE-4AFD-9995-FF8C45320B8E}" type="slidenum">
              <a:rPr lang="vi-VN" smtClean="0"/>
              <a:t>7</a:t>
            </a:fld>
            <a:endParaRPr lang="vi-VN"/>
          </a:p>
        </p:txBody>
      </p:sp>
    </p:spTree>
    <p:extLst>
      <p:ext uri="{BB962C8B-B14F-4D97-AF65-F5344CB8AC3E}">
        <p14:creationId xmlns:p14="http://schemas.microsoft.com/office/powerpoint/2010/main" val="194887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16</a:t>
            </a:fld>
            <a:endParaRPr lang="vi-VN"/>
          </a:p>
        </p:txBody>
      </p:sp>
    </p:spTree>
    <p:extLst>
      <p:ext uri="{BB962C8B-B14F-4D97-AF65-F5344CB8AC3E}">
        <p14:creationId xmlns:p14="http://schemas.microsoft.com/office/powerpoint/2010/main" val="335830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hành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250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65,6%</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0" dirty="0">
                <a:latin typeface="Arial" panose="020B0604020202020204" pitchFamily="34" charset="0"/>
                <a:cs typeface="Arial" panose="020B0604020202020204" pitchFamily="34" charset="0"/>
              </a:rPr>
              <a:t>Tỷ lệ SDD trong nghiên cứu của em thấp hơn tỷ lệ SDD trong nghiên cứu của Đoàn Duy Tân (2021) và Lê Thị Thủy (2019).</a:t>
            </a:r>
          </a:p>
          <a:p>
            <a:pPr marL="171450" indent="-171450">
              <a:buFontTx/>
              <a:buChar char="-"/>
            </a:pPr>
            <a:r>
              <a:rPr lang="vi-VN" sz="1400" b="0" dirty="0">
                <a:latin typeface="Arial" panose="020B0604020202020204" pitchFamily="34" charset="0"/>
                <a:cs typeface="Arial" panose="020B0604020202020204" pitchFamily="34" charset="0"/>
              </a:rPr>
              <a:t>Giải thích vì mẫu nghiên cứu của em được tiến hành tại bệnh viên tuyến tỉnh, trong khi hai nghiên cứu trên được tiến hành tại bệnh viện tuyến trung ương, nơi tập trung nhiều bệnh nhân nặng và phức tạp hơn làm tăng tỷ lệ SDD.</a:t>
            </a: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II,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lần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lượt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29/05/2023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29/05/2023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29/05/2023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29/05/2023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217708"/>
            <a:ext cx="11702713" cy="3544820"/>
          </a:xfrm>
        </p:spPr>
        <p:txBody>
          <a:bodyPr>
            <a:noAutofit/>
          </a:bodyPr>
          <a:lstStyle/>
          <a:p>
            <a:pPr>
              <a:lnSpc>
                <a:spcPct val="150000"/>
              </a:lnSpc>
            </a:pP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NĂM 2022</a:t>
            </a:r>
            <a:endParaRPr lang="vi-VN" sz="3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432560"/>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5962901"/>
            <a:ext cx="11213431" cy="461665"/>
          </a:xfrm>
          <a:prstGeom prst="rect">
            <a:avLst/>
          </a:prstGeom>
          <a:noFill/>
        </p:spPr>
        <p:txBody>
          <a:bodyPr wrap="square" rtlCol="0">
            <a:spAutoFit/>
          </a:bodyPr>
          <a:lstStyle/>
          <a:p>
            <a:pPr algn="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4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lgn="just">
              <a:lnSpc>
                <a:spcPct val="150000"/>
              </a:lnSpc>
              <a:buNone/>
            </a:pPr>
            <a:r>
              <a:rPr lang="vi-VN" dirty="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Phân loại thực trạng dinh dưỡng theo BMI của WHO (1995):</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208553763"/>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661651"/>
            <a:ext cx="4969047" cy="2881390"/>
          </a:xfrm>
        </p:spPr>
        <p:txBody>
          <a:bodyPr>
            <a:normAutofit/>
          </a:bodyPr>
          <a:lstStyle/>
          <a:p>
            <a:pPr algn="just">
              <a:lnSpc>
                <a:spcPct val="150000"/>
              </a:lnSpc>
              <a:buFontTx/>
              <a:buChar char="-"/>
            </a:pPr>
            <a:r>
              <a:rPr lang="vi-VN" dirty="0">
                <a:ea typeface="Tahoma" panose="020B0604030504040204" pitchFamily="34" charset="0"/>
                <a:cs typeface="Tahoma" panose="020B0604030504040204" pitchFamily="34" charset="0"/>
              </a:rPr>
              <a:t>Lượng dinh dưỡng đưa vào</a:t>
            </a:r>
          </a:p>
          <a:p>
            <a:pPr algn="just">
              <a:lnSpc>
                <a:spcPct val="150000"/>
              </a:lnSpc>
              <a:buFontTx/>
              <a:buChar char="-"/>
            </a:pPr>
            <a:r>
              <a:rPr lang="vi-VN" dirty="0">
                <a:ea typeface="Tahoma" panose="020B0604030504040204" pitchFamily="34" charset="0"/>
                <a:cs typeface="Tahoma" panose="020B0604030504040204" pitchFamily="34" charset="0"/>
              </a:rPr>
              <a:t>Cân nặng</a:t>
            </a:r>
          </a:p>
          <a:p>
            <a:pPr algn="just">
              <a:lnSpc>
                <a:spcPct val="150000"/>
              </a:lnSpc>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954107"/>
          </a:xfrm>
          <a:prstGeom prst="rect">
            <a:avLst/>
          </a:prstGeom>
          <a:noFill/>
        </p:spPr>
        <p:txBody>
          <a:bodyPr wrap="square" rtlCol="0">
            <a:spAutoFit/>
          </a:bodyPr>
          <a:lstStyle/>
          <a:p>
            <a:pPr algn="just"/>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 (2017):</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586741"/>
            <a:ext cx="5181602" cy="2881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Tx/>
              <a:buChar char="-"/>
            </a:pPr>
            <a:r>
              <a:rPr lang="vi-VN" dirty="0">
                <a:ea typeface="Tahoma" panose="020B0604030504040204" pitchFamily="34" charset="0"/>
                <a:cs typeface="Tahoma" panose="020B0604030504040204" pitchFamily="34" charset="0"/>
              </a:rPr>
              <a:t>Chức năng vận động</a:t>
            </a:r>
          </a:p>
          <a:p>
            <a:pPr algn="just">
              <a:lnSpc>
                <a:spcPct val="150000"/>
              </a:lnSpc>
              <a:buFontTx/>
              <a:buChar char="-"/>
            </a:pPr>
            <a:r>
              <a:rPr lang="vi-VN" dirty="0">
                <a:ea typeface="Tahoma" panose="020B0604030504040204" pitchFamily="34" charset="0"/>
                <a:cs typeface="Tahoma" panose="020B0604030504040204" pitchFamily="34" charset="0"/>
              </a:rPr>
              <a:t>Nhu cầu trao đổi chất</a:t>
            </a:r>
          </a:p>
          <a:p>
            <a:pPr algn="just">
              <a:lnSpc>
                <a:spcPct val="150000"/>
              </a:lnSpc>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marL="0" indent="0" algn="just">
              <a:buNone/>
            </a:pPr>
            <a:r>
              <a:rPr lang="vi-VN" dirty="0">
                <a:ea typeface="Tahoma" panose="020B0604030504040204" pitchFamily="34" charset="0"/>
                <a:cs typeface="Tahoma" panose="020B0604030504040204" pitchFamily="34" charset="0"/>
              </a:rPr>
              <a:t>Tiêu chuẩn loại trừ</a:t>
            </a:r>
          </a:p>
          <a:p>
            <a:pPr marL="0" indent="0" algn="just">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lnSpcReduction="10000"/>
          </a:bodyPr>
          <a:lstStyle/>
          <a:p>
            <a:pPr marL="0" indent="0" algn="just">
              <a:lnSpc>
                <a:spcPct val="100000"/>
              </a:lnSpc>
              <a:buNone/>
            </a:pPr>
            <a:r>
              <a:rPr lang="vi-VN" dirty="0">
                <a:ea typeface="Tahoma" panose="020B0604030504040204" pitchFamily="34" charset="0"/>
                <a:cs typeface="Tahoma" panose="020B0604030504040204" pitchFamily="34" charset="0"/>
              </a:rPr>
              <a:t>Địa điểm: Bệnh viện Phổi Hải Phòng.</a:t>
            </a:r>
          </a:p>
          <a:p>
            <a:pPr marL="0" indent="0" algn="just">
              <a:lnSpc>
                <a:spcPct val="100000"/>
              </a:lnSpc>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4" y="449879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4" y="3297317"/>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6" y="3963064"/>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Phương pháp 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5" y="5095526"/>
            <a:ext cx="10363200" cy="1569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Kỹ thuật chọn mẫu: Chọn toàn bộ hồ sơ đủ tiêu chuẩn bằng kỹ  thuật không xác suất với mẫu thuận tiện.</a:t>
            </a:r>
          </a:p>
          <a:p>
            <a:pPr marL="0" indent="0" algn="just">
              <a:lnSpc>
                <a:spcPct val="100000"/>
              </a:lnSpc>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lgn="just">
              <a:buNone/>
            </a:pPr>
            <a:r>
              <a:rPr lang="vi-VN" dirty="0">
                <a:ea typeface="Tahoma" panose="020B0604030504040204" pitchFamily="34" charset="0"/>
                <a:cs typeface="Tahoma" panose="020B0604030504040204" pitchFamily="34" charset="0"/>
              </a:rPr>
              <a:t>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Nhóm tuổi</a:t>
            </a:r>
          </a:p>
          <a:p>
            <a:pPr marL="0" indent="0" algn="just">
              <a:buNone/>
            </a:pPr>
            <a:r>
              <a:rPr lang="vi-VN" sz="2800" dirty="0">
                <a:ea typeface="Tahoma" panose="020B0604030504040204" pitchFamily="34" charset="0"/>
                <a:cs typeface="Tahoma" panose="020B0604030504040204" pitchFamily="34" charset="0"/>
              </a:rPr>
              <a:t>- Giới</a:t>
            </a:r>
          </a:p>
          <a:p>
            <a:pPr marL="0" indent="0" algn="just">
              <a:buNone/>
            </a:pPr>
            <a:r>
              <a:rPr lang="vi-VN" sz="2800" dirty="0">
                <a:ea typeface="Tahoma" panose="020B0604030504040204" pitchFamily="34" charset="0"/>
                <a:cs typeface="Tahoma" panose="020B0604030504040204" pitchFamily="34" charset="0"/>
              </a:rPr>
              <a:t>- Nghề nghiệp</a:t>
            </a:r>
          </a:p>
          <a:p>
            <a:pPr marL="0" indent="0" algn="just">
              <a:buNone/>
            </a:pPr>
            <a:r>
              <a:rPr lang="vi-VN" sz="2800" dirty="0">
                <a:ea typeface="Tahoma" panose="020B0604030504040204" pitchFamily="34" charset="0"/>
                <a:cs typeface="Tahoma" panose="020B0604030504040204" pitchFamily="34" charset="0"/>
              </a:rPr>
              <a:t>- Địa dư</a:t>
            </a:r>
          </a:p>
          <a:p>
            <a:pPr marL="0" indent="0" algn="just">
              <a:buNone/>
            </a:pPr>
            <a:r>
              <a:rPr lang="vi-VN" sz="2800" dirty="0">
                <a:ea typeface="Tahoma" panose="020B0604030504040204" pitchFamily="34" charset="0"/>
                <a:cs typeface="Tahoma" panose="020B0604030504040204" pitchFamily="34" charset="0"/>
              </a:rPr>
              <a:t>- Một số bệnh lý mạn tính</a:t>
            </a:r>
          </a:p>
          <a:p>
            <a:pPr marL="0" indent="0" algn="just">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lgn="just">
              <a:buNone/>
            </a:pPr>
            <a:r>
              <a:rPr lang="vi-VN" dirty="0">
                <a:latin typeface="Tahoma" panose="020B0604030504040204" pitchFamily="34" charset="0"/>
                <a:ea typeface="Tahoma" panose="020B0604030504040204" pitchFamily="34" charset="0"/>
                <a:cs typeface="Tahoma" panose="020B0604030504040204" pitchFamily="34" charset="0"/>
              </a:rPr>
              <a:t>Một số yếu tố liên quan đến thực trạng dinh dưỡng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Nhóm tuổi</a:t>
            </a:r>
          </a:p>
          <a:p>
            <a:pPr marL="0" indent="0" algn="just">
              <a:buNone/>
            </a:pPr>
            <a:r>
              <a:rPr lang="vi-VN" sz="2800" dirty="0">
                <a:ea typeface="Tahoma" panose="020B0604030504040204" pitchFamily="34" charset="0"/>
                <a:cs typeface="Tahoma" panose="020B0604030504040204" pitchFamily="34" charset="0"/>
              </a:rPr>
              <a:t>- Giới</a:t>
            </a:r>
          </a:p>
          <a:p>
            <a:pPr marL="0" indent="0" algn="just">
              <a:buNone/>
            </a:pPr>
            <a:r>
              <a:rPr lang="vi-VN" sz="2800" dirty="0">
                <a:ea typeface="Tahoma" panose="020B0604030504040204" pitchFamily="34" charset="0"/>
                <a:cs typeface="Tahoma" panose="020B0604030504040204" pitchFamily="34" charset="0"/>
              </a:rPr>
              <a:t>- Nghề nghiệp</a:t>
            </a:r>
          </a:p>
          <a:p>
            <a:pPr marL="0" indent="0" algn="just">
              <a:buNone/>
            </a:pPr>
            <a:r>
              <a:rPr lang="vi-VN" sz="2800" dirty="0">
                <a:ea typeface="Tahoma" panose="020B0604030504040204" pitchFamily="34" charset="0"/>
                <a:cs typeface="Tahoma" panose="020B0604030504040204" pitchFamily="34" charset="0"/>
              </a:rPr>
              <a:t>- Địa dư</a:t>
            </a:r>
          </a:p>
          <a:p>
            <a:pPr marL="0" indent="0" algn="just">
              <a:buNone/>
            </a:pPr>
            <a:r>
              <a:rPr lang="vi-VN" sz="2800" dirty="0">
                <a:ea typeface="Tahoma" panose="020B0604030504040204" pitchFamily="34" charset="0"/>
                <a:cs typeface="Tahoma" panose="020B0604030504040204" pitchFamily="34" charset="0"/>
              </a:rPr>
              <a:t>- Một số bệnh lý mạn tính</a:t>
            </a:r>
          </a:p>
          <a:p>
            <a:pPr marL="0" indent="0" algn="just">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 Triệu chứng sốt</a:t>
            </a:r>
          </a:p>
          <a:p>
            <a:pPr marL="0" indent="0" algn="just">
              <a:buNone/>
            </a:pPr>
            <a:r>
              <a:rPr lang="vi-VN" sz="2800" dirty="0">
                <a:ea typeface="Tahoma" panose="020B0604030504040204" pitchFamily="34" charset="0"/>
                <a:cs typeface="Tahoma" panose="020B0604030504040204" pitchFamily="34" charset="0"/>
              </a:rPr>
              <a:t> - Mức độ tổn thương trên phim X-quang</a:t>
            </a:r>
          </a:p>
          <a:p>
            <a:pPr marL="0" indent="0" algn="just">
              <a:buNone/>
            </a:pPr>
            <a:r>
              <a:rPr lang="vi-VN" sz="2800" dirty="0">
                <a:ea typeface="Tahoma" panose="020B0604030504040204" pitchFamily="34" charset="0"/>
                <a:cs typeface="Tahoma" panose="020B0604030504040204" pitchFamily="34" charset="0"/>
              </a:rPr>
              <a:t> - Tổn thương có hang trên phim X-quang</a:t>
            </a:r>
          </a:p>
          <a:p>
            <a:pPr marL="0" indent="0" algn="just">
              <a:buNone/>
            </a:pPr>
            <a:r>
              <a:rPr lang="vi-VN" sz="2800" dirty="0">
                <a:ea typeface="Tahoma" panose="020B0604030504040204" pitchFamily="34" charset="0"/>
                <a:cs typeface="Tahoma" panose="020B0604030504040204" pitchFamily="34" charset="0"/>
              </a:rPr>
              <a:t> - Tình trạng thiếu máu</a:t>
            </a:r>
          </a:p>
          <a:p>
            <a:pPr marL="0" indent="0" algn="just">
              <a:buNone/>
            </a:pPr>
            <a:r>
              <a:rPr lang="vi-VN" sz="2800" dirty="0">
                <a:ea typeface="Tahoma" panose="020B0604030504040204" pitchFamily="34" charset="0"/>
                <a:cs typeface="Tahoma" panose="020B0604030504040204" pitchFamily="34" charset="0"/>
              </a:rPr>
              <a:t> - Số lượng bạch cầu</a:t>
            </a:r>
          </a:p>
          <a:p>
            <a:pPr marL="0" indent="0" algn="just">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lgn="just">
              <a:lnSpc>
                <a:spcPct val="100000"/>
              </a:lnSpc>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a:t>
            </a:r>
            <a:r>
              <a:rPr lang="vi-VN">
                <a:ea typeface="Tahoma" panose="020B0604030504040204" pitchFamily="34" charset="0"/>
                <a:cs typeface="Tahoma" panose="020B0604030504040204" pitchFamily="34" charset="0"/>
              </a:rPr>
              <a:t>từ 01/01/2022 – 31/12/2022</a:t>
            </a:r>
            <a:r>
              <a:rPr lang="vi-VN" dirty="0">
                <a:ea typeface="Tahoma" panose="020B0604030504040204" pitchFamily="34" charset="0"/>
                <a:cs typeface="Tahoma" panose="020B0604030504040204" pitchFamily="34" charset="0"/>
              </a:rPr>
              <a:t>.</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lgn="just">
              <a:lnSpc>
                <a:spcPct val="100000"/>
              </a:lnSpc>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789"/>
            <a:ext cx="10363199" cy="3664286"/>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Sai số ngẫu nhiên: sai số do chọn mẫu.</a:t>
            </a:r>
          </a:p>
          <a:p>
            <a:pPr marL="0" indent="0" algn="just">
              <a:lnSpc>
                <a:spcPct val="150000"/>
              </a:lnSpc>
              <a:buNone/>
            </a:pPr>
            <a:r>
              <a:rPr lang="vi-VN" dirty="0">
                <a:ea typeface="Tahoma" panose="020B0604030504040204" pitchFamily="34" charset="0"/>
                <a:cs typeface="Tahoma" panose="020B0604030504040204" pitchFamily="34" charset="0"/>
              </a:rPr>
              <a:t>- Dùng test thống kê đúng, tìm các giá trị ngoại lai.</a:t>
            </a:r>
          </a:p>
          <a:p>
            <a:pPr marL="0" indent="0" algn="just">
              <a:lnSpc>
                <a:spcPct val="150000"/>
              </a:lnSpc>
              <a:buNone/>
            </a:pPr>
            <a:r>
              <a:rPr lang="vi-VN" dirty="0">
                <a:ea typeface="Tahoma" panose="020B0604030504040204" pitchFamily="34" charset="0"/>
                <a:cs typeface="Tahoma" panose="020B0604030504040204" pitchFamily="34" charset="0"/>
              </a:rPr>
              <a:t>Sai số hệ thống: sai số trong thu thập số liệu.</a:t>
            </a:r>
          </a:p>
          <a:p>
            <a:pPr marL="0" indent="0" algn="just">
              <a:lnSpc>
                <a:spcPct val="150000"/>
              </a:lnSpc>
              <a:buNone/>
            </a:pPr>
            <a:r>
              <a:rPr lang="vi-VN" dirty="0">
                <a:ea typeface="Tahoma" panose="020B0604030504040204" pitchFamily="34" charset="0"/>
                <a:cs typeface="Tahoma" panose="020B0604030504040204" pitchFamily="34" charset="0"/>
              </a:rPr>
              <a:t>- Nhập số liệu chính xác, cẩn thận và kiểm tra chặt chẽ.</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399" y="4254932"/>
            <a:ext cx="10363199" cy="1767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lnSpcReduction="10000"/>
          </a:bodyPr>
          <a:lstStyle/>
          <a:p>
            <a:pPr marL="0" indent="0" algn="just">
              <a:lnSpc>
                <a:spcPct val="100000"/>
              </a:lnSpc>
              <a:buNone/>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marL="0" indent="0" algn="just">
              <a:lnSpc>
                <a:spcPct val="100000"/>
              </a:lnSpc>
              <a:buNone/>
            </a:pPr>
            <a:r>
              <a:rPr lang="vi-VN" dirty="0">
                <a:ea typeface="Tahoma" panose="020B0604030504040204" pitchFamily="34" charset="0"/>
                <a:cs typeface="Tahoma" panose="020B0604030504040204" pitchFamily="34" charset="0"/>
              </a:rPr>
              <a:t>- Thông tin của bệnh nhân tham gia nghiên cứu được giữ bí mật theo quy định.</a:t>
            </a:r>
          </a:p>
          <a:p>
            <a:pPr marL="0" indent="0" algn="just">
              <a:lnSpc>
                <a:spcPct val="100000"/>
              </a:lnSpc>
              <a:buNone/>
            </a:pPr>
            <a:r>
              <a:rPr lang="vi-VN" dirty="0">
                <a:ea typeface="Tahoma" panose="020B0604030504040204" pitchFamily="34" charset="0"/>
                <a:cs typeface="Tahoma" panose="020B0604030504040204" pitchFamily="34" charset="0"/>
              </a:rPr>
              <a:t>- Đảm bảo tính trung thực về thông tin của bệnh nhân tham gia nghiên cứu.</a:t>
            </a:r>
          </a:p>
          <a:p>
            <a:pPr marL="0" indent="0" algn="just">
              <a:lnSpc>
                <a:spcPct val="100000"/>
              </a:lnSpc>
              <a:buNone/>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3987945707"/>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NGHIÊN CỨU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2776417"/>
            <a:ext cx="10363199"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818106353"/>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673A059-2A4E-4030-EEA4-E2BDF986D345}"/>
              </a:ext>
            </a:extLst>
          </p:cNvPr>
          <p:cNvSpPr txBox="1"/>
          <p:nvPr/>
        </p:nvSpPr>
        <p:spPr>
          <a:xfrm>
            <a:off x="7117078"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SDD Đoàn Duy Tân (2021) 55,2%</a:t>
            </a:r>
          </a:p>
          <a:p>
            <a:r>
              <a:rPr lang="vi-VN" sz="2000" dirty="0"/>
              <a:t>SDD Lê Thị Thủy (2019) 48,4%</a:t>
            </a:r>
          </a:p>
        </p:txBody>
      </p:sp>
      <p:sp>
        <p:nvSpPr>
          <p:cNvPr id="4" name="TextBox 3">
            <a:extLst>
              <a:ext uri="{FF2B5EF4-FFF2-40B4-BE49-F238E27FC236}">
                <a16:creationId xmlns:a16="http://schemas.microsoft.com/office/drawing/2014/main" id="{E71465CB-571C-97AF-E90B-5C5382781255}"/>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607736569"/>
              </p:ext>
            </p:extLst>
          </p:nvPr>
        </p:nvGraphicFramePr>
        <p:xfrm>
          <a:off x="838197" y="1942217"/>
          <a:ext cx="10515599" cy="3995103"/>
        </p:xfrm>
        <a:graphic>
          <a:graphicData uri="http://schemas.openxmlformats.org/drawingml/2006/table">
            <a:tbl>
              <a:tblPr firstRow="1" firstCol="1" lastRow="1" lastCol="1" bandRow="1" bandCol="1">
                <a:tableStyleId>{69012ECD-51FC-41F1-AA8D-1B2483CD663E}</a:tableStyleId>
              </a:tblPr>
              <a:tblGrid>
                <a:gridCol w="5032103">
                  <a:extLst>
                    <a:ext uri="{9D8B030D-6E8A-4147-A177-3AD203B41FA5}">
                      <a16:colId xmlns:a16="http://schemas.microsoft.com/office/drawing/2014/main" val="2836409890"/>
                    </a:ext>
                  </a:extLst>
                </a:gridCol>
                <a:gridCol w="2885708">
                  <a:extLst>
                    <a:ext uri="{9D8B030D-6E8A-4147-A177-3AD203B41FA5}">
                      <a16:colId xmlns:a16="http://schemas.microsoft.com/office/drawing/2014/main" val="1871780666"/>
                    </a:ext>
                  </a:extLst>
                </a:gridCol>
                <a:gridCol w="2597788">
                  <a:extLst>
                    <a:ext uri="{9D8B030D-6E8A-4147-A177-3AD203B41FA5}">
                      <a16:colId xmlns:a16="http://schemas.microsoft.com/office/drawing/2014/main" val="3099134790"/>
                    </a:ext>
                  </a:extLst>
                </a:gridCol>
              </a:tblGrid>
              <a:tr h="685800">
                <a:tc>
                  <a:txBody>
                    <a:bodyPr/>
                    <a:lstStyle/>
                    <a:p>
                      <a:pPr marL="0" marR="0" indent="0" algn="r">
                        <a:lnSpc>
                          <a:spcPct val="150000"/>
                        </a:lnSpc>
                        <a:spcBef>
                          <a:spcPts val="200"/>
                        </a:spcBef>
                        <a:spcAft>
                          <a:spcPts val="2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6110040"/>
            <a:ext cx="10515598" cy="400110"/>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177442089"/>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5145E8AD-31AE-012C-8BC0-0326C91AD8DF}"/>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725384089"/>
              </p:ext>
            </p:extLst>
          </p:nvPr>
        </p:nvGraphicFramePr>
        <p:xfrm>
          <a:off x="838197" y="2037059"/>
          <a:ext cx="10515598" cy="3659724"/>
        </p:xfrm>
        <a:graphic>
          <a:graphicData uri="http://schemas.openxmlformats.org/drawingml/2006/table">
            <a:tbl>
              <a:tblPr firstRow="1" firstCol="1" lastRow="1" lastCol="1" bandRow="1" bandCol="1">
                <a:tableStyleId>{69012ECD-51FC-41F1-AA8D-1B2483CD663E}</a:tableStyleId>
              </a:tblPr>
              <a:tblGrid>
                <a:gridCol w="5141550">
                  <a:extLst>
                    <a:ext uri="{9D8B030D-6E8A-4147-A177-3AD203B41FA5}">
                      <a16:colId xmlns:a16="http://schemas.microsoft.com/office/drawing/2014/main" val="2698477535"/>
                    </a:ext>
                  </a:extLst>
                </a:gridCol>
                <a:gridCol w="2488005">
                  <a:extLst>
                    <a:ext uri="{9D8B030D-6E8A-4147-A177-3AD203B41FA5}">
                      <a16:colId xmlns:a16="http://schemas.microsoft.com/office/drawing/2014/main" val="611349901"/>
                    </a:ext>
                  </a:extLst>
                </a:gridCol>
                <a:gridCol w="2886043">
                  <a:extLst>
                    <a:ext uri="{9D8B030D-6E8A-4147-A177-3AD203B41FA5}">
                      <a16:colId xmlns:a16="http://schemas.microsoft.com/office/drawing/2014/main" val="663030821"/>
                    </a:ext>
                  </a:extLst>
                </a:gridCol>
              </a:tblGrid>
              <a:tr h="1340184">
                <a:tc>
                  <a:txBody>
                    <a:bodyPr/>
                    <a:lstStyle/>
                    <a:p>
                      <a:pPr marL="0" marR="0" indent="0" algn="r">
                        <a:lnSpc>
                          <a:spcPct val="100000"/>
                        </a:lnSpc>
                        <a:spcBef>
                          <a:spcPts val="200"/>
                        </a:spcBef>
                        <a:spcAft>
                          <a:spcPts val="2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00000"/>
                        </a:lnSpc>
                        <a:spcBef>
                          <a:spcPts val="200"/>
                        </a:spcBef>
                        <a:spcAft>
                          <a:spcPts val="20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73180">
                <a:tc>
                  <a:txBody>
                    <a:bodyPr/>
                    <a:lstStyle/>
                    <a:p>
                      <a:pPr marL="0" marR="0" indent="0" algn="l">
                        <a:lnSpc>
                          <a:spcPct val="100000"/>
                        </a:lnSpc>
                        <a:spcBef>
                          <a:spcPts val="200"/>
                        </a:spcBef>
                        <a:spcAft>
                          <a:spcPts val="2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3" name="TextBox 2">
            <a:extLst>
              <a:ext uri="{FF2B5EF4-FFF2-40B4-BE49-F238E27FC236}">
                <a16:creationId xmlns:a16="http://schemas.microsoft.com/office/drawing/2014/main" id="{8C2016E3-EED1-FD14-FE9B-4421352D5129}"/>
              </a:ext>
            </a:extLst>
          </p:cNvPr>
          <p:cNvSpPr txBox="1"/>
          <p:nvPr/>
        </p:nvSpPr>
        <p:spPr>
          <a:xfrm>
            <a:off x="838197" y="6049405"/>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SGA B và SGA C lần lượt 58,3%; 8,4%</a:t>
            </a:r>
          </a:p>
          <a:p>
            <a:r>
              <a:rPr lang="vi-VN" sz="2000" dirty="0"/>
              <a:t>Lê Thị Thủy (2019), SGA B và SGA C lần lượt 46,6%; 9,5%</a:t>
            </a:r>
          </a:p>
        </p:txBody>
      </p:sp>
      <p:sp>
        <p:nvSpPr>
          <p:cNvPr id="6" name="TextBox 5">
            <a:extLst>
              <a:ext uri="{FF2B5EF4-FFF2-40B4-BE49-F238E27FC236}">
                <a16:creationId xmlns:a16="http://schemas.microsoft.com/office/drawing/2014/main" id="{B17DEE76-049A-0B9B-0CB2-32FF442A1AF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(n=93)</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151151353"/>
              </p:ext>
            </p:extLst>
          </p:nvPr>
        </p:nvGraphicFramePr>
        <p:xfrm>
          <a:off x="838199" y="1219200"/>
          <a:ext cx="10515599" cy="47324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322F6EE1-9EDC-F0B7-324F-E55A871A8BA6}"/>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1027069057"/>
              </p:ext>
            </p:extLst>
          </p:nvPr>
        </p:nvGraphicFramePr>
        <p:xfrm>
          <a:off x="838200" y="1239520"/>
          <a:ext cx="10515599"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241EF73-5FCD-1BED-AE78-D64557E92688}"/>
              </a:ext>
            </a:extLst>
          </p:cNvPr>
          <p:cNvSpPr txBox="1"/>
          <p:nvPr/>
        </p:nvSpPr>
        <p:spPr>
          <a:xfrm>
            <a:off x="7117079"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5C8259D-D4F5-8B0E-A9B3-F4D338F086BB}"/>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2776417"/>
            <a:ext cx="11115040"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2421139122"/>
              </p:ext>
            </p:extLst>
          </p:nvPr>
        </p:nvGraphicFramePr>
        <p:xfrm>
          <a:off x="838198" y="1678069"/>
          <a:ext cx="10515598" cy="488529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6">
                  <a:extLst>
                    <a:ext uri="{9D8B030D-6E8A-4147-A177-3AD203B41FA5}">
                      <a16:colId xmlns:a16="http://schemas.microsoft.com/office/drawing/2014/main" val="2572017339"/>
                    </a:ext>
                  </a:extLst>
                </a:gridCol>
              </a:tblGrid>
              <a:tr h="1221323">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122132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1221323">
                <a:tc>
                  <a:txBody>
                    <a:bodyPr/>
                    <a:lstStyle/>
                    <a:p>
                      <a:pPr marL="0" marR="0" indent="0" algn="l">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Lao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tự</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do</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bl>
          </a:graphicData>
        </a:graphic>
      </p:graphicFrame>
      <p:sp>
        <p:nvSpPr>
          <p:cNvPr id="2" name="TextBox 1">
            <a:extLst>
              <a:ext uri="{FF2B5EF4-FFF2-40B4-BE49-F238E27FC236}">
                <a16:creationId xmlns:a16="http://schemas.microsoft.com/office/drawing/2014/main" id="{C515F49D-97D9-31AD-CEF9-5716CBE4DE6D}"/>
              </a:ext>
            </a:extLst>
          </p:cNvPr>
          <p:cNvSpPr txBox="1"/>
          <p:nvPr/>
        </p:nvSpPr>
        <p:spPr>
          <a:xfrm>
            <a:off x="838197" y="1154848"/>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marL="0" indent="0" algn="just">
              <a:lnSpc>
                <a:spcPct val="150000"/>
              </a:lnSpc>
              <a:buNone/>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marL="0" indent="0" algn="just">
              <a:lnSpc>
                <a:spcPct val="150000"/>
              </a:lnSpc>
              <a:buNone/>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gn="just">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24996799"/>
              </p:ext>
            </p:extLst>
          </p:nvPr>
        </p:nvGraphicFramePr>
        <p:xfrm>
          <a:off x="838197" y="1684436"/>
          <a:ext cx="10515600" cy="496020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1234971">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1234971">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123497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125529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2" name="TextBox 1">
            <a:extLst>
              <a:ext uri="{FF2B5EF4-FFF2-40B4-BE49-F238E27FC236}">
                <a16:creationId xmlns:a16="http://schemas.microsoft.com/office/drawing/2014/main" id="{592209ED-2ABA-493A-641A-56B4895476CC}"/>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3953834202"/>
              </p:ext>
            </p:extLst>
          </p:nvPr>
        </p:nvGraphicFramePr>
        <p:xfrm>
          <a:off x="838197" y="1684436"/>
          <a:ext cx="10515598" cy="471636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6">
                  <a:extLst>
                    <a:ext uri="{9D8B030D-6E8A-4147-A177-3AD203B41FA5}">
                      <a16:colId xmlns:a16="http://schemas.microsoft.com/office/drawing/2014/main" val="4198112248"/>
                    </a:ext>
                  </a:extLst>
                </a:gridCol>
              </a:tblGrid>
              <a:tr h="597116">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1373082">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và</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3,121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(1,722-5,656)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bl>
          </a:graphicData>
        </a:graphic>
      </p:graphicFrame>
      <p:sp>
        <p:nvSpPr>
          <p:cNvPr id="2" name="TextBox 1">
            <a:extLst>
              <a:ext uri="{FF2B5EF4-FFF2-40B4-BE49-F238E27FC236}">
                <a16:creationId xmlns:a16="http://schemas.microsoft.com/office/drawing/2014/main" id="{7F84553A-99C0-679D-6734-B37BFC8D01D9}"/>
              </a:ext>
            </a:extLst>
          </p:cNvPr>
          <p:cNvSpPr txBox="1"/>
          <p:nvPr/>
        </p:nvSpPr>
        <p:spPr>
          <a:xfrm>
            <a:off x="162560" y="1161216"/>
            <a:ext cx="11866880"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3417587838"/>
              </p:ext>
            </p:extLst>
          </p:nvPr>
        </p:nvGraphicFramePr>
        <p:xfrm>
          <a:off x="802640" y="1684436"/>
          <a:ext cx="10637520" cy="4797645"/>
        </p:xfrm>
        <a:graphic>
          <a:graphicData uri="http://schemas.openxmlformats.org/drawingml/2006/table">
            <a:tbl>
              <a:tblPr firstRow="1" firstCol="1" bandRow="1">
                <a:tableStyleId>{5C22544A-7EE6-4342-B048-85BDC9FD1C3A}</a:tableStyleId>
              </a:tblPr>
              <a:tblGrid>
                <a:gridCol w="349406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12657">
                  <a:extLst>
                    <a:ext uri="{9D8B030D-6E8A-4147-A177-3AD203B41FA5}">
                      <a16:colId xmlns:a16="http://schemas.microsoft.com/office/drawing/2014/main" val="3315078576"/>
                    </a:ext>
                  </a:extLst>
                </a:gridCol>
              </a:tblGrid>
              <a:tr h="614865">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1394260">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1394260">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1394260">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bl>
          </a:graphicData>
        </a:graphic>
      </p:graphicFrame>
      <p:sp>
        <p:nvSpPr>
          <p:cNvPr id="2" name="TextBox 1">
            <a:extLst>
              <a:ext uri="{FF2B5EF4-FFF2-40B4-BE49-F238E27FC236}">
                <a16:creationId xmlns:a16="http://schemas.microsoft.com/office/drawing/2014/main" id="{35D0C256-6315-1FC2-5042-4A81ECCEC88D}"/>
              </a:ext>
            </a:extLst>
          </p:cNvPr>
          <p:cNvSpPr txBox="1"/>
          <p:nvPr/>
        </p:nvSpPr>
        <p:spPr>
          <a:xfrm>
            <a:off x="101600" y="1161216"/>
            <a:ext cx="11988800" cy="523220"/>
          </a:xfrm>
          <a:prstGeom prst="rect">
            <a:avLst/>
          </a:prstGeom>
          <a:noFill/>
        </p:spPr>
        <p:txBody>
          <a:bodyPr wrap="squar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1734386201"/>
              </p:ext>
            </p:extLst>
          </p:nvPr>
        </p:nvGraphicFramePr>
        <p:xfrm>
          <a:off x="802636" y="1684436"/>
          <a:ext cx="10586720" cy="4904052"/>
        </p:xfrm>
        <a:graphic>
          <a:graphicData uri="http://schemas.openxmlformats.org/drawingml/2006/table">
            <a:tbl>
              <a:tblPr firstRow="1" firstCol="1" bandRow="1">
                <a:tableStyleId>{5C22544A-7EE6-4342-B048-85BDC9FD1C3A}</a:tableStyleId>
              </a:tblPr>
              <a:tblGrid>
                <a:gridCol w="335513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905416">
                  <a:extLst>
                    <a:ext uri="{9D8B030D-6E8A-4147-A177-3AD203B41FA5}">
                      <a16:colId xmlns:a16="http://schemas.microsoft.com/office/drawing/2014/main" val="940404603"/>
                    </a:ext>
                  </a:extLst>
                </a:gridCol>
              </a:tblGrid>
              <a:tr h="584948">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140057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bl>
          </a:graphicData>
        </a:graphic>
      </p:graphicFrame>
      <p:sp>
        <p:nvSpPr>
          <p:cNvPr id="2" name="TextBox 1">
            <a:extLst>
              <a:ext uri="{FF2B5EF4-FFF2-40B4-BE49-F238E27FC236}">
                <a16:creationId xmlns:a16="http://schemas.microsoft.com/office/drawing/2014/main" id="{45B81675-DA72-44CE-F289-92A701778922}"/>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Bệnh</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nhân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Bệnh</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nhân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chiếm</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chiếm</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3244158"/>
          </a:xfrm>
          <a:prstGeom prst="rect">
            <a:avLst/>
          </a:prstGeom>
          <a:noFill/>
        </p:spPr>
        <p:txBody>
          <a:bodyPr wrap="square" rtlCol="0">
            <a:spAutoFit/>
          </a:bodyPr>
          <a:lstStyle/>
          <a:p>
            <a:pPr marL="285750" indent="-285750" algn="just">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lgn="just">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Triệu chứng sốt</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169012"/>
            <a:ext cx="10363199" cy="3899182"/>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1. Mô tả thực trạng dinh dưỡng theo chỉ số BMI và phương pháp SGA ở bệnh nhân lao phổi mới tại Bệnh viện Phổi Hải Phòng năm 2022.</a:t>
            </a:r>
          </a:p>
          <a:p>
            <a:pPr marL="0" indent="0" algn="just">
              <a:lnSpc>
                <a:spcPct val="150000"/>
              </a:lnSpc>
              <a:buNone/>
            </a:pPr>
            <a:r>
              <a:rPr lang="vi-VN" dirty="0">
                <a:ea typeface="Tahoma" panose="020B0604030504040204" pitchFamily="34" charset="0"/>
                <a:cs typeface="Tahoma" panose="020B0604030504040204" pitchFamily="34" charset="0"/>
              </a:rPr>
              <a:t>2.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6375"/>
            <a:ext cx="10363199" cy="413886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Theo WHO (2022), khoảng 10,6 triệu người mắc bệnh lao và 1,6 triệu người chết vì lao.</a:t>
            </a:r>
          </a:p>
          <a:p>
            <a:pPr marL="0" indent="0" algn="just">
              <a:lnSpc>
                <a:spcPct val="150000"/>
              </a:lnSpc>
              <a:buNone/>
            </a:pPr>
            <a:r>
              <a:rPr lang="vi-VN" dirty="0">
                <a:ea typeface="Tahoma" panose="020B0604030504040204" pitchFamily="34" charset="0"/>
                <a:cs typeface="Tahoma" panose="020B0604030504040204" pitchFamily="34" charset="0"/>
              </a:rPr>
              <a:t>- Việt Nam đứng thứ 11 trong 30 nước có số người bệnh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Khi mắc bệnh lao, các quá trình dị hóa, triệu chứng lâm sàng gây suy kiệt cho bệnh nhân và thường xảy ra trước cả khi được chẩn đoán.</a:t>
            </a:r>
          </a:p>
          <a:p>
            <a:pPr marL="0" indent="0" algn="just">
              <a:lnSpc>
                <a:spcPct val="150000"/>
              </a:lnSpc>
              <a:buNone/>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844842"/>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01/01/2022 đến 31/12/2022.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lgn="just">
              <a:lnSpc>
                <a:spcPct val="150000"/>
              </a:lnSpc>
              <a:buFontTx/>
              <a:buChar char="-"/>
            </a:pPr>
            <a:r>
              <a:rPr lang="vi-VN" dirty="0">
                <a:ea typeface="Tahoma" panose="020B0604030504040204" pitchFamily="34" charset="0"/>
                <a:cs typeface="Tahoma" panose="020B0604030504040204" pitchFamily="34" charset="0"/>
              </a:rPr>
              <a:t>Bệnh nhân trên 15 tuổi.</a:t>
            </a:r>
          </a:p>
          <a:p>
            <a:pPr algn="just">
              <a:lnSpc>
                <a:spcPct val="150000"/>
              </a:lnSpc>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lgn="just">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lgn="just">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lgn="just">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1797</TotalTime>
  <Words>2934</Words>
  <Application>Microsoft Office PowerPoint</Application>
  <PresentationFormat>Widescreen</PresentationFormat>
  <Paragraphs>374</Paragraphs>
  <Slides>36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1455</cp:revision>
  <dcterms:created xsi:type="dcterms:W3CDTF">2023-05-18T03:34:07Z</dcterms:created>
  <dcterms:modified xsi:type="dcterms:W3CDTF">2023-05-28T18:54:17Z</dcterms:modified>
</cp:coreProperties>
</file>