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8"/>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26/05/2023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Y khoa K39C. Sau </a:t>
            </a:r>
            <a:r>
              <a:rPr lang="en-US" sz="1400" baseline="0" dirty="0" err="1">
                <a:latin typeface="Arial" panose="020B0604020202020204" pitchFamily="34" charset="0"/>
                <a:cs typeface="Arial" panose="020B0604020202020204" pitchFamily="34" charset="0"/>
              </a:rPr>
              <a:t>đây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so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(37,2% so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34,4%). </a:t>
            </a:r>
            <a:endParaRPr lang="vi-VN" sz="1400" b="1" dirty="0">
              <a:latin typeface="Arial" panose="020B0604020202020204" pitchFamily="34" charset="0"/>
              <a:cs typeface="Arial" panose="020B0604020202020204" pitchFamily="34" charset="0"/>
            </a:endParaRPr>
          </a:p>
          <a:p>
            <a:pPr marL="285750" indent="-285750">
              <a:buFontTx/>
              <a:buChar char="-"/>
            </a:pPr>
            <a:r>
              <a:rPr lang="vi-VN"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 khác biệt là do khi đánh giá TTDD theo phương pháp SGA dựa vào nhiều yếu tố gồm sụt cân trong 6 tháng qua, khẩu phần ăn, triệu chứng tiêu hóa trong 2 tuần, suy giảm chức năng vận động, nhu cầu chuyển hóa và thăm khám lâm sàng. Chính vì thế một bệnh nhân có BMI bình thường nhưng hoàn toàn có thể thiếu dinh dưỡng theo SGA.</a:t>
            </a:r>
            <a:endPar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B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C.</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Đoàn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Duy Tân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vi-VN" sz="1400" dirty="0">
                <a:latin typeface="+mn-lt"/>
              </a:rPr>
              <a:t>Tương đồng với nghiên cứu của Lê Thị Thủy (2019).</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1 °C.</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a:t>
            </a:r>
          </a:p>
          <a:p>
            <a:pPr marL="285750" indent="-285750">
              <a:buFontTx/>
              <a:buChar char="-"/>
            </a:pP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2021).</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tìm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hiểu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nhưng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chưa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được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sâu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sẽ</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tham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khảo</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kiến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cô</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hướng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dẫn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để</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làm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rõ</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hơn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và các bạn...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250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0" dirty="0">
                <a:latin typeface="Arial" panose="020B0604020202020204" pitchFamily="34" charset="0"/>
                <a:cs typeface="Arial" panose="020B0604020202020204" pitchFamily="34" charset="0"/>
              </a:rPr>
              <a:t>Tỷ lệ SDD trong nghiên cứu của em thấp hơn tỷ lệ SDD trong nghiên cứu của Đoàn Duy Tân (2021) và Lê Thị Thủy (2019).</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hai nghiên cứu trên được tiến hành tại bệnh viện tuyến trung ương, nơi tập trung nhiều bệnh nhân nặng và phức tạp hơn làm tăng tỷ lệ SDD.</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26/05/2023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26/05/2023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26/05/2023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26/05/2023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26/05/2023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26/05/2023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26/05/2023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26/05/2023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26/05/2023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26/05/2023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26/05/2023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26/05/2023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gn="just">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208553763"/>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519410"/>
            <a:ext cx="4969047" cy="3226367"/>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gn="just">
              <a:lnSpc>
                <a:spcPct val="150000"/>
              </a:lnSpc>
              <a:buFontTx/>
              <a:buChar char="-"/>
            </a:pPr>
            <a:r>
              <a:rPr lang="vi-VN" dirty="0">
                <a:ea typeface="Tahoma" panose="020B0604030504040204" pitchFamily="34" charset="0"/>
                <a:cs typeface="Tahoma" panose="020B0604030504040204" pitchFamily="34" charset="0"/>
              </a:rPr>
              <a:t>Cân nặng</a:t>
            </a:r>
          </a:p>
          <a:p>
            <a:pPr algn="just">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pPr algn="just"/>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444501"/>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Tx/>
              <a:buChar char="-"/>
            </a:pPr>
            <a:r>
              <a:rPr lang="vi-VN" dirty="0">
                <a:ea typeface="Tahoma" panose="020B0604030504040204" pitchFamily="34" charset="0"/>
                <a:cs typeface="Tahoma" panose="020B0604030504040204" pitchFamily="34" charset="0"/>
              </a:rPr>
              <a:t>Chức năng vận động</a:t>
            </a:r>
          </a:p>
          <a:p>
            <a:pPr algn="just">
              <a:lnSpc>
                <a:spcPct val="150000"/>
              </a:lnSpc>
              <a:buFontTx/>
              <a:buChar char="-"/>
            </a:pPr>
            <a:r>
              <a:rPr lang="vi-VN" dirty="0">
                <a:ea typeface="Tahoma" panose="020B0604030504040204" pitchFamily="34" charset="0"/>
                <a:cs typeface="Tahoma" panose="020B0604030504040204" pitchFamily="34" charset="0"/>
              </a:rPr>
              <a:t>Nhu cầu trao đổi chất</a:t>
            </a:r>
          </a:p>
          <a:p>
            <a:pPr algn="just">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lgn="just">
              <a:buNone/>
            </a:pPr>
            <a:r>
              <a:rPr lang="vi-VN" dirty="0">
                <a:ea typeface="Tahoma" panose="020B0604030504040204" pitchFamily="34" charset="0"/>
                <a:cs typeface="Tahoma" panose="020B0604030504040204" pitchFamily="34" charset="0"/>
              </a:rPr>
              <a:t>Tiêu chuẩn loại trừ</a:t>
            </a:r>
          </a:p>
          <a:p>
            <a:pPr marL="0" indent="0" algn="just">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gn="just">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 Triệu chứng sốt</a:t>
            </a:r>
          </a:p>
          <a:p>
            <a:pPr marL="0" indent="0" algn="just">
              <a:buNone/>
            </a:pPr>
            <a:r>
              <a:rPr lang="vi-VN" sz="2800" dirty="0">
                <a:ea typeface="Tahoma" panose="020B0604030504040204" pitchFamily="34" charset="0"/>
                <a:cs typeface="Tahoma" panose="020B0604030504040204" pitchFamily="34" charset="0"/>
              </a:rPr>
              <a:t> - Mức độ tổn thương trên phim X-quang</a:t>
            </a:r>
          </a:p>
          <a:p>
            <a:pPr marL="0" indent="0" algn="just">
              <a:buNone/>
            </a:pPr>
            <a:r>
              <a:rPr lang="vi-VN" sz="2800" dirty="0">
                <a:ea typeface="Tahoma" panose="020B0604030504040204" pitchFamily="34" charset="0"/>
                <a:cs typeface="Tahoma" panose="020B0604030504040204" pitchFamily="34" charset="0"/>
              </a:rPr>
              <a:t> - Tổn thương có hang trên phim X-quang</a:t>
            </a:r>
          </a:p>
          <a:p>
            <a:pPr marL="0" indent="0" algn="just">
              <a:buNone/>
            </a:pPr>
            <a:r>
              <a:rPr lang="vi-VN" sz="2800" dirty="0">
                <a:ea typeface="Tahoma" panose="020B0604030504040204" pitchFamily="34" charset="0"/>
                <a:cs typeface="Tahoma" panose="020B0604030504040204" pitchFamily="34" charset="0"/>
              </a:rPr>
              <a:t> - Tình trạng thiếu máu</a:t>
            </a:r>
          </a:p>
          <a:p>
            <a:pPr marL="0" indent="0" algn="just">
              <a:buNone/>
            </a:pPr>
            <a:r>
              <a:rPr lang="vi-VN" sz="2800" dirty="0">
                <a:ea typeface="Tahoma" panose="020B0604030504040204" pitchFamily="34" charset="0"/>
                <a:cs typeface="Tahoma" panose="020B0604030504040204" pitchFamily="34" charset="0"/>
              </a:rPr>
              <a:t> - Số lượng bạch cầu</a:t>
            </a:r>
          </a:p>
          <a:p>
            <a:pPr marL="0" indent="0" algn="just">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gn="just">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gn="just">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gn="just">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gn="just">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gn="just">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gn="just">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gn="just">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260244602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2421139122"/>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Lao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tự</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do</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gn="just">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gn="just">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gn="just">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Triệu chứng sốt</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năm 2022.</a:t>
            </a:r>
          </a:p>
          <a:p>
            <a:pPr marL="0" indent="0" algn="just">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gn="just">
              <a:lnSpc>
                <a:spcPct val="150000"/>
              </a:lnSpc>
              <a:buNone/>
            </a:pPr>
            <a:r>
              <a:rPr lang="vi-VN" dirty="0">
                <a:ea typeface="Tahoma" panose="020B0604030504040204" pitchFamily="34" charset="0"/>
                <a:cs typeface="Tahoma" panose="020B0604030504040204" pitchFamily="34" charset="0"/>
              </a:rPr>
              <a:t>-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và thường xảy ra trước cả khi được chẩn đoán.</a:t>
            </a:r>
          </a:p>
          <a:p>
            <a:pPr marL="0" indent="0" algn="just">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01/2022 đến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Bệnh nhân trên 15 tuổi.</a:t>
            </a:r>
          </a:p>
          <a:p>
            <a:pPr algn="just">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lgn="just">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lgn="just">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lgn="just">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1795</TotalTime>
  <Words>2940</Words>
  <Application>Microsoft Office PowerPoint</Application>
  <PresentationFormat>Widescreen</PresentationFormat>
  <Paragraphs>375</Paragraphs>
  <Slides>36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1448</cp:revision>
  <dcterms:created xsi:type="dcterms:W3CDTF">2023-05-18T03:34:07Z</dcterms:created>
  <dcterms:modified xsi:type="dcterms:W3CDTF">2023-05-26T15:20:46Z</dcterms:modified>
</cp:coreProperties>
</file>