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9"/>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44"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31023057366781"/>
          <c:y val="8.922135668659413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dLbl>
              <c:idx val="0"/>
              <c:tx>
                <c:rich>
                  <a:bodyPr/>
                  <a:lstStyle/>
                  <a:p>
                    <a:r>
                      <a:rPr lang="en-US" dirty="0"/>
                      <a:t>34,4%</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C98-4F89-9AEC-F3B85E6DE28A}"/>
                </c:ext>
              </c:extLst>
            </c:dLbl>
            <c:dLbl>
              <c:idx val="1"/>
              <c:tx>
                <c:rich>
                  <a:bodyPr/>
                  <a:lstStyle/>
                  <a:p>
                    <a:r>
                      <a:rPr lang="en-US"/>
                      <a:t>65,6%</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C98-4F89-9AEC-F3B85E6DE28A}"/>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2109314182607591"/>
          <c:y val="0.20039804399187752"/>
          <c:w val="0.47730561780699493"/>
          <c:h val="0.27053062643219988"/>
        </c:manualLayout>
      </c:layout>
      <c:overlay val="0"/>
      <c:spPr>
        <a:noFill/>
        <a:ln>
          <a:noFill/>
        </a:ln>
        <a:effectLst/>
      </c:spPr>
      <c:txPr>
        <a:bodyPr rot="0" spcFirstLastPara="1" vertOverflow="ellipsis" vert="horz" wrap="square" anchor="ctr" anchorCtr="1"/>
        <a:lstStyle/>
        <a:p>
          <a:pPr>
            <a:lnSpc>
              <a:spcPct val="100000"/>
            </a:lnSpc>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8802839363011"/>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37,2%</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D77-48D7-BBA7-A27FDB42D3F4}"/>
                </c:ext>
              </c:extLst>
            </c:dLbl>
            <c:dLbl>
              <c:idx val="1"/>
              <c:tx>
                <c:rich>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dirty="0"/>
                      <a:t>62,8%</a:t>
                    </a:r>
                  </a:p>
                </c:rich>
              </c:tx>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7083391738634359"/>
          <c:y val="0.216430897454753"/>
          <c:w val="0.42778870017663284"/>
          <c:h val="0.28389133765126273"/>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73,3%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26,7%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73.3</c:v>
                </c:pt>
                <c:pt idx="1">
                  <c:v>26.7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834233599056031"/>
          <c:y val="0.26950275340133006"/>
          <c:w val="0.13320525059960922"/>
          <c:h val="0.18031593358243933"/>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NGHIÊN CỨU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NGHIÊN CỨU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25/05/2023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TTDD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 </a:t>
            </a:r>
            <a:endParaRPr lang="vi-VN" sz="1400" b="1" dirty="0">
              <a:latin typeface="+mn-lt"/>
            </a:endParaRPr>
          </a:p>
          <a:p>
            <a:pPr marL="285750" indent="-285750">
              <a:buFontTx/>
              <a:buChar char="-"/>
            </a:pPr>
            <a:r>
              <a:rPr lang="vi-VN" sz="1400" b="0" dirty="0">
                <a:solidFill>
                  <a:srgbClr val="000000"/>
                </a:solidFill>
                <a:effectLst/>
                <a:latin typeface="+mn-lt"/>
                <a:ea typeface="Times New Roman" panose="02020603050405020304" pitchFamily="18" charset="0"/>
              </a:rPr>
              <a:t>Sự khác biệt là do dinh dưỡng của bệnh nhân đánh giá theo phương pháp SGA dựa vào nhiều yếu tố gồm sụt cân trong 6 tháng qua, khẩu phần ăn, triệu chứng tiêu hóa trong 2 tuần, suy giảm chức năng vận động, nhu cầu chuyển hóa và thăm khám lâm sàng. Những bệnh nhân có SDD theo phương pháp SGA có những triệu chứng này, thậm chí các triệu chứng có thể xuất hiện ở những bệnh nhân thừa cân - béo phì nhưng chỉ số BMI lại hoàn toàn bình thường</a:t>
            </a:r>
            <a:endParaRPr lang="en-US" sz="1400" b="0" dirty="0">
              <a:solidFill>
                <a:srgbClr val="000000"/>
              </a:solidFill>
              <a:effectLst/>
              <a:latin typeface="+mn-l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a:t>
            </a:r>
            <a:r>
              <a:rPr lang="en-US" sz="1400" dirty="0">
                <a:solidFill>
                  <a:srgbClr val="000000"/>
                </a:solidFill>
                <a:effectLst/>
                <a:latin typeface="+mn-lt"/>
                <a:ea typeface="Times New Roman" panose="02020603050405020304" pitchFamily="18" charset="0"/>
              </a:rPr>
              <a:t>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46,6%; 9,5%.</a:t>
            </a: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miễn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dịch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nói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đồng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lại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so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cạnh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dưỡng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hơn</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hợp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nam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nữ</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41,5%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Đây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nặng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ổn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định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dễ</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dẫn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SDD.</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47,6%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27%,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p=0,001.</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Điều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thích</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sốt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chuyển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hóa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khoảng</a:t>
            </a:r>
            <a:r>
              <a:rPr lang="en-US" sz="1800" dirty="0">
                <a:solidFill>
                  <a:srgbClr val="000000"/>
                </a:solidFill>
                <a:effectLst/>
                <a:latin typeface="Times New Roman" panose="02020603050405020304" pitchFamily="18" charset="0"/>
                <a:ea typeface="Times New Roman" panose="02020603050405020304" pitchFamily="18" charset="0"/>
              </a:rPr>
              <a:t> 10-12,5%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mỗi</a:t>
            </a:r>
            <a:r>
              <a:rPr lang="en-US" sz="1800" dirty="0">
                <a:solidFill>
                  <a:srgbClr val="000000"/>
                </a:solidFill>
                <a:effectLst/>
                <a:latin typeface="Times New Roman" panose="02020603050405020304" pitchFamily="18" charset="0"/>
                <a:ea typeface="Times New Roman" panose="02020603050405020304" pitchFamily="18" charset="0"/>
              </a:rPr>
              <a:t> 1 °C </a:t>
            </a:r>
            <a:r>
              <a:rPr lang="en-US" sz="1800" dirty="0" err="1">
                <a:solidFill>
                  <a:srgbClr val="000000"/>
                </a:solidFill>
                <a:effectLst/>
                <a:latin typeface="Times New Roman" panose="02020603050405020304" pitchFamily="18" charset="0"/>
                <a:ea typeface="Times New Roman" panose="02020603050405020304" pitchFamily="18" charset="0"/>
              </a:rPr>
              <a:t>nhiệt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Em</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đọc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chỉ</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rằng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chẩn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càng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nhiều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mức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xuất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tỏ</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nặng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80,2%</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18 </a:t>
            </a:r>
            <a:r>
              <a:rPr lang="en-US" sz="1800"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trở</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cỡ</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mẫu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nghiên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cứu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nhỏ</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(2021)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p>
          <a:p>
            <a:pPr marL="171450" indent="-1714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rằng</a:t>
            </a:r>
            <a:r>
              <a:rPr lang="en-US" sz="1800" dirty="0">
                <a:solidFill>
                  <a:srgbClr val="000000"/>
                </a:solidFill>
                <a:effectLst/>
                <a:latin typeface="Times New Roman" panose="02020603050405020304" pitchFamily="18" charset="0"/>
                <a:ea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nguy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cơ</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tình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trình</a:t>
            </a:r>
            <a:r>
              <a:rPr lang="en-US" dirty="0"/>
              <a:t> </a:t>
            </a:r>
            <a:r>
              <a:rPr lang="en-US" dirty="0" err="1"/>
              <a:t>bày</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các</a:t>
            </a:r>
            <a:r>
              <a:rPr lang="en-US" dirty="0"/>
              <a:t> </a:t>
            </a:r>
            <a:r>
              <a:rPr lang="en-US" dirty="0" err="1"/>
              <a:t>nội</a:t>
            </a:r>
            <a:r>
              <a:rPr lang="en-US" dirty="0"/>
              <a:t> dung</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2</a:t>
            </a:fld>
            <a:endParaRPr lang="vi-VN"/>
          </a:p>
        </p:txBody>
      </p:sp>
    </p:spTree>
    <p:extLst>
      <p:ext uri="{BB962C8B-B14F-4D97-AF65-F5344CB8AC3E}">
        <p14:creationId xmlns:p14="http://schemas.microsoft.com/office/powerpoint/2010/main" val="84760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và các bạn...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theo em xin trình bày về đối tượng và phương pháp nghiên cứu</a:t>
            </a:r>
          </a:p>
        </p:txBody>
      </p:sp>
      <p:sp>
        <p:nvSpPr>
          <p:cNvPr id="4" name="Slide Number Placeholder 3"/>
          <p:cNvSpPr>
            <a:spLocks noGrp="1"/>
          </p:cNvSpPr>
          <p:nvPr>
            <p:ph type="sldNum" sz="quarter" idx="5"/>
          </p:nvPr>
        </p:nvSpPr>
        <p:spPr/>
        <p:txBody>
          <a:bodyPr/>
          <a:lstStyle/>
          <a:p>
            <a:fld id="{60626C23-74EE-4AFD-9995-FF8C45320B8E}" type="slidenum">
              <a:rPr lang="vi-VN" smtClean="0"/>
              <a:t>7</a:t>
            </a:fld>
            <a:endParaRPr lang="vi-VN"/>
          </a:p>
        </p:txBody>
      </p:sp>
    </p:spTree>
    <p:extLst>
      <p:ext uri="{BB962C8B-B14F-4D97-AF65-F5344CB8AC3E}">
        <p14:creationId xmlns:p14="http://schemas.microsoft.com/office/powerpoint/2010/main" val="194887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Lấy toàn bộ hồ sơ bệnh án đủ tiêu chuẩn chẩn đoán với kỹ thuật...</a:t>
            </a:r>
          </a:p>
          <a:p>
            <a:r>
              <a:rPr lang="vi-VN" dirty="0"/>
              <a:t>Thực tế...</a:t>
            </a:r>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16</a:t>
            </a:fld>
            <a:endParaRPr lang="vi-VN"/>
          </a:p>
        </p:txBody>
      </p:sp>
    </p:spTree>
    <p:extLst>
      <p:ext uri="{BB962C8B-B14F-4D97-AF65-F5344CB8AC3E}">
        <p14:creationId xmlns:p14="http://schemas.microsoft.com/office/powerpoint/2010/main" val="33583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1" dirty="0">
                <a:latin typeface="Arial" panose="020B0604020202020204" pitchFamily="34" charset="0"/>
                <a:cs typeface="Arial" panose="020B0604020202020204" pitchFamily="34" charset="0"/>
              </a:rPr>
              <a:t>Đoàn Duy Tân (2021), </a:t>
            </a:r>
            <a:r>
              <a:rPr lang="vi-VN" sz="1400" dirty="0">
                <a:latin typeface="Arial" panose="020B0604020202020204" pitchFamily="34" charset="0"/>
                <a:cs typeface="Arial" panose="020B0604020202020204" pitchFamily="34" charset="0"/>
              </a:rPr>
              <a:t>SDD </a:t>
            </a:r>
            <a:r>
              <a:rPr lang="vi-VN" sz="1400" b="1" dirty="0">
                <a:latin typeface="Arial" panose="020B0604020202020204" pitchFamily="34" charset="0"/>
                <a:cs typeface="Arial" panose="020B0604020202020204" pitchFamily="34" charset="0"/>
              </a:rPr>
              <a:t>55,2%.</a:t>
            </a:r>
          </a:p>
          <a:p>
            <a:pPr marL="171450" indent="-171450">
              <a:buFontTx/>
              <a:buChar char="-"/>
            </a:pPr>
            <a:r>
              <a:rPr lang="vi-VN" sz="1400" b="1" dirty="0">
                <a:latin typeface="Arial" panose="020B0604020202020204" pitchFamily="34" charset="0"/>
                <a:cs typeface="Arial" panose="020B0604020202020204" pitchFamily="34" charset="0"/>
              </a:rPr>
              <a:t>Lê Thị Thủy (2019), </a:t>
            </a:r>
            <a:r>
              <a:rPr lang="vi-VN" sz="1400" dirty="0">
                <a:latin typeface="Arial" panose="020B0604020202020204" pitchFamily="34" charset="0"/>
                <a:cs typeface="Arial" panose="020B0604020202020204" pitchFamily="34" charset="0"/>
              </a:rPr>
              <a:t>SDD có </a:t>
            </a:r>
            <a:r>
              <a:rPr lang="vi-VN" sz="1400" b="1" dirty="0">
                <a:latin typeface="Arial" panose="020B0604020202020204" pitchFamily="34" charset="0"/>
                <a:cs typeface="Arial" panose="020B0604020202020204" pitchFamily="34" charset="0"/>
              </a:rPr>
              <a:t>48,4%.</a:t>
            </a:r>
          </a:p>
          <a:p>
            <a:pPr marL="171450" indent="-171450">
              <a:buFontTx/>
              <a:buChar char="-"/>
            </a:pPr>
            <a:r>
              <a:rPr lang="vi-VN" sz="1400" b="0" dirty="0">
                <a:latin typeface="Arial" panose="020B0604020202020204" pitchFamily="34" charset="0"/>
                <a:cs typeface="Arial" panose="020B0604020202020204" pitchFamily="34" charset="0"/>
              </a:rPr>
              <a:t>Giải thích vì mẫu nghiên cứu của em được tiến hành tại bệnh viên tuyến tỉnh, trong khi nghiên cứu trên được tiến hành tại bệnh viện tuyến trung ương, nơi tập trung nhiều bệnh nhân nặng và phức tạp hơn làm tăng tỷ lệ SDD theo BMI</a:t>
            </a: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dirty="0" err="1">
                <a:solidFill>
                  <a:srgbClr val="000000"/>
                </a:solidFill>
                <a:effectLst/>
                <a:latin typeface="Times New Roman" panose="02020603050405020304" pitchFamily="18" charset="0"/>
                <a:ea typeface="Times New Roman" panose="02020603050405020304" pitchFamily="18" charset="0"/>
              </a:rPr>
              <a:t>lần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lượt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25/05/2023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25/05/2023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25/05/2023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25/05/2023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217708"/>
            <a:ext cx="11702713" cy="3544820"/>
          </a:xfrm>
        </p:spPr>
        <p:txBody>
          <a:bodyPr>
            <a:noAutofit/>
          </a:bodyPr>
          <a:lstStyle/>
          <a:p>
            <a:pPr>
              <a:lnSpc>
                <a:spcPct val="150000"/>
              </a:lnSpc>
            </a:pP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800" b="1" dirty="0">
                <a:solidFill>
                  <a:srgbClr val="1775BF"/>
                </a:solidFill>
                <a:latin typeface="Arial" panose="020B0604020202020204" pitchFamily="34" charset="0"/>
                <a:ea typeface="Tahoma" panose="020B0604030504040204" pitchFamily="34" charset="0"/>
                <a:cs typeface="Arial" panose="020B0604020202020204" pitchFamily="34" charset="0"/>
              </a:rPr>
              <a:t>NĂM 2022</a:t>
            </a:r>
            <a:endParaRPr lang="vi-VN" sz="3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432560"/>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5962901"/>
            <a:ext cx="11213431" cy="461665"/>
          </a:xfrm>
          <a:prstGeom prst="rect">
            <a:avLst/>
          </a:prstGeom>
          <a:noFill/>
        </p:spPr>
        <p:txBody>
          <a:bodyPr wrap="square" rtlCol="0">
            <a:spAutoFit/>
          </a:bodyPr>
          <a:lstStyle/>
          <a:p>
            <a:pPr algn="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4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4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4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519410"/>
            <a:ext cx="4969047" cy="3226367"/>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nSpc>
                <a:spcPct val="150000"/>
              </a:lnSpc>
              <a:buFontTx/>
              <a:buChar char="-"/>
            </a:pPr>
            <a:r>
              <a:rPr lang="vi-VN" dirty="0">
                <a:ea typeface="Tahoma" panose="020B0604030504040204" pitchFamily="34" charset="0"/>
                <a:cs typeface="Tahoma" panose="020B0604030504040204" pitchFamily="34" charset="0"/>
              </a:rPr>
              <a:t>Cân nặng</a:t>
            </a:r>
          </a:p>
          <a:p>
            <a:pPr>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444501"/>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vi-VN" dirty="0">
                <a:ea typeface="Tahoma" panose="020B0604030504040204" pitchFamily="34" charset="0"/>
                <a:cs typeface="Tahoma" panose="020B0604030504040204" pitchFamily="34" charset="0"/>
              </a:rPr>
              <a:t>Chức năng vận động</a:t>
            </a:r>
          </a:p>
          <a:p>
            <a:pPr>
              <a:lnSpc>
                <a:spcPct val="150000"/>
              </a:lnSpc>
              <a:buFontTx/>
              <a:buChar char="-"/>
            </a:pPr>
            <a:r>
              <a:rPr lang="vi-VN" dirty="0">
                <a:ea typeface="Tahoma" panose="020B0604030504040204" pitchFamily="34" charset="0"/>
                <a:cs typeface="Tahoma" panose="020B0604030504040204" pitchFamily="34" charset="0"/>
              </a:rPr>
              <a:t>Nhu cầu trao đổi chất</a:t>
            </a:r>
          </a:p>
          <a:p>
            <a:pPr>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marL="0" indent="0">
              <a:buNone/>
            </a:pPr>
            <a:r>
              <a:rPr lang="vi-VN" dirty="0">
                <a:ea typeface="Tahoma" panose="020B0604030504040204" pitchFamily="34" charset="0"/>
                <a:cs typeface="Tahoma" panose="020B0604030504040204" pitchFamily="34" charset="0"/>
              </a:rPr>
              <a:t>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4" y="449879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4" y="3297317"/>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6" y="3963064"/>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Phương pháp 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5" y="5095526"/>
            <a:ext cx="10363200" cy="1569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Kỹ thuật chọn mẫu: Chọn toàn bộ hồ sơ đủ tiêu chuẩn bằng kỹ  thuật không xác suất với mẫu thuận tiện.</a:t>
            </a:r>
          </a:p>
          <a:p>
            <a:pPr marL="0" indent="0">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ea typeface="Tahoma" panose="020B0604030504040204" pitchFamily="34" charset="0"/>
                <a:cs typeface="Tahoma" panose="020B0604030504040204" pitchFamily="34" charset="0"/>
              </a:rPr>
              <a:t>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Một số yếu tố liên quan đến thực trạng dinh dưỡng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Địa dư</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789"/>
            <a:ext cx="10363199" cy="3664286"/>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Sai số ngẫu nhiên: sai số do chọn mẫu.</a:t>
            </a:r>
          </a:p>
          <a:p>
            <a:pPr marL="0" indent="0">
              <a:lnSpc>
                <a:spcPct val="150000"/>
              </a:lnSpc>
              <a:buNone/>
            </a:pPr>
            <a:r>
              <a:rPr lang="vi-VN" dirty="0">
                <a:ea typeface="Tahoma" panose="020B0604030504040204" pitchFamily="34" charset="0"/>
                <a:cs typeface="Tahoma" panose="020B0604030504040204" pitchFamily="34" charset="0"/>
              </a:rPr>
              <a:t>- Dùng test thống kê đúng, tìm các giá trị ngoại lai.</a:t>
            </a:r>
          </a:p>
          <a:p>
            <a:pPr marL="0" indent="0">
              <a:lnSpc>
                <a:spcPct val="150000"/>
              </a:lnSpc>
              <a:buNone/>
            </a:pPr>
            <a:r>
              <a:rPr lang="vi-VN" dirty="0">
                <a:ea typeface="Tahoma" panose="020B0604030504040204" pitchFamily="34" charset="0"/>
                <a:cs typeface="Tahoma" panose="020B0604030504040204" pitchFamily="34" charset="0"/>
              </a:rPr>
              <a:t>Sai số hệ thống: sai số trong thu thập số liệu.</a:t>
            </a:r>
          </a:p>
          <a:p>
            <a:pPr marL="0" indent="0">
              <a:lnSpc>
                <a:spcPct val="150000"/>
              </a:lnSpc>
              <a:buNone/>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marL="0" indent="0">
              <a:lnSpc>
                <a:spcPct val="100000"/>
              </a:lnSpc>
              <a:buNone/>
            </a:pPr>
            <a:r>
              <a:rPr lang="vi-VN" dirty="0">
                <a:ea typeface="Tahoma" panose="020B0604030504040204" pitchFamily="34" charset="0"/>
                <a:cs typeface="Tahoma" panose="020B0604030504040204" pitchFamily="34" charset="0"/>
              </a:rPr>
              <a:t>- Thông tin của bệnh nhân tham gia nghiên cứu được giữ bí mật theo quy định.</a:t>
            </a:r>
          </a:p>
          <a:p>
            <a:pPr marL="0" indent="0">
              <a:lnSpc>
                <a:spcPct val="100000"/>
              </a:lnSpc>
              <a:buNone/>
            </a:pPr>
            <a:r>
              <a:rPr lang="vi-VN" dirty="0">
                <a:ea typeface="Tahoma" panose="020B0604030504040204" pitchFamily="34" charset="0"/>
                <a:cs typeface="Tahoma" panose="020B0604030504040204" pitchFamily="34" charset="0"/>
              </a:rPr>
              <a:t>- Đảm bảo tính trung thực về thông tin của bệnh nhân tham gia nghiên cứu.</a:t>
            </a:r>
          </a:p>
          <a:p>
            <a:pPr marL="0" indent="0">
              <a:lnSpc>
                <a:spcPct val="100000"/>
              </a:lnSpc>
              <a:buNone/>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3987945707"/>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NGHIÊN CỨU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818106353"/>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8"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SDD Đoàn Duy Tân (2021) 55,2%</a:t>
            </a:r>
          </a:p>
          <a:p>
            <a:r>
              <a:rPr lang="vi-VN" sz="2000" dirty="0"/>
              <a:t>SDD Lê Thị Thủy (2019)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400110"/>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77442089"/>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SGA B và SGA C lần lượt 58,3%; 8,4%</a:t>
            </a:r>
          </a:p>
          <a:p>
            <a:r>
              <a:rPr lang="vi-VN" sz="2000" dirty="0"/>
              <a:t>Lê Thị Thủy (2019),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 (n=93)</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260244602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1027069057"/>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 (n=86)</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3740557406"/>
              </p:ext>
            </p:extLst>
          </p:nvPr>
        </p:nvGraphicFramePr>
        <p:xfrm>
          <a:off x="838198" y="1678069"/>
          <a:ext cx="10515598" cy="488529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1221323">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122132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1221323">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marL="0" indent="0">
              <a:lnSpc>
                <a:spcPct val="150000"/>
              </a:lnSpc>
              <a:buNone/>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marL="0" indent="0">
              <a:lnSpc>
                <a:spcPct val="150000"/>
              </a:lnSpc>
              <a:buNone/>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24996799"/>
              </p:ext>
            </p:extLst>
          </p:nvPr>
        </p:nvGraphicFramePr>
        <p:xfrm>
          <a:off x="838197" y="1684436"/>
          <a:ext cx="10515600" cy="496020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1234971">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1234971">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123497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1255291">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3953834202"/>
              </p:ext>
            </p:extLst>
          </p:nvPr>
        </p:nvGraphicFramePr>
        <p:xfrm>
          <a:off x="838197" y="1684436"/>
          <a:ext cx="10515598" cy="4716362"/>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597116">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1373082">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 </a:t>
                      </a: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và</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3,121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(1,722-5,656)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1373082">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162560" y="1161216"/>
            <a:ext cx="11866880"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3417587838"/>
              </p:ext>
            </p:extLst>
          </p:nvPr>
        </p:nvGraphicFramePr>
        <p:xfrm>
          <a:off x="802640" y="1684436"/>
          <a:ext cx="10637520" cy="4797645"/>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614865">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1394260">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1394260">
                <a:tc>
                  <a:txBody>
                    <a:bodyPr/>
                    <a:lstStyle/>
                    <a:p>
                      <a:pPr marL="0" marR="0" indent="0" algn="l">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1394260">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101600" y="1161216"/>
            <a:ext cx="1198880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1734386201"/>
              </p:ext>
            </p:extLst>
          </p:nvPr>
        </p:nvGraphicFramePr>
        <p:xfrm>
          <a:off x="802636" y="1684436"/>
          <a:ext cx="10586720" cy="4904052"/>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584948">
                <a:tc gridSpan="5">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1400573">
                <a:tc>
                  <a:txBody>
                    <a:bodyPr/>
                    <a:lstStyle/>
                    <a:p>
                      <a:pPr marL="0" marR="0" indent="0" algn="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24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24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24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1345101">
                <a:tc>
                  <a:txBody>
                    <a:bodyPr/>
                    <a:lstStyle/>
                    <a:p>
                      <a:pPr marL="0" marR="0" indent="0" algn="l">
                        <a:lnSpc>
                          <a:spcPct val="150000"/>
                        </a:lnSpc>
                        <a:spcBef>
                          <a:spcPts val="200"/>
                        </a:spcBef>
                        <a:spcAft>
                          <a:spcPts val="200"/>
                        </a:spcAft>
                      </a:pPr>
                      <a:r>
                        <a:rPr lang="en-US" sz="24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24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24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24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 (n=250)</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L="0" marR="0" indent="0" algn="just">
              <a:lnSpc>
                <a:spcPct val="150000"/>
              </a:lnSpc>
              <a:spcBef>
                <a:spcPts val="0"/>
              </a:spcBef>
              <a:spcAft>
                <a:spcPts val="800"/>
              </a:spcAft>
              <a:buNone/>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marL="0" indent="0" algn="just">
              <a:lnSpc>
                <a:spcPct val="150000"/>
              </a:lnSpc>
              <a:spcBef>
                <a:spcPts val="0"/>
              </a:spcBef>
              <a:spcAft>
                <a:spcPts val="800"/>
              </a:spcAft>
              <a:buNone/>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3244158"/>
          </a:xfrm>
          <a:prstGeom prst="rect">
            <a:avLst/>
          </a:prstGeom>
          <a:noFill/>
        </p:spPr>
        <p:txBody>
          <a:bodyPr wrap="square" rtlCol="0">
            <a:spAutoFit/>
          </a:bodyPr>
          <a:lstStyle/>
          <a:p>
            <a:pPr marL="285750" indent="-285750">
              <a:lnSpc>
                <a:spcPct val="150000"/>
              </a:lnSpc>
              <a:buFontTx/>
              <a:buChar char="-"/>
            </a:pPr>
            <a:r>
              <a:rPr lang="vi-VN" sz="2800">
                <a:solidFill>
                  <a:srgbClr val="000000"/>
                </a:solidFill>
                <a:effectLst/>
                <a:ea typeface="Tahoma" panose="020B0604030504040204" pitchFamily="34" charset="0"/>
                <a:cs typeface="Tahoma" panose="020B0604030504040204" pitchFamily="34" charset="0"/>
              </a:rPr>
              <a:t>Triệu chứng sốt</a:t>
            </a:r>
          </a:p>
          <a:p>
            <a:pPr marL="285750" indent="-285750">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10363198" cy="2597827"/>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Triệu chứng sốt</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 thiếu máu</a:t>
            </a:r>
            <a:endParaRPr lang="vi-VN" sz="28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0C8E7976-F68B-58C5-0CBB-9BDD9BFDCA20}"/>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SGA</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1. Mô tả thực trạng dinh dưỡng theo chỉ số BMI và phương pháp SGA ở bệnh nhân lao phổi mới tại Bệnh viện Phổi Hải Phòng năm 2022.</a:t>
            </a:r>
          </a:p>
          <a:p>
            <a:pPr marL="0" indent="0">
              <a:lnSpc>
                <a:spcPct val="150000"/>
              </a:lnSpc>
              <a:buNone/>
            </a:pPr>
            <a:r>
              <a:rPr lang="vi-VN" dirty="0">
                <a:ea typeface="Tahoma" panose="020B0604030504040204" pitchFamily="34" charset="0"/>
                <a:cs typeface="Tahoma" panose="020B0604030504040204" pitchFamily="34" charset="0"/>
              </a:rPr>
              <a:t>2.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Theo WHO (2022), khoảng 10,6 triệu người mắc bệnh lao và 1,6 triệu người chết vì lao.</a:t>
            </a:r>
          </a:p>
          <a:p>
            <a:pPr marL="0" indent="0">
              <a:lnSpc>
                <a:spcPct val="150000"/>
              </a:lnSpc>
              <a:buNone/>
            </a:pPr>
            <a:r>
              <a:rPr lang="vi-VN" dirty="0">
                <a:ea typeface="Tahoma" panose="020B0604030504040204" pitchFamily="34" charset="0"/>
                <a:cs typeface="Tahoma" panose="020B0604030504040204" pitchFamily="34" charset="0"/>
              </a:rPr>
              <a:t>-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 Khi mắc bệnh lao, các quá trình dị hóa, triệu chứng lâm sàng gây suy kiệt cho bệnh nhân thường xảy ra trước cả khi được chẩn đoán.</a:t>
            </a:r>
          </a:p>
          <a:p>
            <a:pPr marL="0" indent="0">
              <a:lnSpc>
                <a:spcPct val="150000"/>
              </a:lnSpc>
              <a:buNone/>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01/2022 đến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Bệnh nhân trên 15 tuổi.</a:t>
            </a:r>
          </a:p>
          <a:p>
            <a:pPr>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1431</TotalTime>
  <Words>2959</Words>
  <Application>Microsoft Office PowerPoint</Application>
  <PresentationFormat>Widescreen</PresentationFormat>
  <Paragraphs>384</Paragraphs>
  <Slides>37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1339</cp:revision>
  <dcterms:created xsi:type="dcterms:W3CDTF">2023-05-18T03:34:07Z</dcterms:created>
  <dcterms:modified xsi:type="dcterms:W3CDTF">2023-05-25T15:25:45Z</dcterms:modified>
</cp:coreProperties>
</file>