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54"/>
  </p:notesMasterIdLst>
  <p:sldIdLst>
    <p:sldId id="256" r:id="rId2"/>
    <p:sldId id="308" r:id="rId3"/>
    <p:sldId id="257" r:id="rId4"/>
    <p:sldId id="332" r:id="rId5"/>
    <p:sldId id="258" r:id="rId6"/>
    <p:sldId id="309" r:id="rId7"/>
    <p:sldId id="259" r:id="rId8"/>
    <p:sldId id="260" r:id="rId9"/>
    <p:sldId id="310" r:id="rId10"/>
    <p:sldId id="261" r:id="rId11"/>
    <p:sldId id="311" r:id="rId12"/>
    <p:sldId id="335" r:id="rId13"/>
    <p:sldId id="337" r:id="rId14"/>
    <p:sldId id="336" r:id="rId15"/>
    <p:sldId id="338" r:id="rId16"/>
    <p:sldId id="339" r:id="rId17"/>
    <p:sldId id="340" r:id="rId18"/>
    <p:sldId id="341" r:id="rId19"/>
    <p:sldId id="334" r:id="rId20"/>
    <p:sldId id="312" r:id="rId21"/>
    <p:sldId id="343" r:id="rId22"/>
    <p:sldId id="342" r:id="rId23"/>
    <p:sldId id="316" r:id="rId24"/>
    <p:sldId id="317" r:id="rId25"/>
    <p:sldId id="318" r:id="rId26"/>
    <p:sldId id="319" r:id="rId27"/>
    <p:sldId id="320" r:id="rId28"/>
    <p:sldId id="271" r:id="rId29"/>
    <p:sldId id="274" r:id="rId30"/>
    <p:sldId id="322" r:id="rId31"/>
    <p:sldId id="273" r:id="rId32"/>
    <p:sldId id="324" r:id="rId33"/>
    <p:sldId id="276" r:id="rId34"/>
    <p:sldId id="277" r:id="rId35"/>
    <p:sldId id="283" r:id="rId36"/>
    <p:sldId id="278" r:id="rId37"/>
    <p:sldId id="280" r:id="rId38"/>
    <p:sldId id="281" r:id="rId39"/>
    <p:sldId id="321" r:id="rId40"/>
    <p:sldId id="289" r:id="rId41"/>
    <p:sldId id="293" r:id="rId42"/>
    <p:sldId id="294" r:id="rId43"/>
    <p:sldId id="295" r:id="rId44"/>
    <p:sldId id="296" r:id="rId45"/>
    <p:sldId id="325" r:id="rId46"/>
    <p:sldId id="299" r:id="rId47"/>
    <p:sldId id="326" r:id="rId48"/>
    <p:sldId id="327" r:id="rId49"/>
    <p:sldId id="344" r:id="rId50"/>
    <p:sldId id="330" r:id="rId51"/>
    <p:sldId id="305" r:id="rId52"/>
    <p:sldId id="33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SDD độ I</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37.5</c:v>
                </c:pt>
                <c:pt idx="1">
                  <c:v>20</c:v>
                </c:pt>
                <c:pt idx="2">
                  <c:v>70</c:v>
                </c:pt>
                <c:pt idx="3">
                  <c:v>42.1</c:v>
                </c:pt>
                <c:pt idx="4">
                  <c:v>76.900000000000006</c:v>
                </c:pt>
                <c:pt idx="5">
                  <c:v>50.2</c:v>
                </c:pt>
              </c:numCache>
            </c:numRef>
          </c:val>
          <c:extLst>
            <c:ext xmlns:c16="http://schemas.microsoft.com/office/drawing/2014/chart" uri="{C3380CC4-5D6E-409C-BE32-E72D297353CC}">
              <c16:uniqueId val="{00000000-B51D-46B0-B0A5-F822875264BF}"/>
            </c:ext>
          </c:extLst>
        </c:ser>
        <c:ser>
          <c:idx val="1"/>
          <c:order val="1"/>
          <c:tx>
            <c:strRef>
              <c:f>Sheet1!$C$1</c:f>
              <c:strCache>
                <c:ptCount val="1"/>
                <c:pt idx="0">
                  <c:v>SDD độ II</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Sheet1!$C$2:$C$7</c:f>
              <c:numCache>
                <c:formatCode>General</c:formatCode>
                <c:ptCount val="6"/>
                <c:pt idx="0">
                  <c:v>25</c:v>
                </c:pt>
                <c:pt idx="1">
                  <c:v>40</c:v>
                </c:pt>
                <c:pt idx="2">
                  <c:v>20</c:v>
                </c:pt>
                <c:pt idx="3">
                  <c:v>31.6</c:v>
                </c:pt>
                <c:pt idx="4">
                  <c:v>15.4</c:v>
                </c:pt>
                <c:pt idx="5">
                  <c:v>23.1</c:v>
                </c:pt>
              </c:numCache>
            </c:numRef>
          </c:val>
          <c:extLst>
            <c:ext xmlns:c16="http://schemas.microsoft.com/office/drawing/2014/chart" uri="{C3380CC4-5D6E-409C-BE32-E72D297353CC}">
              <c16:uniqueId val="{00000001-B51D-46B0-B0A5-F822875264BF}"/>
            </c:ext>
          </c:extLst>
        </c:ser>
        <c:ser>
          <c:idx val="2"/>
          <c:order val="2"/>
          <c:tx>
            <c:strRef>
              <c:f>Sheet1!$D$1</c:f>
              <c:strCache>
                <c:ptCount val="1"/>
                <c:pt idx="0">
                  <c:v>SDD độ III</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Sheet1!$D$2:$D$7</c:f>
              <c:numCache>
                <c:formatCode>General</c:formatCode>
                <c:ptCount val="6"/>
                <c:pt idx="0">
                  <c:v>37.5</c:v>
                </c:pt>
                <c:pt idx="1">
                  <c:v>40</c:v>
                </c:pt>
                <c:pt idx="2">
                  <c:v>10</c:v>
                </c:pt>
                <c:pt idx="3">
                  <c:v>26.3</c:v>
                </c:pt>
                <c:pt idx="4">
                  <c:v>7.7</c:v>
                </c:pt>
                <c:pt idx="5">
                  <c:v>26.9</c:v>
                </c:pt>
              </c:numCache>
            </c:numRef>
          </c:val>
          <c:extLst>
            <c:ext xmlns:c16="http://schemas.microsoft.com/office/drawing/2014/chart" uri="{C3380CC4-5D6E-409C-BE32-E72D297353CC}">
              <c16:uniqueId val="{00000002-B51D-46B0-B0A5-F822875264BF}"/>
            </c:ext>
          </c:extLst>
        </c:ser>
        <c:dLbls>
          <c:showLegendKey val="0"/>
          <c:showVal val="1"/>
          <c:showCatName val="0"/>
          <c:showSerName val="0"/>
          <c:showPercent val="0"/>
          <c:showBubbleSize val="0"/>
        </c:dLbls>
        <c:gapWidth val="150"/>
        <c:shape val="box"/>
        <c:axId val="1299930495"/>
        <c:axId val="1483989567"/>
        <c:axId val="0"/>
      </c:bar3DChart>
      <c:catAx>
        <c:axId val="1299930495"/>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crossAx val="1483989567"/>
        <c:crosses val="autoZero"/>
        <c:auto val="1"/>
        <c:lblAlgn val="ctr"/>
        <c:lblOffset val="100"/>
        <c:noMultiLvlLbl val="0"/>
      </c:catAx>
      <c:valAx>
        <c:axId val="1483989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vi-VN"/>
          </a:p>
        </c:txPr>
        <c:crossAx val="1299930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22/05/2023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52</a:t>
            </a:fld>
            <a:endParaRPr lang="vi-VN"/>
          </a:p>
        </p:txBody>
      </p:sp>
    </p:spTree>
    <p:extLst>
      <p:ext uri="{BB962C8B-B14F-4D97-AF65-F5344CB8AC3E}">
        <p14:creationId xmlns:p14="http://schemas.microsoft.com/office/powerpoint/2010/main" val="277129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22/05/2023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22/05/2023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22/05/2023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22/05/2023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22/05/2023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22/05/2023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22/05/2023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22/05/2023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489282" y="2511606"/>
            <a:ext cx="11213431" cy="2158679"/>
          </a:xfrm>
        </p:spPr>
        <p:txBody>
          <a:bodyPr>
            <a:noAutofit/>
          </a:bodyPr>
          <a:lstStyle/>
          <a:p>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THỰC TRẠNG VÀ MỘT SỐ YẾU TỐ LIÊN QUAN ĐẾN DINH DƯỠNG Ở BỆNH NHÂN LAO PHỔI MỚI TẠI BỆNH VIỆN PHỔI HẢI PHÒNG</a:t>
            </a:r>
            <a:b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br>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NĂM 2021-2022</a:t>
            </a:r>
            <a:endParaRPr lang="vi-VN" sz="36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760047"/>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NGUYỄN LONG NHẬT</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4837069"/>
            <a:ext cx="11213431" cy="523220"/>
          </a:xfrm>
          <a:prstGeom prst="rect">
            <a:avLst/>
          </a:prstGeom>
          <a:noFill/>
        </p:spPr>
        <p:txBody>
          <a:bodyPr wrap="square" rtlCol="0">
            <a:spAutoFit/>
          </a:bodyPr>
          <a:lstStyle/>
          <a:p>
            <a:pPr algn="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Hướng</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dẫn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khoa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học</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ThS.Bs</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Nguyễn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Thị</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Trang</a:t>
            </a:r>
            <a:endParaRPr lang="vi-VN" sz="2800" i="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006642"/>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Bệnh nhân được chẩn đoán lao phổi mới tại Bệnh viện Phổi Hải Phòng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buFontTx/>
              <a:buChar char="-"/>
            </a:pPr>
            <a:r>
              <a:rPr lang="vi-VN" dirty="0">
                <a:latin typeface="Tahoma" panose="020B0604030504040204" pitchFamily="34" charset="0"/>
                <a:ea typeface="Tahoma" panose="020B0604030504040204" pitchFamily="34" charset="0"/>
                <a:cs typeface="Tahoma" panose="020B0604030504040204" pitchFamily="34" charset="0"/>
              </a:rPr>
              <a:t>Bệnh nhân trên 15 tuổi.</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1" y="2917230"/>
            <a:ext cx="10828420" cy="3595865"/>
          </a:xfrm>
        </p:spPr>
        <p:txBody>
          <a:bodyPr>
            <a:noAutofit/>
          </a:bodyPr>
          <a:lstStyle/>
          <a:p>
            <a:pPr marL="0" indent="0">
              <a:buNone/>
            </a:pPr>
            <a:r>
              <a:rPr lang="vi-VN" sz="2600" dirty="0">
                <a:latin typeface="Tahoma" panose="020B0604030504040204" pitchFamily="34" charset="0"/>
                <a:ea typeface="Tahoma" panose="020B0604030504040204" pitchFamily="34" charset="0"/>
                <a:cs typeface="Tahoma" panose="020B0604030504040204" pitchFamily="34" charset="0"/>
              </a:rPr>
              <a:t>Chẩn đoán lao phổi theo tiêu chuẩn của Bộ Y tế (2020) khi có tổn thương trên phim X-quang phổi nghi lao và một trong hai tiêu chuẩn:</a:t>
            </a:r>
            <a:endParaRPr lang="en-US" sz="2600" dirty="0">
              <a:latin typeface="Tahoma" panose="020B0604030504040204" pitchFamily="34" charset="0"/>
              <a:ea typeface="Tahoma" panose="020B0604030504040204" pitchFamily="34" charset="0"/>
              <a:cs typeface="Tahoma" panose="020B0604030504040204" pitchFamily="34" charset="0"/>
            </a:endParaRPr>
          </a:p>
          <a:p>
            <a:pPr>
              <a:buFontTx/>
              <a:buChar char="-"/>
            </a:pP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bằng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chứng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về</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sự</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mặt</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của</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trực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khuẩn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trong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bệnh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phẩm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như</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đờm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dịch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phế</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quản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dịch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dạ</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dày</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và</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bệnh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phẩm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khác</a:t>
            </a:r>
            <a:r>
              <a:rPr lang="en-US" sz="2600" dirty="0">
                <a:latin typeface="Tahoma" panose="020B0604030504040204" pitchFamily="34" charset="0"/>
                <a:ea typeface="Tahoma" panose="020B0604030504040204" pitchFamily="34" charset="0"/>
                <a:cs typeface="Tahoma" panose="020B0604030504040204" pitchFamily="34" charset="0"/>
              </a:rPr>
              <a:t>.</a:t>
            </a:r>
          </a:p>
          <a:p>
            <a:pPr>
              <a:buFontTx/>
              <a:buChar char="-"/>
            </a:pPr>
            <a:r>
              <a:rPr lang="en-US" sz="2600" dirty="0">
                <a:latin typeface="Tahoma" panose="020B0604030504040204" pitchFamily="34" charset="0"/>
                <a:ea typeface="Tahoma" panose="020B0604030504040204" pitchFamily="34" charset="0"/>
                <a:cs typeface="Tahoma" panose="020B0604030504040204" pitchFamily="34" charset="0"/>
              </a:rPr>
              <a:t>Khi </a:t>
            </a: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triệu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chứng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cận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nhưng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không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xác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định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được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trực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khuẩn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chẩn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đoán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vẫn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thể</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xác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định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bằng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tổng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hợp</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dấu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hiệu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cận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của</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thầy</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thuốc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được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đào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tạo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chuyên</a:t>
            </a:r>
            <a:r>
              <a:rPr lang="en-US" sz="2600" dirty="0">
                <a:latin typeface="Tahoma" panose="020B0604030504040204" pitchFamily="34" charset="0"/>
                <a:ea typeface="Tahoma" panose="020B0604030504040204" pitchFamily="34" charset="0"/>
                <a:cs typeface="Tahoma" panose="020B0604030504040204" pitchFamily="34" charset="0"/>
              </a:rPr>
              <a:t> khoa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quyết</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định</a:t>
            </a:r>
            <a:r>
              <a:rPr lang="en-US" sz="2600" dirty="0">
                <a:latin typeface="Tahoma" panose="020B0604030504040204" pitchFamily="34" charset="0"/>
                <a:ea typeface="Tahoma" panose="020B0604030504040204" pitchFamily="34" charset="0"/>
                <a:cs typeface="Tahoma" panose="020B0604030504040204" pitchFamily="34" charset="0"/>
              </a:rPr>
              <a:t>.</a:t>
            </a:r>
            <a:endParaRPr lang="vi-VN" sz="26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r>
              <a:rPr lang="vi-VN" sz="2800" dirty="0">
                <a:latin typeface="Tahoma" panose="020B0604030504040204" pitchFamily="34" charset="0"/>
                <a:ea typeface="Tahoma" panose="020B0604030504040204" pitchFamily="34" charset="0"/>
                <a:cs typeface="Tahoma" panose="020B0604030504040204" pitchFamily="34" charset="0"/>
              </a:rPr>
              <a:t>Phân loại TTDD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150719180"/>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16-16,99</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17-18,49</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18,5-24,99</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≥25</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5" y="3338590"/>
            <a:ext cx="4969047" cy="3254714"/>
          </a:xfrm>
        </p:spPr>
        <p:txBody>
          <a:bodyPr>
            <a:normAutofit/>
          </a:bodyPr>
          <a:lstStyle/>
          <a:p>
            <a:pPr>
              <a:buFontTx/>
              <a:buChar char="-"/>
            </a:pPr>
            <a:r>
              <a:rPr lang="vi-VN" dirty="0">
                <a:latin typeface="Tahoma" panose="020B0604030504040204" pitchFamily="34" charset="0"/>
                <a:ea typeface="Tahoma" panose="020B0604030504040204" pitchFamily="34" charset="0"/>
                <a:cs typeface="Tahoma" panose="020B0604030504040204" pitchFamily="34" charset="0"/>
              </a:rPr>
              <a:t>Lượng dinh dưỡng đưa vào</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Cân nặng</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8" y="2843717"/>
            <a:ext cx="10363198"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095994" y="3335562"/>
            <a:ext cx="5181602" cy="325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vi-VN" dirty="0">
                <a:latin typeface="Tahoma" panose="020B0604030504040204" pitchFamily="34" charset="0"/>
                <a:ea typeface="Tahoma" panose="020B0604030504040204" pitchFamily="34" charset="0"/>
                <a:cs typeface="Tahoma" panose="020B0604030504040204" pitchFamily="34" charset="0"/>
              </a:rPr>
              <a:t>Chức năng vận động</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Nhu cầu trao đổi chất</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calcmode="lin" valueType="num">
                                      <p:cBhvr additive="base">
                                        <p:cTn id="3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2" y="3338590"/>
            <a:ext cx="10363197" cy="3254714"/>
          </a:xfrm>
        </p:spPr>
        <p:txBody>
          <a:bodyPr>
            <a:normAutofit/>
          </a:bodyPr>
          <a:lstStyle/>
          <a:p>
            <a:pPr>
              <a:buFontTx/>
              <a:buChar char="-"/>
            </a:pPr>
            <a:r>
              <a:rPr lang="vi-VN" sz="2600" dirty="0">
                <a:latin typeface="Tahoma" panose="020B0604030504040204" pitchFamily="34" charset="0"/>
                <a:ea typeface="Tahoma" panose="020B0604030504040204" pitchFamily="34" charset="0"/>
                <a:cs typeface="Tahoma" panose="020B0604030504040204" pitchFamily="34" charset="0"/>
              </a:rPr>
              <a:t>SGA A: không SDD, lượng thức ăn/lượng dinh dưỡng đưa vào tốt, giảm &lt;5% cân nặng, không có/các triệu chứng không ảnh hưởng đến lượng thức ăn đưa vào, không có hạn chế chức năng vận động, không bị thiếu hụt khối lượng mỡ/khối lượng cơ hoặc đáp ứng một số tiêu chí của SGA B/SGA C nhưng gần đây đã ăn uống đầy đủ, tăng cân, cải thiện đáng kể các triệu chứng cho phép ăn uống đầy đủ, cải thiện đáng kể chức năng vận động, thiếu hụt mãn tính về khối lượng mỡ và cơ nhưng gần đây cải thiện lâm sàng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2"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2" y="1240849"/>
            <a:ext cx="10363197"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62D4A0FB-4F92-6362-0452-760045E5F4BE}"/>
              </a:ext>
            </a:extLst>
          </p:cNvPr>
          <p:cNvSpPr txBox="1"/>
          <p:nvPr/>
        </p:nvSpPr>
        <p:spPr>
          <a:xfrm>
            <a:off x="914402" y="2320497"/>
            <a:ext cx="10363196"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98F66629-B388-DE91-4C6F-9A0FB035A8AB}"/>
              </a:ext>
            </a:extLst>
          </p:cNvPr>
          <p:cNvSpPr txBox="1"/>
          <p:nvPr/>
        </p:nvSpPr>
        <p:spPr>
          <a:xfrm>
            <a:off x="914400" y="2843717"/>
            <a:ext cx="10363196"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Tree>
    <p:extLst>
      <p:ext uri="{BB962C8B-B14F-4D97-AF65-F5344CB8AC3E}">
        <p14:creationId xmlns:p14="http://schemas.microsoft.com/office/powerpoint/2010/main" val="1844658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3338590"/>
            <a:ext cx="10363199" cy="3302842"/>
          </a:xfrm>
        </p:spPr>
        <p:txBody>
          <a:bodyPr>
            <a:normAutofit/>
          </a:bodyPr>
          <a:lstStyle/>
          <a:p>
            <a:pPr>
              <a:buFontTx/>
              <a:buChar char="-"/>
            </a:pPr>
            <a:r>
              <a:rPr lang="vi-VN" sz="2600" dirty="0">
                <a:latin typeface="Tahoma" panose="020B0604030504040204" pitchFamily="34" charset="0"/>
                <a:ea typeface="Tahoma" panose="020B0604030504040204" pitchFamily="34" charset="0"/>
                <a:cs typeface="Tahoma" panose="020B0604030504040204" pitchFamily="34" charset="0"/>
              </a:rPr>
              <a:t>SGB B: SDD nhẹ/trung bình, giảm lượng thức ăn/lượng dinh dưỡng đưa vào, giảm 5-10% cân nặng, một số triệu chứng ảnh hưởng đến lượng thức ăn đưa vào, hạn chế chức năng vừa phải hoặc suy giảm gần đây, giảm nhẹ/trung bình khối lượng mỡ và/hoặc khối lượng cơ hoặc đáp ứng một số tiêu chí của SGA C nhưng cải thiện (không đầy đủ) lượng thức ăn đưa vào, gần đây cân nặng ổn định, giảm các triệu chứng ảnh hưởng đến tiêu hóa, ổn định chức năng vận động.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2CA6079-AEEC-1103-8D46-62A1D5465A1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517D140D-B0BA-062E-FDBC-1E26B5363F0C}"/>
              </a:ext>
            </a:extLst>
          </p:cNvPr>
          <p:cNvSpPr txBox="1"/>
          <p:nvPr/>
        </p:nvSpPr>
        <p:spPr>
          <a:xfrm>
            <a:off x="914398" y="2843717"/>
            <a:ext cx="10363198"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Tree>
    <p:extLst>
      <p:ext uri="{BB962C8B-B14F-4D97-AF65-F5344CB8AC3E}">
        <p14:creationId xmlns:p14="http://schemas.microsoft.com/office/powerpoint/2010/main" val="2206508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3338590"/>
            <a:ext cx="10363199" cy="3158463"/>
          </a:xfrm>
        </p:spPr>
        <p:txBody>
          <a:bodyPr>
            <a:normAutofit/>
          </a:bodyPr>
          <a:lstStyle/>
          <a:p>
            <a:pPr>
              <a:buFontTx/>
              <a:buChar char="-"/>
            </a:pPr>
            <a:r>
              <a:rPr lang="vi-VN" sz="2600" dirty="0">
                <a:latin typeface="Tahoma" panose="020B0604030504040204" pitchFamily="34" charset="0"/>
                <a:ea typeface="Tahoma" panose="020B0604030504040204" pitchFamily="34" charset="0"/>
                <a:cs typeface="Tahoma" panose="020B0604030504040204" pitchFamily="34" charset="0"/>
              </a:rPr>
              <a:t>SGA C: SDD nặng, thiếu hụt lượng thức ăn/lượng dinh dưỡng đưa vào nghiêm trọng, đang giảm &gt;10% cân nặng, các triệu chứng ảnh hưởng đáng kể đến lượng thức ăn/lượng dinh dưỡng đưa vào, suy giảm chức năng vận động nghiêm trọng hoặc gần đây suy giảm đáng kể, dấu hiệu giảm khối lượng mỡ và/hoặc giảm khối lượng cơ rõ ràng.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4CD68725-564E-417E-9A28-1CFF7FFAB53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A5CE92F0-C045-BEA4-B834-86B7A1CA18EF}"/>
              </a:ext>
            </a:extLst>
          </p:cNvPr>
          <p:cNvSpPr txBox="1"/>
          <p:nvPr/>
        </p:nvSpPr>
        <p:spPr>
          <a:xfrm>
            <a:off x="914398" y="2843717"/>
            <a:ext cx="10363198"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Tree>
    <p:extLst>
      <p:ext uri="{BB962C8B-B14F-4D97-AF65-F5344CB8AC3E}">
        <p14:creationId xmlns:p14="http://schemas.microsoft.com/office/powerpoint/2010/main" val="17784595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Tiêu chuẩn loại trừ</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00184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Địa điểm: Bệnh viện Phổi Hải Phòng.</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Thời gian: Từ tháng 01 năm 2023 đến tháng 05 năm 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Thời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gian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địa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5" y="4667079"/>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Cỡ</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chọn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endPar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6" y="3429000"/>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Thiết</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8" y="4094747"/>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6" y="5263813"/>
            <a:ext cx="10363200" cy="1594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Phương pháp: Kỹ thuật không xác suất với mẫu thuận tiện.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2" grpId="0"/>
      <p:bldP spid="4" grpId="0"/>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Đặc điểm tình trạng dinh dưỡng của đối tượng nghiên cứu</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Đặc điểm tình trạng dinh dưỡng của đối tượng nghiên cứu</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Sốt</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Mức độ tổn thương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Tổn thương có hang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thiếu máu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 lượng bạch cầu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thập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thông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tin</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xử</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lý</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liệu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Số liệu được nhập, xử lý và phân tích bằng phần mềm SPSS 27.</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634914"/>
            <a:ext cx="10363199" cy="1171075"/>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ngẫu nhiên</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Dùng test thống kê đúng, tìm các giá trị ngoại lai.</a:t>
            </a:r>
          </a:p>
          <a:p>
            <a:pPr>
              <a:buFont typeface="Wingdings" panose="05000000000000000000" pitchFamily="2" charset="2"/>
              <a:buChar char="Ø"/>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Sai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khống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sai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400" y="4018546"/>
            <a:ext cx="10363199" cy="1171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hệ thống</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Nhập số liệu chính xác, cẩn thận và kiểm tra chặt chẽ.</a:t>
            </a: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heel(1)">
                                      <p:cBhvr>
                                        <p:cTn id="15" dur="500"/>
                                        <p:tgtEl>
                                          <p:spTgt spid="2">
                                            <p:txEl>
                                              <p:pRg st="0" end="0"/>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wheel(1)">
                                      <p:cBhvr>
                                        <p:cTn id="1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3914275"/>
          </a:xfrm>
        </p:spPr>
        <p:txBody>
          <a:bodyPr>
            <a:normAutofit lnSpcReduction="10000"/>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Các thông tin của các bệnh nhân tham gia nghiên cứu được giữ bí mật theo quy định.</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Đảm bảo tính trung thực của thông tin của các bệnh nhân tham gia nghiên cứu.</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Đạo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đức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QUẢ VÀ BÀN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954107"/>
          </a:xfrm>
          <a:prstGeom prst="rect">
            <a:avLst/>
          </a:prstGeom>
          <a:noFill/>
        </p:spPr>
        <p:txBody>
          <a:bodyPr wrap="square" rtlCol="0">
            <a:spAutoFit/>
          </a:bodyPr>
          <a:lstStyle/>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ĐẶC ĐIỂM TÌNH TRẠNG DINH DƯỠNG </a:t>
            </a:r>
          </a:p>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CỦA ĐỐI TƯỢNG NGHIÊN 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230749035"/>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F919788-B52A-63F2-912F-CAF14EE036ED}"/>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981329838"/>
              </p:ext>
            </p:extLst>
          </p:nvPr>
        </p:nvGraphicFramePr>
        <p:xfrm>
          <a:off x="838199" y="2594810"/>
          <a:ext cx="10515600" cy="3430905"/>
        </p:xfrm>
        <a:graphic>
          <a:graphicData uri="http://schemas.openxmlformats.org/drawingml/2006/table">
            <a:tbl>
              <a:tblPr firstRow="1" firstCol="1" lastRow="1" lastCol="1" bandRow="1" bandCol="1">
                <a:tableStyleId>{69012ECD-51FC-41F1-AA8D-1B2483CD663E}</a:tableStyleId>
              </a:tblPr>
              <a:tblGrid>
                <a:gridCol w="5188397">
                  <a:extLst>
                    <a:ext uri="{9D8B030D-6E8A-4147-A177-3AD203B41FA5}">
                      <a16:colId xmlns:a16="http://schemas.microsoft.com/office/drawing/2014/main" val="2836409890"/>
                    </a:ext>
                  </a:extLst>
                </a:gridCol>
                <a:gridCol w="2803459">
                  <a:extLst>
                    <a:ext uri="{9D8B030D-6E8A-4147-A177-3AD203B41FA5}">
                      <a16:colId xmlns:a16="http://schemas.microsoft.com/office/drawing/2014/main" val="1871780666"/>
                    </a:ext>
                  </a:extLst>
                </a:gridCol>
                <a:gridCol w="2523744">
                  <a:extLst>
                    <a:ext uri="{9D8B030D-6E8A-4147-A177-3AD203B41FA5}">
                      <a16:colId xmlns:a16="http://schemas.microsoft.com/office/drawing/2014/main" val="3099134790"/>
                    </a:ext>
                  </a:extLst>
                </a:gridCol>
              </a:tblGrid>
              <a:tr h="374015">
                <a:tc>
                  <a:txBody>
                    <a:bodyPr/>
                    <a:lstStyle/>
                    <a:p>
                      <a:pPr marL="0" marR="0" indent="0" algn="r">
                        <a:lnSpc>
                          <a:spcPct val="150000"/>
                        </a:lnSpc>
                        <a:spcBef>
                          <a:spcPts val="100"/>
                        </a:spcBef>
                        <a:spcAft>
                          <a:spcPts val="100"/>
                        </a:spcAft>
                      </a:pP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277495">
                <a:tc>
                  <a:txBody>
                    <a:bodyPr/>
                    <a:lstStyle/>
                    <a:p>
                      <a:pPr marL="0" marR="0" indent="0" algn="l">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SDD </a:t>
                      </a:r>
                      <a:r>
                        <a:rPr lang="en-US" sz="28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độ</a:t>
                      </a: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I</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43</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22</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25,6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24,4</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3013264" y="1491915"/>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1" y="1825624"/>
            <a:ext cx="10363198" cy="478372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Lao là một bệnh truyền nhiễm do trực khuẩn lao (Mycobacterium tuberculosis). Bệnh lao có thể gặp ở tất cả các bộ phận, trong đó lao phổi là thể lao phổ biến nhất.</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Bệnh nhân lao rất dễ bị SDD và ngược lại SDD lại trở thành vấn đề quan trọng hàng đầu tăng nguy cơ mắc lao.</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Việc đảm bảo dinh dưỡng cần thực hiện ngay từ đầu và trong suốt quá trình điều trị.</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Số ca bệnh được chẩn đoán lao mới tại Hải Phòng ở mức cao so với các tỉnh và thành phố trong cả nước.</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F971C3-1D84-7E56-DAC5-0D8C2DD9D3CF}"/>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685526426"/>
              </p:ext>
            </p:extLst>
          </p:nvPr>
        </p:nvGraphicFramePr>
        <p:xfrm>
          <a:off x="1052588" y="2150226"/>
          <a:ext cx="10086821" cy="4450305"/>
        </p:xfrm>
        <a:graphic>
          <a:graphicData uri="http://schemas.openxmlformats.org/drawingml/2006/table">
            <a:tbl>
              <a:tblPr firstRow="1" firstCol="1" lastRow="1" lastCol="1" bandRow="1" bandCol="1">
                <a:tableStyleId>{69012ECD-51FC-41F1-AA8D-1B2483CD663E}</a:tableStyleId>
              </a:tblPr>
              <a:tblGrid>
                <a:gridCol w="4931902">
                  <a:extLst>
                    <a:ext uri="{9D8B030D-6E8A-4147-A177-3AD203B41FA5}">
                      <a16:colId xmlns:a16="http://schemas.microsoft.com/office/drawing/2014/main" val="2698477535"/>
                    </a:ext>
                  </a:extLst>
                </a:gridCol>
                <a:gridCol w="2386556">
                  <a:extLst>
                    <a:ext uri="{9D8B030D-6E8A-4147-A177-3AD203B41FA5}">
                      <a16:colId xmlns:a16="http://schemas.microsoft.com/office/drawing/2014/main" val="611349901"/>
                    </a:ext>
                  </a:extLst>
                </a:gridCol>
                <a:gridCol w="2768363">
                  <a:extLst>
                    <a:ext uri="{9D8B030D-6E8A-4147-A177-3AD203B41FA5}">
                      <a16:colId xmlns:a16="http://schemas.microsoft.com/office/drawing/2014/main" val="663030821"/>
                    </a:ext>
                  </a:extLst>
                </a:gridCol>
              </a:tblGrid>
              <a:tr h="1603365">
                <a:tc>
                  <a:txBody>
                    <a:bodyPr/>
                    <a:lstStyle/>
                    <a:p>
                      <a:pPr marL="0" marR="0" indent="0" algn="r">
                        <a:lnSpc>
                          <a:spcPct val="150000"/>
                        </a:lnSpc>
                        <a:spcBef>
                          <a:spcPts val="100"/>
                        </a:spcBef>
                        <a:spcAft>
                          <a:spcPts val="100"/>
                        </a:spcAft>
                      </a:pP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l">
                        <a:lnSpc>
                          <a:spcPct val="150000"/>
                        </a:lnSpc>
                        <a:spcBef>
                          <a:spcPts val="100"/>
                        </a:spcBef>
                        <a:spcAft>
                          <a:spcPts val="0"/>
                        </a:spcAft>
                        <a:tabLst>
                          <a:tab pos="180340" algn="l"/>
                        </a:tabLst>
                      </a:pPr>
                      <a:r>
                        <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B</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C</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13</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14</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948980">
                <a:tc>
                  <a:txBody>
                    <a:bodyPr/>
                    <a:lstStyle/>
                    <a:p>
                      <a:pPr marL="0" marR="0" indent="0" algn="l">
                        <a:lnSpc>
                          <a:spcPct val="150000"/>
                        </a:lnSpc>
                        <a:spcBef>
                          <a:spcPts val="100"/>
                        </a:spcBef>
                        <a:spcAft>
                          <a:spcPts val="100"/>
                        </a:spcAf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93</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4" name="TextBox 3">
            <a:extLst>
              <a:ext uri="{FF2B5EF4-FFF2-40B4-BE49-F238E27FC236}">
                <a16:creationId xmlns:a16="http://schemas.microsoft.com/office/drawing/2014/main" id="{016E9B21-36EC-6E98-3EB4-E3E1EDA8660C}"/>
              </a:ext>
            </a:extLst>
          </p:cNvPr>
          <p:cNvSpPr txBox="1"/>
          <p:nvPr/>
        </p:nvSpPr>
        <p:spPr>
          <a:xfrm>
            <a:off x="3013264" y="1315452"/>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D1811-F7A0-2AE9-96F3-ACB0B7F54008}"/>
              </a:ext>
            </a:extLst>
          </p:cNvPr>
          <p:cNvSpPr txBox="1"/>
          <p:nvPr/>
        </p:nvSpPr>
        <p:spPr>
          <a:xfrm>
            <a:off x="1346943" y="6112042"/>
            <a:ext cx="949811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Hình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Chart 5">
            <a:extLst>
              <a:ext uri="{FF2B5EF4-FFF2-40B4-BE49-F238E27FC236}">
                <a16:creationId xmlns:a16="http://schemas.microsoft.com/office/drawing/2014/main" id="{058D6BC8-7321-BA95-7FFA-35EC5FE01CC8}"/>
              </a:ext>
            </a:extLst>
          </p:cNvPr>
          <p:cNvGraphicFramePr/>
          <p:nvPr>
            <p:extLst>
              <p:ext uri="{D42A27DB-BD31-4B8C-83A1-F6EECF244321}">
                <p14:modId xmlns:p14="http://schemas.microsoft.com/office/powerpoint/2010/main" val="1234217537"/>
              </p:ext>
            </p:extLst>
          </p:nvPr>
        </p:nvGraphicFramePr>
        <p:xfrm>
          <a:off x="652137" y="1180946"/>
          <a:ext cx="10812380" cy="49310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259571"/>
      </p:ext>
    </p:extLst>
  </p:cSld>
  <p:clrMapOvr>
    <a:masterClrMapping/>
  </p:clrMapOvr>
  <p:transition>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668D98B-180A-0931-8436-CAC15B657AB3}"/>
              </a:ext>
            </a:extLst>
          </p:cNvPr>
          <p:cNvGraphicFramePr>
            <a:graphicFrameLocks noGrp="1"/>
          </p:cNvGraphicFramePr>
          <p:nvPr>
            <p:extLst>
              <p:ext uri="{D42A27DB-BD31-4B8C-83A1-F6EECF244321}">
                <p14:modId xmlns:p14="http://schemas.microsoft.com/office/powerpoint/2010/main" val="4019724015"/>
              </p:ext>
            </p:extLst>
          </p:nvPr>
        </p:nvGraphicFramePr>
        <p:xfrm>
          <a:off x="1024622" y="1832146"/>
          <a:ext cx="10142751" cy="4777796"/>
        </p:xfrm>
        <a:graphic>
          <a:graphicData uri="http://schemas.openxmlformats.org/drawingml/2006/table">
            <a:tbl>
              <a:tblPr firstRow="1" firstCol="1" bandRow="1">
                <a:tableStyleId>{5C22544A-7EE6-4342-B048-85BDC9FD1C3A}</a:tableStyleId>
              </a:tblPr>
              <a:tblGrid>
                <a:gridCol w="3199023">
                  <a:extLst>
                    <a:ext uri="{9D8B030D-6E8A-4147-A177-3AD203B41FA5}">
                      <a16:colId xmlns:a16="http://schemas.microsoft.com/office/drawing/2014/main" val="2059191531"/>
                    </a:ext>
                  </a:extLst>
                </a:gridCol>
                <a:gridCol w="2314576">
                  <a:extLst>
                    <a:ext uri="{9D8B030D-6E8A-4147-A177-3AD203B41FA5}">
                      <a16:colId xmlns:a16="http://schemas.microsoft.com/office/drawing/2014/main" val="12845010"/>
                    </a:ext>
                  </a:extLst>
                </a:gridCol>
                <a:gridCol w="2314576">
                  <a:extLst>
                    <a:ext uri="{9D8B030D-6E8A-4147-A177-3AD203B41FA5}">
                      <a16:colId xmlns:a16="http://schemas.microsoft.com/office/drawing/2014/main" val="3944968495"/>
                    </a:ext>
                  </a:extLst>
                </a:gridCol>
                <a:gridCol w="2314576">
                  <a:extLst>
                    <a:ext uri="{9D8B030D-6E8A-4147-A177-3AD203B41FA5}">
                      <a16:colId xmlns:a16="http://schemas.microsoft.com/office/drawing/2014/main" val="952499769"/>
                    </a:ext>
                  </a:extLst>
                </a:gridCol>
              </a:tblGrid>
              <a:tr h="130509">
                <a:tc gridSpan="4">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937136612"/>
                  </a:ext>
                </a:extLst>
              </a:tr>
              <a:tr h="584188">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400117953"/>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&lt;20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28293883"/>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20-29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(72,7%)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(27,3%)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11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59407538"/>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30-39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14 (82,4%)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(17,6%)</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2078405"/>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40-49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(81%)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(19%)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21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81451150"/>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50-59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15 (88,2%)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(11,8%)</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628095867"/>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23 (95,8%)</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(4,2%)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24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33293780"/>
                  </a:ext>
                </a:extLst>
              </a:tr>
            </a:tbl>
          </a:graphicData>
        </a:graphic>
      </p:graphicFrame>
      <p:sp>
        <p:nvSpPr>
          <p:cNvPr id="2" name="TextBox 1">
            <a:extLst>
              <a:ext uri="{FF2B5EF4-FFF2-40B4-BE49-F238E27FC236}">
                <a16:creationId xmlns:a16="http://schemas.microsoft.com/office/drawing/2014/main" id="{A13C30A6-67D9-FD9D-6362-AB3DCAA5EA25}"/>
              </a:ext>
            </a:extLst>
          </p:cNvPr>
          <p:cNvSpPr txBox="1"/>
          <p:nvPr/>
        </p:nvSpPr>
        <p:spPr>
          <a:xfrm>
            <a:off x="1309269" y="1187115"/>
            <a:ext cx="957345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5494476"/>
      </p:ext>
    </p:extLst>
  </p:cSld>
  <p:clrMapOvr>
    <a:masterClrMapping/>
  </p:clrMapOvr>
  <p:transition>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5CF3B38-A54D-12E5-E4B3-8A3812A178F8}"/>
              </a:ext>
            </a:extLst>
          </p:cNvPr>
          <p:cNvGraphicFramePr>
            <a:graphicFrameLocks noGrp="1"/>
          </p:cNvGraphicFramePr>
          <p:nvPr>
            <p:extLst>
              <p:ext uri="{D42A27DB-BD31-4B8C-83A1-F6EECF244321}">
                <p14:modId xmlns:p14="http://schemas.microsoft.com/office/powerpoint/2010/main" val="3892287237"/>
              </p:ext>
            </p:extLst>
          </p:nvPr>
        </p:nvGraphicFramePr>
        <p:xfrm>
          <a:off x="778931" y="1637964"/>
          <a:ext cx="10634133" cy="5137680"/>
        </p:xfrm>
        <a:graphic>
          <a:graphicData uri="http://schemas.openxmlformats.org/drawingml/2006/table">
            <a:tbl>
              <a:tblPr firstRow="1" firstCol="1" bandRow="1">
                <a:tableStyleId>{5C22544A-7EE6-4342-B048-85BDC9FD1C3A}</a:tableStyleId>
              </a:tblPr>
              <a:tblGrid>
                <a:gridCol w="1926682">
                  <a:extLst>
                    <a:ext uri="{9D8B030D-6E8A-4147-A177-3AD203B41FA5}">
                      <a16:colId xmlns:a16="http://schemas.microsoft.com/office/drawing/2014/main" val="1949021366"/>
                    </a:ext>
                  </a:extLst>
                </a:gridCol>
                <a:gridCol w="2421860">
                  <a:extLst>
                    <a:ext uri="{9D8B030D-6E8A-4147-A177-3AD203B41FA5}">
                      <a16:colId xmlns:a16="http://schemas.microsoft.com/office/drawing/2014/main" val="2548379364"/>
                    </a:ext>
                  </a:extLst>
                </a:gridCol>
                <a:gridCol w="1019471">
                  <a:extLst>
                    <a:ext uri="{9D8B030D-6E8A-4147-A177-3AD203B41FA5}">
                      <a16:colId xmlns:a16="http://schemas.microsoft.com/office/drawing/2014/main" val="3968378218"/>
                    </a:ext>
                  </a:extLst>
                </a:gridCol>
                <a:gridCol w="1211204">
                  <a:extLst>
                    <a:ext uri="{9D8B030D-6E8A-4147-A177-3AD203B41FA5}">
                      <a16:colId xmlns:a16="http://schemas.microsoft.com/office/drawing/2014/main" val="634744896"/>
                    </a:ext>
                  </a:extLst>
                </a:gridCol>
                <a:gridCol w="1103489">
                  <a:extLst>
                    <a:ext uri="{9D8B030D-6E8A-4147-A177-3AD203B41FA5}">
                      <a16:colId xmlns:a16="http://schemas.microsoft.com/office/drawing/2014/main" val="1063992175"/>
                    </a:ext>
                  </a:extLst>
                </a:gridCol>
                <a:gridCol w="902672">
                  <a:extLst>
                    <a:ext uri="{9D8B030D-6E8A-4147-A177-3AD203B41FA5}">
                      <a16:colId xmlns:a16="http://schemas.microsoft.com/office/drawing/2014/main" val="1793506544"/>
                    </a:ext>
                  </a:extLst>
                </a:gridCol>
                <a:gridCol w="2048755">
                  <a:extLst>
                    <a:ext uri="{9D8B030D-6E8A-4147-A177-3AD203B41FA5}">
                      <a16:colId xmlns:a16="http://schemas.microsoft.com/office/drawing/2014/main" val="1011893659"/>
                    </a:ext>
                  </a:extLst>
                </a:gridCol>
              </a:tblGrid>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08555992"/>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940980392"/>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33 (52,4%)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(25,4%)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268034"/>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(43,5%)</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(26,1%)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(30,4%)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89894658"/>
                  </a:ext>
                </a:extLst>
              </a:tr>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02141594"/>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434369334"/>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61 (85,9%)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(14,1%)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092479"/>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19 (86,4%)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(13,6%)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771838252"/>
                  </a:ext>
                </a:extLst>
              </a:tr>
            </a:tbl>
          </a:graphicData>
        </a:graphic>
      </p:graphicFrame>
      <p:sp>
        <p:nvSpPr>
          <p:cNvPr id="2" name="TextBox 1">
            <a:extLst>
              <a:ext uri="{FF2B5EF4-FFF2-40B4-BE49-F238E27FC236}">
                <a16:creationId xmlns:a16="http://schemas.microsoft.com/office/drawing/2014/main" id="{F18B099C-7FCF-63BB-515D-8BDFE3F4B66C}"/>
              </a:ext>
            </a:extLst>
          </p:cNvPr>
          <p:cNvSpPr txBox="1"/>
          <p:nvPr/>
        </p:nvSpPr>
        <p:spPr>
          <a:xfrm>
            <a:off x="3144709" y="1114744"/>
            <a:ext cx="590257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4</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giới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7526609"/>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271B71-CC15-14A1-4C49-E6C29CAD0D06}"/>
              </a:ext>
            </a:extLst>
          </p:cNvPr>
          <p:cNvGraphicFramePr>
            <a:graphicFrameLocks noGrp="1"/>
          </p:cNvGraphicFramePr>
          <p:nvPr>
            <p:extLst>
              <p:ext uri="{D42A27DB-BD31-4B8C-83A1-F6EECF244321}">
                <p14:modId xmlns:p14="http://schemas.microsoft.com/office/powerpoint/2010/main" val="109755825"/>
              </p:ext>
            </p:extLst>
          </p:nvPr>
        </p:nvGraphicFramePr>
        <p:xfrm>
          <a:off x="1439999" y="1750259"/>
          <a:ext cx="9312002" cy="484419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2175854021"/>
                    </a:ext>
                  </a:extLst>
                </a:gridCol>
                <a:gridCol w="1605389">
                  <a:extLst>
                    <a:ext uri="{9D8B030D-6E8A-4147-A177-3AD203B41FA5}">
                      <a16:colId xmlns:a16="http://schemas.microsoft.com/office/drawing/2014/main" val="1715155361"/>
                    </a:ext>
                  </a:extLst>
                </a:gridCol>
                <a:gridCol w="1605389">
                  <a:extLst>
                    <a:ext uri="{9D8B030D-6E8A-4147-A177-3AD203B41FA5}">
                      <a16:colId xmlns:a16="http://schemas.microsoft.com/office/drawing/2014/main" val="2912076263"/>
                    </a:ext>
                  </a:extLst>
                </a:gridCol>
                <a:gridCol w="1605389">
                  <a:extLst>
                    <a:ext uri="{9D8B030D-6E8A-4147-A177-3AD203B41FA5}">
                      <a16:colId xmlns:a16="http://schemas.microsoft.com/office/drawing/2014/main" val="2129590335"/>
                    </a:ext>
                  </a:extLst>
                </a:gridCol>
                <a:gridCol w="1605389">
                  <a:extLst>
                    <a:ext uri="{9D8B030D-6E8A-4147-A177-3AD203B41FA5}">
                      <a16:colId xmlns:a16="http://schemas.microsoft.com/office/drawing/2014/main" val="4012082575"/>
                    </a:ext>
                  </a:extLst>
                </a:gridCol>
              </a:tblGrid>
              <a:tr h="240560">
                <a:tc gridSpan="5">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2532640"/>
                  </a:ext>
                </a:extLst>
              </a:tr>
              <a:tr h="513847">
                <a:tc>
                  <a:txBody>
                    <a:bodyPr/>
                    <a:lstStyle/>
                    <a:p>
                      <a:pPr marL="0" marR="0" indent="0" algn="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 n=22</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III n=21</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7571003"/>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307714096"/>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321366289"/>
                  </a:ext>
                </a:extLst>
              </a:tr>
              <a:tr h="513847">
                <a:tc>
                  <a:txBody>
                    <a:bodyPr/>
                    <a:lstStyle/>
                    <a:p>
                      <a:pPr marL="0" marR="0" indent="0" algn="l">
                        <a:lnSpc>
                          <a:spcPct val="150000"/>
                        </a:lnSpc>
                        <a:spcBef>
                          <a:spcPts val="0"/>
                        </a:spcBef>
                        <a:spcAft>
                          <a:spcPts val="0"/>
                        </a:spcAft>
                      </a:pPr>
                      <a:r>
                        <a:rPr lang="en-US" sz="2000" b="1">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2000" b="1">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23 (46,9%)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16 (32,7%)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(20,4%)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49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31213985"/>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Hưu</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trí</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8883307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Cán</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bộ</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chức</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10448929"/>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Học</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27258534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Nội</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trợ</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533239537"/>
                  </a:ext>
                </a:extLst>
              </a:tr>
            </a:tbl>
          </a:graphicData>
        </a:graphic>
      </p:graphicFrame>
      <p:sp>
        <p:nvSpPr>
          <p:cNvPr id="4" name="TextBox 3">
            <a:extLst>
              <a:ext uri="{FF2B5EF4-FFF2-40B4-BE49-F238E27FC236}">
                <a16:creationId xmlns:a16="http://schemas.microsoft.com/office/drawing/2014/main" id="{A095AEDB-B346-6734-FF88-0353DCC181A8}"/>
              </a:ext>
            </a:extLst>
          </p:cNvPr>
          <p:cNvSpPr txBox="1"/>
          <p:nvPr/>
        </p:nvSpPr>
        <p:spPr>
          <a:xfrm>
            <a:off x="1109699" y="1227039"/>
            <a:ext cx="997260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5.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8991889"/>
      </p:ext>
    </p:extLst>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97F841C-84CE-251F-696D-EC612480EA47}"/>
              </a:ext>
            </a:extLst>
          </p:cNvPr>
          <p:cNvGraphicFramePr>
            <a:graphicFrameLocks noGrp="1"/>
          </p:cNvGraphicFramePr>
          <p:nvPr>
            <p:extLst>
              <p:ext uri="{D42A27DB-BD31-4B8C-83A1-F6EECF244321}">
                <p14:modId xmlns:p14="http://schemas.microsoft.com/office/powerpoint/2010/main" val="1301494076"/>
              </p:ext>
            </p:extLst>
          </p:nvPr>
        </p:nvGraphicFramePr>
        <p:xfrm>
          <a:off x="643466" y="1643233"/>
          <a:ext cx="10905068" cy="5055240"/>
        </p:xfrm>
        <a:graphic>
          <a:graphicData uri="http://schemas.openxmlformats.org/drawingml/2006/table">
            <a:tbl>
              <a:tblPr firstRow="1" firstCol="1" bandRow="1">
                <a:tableStyleId>{5C22544A-7EE6-4342-B048-85BDC9FD1C3A}</a:tableStyleId>
              </a:tblPr>
              <a:tblGrid>
                <a:gridCol w="2869314">
                  <a:extLst>
                    <a:ext uri="{9D8B030D-6E8A-4147-A177-3AD203B41FA5}">
                      <a16:colId xmlns:a16="http://schemas.microsoft.com/office/drawing/2014/main" val="2871322422"/>
                    </a:ext>
                  </a:extLst>
                </a:gridCol>
                <a:gridCol w="2079866">
                  <a:extLst>
                    <a:ext uri="{9D8B030D-6E8A-4147-A177-3AD203B41FA5}">
                      <a16:colId xmlns:a16="http://schemas.microsoft.com/office/drawing/2014/main" val="1787779549"/>
                    </a:ext>
                  </a:extLst>
                </a:gridCol>
                <a:gridCol w="1173728">
                  <a:extLst>
                    <a:ext uri="{9D8B030D-6E8A-4147-A177-3AD203B41FA5}">
                      <a16:colId xmlns:a16="http://schemas.microsoft.com/office/drawing/2014/main" val="3813735843"/>
                    </a:ext>
                  </a:extLst>
                </a:gridCol>
                <a:gridCol w="1250447">
                  <a:extLst>
                    <a:ext uri="{9D8B030D-6E8A-4147-A177-3AD203B41FA5}">
                      <a16:colId xmlns:a16="http://schemas.microsoft.com/office/drawing/2014/main" val="790574778"/>
                    </a:ext>
                  </a:extLst>
                </a:gridCol>
                <a:gridCol w="1037896">
                  <a:extLst>
                    <a:ext uri="{9D8B030D-6E8A-4147-A177-3AD203B41FA5}">
                      <a16:colId xmlns:a16="http://schemas.microsoft.com/office/drawing/2014/main" val="2194550317"/>
                    </a:ext>
                  </a:extLst>
                </a:gridCol>
                <a:gridCol w="888547">
                  <a:extLst>
                    <a:ext uri="{9D8B030D-6E8A-4147-A177-3AD203B41FA5}">
                      <a16:colId xmlns:a16="http://schemas.microsoft.com/office/drawing/2014/main" val="4285758565"/>
                    </a:ext>
                  </a:extLst>
                </a:gridCol>
                <a:gridCol w="1605270">
                  <a:extLst>
                    <a:ext uri="{9D8B030D-6E8A-4147-A177-3AD203B41FA5}">
                      <a16:colId xmlns:a16="http://schemas.microsoft.com/office/drawing/2014/main" val="3894792512"/>
                    </a:ext>
                  </a:extLst>
                </a:gridCol>
              </a:tblGrid>
              <a:tr h="299799">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6707226"/>
                  </a:ext>
                </a:extLst>
              </a:tr>
              <a:tr h="670857">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02009370"/>
                  </a:ext>
                </a:extLst>
              </a:tr>
              <a:tr h="501460">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(41,2%)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(32,4%)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(26,5%)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5251792"/>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 (55,8%)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(21,2%)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 (23,1%)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9784539"/>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3931310"/>
                  </a:ext>
                </a:extLst>
              </a:tr>
              <a:tr h="299799">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55683121"/>
                  </a:ext>
                </a:extLst>
              </a:tr>
              <a:tr h="670857">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2964022569"/>
                  </a:ext>
                </a:extLst>
              </a:tr>
              <a:tr h="501460">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32 (88,9%)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(11,1%)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711779030"/>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47 (83,9%)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(16,1%)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83952016"/>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901019963"/>
                  </a:ext>
                </a:extLst>
              </a:tr>
            </a:tbl>
          </a:graphicData>
        </a:graphic>
      </p:graphicFrame>
      <p:sp>
        <p:nvSpPr>
          <p:cNvPr id="2" name="TextBox 1">
            <a:extLst>
              <a:ext uri="{FF2B5EF4-FFF2-40B4-BE49-F238E27FC236}">
                <a16:creationId xmlns:a16="http://schemas.microsoft.com/office/drawing/2014/main" id="{27227C96-6067-5DAB-F806-623823B1B1D0}"/>
              </a:ext>
            </a:extLst>
          </p:cNvPr>
          <p:cNvSpPr txBox="1"/>
          <p:nvPr/>
        </p:nvSpPr>
        <p:spPr>
          <a:xfrm>
            <a:off x="2223786" y="1116544"/>
            <a:ext cx="7928774"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6.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khu</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vực</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địa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0629784"/>
      </p:ext>
    </p:extLst>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66110E-529D-844B-9431-5B74A8FEF70E}"/>
              </a:ext>
            </a:extLst>
          </p:cNvPr>
          <p:cNvGraphicFramePr>
            <a:graphicFrameLocks noGrp="1"/>
          </p:cNvGraphicFramePr>
          <p:nvPr>
            <p:extLst>
              <p:ext uri="{D42A27DB-BD31-4B8C-83A1-F6EECF244321}">
                <p14:modId xmlns:p14="http://schemas.microsoft.com/office/powerpoint/2010/main" val="802301559"/>
              </p:ext>
            </p:extLst>
          </p:nvPr>
        </p:nvGraphicFramePr>
        <p:xfrm>
          <a:off x="838198" y="1905067"/>
          <a:ext cx="10515601" cy="4783583"/>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4243828212"/>
                    </a:ext>
                  </a:extLst>
                </a:gridCol>
                <a:gridCol w="1798168">
                  <a:extLst>
                    <a:ext uri="{9D8B030D-6E8A-4147-A177-3AD203B41FA5}">
                      <a16:colId xmlns:a16="http://schemas.microsoft.com/office/drawing/2014/main" val="1021310805"/>
                    </a:ext>
                  </a:extLst>
                </a:gridCol>
                <a:gridCol w="1800271">
                  <a:extLst>
                    <a:ext uri="{9D8B030D-6E8A-4147-A177-3AD203B41FA5}">
                      <a16:colId xmlns:a16="http://schemas.microsoft.com/office/drawing/2014/main" val="298806089"/>
                    </a:ext>
                  </a:extLst>
                </a:gridCol>
                <a:gridCol w="1800271">
                  <a:extLst>
                    <a:ext uri="{9D8B030D-6E8A-4147-A177-3AD203B41FA5}">
                      <a16:colId xmlns:a16="http://schemas.microsoft.com/office/drawing/2014/main" val="1251552632"/>
                    </a:ext>
                  </a:extLst>
                </a:gridCol>
                <a:gridCol w="1798168">
                  <a:extLst>
                    <a:ext uri="{9D8B030D-6E8A-4147-A177-3AD203B41FA5}">
                      <a16:colId xmlns:a16="http://schemas.microsoft.com/office/drawing/2014/main" val="2629019612"/>
                    </a:ext>
                  </a:extLst>
                </a:gridCol>
              </a:tblGrid>
              <a:tr h="271653">
                <a:tc gridSpan="5">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577689352"/>
                  </a:ext>
                </a:extLst>
              </a:tr>
              <a:tr h="939673">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537363557"/>
                  </a:ext>
                </a:extLst>
              </a:tr>
              <a:tr h="605663">
                <a:tc>
                  <a:txBody>
                    <a:bodyPr/>
                    <a:lstStyle/>
                    <a:p>
                      <a:pPr marL="0" marR="0" indent="0" algn="l">
                        <a:lnSpc>
                          <a:spcPct val="150000"/>
                        </a:lnSpc>
                        <a:spcBef>
                          <a:spcPts val="100"/>
                        </a:spcBef>
                        <a:spcAft>
                          <a:spcPts val="10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Đái</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tháo</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đường</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(54,5%)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(9,1%)</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(36,4%)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06124192"/>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Tăng huyết áp</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(50%)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(33,3%)</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(16,7%)</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182852641"/>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dạ dày</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8110976"/>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Gút</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09118325"/>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86546203"/>
                  </a:ext>
                </a:extLst>
              </a:tr>
            </a:tbl>
          </a:graphicData>
        </a:graphic>
      </p:graphicFrame>
      <p:sp>
        <p:nvSpPr>
          <p:cNvPr id="4" name="TextBox 3">
            <a:extLst>
              <a:ext uri="{FF2B5EF4-FFF2-40B4-BE49-F238E27FC236}">
                <a16:creationId xmlns:a16="http://schemas.microsoft.com/office/drawing/2014/main" id="{3CB0617F-BFBC-DB14-5BE8-F6886ED63EFA}"/>
              </a:ext>
            </a:extLst>
          </p:cNvPr>
          <p:cNvSpPr txBox="1"/>
          <p:nvPr/>
        </p:nvSpPr>
        <p:spPr>
          <a:xfrm>
            <a:off x="890888" y="1194955"/>
            <a:ext cx="1041022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7.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1446435"/>
      </p:ext>
    </p:extLst>
  </p:cSld>
  <p:clrMapOvr>
    <a:masterClrMapping/>
  </p:clrMapOvr>
  <p:transition>
    <p:circle/>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7FD06B-93BB-2B14-F768-B95F6AA5D8CD}"/>
              </a:ext>
            </a:extLst>
          </p:cNvPr>
          <p:cNvGraphicFramePr>
            <a:graphicFrameLocks noGrp="1"/>
          </p:cNvGraphicFramePr>
          <p:nvPr>
            <p:extLst>
              <p:ext uri="{D42A27DB-BD31-4B8C-83A1-F6EECF244321}">
                <p14:modId xmlns:p14="http://schemas.microsoft.com/office/powerpoint/2010/main" val="751197803"/>
              </p:ext>
            </p:extLst>
          </p:nvPr>
        </p:nvGraphicFramePr>
        <p:xfrm>
          <a:off x="490537" y="1676144"/>
          <a:ext cx="11210924" cy="4932680"/>
        </p:xfrm>
        <a:graphic>
          <a:graphicData uri="http://schemas.openxmlformats.org/drawingml/2006/table">
            <a:tbl>
              <a:tblPr firstRow="1" firstCol="1" bandRow="1">
                <a:tableStyleId>{5C22544A-7EE6-4342-B048-85BDC9FD1C3A}</a:tableStyleId>
              </a:tblPr>
              <a:tblGrid>
                <a:gridCol w="3220034">
                  <a:extLst>
                    <a:ext uri="{9D8B030D-6E8A-4147-A177-3AD203B41FA5}">
                      <a16:colId xmlns:a16="http://schemas.microsoft.com/office/drawing/2014/main" val="2231239089"/>
                    </a:ext>
                  </a:extLst>
                </a:gridCol>
                <a:gridCol w="2228437">
                  <a:extLst>
                    <a:ext uri="{9D8B030D-6E8A-4147-A177-3AD203B41FA5}">
                      <a16:colId xmlns:a16="http://schemas.microsoft.com/office/drawing/2014/main" val="1055947612"/>
                    </a:ext>
                  </a:extLst>
                </a:gridCol>
                <a:gridCol w="933997">
                  <a:extLst>
                    <a:ext uri="{9D8B030D-6E8A-4147-A177-3AD203B41FA5}">
                      <a16:colId xmlns:a16="http://schemas.microsoft.com/office/drawing/2014/main" val="3865571741"/>
                    </a:ext>
                  </a:extLst>
                </a:gridCol>
                <a:gridCol w="1107089">
                  <a:extLst>
                    <a:ext uri="{9D8B030D-6E8A-4147-A177-3AD203B41FA5}">
                      <a16:colId xmlns:a16="http://schemas.microsoft.com/office/drawing/2014/main" val="2720069603"/>
                    </a:ext>
                  </a:extLst>
                </a:gridCol>
                <a:gridCol w="1010843">
                  <a:extLst>
                    <a:ext uri="{9D8B030D-6E8A-4147-A177-3AD203B41FA5}">
                      <a16:colId xmlns:a16="http://schemas.microsoft.com/office/drawing/2014/main" val="2067461366"/>
                    </a:ext>
                  </a:extLst>
                </a:gridCol>
                <a:gridCol w="832864">
                  <a:extLst>
                    <a:ext uri="{9D8B030D-6E8A-4147-A177-3AD203B41FA5}">
                      <a16:colId xmlns:a16="http://schemas.microsoft.com/office/drawing/2014/main" val="1526274509"/>
                    </a:ext>
                  </a:extLst>
                </a:gridCol>
                <a:gridCol w="1877660">
                  <a:extLst>
                    <a:ext uri="{9D8B030D-6E8A-4147-A177-3AD203B41FA5}">
                      <a16:colId xmlns:a16="http://schemas.microsoft.com/office/drawing/2014/main" val="1922012311"/>
                    </a:ext>
                  </a:extLst>
                </a:gridCol>
              </a:tblGrid>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85404664"/>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00396472"/>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 (49,2%)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(28,6%)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22500776"/>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đến</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6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(47,6%)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(33,3%)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49517178"/>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48603622"/>
                  </a:ext>
                </a:extLst>
              </a:tr>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09146945"/>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1514168695"/>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&lt;2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62 (91,2%)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(8,8%)</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032960622"/>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2 đến 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(78,3%)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(21,7%)</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962468606"/>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219860462"/>
                  </a:ext>
                </a:extLst>
              </a:tr>
            </a:tbl>
          </a:graphicData>
        </a:graphic>
      </p:graphicFrame>
      <p:sp>
        <p:nvSpPr>
          <p:cNvPr id="3" name="TextBox 2">
            <a:extLst>
              <a:ext uri="{FF2B5EF4-FFF2-40B4-BE49-F238E27FC236}">
                <a16:creationId xmlns:a16="http://schemas.microsoft.com/office/drawing/2014/main" id="{C66D603A-A1C6-E606-3FF4-571183771AA3}"/>
              </a:ext>
            </a:extLst>
          </p:cNvPr>
          <p:cNvSpPr txBox="1"/>
          <p:nvPr/>
        </p:nvSpPr>
        <p:spPr>
          <a:xfrm>
            <a:off x="1081646" y="1162809"/>
            <a:ext cx="10028707"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8.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thời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gian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chẩn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đoán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3945369"/>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954107"/>
          </a:xfrm>
          <a:prstGeom prst="rect">
            <a:avLst/>
          </a:prstGeom>
          <a:noFill/>
        </p:spPr>
        <p:txBody>
          <a:bodyPr wrap="square" rtlCol="0">
            <a:spAutoFit/>
          </a:bodyPr>
          <a:lstStyle/>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TÌNH TRẠNG DINH DƯỠNG VÀ CÁC YẾU TỐ LIÊN QUAN</a:t>
            </a:r>
          </a:p>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CỦA ĐỐI TƯỢNG NGHIÊN 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MỤC TIÊU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0792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1635192492"/>
              </p:ext>
            </p:extLst>
          </p:nvPr>
        </p:nvGraphicFramePr>
        <p:xfrm>
          <a:off x="838200" y="1750197"/>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7">
                  <a:extLst>
                    <a:ext uri="{9D8B030D-6E8A-4147-A177-3AD203B41FA5}">
                      <a16:colId xmlns:a16="http://schemas.microsoft.com/office/drawing/2014/main" val="2572017339"/>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41,5%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(1,076-3,090)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0,035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8606473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05625305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1,631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(0,973-2,734)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0,083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39821160"/>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95108844"/>
                  </a:ext>
                </a:extLst>
              </a:tr>
            </a:tbl>
          </a:graphicData>
        </a:graphic>
      </p:graphicFrame>
      <p:sp>
        <p:nvSpPr>
          <p:cNvPr id="4" name="TextBox 3">
            <a:extLst>
              <a:ext uri="{FF2B5EF4-FFF2-40B4-BE49-F238E27FC236}">
                <a16:creationId xmlns:a16="http://schemas.microsoft.com/office/drawing/2014/main" id="{10BAE926-0FE6-DA7D-D13E-BB38C8338E5F}"/>
              </a:ext>
            </a:extLst>
          </p:cNvPr>
          <p:cNvSpPr txBox="1"/>
          <p:nvPr/>
        </p:nvSpPr>
        <p:spPr>
          <a:xfrm>
            <a:off x="1506442" y="1226977"/>
            <a:ext cx="9179116"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9.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79591149"/>
              </p:ext>
            </p:extLst>
          </p:nvPr>
        </p:nvGraphicFramePr>
        <p:xfrm>
          <a:off x="838199" y="1848483"/>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8651396"/>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70162109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1,572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(0,929-2,659)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5310026"/>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399860267"/>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(1,448-4,165)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4" name="TextBox 3">
            <a:extLst>
              <a:ext uri="{FF2B5EF4-FFF2-40B4-BE49-F238E27FC236}">
                <a16:creationId xmlns:a16="http://schemas.microsoft.com/office/drawing/2014/main" id="{C34D9154-EFD2-4BD4-248A-6EFA2C8C20D2}"/>
              </a:ext>
            </a:extLst>
          </p:cNvPr>
          <p:cNvSpPr txBox="1"/>
          <p:nvPr/>
        </p:nvSpPr>
        <p:spPr>
          <a:xfrm>
            <a:off x="1248358" y="1178851"/>
            <a:ext cx="969528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10.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triệu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chứng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sốt</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393939"/>
      </p:ext>
    </p:extLst>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1786636311"/>
              </p:ext>
            </p:extLst>
          </p:nvPr>
        </p:nvGraphicFramePr>
        <p:xfrm>
          <a:off x="838200" y="1784895"/>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7">
                  <a:extLst>
                    <a:ext uri="{9D8B030D-6E8A-4147-A177-3AD203B41FA5}">
                      <a16:colId xmlns:a16="http://schemas.microsoft.com/office/drawing/2014/main" val="419811224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(0,177-0,581)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4216106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14369036"/>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0,445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(0,255-0,776)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28236116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8526179"/>
                  </a:ext>
                </a:extLst>
              </a:tr>
            </a:tbl>
          </a:graphicData>
        </a:graphic>
      </p:graphicFrame>
      <p:sp>
        <p:nvSpPr>
          <p:cNvPr id="4" name="TextBox 3">
            <a:extLst>
              <a:ext uri="{FF2B5EF4-FFF2-40B4-BE49-F238E27FC236}">
                <a16:creationId xmlns:a16="http://schemas.microsoft.com/office/drawing/2014/main" id="{9C5B7807-71D5-E9D4-A575-ABAE7B74D10E}"/>
              </a:ext>
            </a:extLst>
          </p:cNvPr>
          <p:cNvSpPr txBox="1"/>
          <p:nvPr/>
        </p:nvSpPr>
        <p:spPr>
          <a:xfrm>
            <a:off x="559869" y="1178851"/>
            <a:ext cx="11072262" cy="461665"/>
          </a:xfrm>
          <a:prstGeom prst="rect">
            <a:avLst/>
          </a:prstGeom>
          <a:noFill/>
        </p:spPr>
        <p:txBody>
          <a:bodyPr wrap="none" rtlCol="0">
            <a:spAutoFit/>
          </a:bodyPr>
          <a:lstStyle/>
          <a:p>
            <a:r>
              <a:rPr lang="en-US" altLang="vi-VN" sz="24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4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11.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4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1564510818"/>
              </p:ext>
            </p:extLst>
          </p:nvPr>
        </p:nvGraphicFramePr>
        <p:xfrm>
          <a:off x="838200" y="1784894"/>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78697">
                  <a:extLst>
                    <a:ext uri="{9D8B030D-6E8A-4147-A177-3AD203B41FA5}">
                      <a16:colId xmlns:a16="http://schemas.microsoft.com/office/drawing/2014/main" val="3315078576"/>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(1,834-5,654)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20,9%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4822055"/>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47958570"/>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2,301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(1,350-3,922)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1334120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99737682"/>
                  </a:ext>
                </a:extLst>
              </a:tr>
            </a:tbl>
          </a:graphicData>
        </a:graphic>
      </p:graphicFrame>
      <p:sp>
        <p:nvSpPr>
          <p:cNvPr id="5" name="TextBox 4">
            <a:extLst>
              <a:ext uri="{FF2B5EF4-FFF2-40B4-BE49-F238E27FC236}">
                <a16:creationId xmlns:a16="http://schemas.microsoft.com/office/drawing/2014/main" id="{E8F4E3B0-19BB-BF4E-025A-1C2D2EB2944C}"/>
              </a:ext>
            </a:extLst>
          </p:cNvPr>
          <p:cNvSpPr txBox="1"/>
          <p:nvPr/>
        </p:nvSpPr>
        <p:spPr>
          <a:xfrm>
            <a:off x="924552" y="1226976"/>
            <a:ext cx="10342896" cy="400110"/>
          </a:xfrm>
          <a:prstGeom prst="rect">
            <a:avLst/>
          </a:prstGeom>
          <a:noFill/>
        </p:spPr>
        <p:txBody>
          <a:bodyPr wrap="none" rtlCol="0">
            <a:spAutoFit/>
          </a:bodyPr>
          <a:lstStyle/>
          <a:p>
            <a:r>
              <a:rPr lang="en-US" altLang="vi-VN" sz="20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0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0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12</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có</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hang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0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04847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2917425214"/>
              </p:ext>
            </p:extLst>
          </p:nvPr>
        </p:nvGraphicFramePr>
        <p:xfrm>
          <a:off x="1374217" y="1702071"/>
          <a:ext cx="9443561" cy="499589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148337">
                  <a:extLst>
                    <a:ext uri="{9D8B030D-6E8A-4147-A177-3AD203B41FA5}">
                      <a16:colId xmlns:a16="http://schemas.microsoft.com/office/drawing/2014/main" val="940404603"/>
                    </a:ext>
                  </a:extLst>
                </a:gridCol>
              </a:tblGrid>
              <a:tr h="28743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2,546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(1,444-4,489)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r h="287439">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10095206"/>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160603271"/>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1,779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(1,040-3,041)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0,047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43319216"/>
                  </a:ext>
                </a:extLst>
              </a:tr>
              <a:tr h="643199">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83939124"/>
                  </a:ext>
                </a:extLst>
              </a:tr>
            </a:tbl>
          </a:graphicData>
        </a:graphic>
      </p:graphicFrame>
      <p:sp>
        <p:nvSpPr>
          <p:cNvPr id="4" name="TextBox 3">
            <a:extLst>
              <a:ext uri="{FF2B5EF4-FFF2-40B4-BE49-F238E27FC236}">
                <a16:creationId xmlns:a16="http://schemas.microsoft.com/office/drawing/2014/main" id="{38AA91E4-76EA-F6C7-AB92-69CF6D639554}"/>
              </a:ext>
            </a:extLst>
          </p:cNvPr>
          <p:cNvSpPr txBox="1"/>
          <p:nvPr/>
        </p:nvSpPr>
        <p:spPr>
          <a:xfrm>
            <a:off x="761846" y="1178851"/>
            <a:ext cx="1066830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13</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thiếu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máu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51916379"/>
      </p:ext>
    </p:extLst>
  </p:cSld>
  <p:clrMapOvr>
    <a:masterClrMapping/>
  </p:clrMapOvr>
  <p:transition>
    <p:circl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740292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058653"/>
          </a:xfrm>
        </p:spPr>
        <p:txBody>
          <a:bodyPr>
            <a:noAutofit/>
          </a:bodyPr>
          <a:lstStyle/>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BMI,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34,4%,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50%;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tiếp</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đến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24,4%.</a:t>
            </a:r>
            <a:endPar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SGA,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37,2%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62,8%. Trong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SGA B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86%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 C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14%.</a:t>
            </a:r>
            <a:endParaRPr lang="vi-VN" sz="2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1" y="2236286"/>
            <a:ext cx="10684042" cy="4398713"/>
          </a:xfrm>
        </p:spPr>
        <p:txBody>
          <a:bodyPr>
            <a:noAutofit/>
          </a:bodyPr>
          <a:lstStyle/>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≥60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chiếm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&lt;20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Nam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nữ</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nội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trợ</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SGA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học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viên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thôn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co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thành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thị</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kèm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lý</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thường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 B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phổi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giảm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dần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thời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gian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chẩn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đoán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vi-VN"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F7873FBD-65DA-895D-96B4-98343CB99EE1}"/>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60227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BMI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5871411"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Nghề nghiệp</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609347" y="2422358"/>
            <a:ext cx="5358063"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Triệu chứng sốt</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SGA</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399" y="2422358"/>
            <a:ext cx="5871411"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Triệu chứng sốt</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609346" y="2422358"/>
            <a:ext cx="5358063"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Nghề nghiệp</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27301877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53492"/>
            <a:ext cx="10363199" cy="3899182"/>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các đặc điểm dinh dưỡng theo chỉ số BMI và phương pháp SGA ở bệnh nhân lao phổi mới tại Bệnh viện Phổi Hải Phòng năm 2021-2022.</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một số yếu tố liên quan đến tình trạng dinh dưỡng ở đối tượng nghiên cứu trên.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MỤC TIÊU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1" y="3136612"/>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99263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2" y="2039770"/>
            <a:ext cx="10363198" cy="2778460"/>
          </a:xfrm>
        </p:spPr>
        <p:txBody>
          <a:bodyPr>
            <a:noAutofit/>
          </a:bodyPr>
          <a:lstStyle/>
          <a:p>
            <a:pPr marR="0" algn="just">
              <a:lnSpc>
                <a:spcPct val="150000"/>
              </a:lnSpc>
              <a:spcBef>
                <a:spcPts val="0"/>
              </a:spcBef>
              <a:spcAft>
                <a:spcPts val="800"/>
              </a:spcAft>
              <a:buFont typeface="Wingdings" panose="05000000000000000000" pitchFamily="2" charset="2"/>
              <a:buChar char="q"/>
            </a:pP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 Tăng cường công tác tư vấn dinh dưỡng cho người bệnh lao.</a:t>
            </a:r>
          </a:p>
          <a:p>
            <a:pPr marR="0" algn="just">
              <a:lnSpc>
                <a:spcPct val="150000"/>
              </a:lnSpc>
              <a:spcBef>
                <a:spcPts val="0"/>
              </a:spcBef>
              <a:spcAft>
                <a:spcPts val="800"/>
              </a:spcAft>
              <a:buFont typeface="Wingdings" panose="05000000000000000000" pitchFamily="2" charset="2"/>
              <a:buChar char="q"/>
            </a:pP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T</a:t>
            </a: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iến hành các nghiên cứu bổ sung sâu hơn là cần thiết để đánh giá tác động của việc bổ sung dinh dưỡng và kết hợp các chất dinh dưỡng cụ thể.</a:t>
            </a:r>
          </a:p>
        </p:txBody>
      </p:sp>
      <p:sp>
        <p:nvSpPr>
          <p:cNvPr id="4" name="TextBox 3">
            <a:extLst>
              <a:ext uri="{FF2B5EF4-FFF2-40B4-BE49-F238E27FC236}">
                <a16:creationId xmlns:a16="http://schemas.microsoft.com/office/drawing/2014/main" id="{099E8A8B-1622-7DE2-A2AF-8E72600B879D}"/>
              </a:ext>
            </a:extLst>
          </p:cNvPr>
          <p:cNvSpPr txBox="1"/>
          <p:nvPr/>
        </p:nvSpPr>
        <p:spPr>
          <a:xfrm>
            <a:off x="914403"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483540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r="6237"/>
          <a:stretch/>
        </p:blipFill>
        <p:spPr>
          <a:xfrm>
            <a:off x="2522358"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F940E29-F4EF-EE08-9346-C5C78D175E24}"/>
              </a:ext>
            </a:extLst>
          </p:cNvPr>
          <p:cNvSpPr txBox="1"/>
          <p:nvPr/>
        </p:nvSpPr>
        <p:spPr>
          <a:xfrm>
            <a:off x="872017" y="2318168"/>
            <a:ext cx="3973385" cy="2221664"/>
          </a:xfrm>
          <a:prstGeom prst="rect">
            <a:avLst/>
          </a:prstGeom>
          <a:noFill/>
        </p:spPr>
        <p:txBody>
          <a:bodyPr vert="horz" lIns="91440" tIns="45720" rIns="91440" bIns="45720" rtlCol="0" anchor="b">
            <a:normAutofit/>
          </a:bodyPr>
          <a:lstStyle/>
          <a:p>
            <a:pPr defTabSz="914400">
              <a:lnSpc>
                <a:spcPct val="90000"/>
              </a:lnSpc>
              <a:spcBef>
                <a:spcPct val="0"/>
              </a:spcBef>
              <a:spcAft>
                <a:spcPts val="600"/>
              </a:spcAft>
            </a:pPr>
            <a:r>
              <a:rPr lang="en-US" sz="4800" b="1" dirty="0">
                <a:solidFill>
                  <a:srgbClr val="FF0000"/>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23253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13886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Theo WHO (2022), khoảng 10,6 triệu người mắc bệnh lao vào năm 2021 và 1,6 triệu người chết vì lao. Từ năm 2020 đến năm 2021 tỷ lệ mắc lao mới tăng 3,6%.</a:t>
            </a: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Việt Nam đứng thứ 11 trong 30 nước có số người bệnh lao cao nhất trên toàn cầu, đồng thời đứng thứ 11 trong số 30 nước có gánh nặng bệnh lao kháng đa thuốc cao nhất thế giới.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mắc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hiện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nay</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mắc bệnh lao, các quá trình dị hóa gây suy kiệt cho bệnh nhân thường xảy ra trước cả khi được chẩn đoán.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Dinh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ở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bệnh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nhân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phổi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48485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581</TotalTime>
  <Words>3563</Words>
  <Application>Microsoft Office PowerPoint</Application>
  <PresentationFormat>Widescreen</PresentationFormat>
  <Paragraphs>716</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Tahoma</vt:lpstr>
      <vt:lpstr>Wingdings</vt:lpstr>
      <vt:lpstr>Office Theme</vt:lpstr>
      <vt:lpstr>THỰC TRẠNG VÀ MỘT SỐ YẾU TỐ LIÊN QUAN ĐẾN DINH DƯỠNG Ở BỆNH NHÂN LAO PHỔI MỚI TẠI BỆNH VIỆN PHỔI HẢI PHÒNG NĂM 2021-2022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742</cp:revision>
  <dcterms:created xsi:type="dcterms:W3CDTF">2023-05-18T03:34:07Z</dcterms:created>
  <dcterms:modified xsi:type="dcterms:W3CDTF">2023-05-22T08:34:23Z</dcterms:modified>
</cp:coreProperties>
</file>