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37_9650B3D.xml" ContentType="application/vnd.ms-powerpoint.comments+xml"/>
  <Override PartName="/ppt/comments/modernComment_14F_1894C123.xml" ContentType="application/vnd.ms-powerpoint.comments+xml"/>
  <Override PartName="/ppt/comments/modernComment_151_354BFB92.xml" ContentType="application/vnd.ms-powerpoint.comments+xml"/>
  <Override PartName="/ppt/comments/modernComment_150_AEBC106A.xml" ContentType="application/vnd.ms-powerpoint.comments+xml"/>
  <Override PartName="/ppt/comments/modernComment_152_BB8D1519.xml" ContentType="application/vnd.ms-powerpoint.comments+xml"/>
  <Override PartName="/ppt/comments/modernComment_153_6DF33FB9.xml" ContentType="application/vnd.ms-powerpoint.comments+xml"/>
  <Override PartName="/ppt/comments/modernComment_154_8384A551.xml" ContentType="application/vnd.ms-powerpoint.comments+xml"/>
  <Override PartName="/ppt/comments/modernComment_155_6A012391.xml" ContentType="application/vnd.ms-powerpoint.comments+xml"/>
  <Override PartName="/ppt/comments/modernComment_14E_3D8F8C6A.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684" r:id="rId1"/>
  </p:sldMasterIdLst>
  <p:notesMasterIdLst>
    <p:notesMasterId r:id="rId57"/>
  </p:notesMasterIdLst>
  <p:sldIdLst>
    <p:sldId id="256" r:id="rId2"/>
    <p:sldId id="308" r:id="rId3"/>
    <p:sldId id="257" r:id="rId4"/>
    <p:sldId id="332" r:id="rId5"/>
    <p:sldId id="258" r:id="rId6"/>
    <p:sldId id="309" r:id="rId7"/>
    <p:sldId id="259" r:id="rId8"/>
    <p:sldId id="260" r:id="rId9"/>
    <p:sldId id="310" r:id="rId10"/>
    <p:sldId id="261" r:id="rId11"/>
    <p:sldId id="311" r:id="rId12"/>
    <p:sldId id="335" r:id="rId13"/>
    <p:sldId id="337" r:id="rId14"/>
    <p:sldId id="336" r:id="rId15"/>
    <p:sldId id="338" r:id="rId16"/>
    <p:sldId id="339" r:id="rId17"/>
    <p:sldId id="340" r:id="rId18"/>
    <p:sldId id="341" r:id="rId19"/>
    <p:sldId id="334" r:id="rId20"/>
    <p:sldId id="312" r:id="rId21"/>
    <p:sldId id="343" r:id="rId22"/>
    <p:sldId id="342" r:id="rId23"/>
    <p:sldId id="316" r:id="rId24"/>
    <p:sldId id="317" r:id="rId25"/>
    <p:sldId id="318" r:id="rId26"/>
    <p:sldId id="319" r:id="rId27"/>
    <p:sldId id="320" r:id="rId28"/>
    <p:sldId id="271" r:id="rId29"/>
    <p:sldId id="274" r:id="rId30"/>
    <p:sldId id="322" r:id="rId31"/>
    <p:sldId id="273" r:id="rId32"/>
    <p:sldId id="275" r:id="rId33"/>
    <p:sldId id="324" r:id="rId34"/>
    <p:sldId id="276" r:id="rId35"/>
    <p:sldId id="277" r:id="rId36"/>
    <p:sldId id="283" r:id="rId37"/>
    <p:sldId id="285" r:id="rId38"/>
    <p:sldId id="278" r:id="rId39"/>
    <p:sldId id="280" r:id="rId40"/>
    <p:sldId id="282" r:id="rId41"/>
    <p:sldId id="281" r:id="rId42"/>
    <p:sldId id="321" r:id="rId43"/>
    <p:sldId id="289" r:id="rId44"/>
    <p:sldId id="293" r:id="rId45"/>
    <p:sldId id="294" r:id="rId46"/>
    <p:sldId id="295" r:id="rId47"/>
    <p:sldId id="296" r:id="rId48"/>
    <p:sldId id="325" r:id="rId49"/>
    <p:sldId id="299" r:id="rId50"/>
    <p:sldId id="326" r:id="rId51"/>
    <p:sldId id="327" r:id="rId52"/>
    <p:sldId id="344" r:id="rId53"/>
    <p:sldId id="330" r:id="rId54"/>
    <p:sldId id="305" r:id="rId55"/>
    <p:sldId id="331"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195E9C-E9A4-5FC1-600F-D4729B71CE3A}" name="Long Nhat Nguyen" initials="LNN" userId="1bc83f58d39bfce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775BF"/>
    <a:srgbClr val="EA2B1F"/>
    <a:srgbClr val="DDF2FF"/>
    <a:srgbClr val="DCA11D"/>
    <a:srgbClr val="65A9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0.34399999999999997</c:v>
                </c:pt>
                <c:pt idx="1">
                  <c:v>0.65600000000000003</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C98-4F89-9AEC-F3B85E6DE28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C98-4F89-9AEC-F3B85E6DE28A}"/>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Tahoma" panose="020B0604030504040204" pitchFamily="34" charset="0"/>
                      <a:ea typeface="Tahoma" panose="020B0604030504040204" pitchFamily="34" charset="0"/>
                      <a:cs typeface="Tahoma" panose="020B0604030504040204" pitchFamily="34" charset="0"/>
                    </a:defRPr>
                  </a:pPr>
                  <a:endParaRPr lang="vi-VN"/>
                </a:p>
              </c:txPr>
              <c:dLblPos val="inEnd"/>
              <c:showLegendKey val="0"/>
              <c:showVal val="0"/>
              <c:showCatName val="0"/>
              <c:showSerName val="0"/>
              <c:showPercent val="1"/>
              <c:showBubbleSize val="0"/>
              <c:extLst>
                <c:ext xmlns:c16="http://schemas.microsoft.com/office/drawing/2014/chart" uri="{C3380CC4-5D6E-409C-BE32-E72D297353CC}">
                  <c16:uniqueId val="{00000001-AC98-4F89-9AEC-F3B85E6DE28A}"/>
                </c:ext>
              </c:extLst>
            </c:dLbl>
            <c:dLbl>
              <c:idx val="1"/>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fld id="{9A9D083D-1F07-404D-88BF-3B31FE1F7BD7}" type="PERCENTAGE">
                      <a:rPr lang="en-US" sz="2800" b="1">
                        <a:solidFill>
                          <a:schemeClr val="bg1"/>
                        </a:solidFill>
                        <a:latin typeface="Tahoma" panose="020B0604030504040204" pitchFamily="34" charset="0"/>
                        <a:ea typeface="Tahoma" panose="020B0604030504040204" pitchFamily="34" charset="0"/>
                        <a:cs typeface="Tahoma" panose="020B0604030504040204" pitchFamily="34" charset="0"/>
                      </a:rPr>
                      <a:pPr>
                        <a:defRPr>
                          <a:solidFill>
                            <a:schemeClr val="bg1"/>
                          </a:solidFill>
                        </a:defRPr>
                      </a:pPr>
                      <a:t>[PERCENTAGE]</a:t>
                    </a:fld>
                    <a:endParaRPr lang="vi-VN"/>
                  </a:p>
                </c:rich>
              </c:tx>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vi-VN"/>
                </a:p>
              </c:txPr>
              <c:dLblPos val="inEnd"/>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C98-4F89-9AEC-F3B85E6DE28A}"/>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Suy dinh dưỡng</c:v>
                </c:pt>
                <c:pt idx="1">
                  <c:v>Không suy dinh dưỡng</c:v>
                </c:pt>
              </c:strCache>
            </c:strRef>
          </c:cat>
          <c:val>
            <c:numRef>
              <c:f>Sheet1!$B$2:$B$3</c:f>
              <c:numCache>
                <c:formatCode>0.00%</c:formatCode>
                <c:ptCount val="2"/>
                <c:pt idx="0">
                  <c:v>0.372</c:v>
                </c:pt>
                <c:pt idx="1">
                  <c:v>0.628</c:v>
                </c:pt>
              </c:numCache>
            </c:numRef>
          </c:val>
          <c:extLst>
            <c:ext xmlns:c16="http://schemas.microsoft.com/office/drawing/2014/chart" uri="{C3380CC4-5D6E-409C-BE32-E72D297353CC}">
              <c16:uniqueId val="{00000004-AC98-4F89-9AEC-F3B85E6DE28A}"/>
            </c:ext>
          </c:extLst>
        </c:ser>
        <c:dLbls>
          <c:showLegendKey val="0"/>
          <c:showVal val="0"/>
          <c:showCatName val="0"/>
          <c:showSerName val="0"/>
          <c:showPercent val="0"/>
          <c:showBubbleSize val="0"/>
          <c:showLeaderLines val="1"/>
        </c:dLbls>
      </c:pie3DChart>
      <c:spPr>
        <a:noFill/>
        <a:ln>
          <a:noFill/>
        </a:ln>
        <a:effectLst/>
      </c:spPr>
    </c:plotArea>
    <c:legend>
      <c:legendPos val="b"/>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Entry>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SDD độ I</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Sheet1!$B$2:$B$7</c:f>
              <c:numCache>
                <c:formatCode>General</c:formatCode>
                <c:ptCount val="6"/>
                <c:pt idx="0">
                  <c:v>37.5</c:v>
                </c:pt>
                <c:pt idx="1">
                  <c:v>20</c:v>
                </c:pt>
                <c:pt idx="2">
                  <c:v>70</c:v>
                </c:pt>
                <c:pt idx="3">
                  <c:v>42.1</c:v>
                </c:pt>
                <c:pt idx="4">
                  <c:v>76.900000000000006</c:v>
                </c:pt>
                <c:pt idx="5">
                  <c:v>50.2</c:v>
                </c:pt>
              </c:numCache>
            </c:numRef>
          </c:val>
          <c:extLst>
            <c:ext xmlns:c16="http://schemas.microsoft.com/office/drawing/2014/chart" uri="{C3380CC4-5D6E-409C-BE32-E72D297353CC}">
              <c16:uniqueId val="{00000000-B51D-46B0-B0A5-F822875264BF}"/>
            </c:ext>
          </c:extLst>
        </c:ser>
        <c:ser>
          <c:idx val="1"/>
          <c:order val="1"/>
          <c:tx>
            <c:strRef>
              <c:f>Sheet1!$C$1</c:f>
              <c:strCache>
                <c:ptCount val="1"/>
                <c:pt idx="0">
                  <c:v>SDD độ II</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Sheet1!$C$2:$C$7</c:f>
              <c:numCache>
                <c:formatCode>General</c:formatCode>
                <c:ptCount val="6"/>
                <c:pt idx="0">
                  <c:v>25</c:v>
                </c:pt>
                <c:pt idx="1">
                  <c:v>40</c:v>
                </c:pt>
                <c:pt idx="2">
                  <c:v>20</c:v>
                </c:pt>
                <c:pt idx="3">
                  <c:v>31.6</c:v>
                </c:pt>
                <c:pt idx="4">
                  <c:v>15.4</c:v>
                </c:pt>
                <c:pt idx="5">
                  <c:v>23.1</c:v>
                </c:pt>
              </c:numCache>
            </c:numRef>
          </c:val>
          <c:extLst>
            <c:ext xmlns:c16="http://schemas.microsoft.com/office/drawing/2014/chart" uri="{C3380CC4-5D6E-409C-BE32-E72D297353CC}">
              <c16:uniqueId val="{00000001-B51D-46B0-B0A5-F822875264BF}"/>
            </c:ext>
          </c:extLst>
        </c:ser>
        <c:ser>
          <c:idx val="2"/>
          <c:order val="2"/>
          <c:tx>
            <c:strRef>
              <c:f>Sheet1!$D$1</c:f>
              <c:strCache>
                <c:ptCount val="1"/>
                <c:pt idx="0">
                  <c:v>SDD độ III</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vi-V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&lt;20 tuổi</c:v>
                </c:pt>
                <c:pt idx="1">
                  <c:v>20-29 tuổi</c:v>
                </c:pt>
                <c:pt idx="2">
                  <c:v>30-39 tuổi</c:v>
                </c:pt>
                <c:pt idx="3">
                  <c:v>40-49 tuổi</c:v>
                </c:pt>
                <c:pt idx="4">
                  <c:v>50-59 tuổi</c:v>
                </c:pt>
                <c:pt idx="5">
                  <c:v>≥60 tuổi</c:v>
                </c:pt>
              </c:strCache>
            </c:strRef>
          </c:cat>
          <c:val>
            <c:numRef>
              <c:f>Sheet1!$D$2:$D$7</c:f>
              <c:numCache>
                <c:formatCode>General</c:formatCode>
                <c:ptCount val="6"/>
                <c:pt idx="0">
                  <c:v>37.5</c:v>
                </c:pt>
                <c:pt idx="1">
                  <c:v>40</c:v>
                </c:pt>
                <c:pt idx="2">
                  <c:v>10</c:v>
                </c:pt>
                <c:pt idx="3">
                  <c:v>26.3</c:v>
                </c:pt>
                <c:pt idx="4">
                  <c:v>7.7</c:v>
                </c:pt>
                <c:pt idx="5">
                  <c:v>26.9</c:v>
                </c:pt>
              </c:numCache>
            </c:numRef>
          </c:val>
          <c:extLst>
            <c:ext xmlns:c16="http://schemas.microsoft.com/office/drawing/2014/chart" uri="{C3380CC4-5D6E-409C-BE32-E72D297353CC}">
              <c16:uniqueId val="{00000002-B51D-46B0-B0A5-F822875264BF}"/>
            </c:ext>
          </c:extLst>
        </c:ser>
        <c:dLbls>
          <c:showLegendKey val="0"/>
          <c:showVal val="1"/>
          <c:showCatName val="0"/>
          <c:showSerName val="0"/>
          <c:showPercent val="0"/>
          <c:showBubbleSize val="0"/>
        </c:dLbls>
        <c:gapWidth val="150"/>
        <c:shape val="box"/>
        <c:axId val="1299930495"/>
        <c:axId val="1483989567"/>
        <c:axId val="0"/>
      </c:bar3DChart>
      <c:catAx>
        <c:axId val="1299930495"/>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crossAx val="1483989567"/>
        <c:crosses val="autoZero"/>
        <c:auto val="1"/>
        <c:lblAlgn val="ctr"/>
        <c:lblOffset val="100"/>
        <c:noMultiLvlLbl val="0"/>
      </c:catAx>
      <c:valAx>
        <c:axId val="14839895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vi-VN"/>
          </a:p>
        </c:txPr>
        <c:crossAx val="12999304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37_9650B3D.xml><?xml version="1.0" encoding="utf-8"?>
<p188:cmLst xmlns:a="http://schemas.openxmlformats.org/drawingml/2006/main" xmlns:r="http://schemas.openxmlformats.org/officeDocument/2006/relationships" xmlns:p188="http://schemas.microsoft.com/office/powerpoint/2018/8/main">
  <p188:cm id="{8059A797-4822-4909-A865-C6F16C2FDB1D}"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4E_3D8F8C6A.xml><?xml version="1.0" encoding="utf-8"?>
<p188:cmLst xmlns:a="http://schemas.openxmlformats.org/drawingml/2006/main" xmlns:r="http://schemas.openxmlformats.org/officeDocument/2006/relationships" xmlns:p188="http://schemas.microsoft.com/office/powerpoint/2018/8/main">
  <p188:cm id="{D8F34654-853F-453B-819A-3099232C9BC7}"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4F_1894C123.xml><?xml version="1.0" encoding="utf-8"?>
<p188:cmLst xmlns:a="http://schemas.openxmlformats.org/drawingml/2006/main" xmlns:r="http://schemas.openxmlformats.org/officeDocument/2006/relationships" xmlns:p188="http://schemas.microsoft.com/office/powerpoint/2018/8/main">
  <p188:cm id="{3F39725B-420F-4DFC-95CC-0060A83B5FA3}"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50_AEBC106A.xml><?xml version="1.0" encoding="utf-8"?>
<p188:cmLst xmlns:a="http://schemas.openxmlformats.org/drawingml/2006/main" xmlns:r="http://schemas.openxmlformats.org/officeDocument/2006/relationships" xmlns:p188="http://schemas.microsoft.com/office/powerpoint/2018/8/main">
  <p188:cm id="{97ACBDCB-C2D0-47C3-8ACF-67C3135951EB}"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51_354BFB92.xml><?xml version="1.0" encoding="utf-8"?>
<p188:cmLst xmlns:a="http://schemas.openxmlformats.org/drawingml/2006/main" xmlns:r="http://schemas.openxmlformats.org/officeDocument/2006/relationships" xmlns:p188="http://schemas.microsoft.com/office/powerpoint/2018/8/main">
  <p188:cm id="{68CB4577-7553-4ACF-A8A0-5893C552CEC4}"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52_BB8D1519.xml><?xml version="1.0" encoding="utf-8"?>
<p188:cmLst xmlns:a="http://schemas.openxmlformats.org/drawingml/2006/main" xmlns:r="http://schemas.openxmlformats.org/officeDocument/2006/relationships" xmlns:p188="http://schemas.microsoft.com/office/powerpoint/2018/8/main">
  <p188:cm id="{F989A282-D7B9-4B04-91E3-78ABEBCCA4F9}"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53_6DF33FB9.xml><?xml version="1.0" encoding="utf-8"?>
<p188:cmLst xmlns:a="http://schemas.openxmlformats.org/drawingml/2006/main" xmlns:r="http://schemas.openxmlformats.org/officeDocument/2006/relationships" xmlns:p188="http://schemas.microsoft.com/office/powerpoint/2018/8/main">
  <p188:cm id="{502C7DD8-6234-4A19-9402-4753D41EC3EE}"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54_8384A551.xml><?xml version="1.0" encoding="utf-8"?>
<p188:cmLst xmlns:a="http://schemas.openxmlformats.org/drawingml/2006/main" xmlns:r="http://schemas.openxmlformats.org/officeDocument/2006/relationships" xmlns:p188="http://schemas.microsoft.com/office/powerpoint/2018/8/main">
  <p188:cm id="{6B7E16B3-2638-45BA-983E-A57A1D360DE7}"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comments/modernComment_155_6A012391.xml><?xml version="1.0" encoding="utf-8"?>
<p188:cmLst xmlns:a="http://schemas.openxmlformats.org/drawingml/2006/main" xmlns:r="http://schemas.openxmlformats.org/officeDocument/2006/relationships" xmlns:p188="http://schemas.microsoft.com/office/powerpoint/2018/8/main">
  <p188:cm id="{4C6A0B84-A87A-4243-8667-1CE42428C1CE}" authorId="{B8195E9C-E9A4-5FC1-600F-D4729B71CE3A}" created="2023-05-19T11:20:56.747">
    <pc:sldMkLst xmlns:pc="http://schemas.microsoft.com/office/powerpoint/2013/main/command">
      <pc:docMk/>
      <pc:sldMk cId="157616957" sldId="311"/>
    </pc:sldMkLst>
    <p188:txBody>
      <a:bodyPr/>
      <a:lstStyle/>
      <a:p>
        <a:r>
          <a:rPr lang="vi-VN"/>
          <a:t>Nêu rõ tiêu chuẩn chẩn đoán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7D156-9670-43BE-B5D9-0B72B083EF20}" type="datetimeFigureOut">
              <a:rPr lang="vi-VN" smtClean="0"/>
              <a:t>19/05/2023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6C23-74EE-4AFD-9995-FF8C45320B8E}" type="slidenum">
              <a:rPr lang="vi-VN" smtClean="0"/>
              <a:t>‹#›</a:t>
            </a:fld>
            <a:endParaRPr lang="vi-VN"/>
          </a:p>
        </p:txBody>
      </p:sp>
    </p:spTree>
    <p:extLst>
      <p:ext uri="{BB962C8B-B14F-4D97-AF65-F5344CB8AC3E}">
        <p14:creationId xmlns:p14="http://schemas.microsoft.com/office/powerpoint/2010/main" val="1509207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60626C23-74EE-4AFD-9995-FF8C45320B8E}" type="slidenum">
              <a:rPr lang="vi-VN" smtClean="0"/>
              <a:t>55</a:t>
            </a:fld>
            <a:endParaRPr lang="vi-VN"/>
          </a:p>
        </p:txBody>
      </p:sp>
    </p:spTree>
    <p:extLst>
      <p:ext uri="{BB962C8B-B14F-4D97-AF65-F5344CB8AC3E}">
        <p14:creationId xmlns:p14="http://schemas.microsoft.com/office/powerpoint/2010/main" val="277129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258965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05903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680465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280995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6956B-6C77-4C10-9465-F0EF79C30D5C}" type="datetimeFigureOut">
              <a:rPr lang="vi-VN" smtClean="0"/>
              <a:t>19/05/2023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33789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01108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46956B-6C77-4C10-9465-F0EF79C30D5C}" type="datetimeFigureOut">
              <a:rPr lang="vi-VN" smtClean="0"/>
              <a:t>19/05/2023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386684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6956B-6C77-4C10-9465-F0EF79C30D5C}" type="datetimeFigureOut">
              <a:rPr lang="vi-VN" smtClean="0"/>
              <a:t>19/05/2023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400151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46956B-6C77-4C10-9465-F0EF79C30D5C}" type="datetimeFigureOut">
              <a:rPr lang="vi-VN" smtClean="0"/>
              <a:t>19/05/2023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40215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59240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6956B-6C77-4C10-9465-F0EF79C30D5C}" type="datetimeFigureOut">
              <a:rPr lang="vi-VN" smtClean="0"/>
              <a:t>19/05/2023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13F549A-051C-4754-A739-0729510CBEB3}" type="slidenum">
              <a:rPr lang="vi-VN" smtClean="0"/>
              <a:t>‹#›</a:t>
            </a:fld>
            <a:endParaRPr lang="vi-VN"/>
          </a:p>
        </p:txBody>
      </p:sp>
    </p:spTree>
    <p:extLst>
      <p:ext uri="{BB962C8B-B14F-4D97-AF65-F5344CB8AC3E}">
        <p14:creationId xmlns:p14="http://schemas.microsoft.com/office/powerpoint/2010/main" val="1791729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6956B-6C77-4C10-9465-F0EF79C30D5C}" type="datetimeFigureOut">
              <a:rPr lang="vi-VN" smtClean="0"/>
              <a:t>19/05/2023</a:t>
            </a:fld>
            <a:endParaRPr lang="vi-V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F549A-051C-4754-A739-0729510CBEB3}" type="slidenum">
              <a:rPr lang="vi-VN" smtClean="0"/>
              <a:t>‹#›</a:t>
            </a:fld>
            <a:endParaRPr lang="vi-VN"/>
          </a:p>
        </p:txBody>
      </p:sp>
      <p:pic>
        <p:nvPicPr>
          <p:cNvPr id="7" name="Picture 6" descr="A blue background with white text&#10;&#10;Description automatically generated with medium confidence">
            <a:extLst>
              <a:ext uri="{FF2B5EF4-FFF2-40B4-BE49-F238E27FC236}">
                <a16:creationId xmlns:a16="http://schemas.microsoft.com/office/drawing/2014/main" id="{203870A4-6099-EBC9-4C87-F81C0C4695D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70"/>
            <a:ext cx="12192000" cy="1159390"/>
          </a:xfrm>
          <a:prstGeom prst="rect">
            <a:avLst/>
          </a:prstGeom>
        </p:spPr>
      </p:pic>
    </p:spTree>
    <p:extLst>
      <p:ext uri="{BB962C8B-B14F-4D97-AF65-F5344CB8AC3E}">
        <p14:creationId xmlns:p14="http://schemas.microsoft.com/office/powerpoint/2010/main" val="200477723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37_9650B3D.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4F_1894C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51_354BFB9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50_AEBC106A.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52_BB8D151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53_6DF33FB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54_8384A55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55_6A01239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4E_3D8F8C6A.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A3BC-87E4-FF95-F9DD-B8D3052EE716}"/>
              </a:ext>
            </a:extLst>
          </p:cNvPr>
          <p:cNvSpPr>
            <a:spLocks noGrp="1"/>
          </p:cNvSpPr>
          <p:nvPr>
            <p:ph type="ctrTitle"/>
          </p:nvPr>
        </p:nvSpPr>
        <p:spPr>
          <a:xfrm>
            <a:off x="489282" y="2511606"/>
            <a:ext cx="11213431" cy="2158679"/>
          </a:xfrm>
        </p:spPr>
        <p:txBody>
          <a:bodyPr>
            <a:noAutofit/>
          </a:bodyPr>
          <a:lstStyle/>
          <a:p>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THỰC TRẠNG VÀ MỘT SỐ YẾU TỐ LIÊN QUAN ĐẾN DINH DƯỠNG Ở BỆNH NHÂN LAO PHỔI MỚI TẠI BỆNH VIỆN PHỔI HẢI PHÒNG</a:t>
            </a:r>
            <a:b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br>
            <a:r>
              <a:rPr lang="en-US" sz="3600" b="1" dirty="0">
                <a:solidFill>
                  <a:srgbClr val="1775BF"/>
                </a:solidFill>
                <a:latin typeface="Tahoma" panose="020B0604030504040204" pitchFamily="34" charset="0"/>
                <a:ea typeface="Tahoma" panose="020B0604030504040204" pitchFamily="34" charset="0"/>
                <a:cs typeface="Tahoma" panose="020B0604030504040204" pitchFamily="34" charset="0"/>
              </a:rPr>
              <a:t>NĂM 2021-2022</a:t>
            </a:r>
            <a:endParaRPr lang="vi-VN" sz="36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76E766BB-25E9-3840-5815-356B1E39661A}"/>
              </a:ext>
            </a:extLst>
          </p:cNvPr>
          <p:cNvSpPr txBox="1"/>
          <p:nvPr/>
        </p:nvSpPr>
        <p:spPr>
          <a:xfrm>
            <a:off x="489282" y="1760047"/>
            <a:ext cx="11213431"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NGUYỄN LONG NHẬT</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F761754-A337-20B5-9514-34C240B59BD6}"/>
              </a:ext>
            </a:extLst>
          </p:cNvPr>
          <p:cNvSpPr txBox="1"/>
          <p:nvPr/>
        </p:nvSpPr>
        <p:spPr>
          <a:xfrm>
            <a:off x="489282" y="4837069"/>
            <a:ext cx="11213431" cy="523220"/>
          </a:xfrm>
          <a:prstGeom prst="rect">
            <a:avLst/>
          </a:prstGeom>
          <a:noFill/>
        </p:spPr>
        <p:txBody>
          <a:bodyPr wrap="square" rtlCol="0">
            <a:spAutoFit/>
          </a:bodyPr>
          <a:lstStyle/>
          <a:p>
            <a:pPr algn="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Hướng</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dẫn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khoa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học</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ThS.Bs</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Nguyễn</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i="1" dirty="0" err="1">
                <a:solidFill>
                  <a:srgbClr val="FF0000"/>
                </a:solidFill>
                <a:latin typeface="Tahoma" panose="020B0604030504040204" pitchFamily="34" charset="0"/>
                <a:ea typeface="Tahoma" panose="020B0604030504040204" pitchFamily="34" charset="0"/>
                <a:cs typeface="Tahoma" panose="020B0604030504040204" pitchFamily="34" charset="0"/>
              </a:rPr>
              <a:t>Thị</a:t>
            </a:r>
            <a:r>
              <a:rPr lang="en-US" sz="2800" i="1" dirty="0">
                <a:solidFill>
                  <a:srgbClr val="FF0000"/>
                </a:solidFill>
                <a:latin typeface="Tahoma" panose="020B0604030504040204" pitchFamily="34" charset="0"/>
                <a:ea typeface="Tahoma" panose="020B0604030504040204" pitchFamily="34" charset="0"/>
                <a:cs typeface="Tahoma" panose="020B0604030504040204" pitchFamily="34" charset="0"/>
              </a:rPr>
              <a:t> Trang</a:t>
            </a:r>
            <a:endParaRPr lang="vi-VN" sz="2800" i="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00869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9" y="2422358"/>
            <a:ext cx="10363199" cy="1006642"/>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 tại Bệnh viện Phổi Hải Phòng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9"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42056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additive="base">
                                        <p:cTn id="1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6" y="2917231"/>
            <a:ext cx="10363199" cy="3676073"/>
          </a:xfrm>
        </p:spPr>
        <p:txBody>
          <a:bodyPr>
            <a:normAutofit/>
          </a:body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Bệnh nhân trên 15 tuổi.</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Bệnh nhân được chẩn đoán lao phổi mới.</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396"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E80CC18A-573C-DFF2-36BD-1BF89BECE9CE}"/>
              </a:ext>
            </a:extLst>
          </p:cNvPr>
          <p:cNvSpPr txBox="1"/>
          <p:nvPr/>
        </p:nvSpPr>
        <p:spPr>
          <a:xfrm>
            <a:off x="914396" y="2320497"/>
            <a:ext cx="10363199"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lựa chọn</a:t>
            </a:r>
          </a:p>
        </p:txBody>
      </p:sp>
    </p:spTree>
    <p:extLst>
      <p:ext uri="{BB962C8B-B14F-4D97-AF65-F5344CB8AC3E}">
        <p14:creationId xmlns:p14="http://schemas.microsoft.com/office/powerpoint/2010/main" val="1576169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2917230"/>
            <a:ext cx="10828420" cy="3595865"/>
          </a:xfrm>
        </p:spPr>
        <p:txBody>
          <a:bodyPr>
            <a:noAutofit/>
          </a:bodyPr>
          <a:lstStyle/>
          <a:p>
            <a:pPr marL="0" indent="0">
              <a:buNone/>
            </a:pPr>
            <a:r>
              <a:rPr lang="vi-VN" sz="2600" dirty="0">
                <a:latin typeface="Tahoma" panose="020B0604030504040204" pitchFamily="34" charset="0"/>
                <a:ea typeface="Tahoma" panose="020B0604030504040204" pitchFamily="34" charset="0"/>
                <a:cs typeface="Tahoma" panose="020B0604030504040204" pitchFamily="34" charset="0"/>
              </a:rPr>
              <a:t>Chẩn đoán lao phổi theo tiêu chuẩn của Bộ Y tế (2020) khi có tổn thương trên phim X-quang phổi nghi lao và một trong hai tiêu chuẩn:</a:t>
            </a:r>
            <a:endParaRPr lang="en-US" sz="2600" dirty="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bằng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chứng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về</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sự</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mặt</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của</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trực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khuẩn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trong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bệnh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phẩm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như</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đờm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dịch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phế</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quản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dịch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dạ</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dày</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và</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bệnh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phẩm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khác</a:t>
            </a:r>
            <a:r>
              <a:rPr lang="en-US" sz="2600" dirty="0">
                <a:latin typeface="Tahoma" panose="020B0604030504040204" pitchFamily="34" charset="0"/>
                <a:ea typeface="Tahoma" panose="020B0604030504040204" pitchFamily="34" charset="0"/>
                <a:cs typeface="Tahoma" panose="020B0604030504040204" pitchFamily="34" charset="0"/>
              </a:rPr>
              <a:t>.</a:t>
            </a:r>
          </a:p>
          <a:p>
            <a:pPr>
              <a:buFontTx/>
              <a:buChar char="-"/>
            </a:pPr>
            <a:r>
              <a:rPr lang="en-US" sz="2600" dirty="0">
                <a:latin typeface="Tahoma" panose="020B0604030504040204" pitchFamily="34" charset="0"/>
                <a:ea typeface="Tahoma" panose="020B0604030504040204" pitchFamily="34" charset="0"/>
                <a:cs typeface="Tahoma" panose="020B0604030504040204" pitchFamily="34" charset="0"/>
              </a:rPr>
              <a:t>Khi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triệu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chứng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cận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nhưng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không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xác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được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trực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khuẩn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chẩn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đoán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vẫn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có</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thể</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xác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bằng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tổng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hợp</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các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dấu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hiệu</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cận</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lâm</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sàng</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của</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thầy</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thuốc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được</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đào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tạo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chuyên</a:t>
            </a:r>
            <a:r>
              <a:rPr lang="en-US" sz="2600" dirty="0">
                <a:latin typeface="Tahoma" panose="020B0604030504040204" pitchFamily="34" charset="0"/>
                <a:ea typeface="Tahoma" panose="020B0604030504040204" pitchFamily="34" charset="0"/>
                <a:cs typeface="Tahoma" panose="020B0604030504040204" pitchFamily="34" charset="0"/>
              </a:rPr>
              <a:t> khoa </a:t>
            </a:r>
            <a:r>
              <a:rPr lang="en-US" sz="2600" dirty="0" err="1">
                <a:latin typeface="Tahoma" panose="020B0604030504040204" pitchFamily="34" charset="0"/>
                <a:ea typeface="Tahoma" panose="020B0604030504040204" pitchFamily="34" charset="0"/>
                <a:cs typeface="Tahoma" panose="020B0604030504040204" pitchFamily="34" charset="0"/>
              </a:rPr>
              <a:t>lao</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quyết</a:t>
            </a:r>
            <a:r>
              <a:rPr lang="en-US" sz="2600" dirty="0">
                <a:latin typeface="Tahoma" panose="020B0604030504040204" pitchFamily="34" charset="0"/>
                <a:ea typeface="Tahoma" panose="020B0604030504040204" pitchFamily="34" charset="0"/>
                <a:cs typeface="Tahoma" panose="020B0604030504040204" pitchFamily="34" charset="0"/>
              </a:rPr>
              <a:t> </a:t>
            </a:r>
            <a:r>
              <a:rPr lang="en-US" sz="2600" dirty="0" err="1">
                <a:latin typeface="Tahoma" panose="020B0604030504040204" pitchFamily="34" charset="0"/>
                <a:ea typeface="Tahoma" panose="020B0604030504040204" pitchFamily="34" charset="0"/>
                <a:cs typeface="Tahoma" panose="020B0604030504040204" pitchFamily="34" charset="0"/>
              </a:rPr>
              <a:t>định</a:t>
            </a:r>
            <a:r>
              <a:rPr lang="en-US" sz="2600" dirty="0">
                <a:latin typeface="Tahoma" panose="020B0604030504040204" pitchFamily="34" charset="0"/>
                <a:ea typeface="Tahoma" panose="020B0604030504040204" pitchFamily="34" charset="0"/>
                <a:cs typeface="Tahoma" panose="020B0604030504040204" pitchFamily="34" charset="0"/>
              </a:rPr>
              <a:t>.</a:t>
            </a:r>
            <a:endParaRPr lang="vi-VN" sz="2600"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7"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BFAA46E-CD0E-FB58-773F-A4F2C6FBADBF}"/>
              </a:ext>
            </a:extLst>
          </p:cNvPr>
          <p:cNvSpPr txBox="1"/>
          <p:nvPr/>
        </p:nvSpPr>
        <p:spPr>
          <a:xfrm>
            <a:off x="914400" y="2320497"/>
            <a:ext cx="10363197"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412401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917232"/>
            <a:ext cx="10363199" cy="3595864"/>
          </a:xfrm>
        </p:spPr>
        <p:txBody>
          <a:bodyPr>
            <a:no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Chẩn đoán lao mới khi người bệnh chưa bao giờ dùng thuốc chống lao hoặc mới dùng thuốc chống lao dưới 1 tháng.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426E026C-A0F3-A60E-0F68-7CE5D55087B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Tree>
    <p:extLst>
      <p:ext uri="{BB962C8B-B14F-4D97-AF65-F5344CB8AC3E}">
        <p14:creationId xmlns:p14="http://schemas.microsoft.com/office/powerpoint/2010/main" val="8941720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2911862E-D443-8605-C9FE-C8C8E44B915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44DD755E-B8C0-7737-9168-6AFEBAF2FC63}"/>
              </a:ext>
            </a:extLst>
          </p:cNvPr>
          <p:cNvSpPr txBox="1"/>
          <p:nvPr/>
        </p:nvSpPr>
        <p:spPr>
          <a:xfrm>
            <a:off x="914398" y="2843717"/>
            <a:ext cx="10363198" cy="523220"/>
          </a:xfrm>
          <a:prstGeom prst="rect">
            <a:avLst/>
          </a:prstGeom>
          <a:noFill/>
        </p:spPr>
        <p:txBody>
          <a:bodyPr wrap="square" rtlCol="0">
            <a:spAutoFit/>
          </a:bodyPr>
          <a:lstStyle/>
          <a:p>
            <a:r>
              <a:rPr lang="vi-VN" sz="2800" dirty="0">
                <a:latin typeface="Tahoma" panose="020B0604030504040204" pitchFamily="34" charset="0"/>
                <a:ea typeface="Tahoma" panose="020B0604030504040204" pitchFamily="34" charset="0"/>
                <a:cs typeface="Tahoma" panose="020B0604030504040204" pitchFamily="34" charset="0"/>
              </a:rPr>
              <a:t>Phân loại TTDD theo BMI của WHO:</a:t>
            </a:r>
          </a:p>
        </p:txBody>
      </p:sp>
      <p:graphicFrame>
        <p:nvGraphicFramePr>
          <p:cNvPr id="9" name="Table 9">
            <a:extLst>
              <a:ext uri="{FF2B5EF4-FFF2-40B4-BE49-F238E27FC236}">
                <a16:creationId xmlns:a16="http://schemas.microsoft.com/office/drawing/2014/main" id="{4DF6710C-6A13-25FC-6C8A-3986F303763E}"/>
              </a:ext>
            </a:extLst>
          </p:cNvPr>
          <p:cNvGraphicFramePr>
            <a:graphicFrameLocks noGrp="1"/>
          </p:cNvGraphicFramePr>
          <p:nvPr>
            <p:extLst>
              <p:ext uri="{D42A27DB-BD31-4B8C-83A1-F6EECF244321}">
                <p14:modId xmlns:p14="http://schemas.microsoft.com/office/powerpoint/2010/main" val="150719180"/>
              </p:ext>
            </p:extLst>
          </p:nvPr>
        </p:nvGraphicFramePr>
        <p:xfrm>
          <a:off x="914397" y="3491064"/>
          <a:ext cx="10363198" cy="2590800"/>
        </p:xfrm>
        <a:graphic>
          <a:graphicData uri="http://schemas.openxmlformats.org/drawingml/2006/table">
            <a:tbl>
              <a:tblPr firstRow="1" bandRow="1">
                <a:tableStyleId>{5C22544A-7EE6-4342-B048-85BDC9FD1C3A}</a:tableStyleId>
              </a:tblPr>
              <a:tblGrid>
                <a:gridCol w="5181599">
                  <a:extLst>
                    <a:ext uri="{9D8B030D-6E8A-4147-A177-3AD203B41FA5}">
                      <a16:colId xmlns:a16="http://schemas.microsoft.com/office/drawing/2014/main" val="3123365429"/>
                    </a:ext>
                  </a:extLst>
                </a:gridCol>
                <a:gridCol w="5181599">
                  <a:extLst>
                    <a:ext uri="{9D8B030D-6E8A-4147-A177-3AD203B41FA5}">
                      <a16:colId xmlns:a16="http://schemas.microsoft.com/office/drawing/2014/main" val="3549745938"/>
                    </a:ext>
                  </a:extLst>
                </a:gridCol>
              </a:tblGrid>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BMI &lt;16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07489951"/>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16-16,99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59643890"/>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SDD độ 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17-18,49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95368"/>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Bình thường: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18,5-24,99</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0690790"/>
                  </a:ext>
                </a:extLst>
              </a:tr>
              <a:tr h="370840">
                <a:tc>
                  <a:txBody>
                    <a:bodyPr/>
                    <a:lstStyle/>
                    <a:p>
                      <a:r>
                        <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rPr>
                        <a:t>Thừa cân – Béo phì:</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vi-VN" sz="2800" dirty="0">
                          <a:latin typeface="Tahoma" panose="020B0604030504040204" pitchFamily="34" charset="0"/>
                          <a:ea typeface="Tahoma" panose="020B0604030504040204" pitchFamily="34" charset="0"/>
                          <a:cs typeface="Tahoma" panose="020B0604030504040204" pitchFamily="34" charset="0"/>
                        </a:rPr>
                        <a:t>BMI ≥25</a:t>
                      </a:r>
                      <a:endParaRPr lang="vi-VN" sz="28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71508377"/>
                  </a:ext>
                </a:extLst>
              </a:tr>
            </a:tbl>
          </a:graphicData>
        </a:graphic>
      </p:graphicFrame>
    </p:spTree>
    <p:extLst>
      <p:ext uri="{BB962C8B-B14F-4D97-AF65-F5344CB8AC3E}">
        <p14:creationId xmlns:p14="http://schemas.microsoft.com/office/powerpoint/2010/main" val="293156055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5" y="3338590"/>
            <a:ext cx="4969047" cy="3254714"/>
          </a:xfrm>
        </p:spPr>
        <p:txBody>
          <a:bodyPr>
            <a:normAutofit/>
          </a:body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Lượng dinh dưỡng đưa vào</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Cân nặng</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Triệu chứng tiêu hóa</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B80D6D4A-210E-F88B-DD14-9D3D99A9DE82}"/>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DE216410-BA76-12C0-C20D-9280ACBB0554}"/>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
        <p:nvSpPr>
          <p:cNvPr id="5" name="Content Placeholder 2">
            <a:extLst>
              <a:ext uri="{FF2B5EF4-FFF2-40B4-BE49-F238E27FC236}">
                <a16:creationId xmlns:a16="http://schemas.microsoft.com/office/drawing/2014/main" id="{AE08B9FA-1C53-1A2F-80A0-5168364A4262}"/>
              </a:ext>
            </a:extLst>
          </p:cNvPr>
          <p:cNvSpPr txBox="1">
            <a:spLocks/>
          </p:cNvSpPr>
          <p:nvPr/>
        </p:nvSpPr>
        <p:spPr>
          <a:xfrm>
            <a:off x="6095994" y="3335562"/>
            <a:ext cx="5181602" cy="32547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vi-VN" dirty="0">
                <a:latin typeface="Tahoma" panose="020B0604030504040204" pitchFamily="34" charset="0"/>
                <a:ea typeface="Tahoma" panose="020B0604030504040204" pitchFamily="34" charset="0"/>
                <a:cs typeface="Tahoma" panose="020B0604030504040204" pitchFamily="34" charset="0"/>
              </a:rPr>
              <a:t>Chức năng vận động</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Nhu cầu trao đổi chất</a:t>
            </a:r>
          </a:p>
          <a:p>
            <a:pPr>
              <a:buFontTx/>
              <a:buChar char="-"/>
            </a:pPr>
            <a:r>
              <a:rPr lang="vi-VN" dirty="0">
                <a:latin typeface="Tahoma" panose="020B0604030504040204" pitchFamily="34" charset="0"/>
                <a:ea typeface="Tahoma" panose="020B0604030504040204" pitchFamily="34" charset="0"/>
                <a:cs typeface="Tahoma" panose="020B0604030504040204" pitchFamily="34" charset="0"/>
              </a:rPr>
              <a:t>Thăm khám lâm sàng</a:t>
            </a:r>
          </a:p>
        </p:txBody>
      </p:sp>
    </p:spTree>
    <p:extLst>
      <p:ext uri="{BB962C8B-B14F-4D97-AF65-F5344CB8AC3E}">
        <p14:creationId xmlns:p14="http://schemas.microsoft.com/office/powerpoint/2010/main" val="3146585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 calcmode="lin" valueType="num">
                                      <p:cBhvr additive="base">
                                        <p:cTn id="3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uiExpand="1" build="p"/>
    </p:bldLst>
  </p:timing>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2" y="3338590"/>
            <a:ext cx="10363197" cy="3254714"/>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SGA A: không SDD, lượng thức ăn/lượng dinh dưỡng đưa vào tốt, giảm &lt;5% cân nặng, không có/các triệu chứng không ảnh hưởng đến lượng thức ăn đưa vào, không có hạn chế chức năng vận động, không bị thiếu hụt khối lượng mỡ/khối lượng cơ hoặc đáp ứng một số tiêu chí của SGA B/SGA C nhưng gần đây đã ăn uống đầy đủ, tăng cân, cải thiện đáng kể các triệu chứng cho phép ăn uống đầy đủ, cải thiện đáng kể chức năng vận động, thiếu hụt mãn tính về khối lượng mỡ và cơ nhưng gần đây cải thiện lâm sàng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2" y="1735722"/>
            <a:ext cx="10363198"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2" y="1240849"/>
            <a:ext cx="10363197"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62D4A0FB-4F92-6362-0452-760045E5F4BE}"/>
              </a:ext>
            </a:extLst>
          </p:cNvPr>
          <p:cNvSpPr txBox="1"/>
          <p:nvPr/>
        </p:nvSpPr>
        <p:spPr>
          <a:xfrm>
            <a:off x="914402" y="2320497"/>
            <a:ext cx="10363196"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98F66629-B388-DE91-4C6F-9A0FB035A8AB}"/>
              </a:ext>
            </a:extLst>
          </p:cNvPr>
          <p:cNvSpPr txBox="1"/>
          <p:nvPr/>
        </p:nvSpPr>
        <p:spPr>
          <a:xfrm>
            <a:off x="914400" y="2843717"/>
            <a:ext cx="10363196"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1844658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3338590"/>
            <a:ext cx="10363199" cy="3302842"/>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SGB B: SDD nhẹ/trung bình, giảm lượng thức ăn/lượng dinh dưỡng đưa vào, giảm 5-10% cân nặng, một số triệu chứng ảnh hưởng đến lượng thức ăn đưa vào, hạn chế chức năng vừa phải hoặc suy giảm gần đây, giảm nhẹ/trung bình khối lượng mỡ và/hoặc khối lượng cơ hoặc đáp ứng một số tiêu chí của SGA C nhưng cải thiện (không đầy đủ) lượng thức ăn đưa vào, gần đây cân nặng ổn định, giảm các triệu chứng ảnh hưởng đến tiêu hóa, ổn định chức năng vận động.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12CA6079-AEEC-1103-8D46-62A1D5465A1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517D140D-B0BA-062E-FDBC-1E26B5363F0C}"/>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22065083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3338590"/>
            <a:ext cx="10363199" cy="3158463"/>
          </a:xfrm>
        </p:spPr>
        <p:txBody>
          <a:bodyPr>
            <a:normAutofit/>
          </a:bodyPr>
          <a:lstStyle/>
          <a:p>
            <a:pPr>
              <a:buFontTx/>
              <a:buChar char="-"/>
            </a:pPr>
            <a:r>
              <a:rPr lang="vi-VN" sz="2600" dirty="0">
                <a:latin typeface="Tahoma" panose="020B0604030504040204" pitchFamily="34" charset="0"/>
                <a:ea typeface="Tahoma" panose="020B0604030504040204" pitchFamily="34" charset="0"/>
                <a:cs typeface="Tahoma" panose="020B0604030504040204" pitchFamily="34" charset="0"/>
              </a:rPr>
              <a:t>SGA C: SDD nặng, thiếu hụt lượng thức ăn/lượng dinh dưỡng đưa vào nghiêm trọng, đang giảm &gt;10% cân nặng, các triệu chứng ảnh hưởng đáng kể đến lượng thức ăn/lượng dinh dưỡng đưa vào, suy giảm chức năng vận động nghiêm trọng hoặc gần đây suy giảm đáng kể, dấu hiệu giảm khối lượng mỡ và/hoặc giảm khối lượng cơ rõ ràng.</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a:extLst>
              <a:ext uri="{FF2B5EF4-FFF2-40B4-BE49-F238E27FC236}">
                <a16:creationId xmlns:a16="http://schemas.microsoft.com/office/drawing/2014/main" id="{4CD68725-564E-417E-9A28-1CFF7FFAB537}"/>
              </a:ext>
            </a:extLst>
          </p:cNvPr>
          <p:cNvSpPr txBox="1"/>
          <p:nvPr/>
        </p:nvSpPr>
        <p:spPr>
          <a:xfrm>
            <a:off x="914400" y="2320497"/>
            <a:ext cx="10363198" cy="523220"/>
          </a:xfrm>
          <a:prstGeom prst="rect">
            <a:avLst/>
          </a:prstGeom>
          <a:noFill/>
        </p:spPr>
        <p:txBody>
          <a:bodyPr wrap="square" rtlCol="0">
            <a:spAutoFit/>
          </a:bodyPr>
          <a:lstStyle/>
          <a:p>
            <a:pPr marL="457200" indent="-457200">
              <a:buFont typeface="Wingdings" panose="05000000000000000000" pitchFamily="2" charset="2"/>
              <a:buChar char="q"/>
            </a:pPr>
            <a:r>
              <a:rPr lang="vi-VN" sz="2800" dirty="0">
                <a:latin typeface="Tahoma" panose="020B0604030504040204" pitchFamily="34" charset="0"/>
                <a:ea typeface="Tahoma" panose="020B0604030504040204" pitchFamily="34" charset="0"/>
                <a:cs typeface="Tahoma" panose="020B0604030504040204" pitchFamily="34" charset="0"/>
              </a:rPr>
              <a:t>Tiêu chuẩn chẩn đoán</a:t>
            </a:r>
          </a:p>
        </p:txBody>
      </p:sp>
      <p:sp>
        <p:nvSpPr>
          <p:cNvPr id="4" name="TextBox 3">
            <a:extLst>
              <a:ext uri="{FF2B5EF4-FFF2-40B4-BE49-F238E27FC236}">
                <a16:creationId xmlns:a16="http://schemas.microsoft.com/office/drawing/2014/main" id="{A5CE92F0-C045-BEA4-B834-86B7A1CA18EF}"/>
              </a:ext>
            </a:extLst>
          </p:cNvPr>
          <p:cNvSpPr txBox="1"/>
          <p:nvPr/>
        </p:nvSpPr>
        <p:spPr>
          <a:xfrm>
            <a:off x="914398" y="2843717"/>
            <a:ext cx="10363198" cy="492443"/>
          </a:xfrm>
          <a:prstGeom prst="rect">
            <a:avLst/>
          </a:prstGeom>
          <a:noFill/>
        </p:spPr>
        <p:txBody>
          <a:bodyPr wrap="square" rtlCol="0">
            <a:spAutoFit/>
          </a:bodyPr>
          <a:lstStyle/>
          <a:p>
            <a:r>
              <a:rPr lang="vi-VN" sz="2600" dirty="0">
                <a:latin typeface="Tahoma" panose="020B0604030504040204" pitchFamily="34" charset="0"/>
                <a:ea typeface="Tahoma" panose="020B0604030504040204" pitchFamily="34" charset="0"/>
                <a:cs typeface="Tahoma" panose="020B0604030504040204" pitchFamily="34" charset="0"/>
              </a:rPr>
              <a:t>Phân loại TTDD theo SGA:</a:t>
            </a:r>
          </a:p>
        </p:txBody>
      </p:sp>
    </p:spTree>
    <p:extLst>
      <p:ext uri="{BB962C8B-B14F-4D97-AF65-F5344CB8AC3E}">
        <p14:creationId xmlns:p14="http://schemas.microsoft.com/office/powerpoint/2010/main" val="17784595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170947"/>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Tiêu chuẩn loại trừ</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Hồ sơ bệnh án không đầy đủ thông tin.</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32817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900184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7"/>
            <a:ext cx="10363200" cy="1006643"/>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Địa điểm: Bệnh viện Phổi Hải Phòng.</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Thời gian: Từ tháng 01 năm 2023 đến tháng 05 năm 2023.</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Thời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gian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địa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FEEC863B-EEF8-6587-09B3-7DEC3F1D7CB2}"/>
              </a:ext>
            </a:extLst>
          </p:cNvPr>
          <p:cNvSpPr txBox="1">
            <a:spLocks/>
          </p:cNvSpPr>
          <p:nvPr/>
        </p:nvSpPr>
        <p:spPr>
          <a:xfrm>
            <a:off x="914395" y="4667079"/>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Cỡ</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chọn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mẫu</a:t>
            </a:r>
            <a:endPar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396" y="3429000"/>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Thiết</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398" y="4094747"/>
            <a:ext cx="10363200" cy="572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Mô tả cắt ngang hồi cứu.</a:t>
            </a:r>
          </a:p>
        </p:txBody>
      </p:sp>
      <p:sp>
        <p:nvSpPr>
          <p:cNvPr id="7" name="Content Placeholder 2">
            <a:extLst>
              <a:ext uri="{FF2B5EF4-FFF2-40B4-BE49-F238E27FC236}">
                <a16:creationId xmlns:a16="http://schemas.microsoft.com/office/drawing/2014/main" id="{36441907-0174-A8BB-C415-FF6AFB4352BA}"/>
              </a:ext>
            </a:extLst>
          </p:cNvPr>
          <p:cNvSpPr txBox="1">
            <a:spLocks/>
          </p:cNvSpPr>
          <p:nvPr/>
        </p:nvSpPr>
        <p:spPr>
          <a:xfrm>
            <a:off x="914396" y="5263813"/>
            <a:ext cx="10363200" cy="1594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Phương pháp: Kỹ thuật không xác suất với mẫu thuận tiện.</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Cỡ mẫu: 250 hồ sơ bệnh án đủ tiêu chuẩn nghiên cứu.</a:t>
            </a:r>
          </a:p>
        </p:txBody>
      </p:sp>
    </p:spTree>
    <p:extLst>
      <p:ext uri="{BB962C8B-B14F-4D97-AF65-F5344CB8AC3E}">
        <p14:creationId xmlns:p14="http://schemas.microsoft.com/office/powerpoint/2010/main" val="7602270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2" grpId="0"/>
      <p:bldP spid="4" grpId="0"/>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Tree>
    <p:extLst>
      <p:ext uri="{BB962C8B-B14F-4D97-AF65-F5344CB8AC3E}">
        <p14:creationId xmlns:p14="http://schemas.microsoft.com/office/powerpoint/2010/main" val="9888279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686636"/>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Đặc điểm tình trạng dinh dưỡng của đối tượng nghiên cứu</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Biến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Chỉ</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8774327B-7D9E-7702-2D54-97832C22C318}"/>
              </a:ext>
            </a:extLst>
          </p:cNvPr>
          <p:cNvSpPr txBox="1"/>
          <p:nvPr/>
        </p:nvSpPr>
        <p:spPr>
          <a:xfrm>
            <a:off x="914399" y="2917231"/>
            <a:ext cx="4411578"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Nhóm tuổi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Giới</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Nghề nghiệp</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Khu vực địa lý</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Một số bệnh lý mạn tính</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Thời gian chẩn đoán</a:t>
            </a:r>
          </a:p>
        </p:txBody>
      </p:sp>
      <p:sp>
        <p:nvSpPr>
          <p:cNvPr id="2" name="TextBox 1">
            <a:extLst>
              <a:ext uri="{FF2B5EF4-FFF2-40B4-BE49-F238E27FC236}">
                <a16:creationId xmlns:a16="http://schemas.microsoft.com/office/drawing/2014/main" id="{7C94DEDA-8591-9831-4495-5D0F20D7CD67}"/>
              </a:ext>
            </a:extLst>
          </p:cNvPr>
          <p:cNvSpPr txBox="1"/>
          <p:nvPr/>
        </p:nvSpPr>
        <p:spPr>
          <a:xfrm>
            <a:off x="5133474" y="2917231"/>
            <a:ext cx="6833937" cy="2677656"/>
          </a:xfrm>
          <a:prstGeom prst="rect">
            <a:avLst/>
          </a:prstGeom>
          <a:noFill/>
        </p:spPr>
        <p:txBody>
          <a:bodyPr wrap="square" rtlCol="0">
            <a:spAutoFit/>
          </a:bodyPr>
          <a:lstStyle/>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Sốt</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Mức độ tổn thương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Tổn thương có hang trên phim X-quang</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thiếu máu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Số lượng bạch cầu</a:t>
            </a:r>
          </a:p>
          <a:p>
            <a:pPr marL="0" indent="0">
              <a:buNone/>
            </a:pPr>
            <a:r>
              <a:rPr lang="vi-VN" sz="2800" dirty="0">
                <a:latin typeface="Tahoma" panose="020B0604030504040204" pitchFamily="34" charset="0"/>
                <a:ea typeface="Tahoma" panose="020B0604030504040204" pitchFamily="34" charset="0"/>
                <a:cs typeface="Tahoma" panose="020B0604030504040204" pitchFamily="34" charset="0"/>
              </a:rPr>
              <a:t> - Tình trạng kháng thuốc điều trị lao</a:t>
            </a:r>
          </a:p>
        </p:txBody>
      </p:sp>
    </p:spTree>
    <p:extLst>
      <p:ext uri="{BB962C8B-B14F-4D97-AF65-F5344CB8AC3E}">
        <p14:creationId xmlns:p14="http://schemas.microsoft.com/office/powerpoint/2010/main" val="136557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398" y="2401468"/>
            <a:ext cx="10363200" cy="1769480"/>
          </a:xfrm>
        </p:spPr>
        <p:txBody>
          <a:bodyPr>
            <a:normAutofit/>
          </a:body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Từ hồ sơ bệnh án lao phổi mới lưu trữ tại phòng Kế hoạch tổng hợp Bệnh viện Phổi Hải Phòng theo mẫu bệnh án nghiên cứu đối với những bệnh nhân vào viện từ tháng 01 năm 2022 đến tháng 12 năm 2022</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thập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thông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tin</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1" y="1240849"/>
            <a:ext cx="10363200"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07D54A82-049E-8131-7F88-232F16B9C912}"/>
              </a:ext>
            </a:extLst>
          </p:cNvPr>
          <p:cNvSpPr txBox="1">
            <a:spLocks/>
          </p:cNvSpPr>
          <p:nvPr/>
        </p:nvSpPr>
        <p:spPr>
          <a:xfrm>
            <a:off x="914400" y="4170948"/>
            <a:ext cx="10363201"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Phương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pháp</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xử</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lý</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liệu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2C3CE27-CAC3-6BCB-515A-6516A8004FA8}"/>
              </a:ext>
            </a:extLst>
          </p:cNvPr>
          <p:cNvSpPr txBox="1">
            <a:spLocks/>
          </p:cNvSpPr>
          <p:nvPr/>
        </p:nvSpPr>
        <p:spPr>
          <a:xfrm>
            <a:off x="914402" y="4836694"/>
            <a:ext cx="10363200" cy="1580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vi-VN" dirty="0">
                <a:latin typeface="Tahoma" panose="020B0604030504040204" pitchFamily="34" charset="0"/>
                <a:ea typeface="Tahoma" panose="020B0604030504040204" pitchFamily="34" charset="0"/>
                <a:cs typeface="Tahoma" panose="020B0604030504040204" pitchFamily="34" charset="0"/>
              </a:rPr>
              <a:t>Số liệu được nhập, xử lý và phân tích bằng phần mềm SPSS 27.</a:t>
            </a:r>
          </a:p>
          <a:p>
            <a:pPr marL="0" indent="0">
              <a:buNone/>
            </a:pPr>
            <a:r>
              <a:rPr lang="vi-VN" dirty="0">
                <a:latin typeface="Tahoma" panose="020B0604030504040204" pitchFamily="34" charset="0"/>
                <a:ea typeface="Tahoma" panose="020B0604030504040204" pitchFamily="34" charset="0"/>
                <a:cs typeface="Tahoma" panose="020B0604030504040204" pitchFamily="34" charset="0"/>
              </a:rPr>
              <a:t>Các test sử dụng trong y học: tính tỷ lệ %, test 𝝌^𝟐 để so sánh 2 tỷ lệ và kiểm định tính độc lập, mức ý nghĩa thống kê p&lt;0,05.</a:t>
            </a:r>
          </a:p>
        </p:txBody>
      </p:sp>
    </p:spTree>
    <p:extLst>
      <p:ext uri="{BB962C8B-B14F-4D97-AF65-F5344CB8AC3E}">
        <p14:creationId xmlns:p14="http://schemas.microsoft.com/office/powerpoint/2010/main" val="36945462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634914"/>
            <a:ext cx="10363199" cy="1171075"/>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ngẫu nhiên</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Dùng test thống kê đúng, tìm các giá trị ngoại lai.</a:t>
            </a:r>
          </a:p>
          <a:p>
            <a:pPr>
              <a:buFont typeface="Wingdings" panose="05000000000000000000" pitchFamily="2" charset="2"/>
              <a:buChar char="Ø"/>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Sai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khống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chế</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sai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số</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Content Placeholder 2">
            <a:extLst>
              <a:ext uri="{FF2B5EF4-FFF2-40B4-BE49-F238E27FC236}">
                <a16:creationId xmlns:a16="http://schemas.microsoft.com/office/drawing/2014/main" id="{DC6178E9-292F-075F-0B32-35CF311B83B0}"/>
              </a:ext>
            </a:extLst>
          </p:cNvPr>
          <p:cNvSpPr txBox="1">
            <a:spLocks/>
          </p:cNvSpPr>
          <p:nvPr/>
        </p:nvSpPr>
        <p:spPr>
          <a:xfrm>
            <a:off x="914400" y="4018546"/>
            <a:ext cx="10363199" cy="1171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Sai số hệ thống</a:t>
            </a:r>
          </a:p>
          <a:p>
            <a:pPr>
              <a:buFont typeface="Wingdings" panose="05000000000000000000" pitchFamily="2" charset="2"/>
              <a:buChar char="Ø"/>
            </a:pPr>
            <a:r>
              <a:rPr lang="vi-VN" dirty="0">
                <a:latin typeface="Tahoma" panose="020B0604030504040204" pitchFamily="34" charset="0"/>
                <a:ea typeface="Tahoma" panose="020B0604030504040204" pitchFamily="34" charset="0"/>
                <a:cs typeface="Tahoma" panose="020B0604030504040204" pitchFamily="34" charset="0"/>
              </a:rPr>
              <a:t> Nhập số liệu chính xác, cẩn thận và kiểm tra chặt chẽ.</a:t>
            </a:r>
          </a:p>
        </p:txBody>
      </p:sp>
    </p:spTree>
    <p:extLst>
      <p:ext uri="{BB962C8B-B14F-4D97-AF65-F5344CB8AC3E}">
        <p14:creationId xmlns:p14="http://schemas.microsoft.com/office/powerpoint/2010/main" val="39192499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heel(1)">
                                      <p:cBhvr>
                                        <p:cTn id="15" dur="500"/>
                                        <p:tgtEl>
                                          <p:spTgt spid="2">
                                            <p:txEl>
                                              <p:pRg st="0" end="0"/>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wheel(1)">
                                      <p:cBhvr>
                                        <p:cTn id="18"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3914275"/>
          </a:xfrm>
        </p:spPr>
        <p:txBody>
          <a:bodyPr>
            <a:normAutofit lnSpcReduction="10000"/>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Đề tài nghiên cứu được Hội đồng khoa học Trường Đại học Y Dược Hải Phòng xét duyệt và được sự cho phép của Ban lãnh đạo Bệnh viện Phổi Hải Phòng.</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Các thông tin của các bệnh nhân tham gia nghiên cứu được giữ bí mật theo quy định.</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Đảm bảo tính trung thực của thông tin của các bệnh nhân tham gia nghiên cứu.</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Kết quả nghiên cứu chỉ nhằm bảo vệ và nâng cao sức khoẻ cho bệnh nhân, không nhằm mục đích nào khác.</a:t>
            </a:r>
          </a:p>
        </p:txBody>
      </p:sp>
      <p:sp>
        <p:nvSpPr>
          <p:cNvPr id="6" name="Title 1">
            <a:extLst>
              <a:ext uri="{FF2B5EF4-FFF2-40B4-BE49-F238E27FC236}">
                <a16:creationId xmlns:a16="http://schemas.microsoft.com/office/drawing/2014/main" id="{BD40D550-303A-9355-2E89-0F834937E365}"/>
              </a:ext>
            </a:extLst>
          </p:cNvPr>
          <p:cNvSpPr txBox="1">
            <a:spLocks/>
          </p:cNvSpPr>
          <p:nvPr/>
        </p:nvSpPr>
        <p:spPr>
          <a:xfrm>
            <a:off x="914400" y="1735722"/>
            <a:ext cx="10363200"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Đạo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đức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E6F79BCE-B9A9-34FB-434B-B8C2890E5E1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557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QUẢ VÀ BÀN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86986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ĐẶC ĐIỂM TÌNH TRẠNG DINH DƯỠNG </a:t>
            </a:r>
          </a:p>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463432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2230749035"/>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F919788-B52A-63F2-912F-CAF14EE036ED}"/>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89396451"/>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EDEDF9-1189-DD3B-92D2-DACE0391EAD9}"/>
              </a:ext>
            </a:extLst>
          </p:cNvPr>
          <p:cNvGraphicFramePr>
            <a:graphicFrameLocks noGrp="1"/>
          </p:cNvGraphicFramePr>
          <p:nvPr>
            <p:extLst>
              <p:ext uri="{D42A27DB-BD31-4B8C-83A1-F6EECF244321}">
                <p14:modId xmlns:p14="http://schemas.microsoft.com/office/powerpoint/2010/main" val="1981329838"/>
              </p:ext>
            </p:extLst>
          </p:nvPr>
        </p:nvGraphicFramePr>
        <p:xfrm>
          <a:off x="838199" y="2594810"/>
          <a:ext cx="10515600" cy="3430905"/>
        </p:xfrm>
        <a:graphic>
          <a:graphicData uri="http://schemas.openxmlformats.org/drawingml/2006/table">
            <a:tbl>
              <a:tblPr firstRow="1" firstCol="1" lastRow="1" lastCol="1" bandRow="1" bandCol="1">
                <a:tableStyleId>{69012ECD-51FC-41F1-AA8D-1B2483CD663E}</a:tableStyleId>
              </a:tblPr>
              <a:tblGrid>
                <a:gridCol w="5188397">
                  <a:extLst>
                    <a:ext uri="{9D8B030D-6E8A-4147-A177-3AD203B41FA5}">
                      <a16:colId xmlns:a16="http://schemas.microsoft.com/office/drawing/2014/main" val="2836409890"/>
                    </a:ext>
                  </a:extLst>
                </a:gridCol>
                <a:gridCol w="2803459">
                  <a:extLst>
                    <a:ext uri="{9D8B030D-6E8A-4147-A177-3AD203B41FA5}">
                      <a16:colId xmlns:a16="http://schemas.microsoft.com/office/drawing/2014/main" val="1871780666"/>
                    </a:ext>
                  </a:extLst>
                </a:gridCol>
                <a:gridCol w="2523744">
                  <a:extLst>
                    <a:ext uri="{9D8B030D-6E8A-4147-A177-3AD203B41FA5}">
                      <a16:colId xmlns:a16="http://schemas.microsoft.com/office/drawing/2014/main" val="3099134790"/>
                    </a:ext>
                  </a:extLst>
                </a:gridCol>
              </a:tblGrid>
              <a:tr h="374015">
                <a:tc>
                  <a:txBody>
                    <a:bodyPr/>
                    <a:lstStyle/>
                    <a:p>
                      <a:pPr marL="0" marR="0" indent="0" algn="r">
                        <a:lnSpc>
                          <a:spcPct val="150000"/>
                        </a:lnSpc>
                        <a:spcBef>
                          <a:spcPts val="100"/>
                        </a:spcBef>
                        <a:spcAft>
                          <a:spcPts val="100"/>
                        </a:spcAft>
                      </a:pP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vi-VN" sz="2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506892535"/>
                  </a:ext>
                </a:extLst>
              </a:tr>
              <a:tr h="277495">
                <a:tc>
                  <a:txBody>
                    <a:bodyPr/>
                    <a:lstStyle/>
                    <a:p>
                      <a:pPr marL="0" marR="0" indent="0" algn="l">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SDD </a:t>
                      </a:r>
                      <a:r>
                        <a:rPr lang="en-US" sz="2800" b="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độ</a:t>
                      </a: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 I</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43</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50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18897476"/>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22</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25,6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45250302"/>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SDD độ III</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21</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24,4</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0126145"/>
                  </a:ext>
                </a:extLst>
              </a:tr>
              <a:tr h="277495">
                <a:tc>
                  <a:txBody>
                    <a:bodyPr/>
                    <a:lstStyle/>
                    <a:p>
                      <a:pPr marL="0" marR="0" indent="0" algn="l">
                        <a:lnSpc>
                          <a:spcPct val="150000"/>
                        </a:lnSpc>
                        <a:spcBef>
                          <a:spcPts val="100"/>
                        </a:spcBef>
                        <a:spcAft>
                          <a:spcPts val="100"/>
                        </a:spcAft>
                      </a:pPr>
                      <a:r>
                        <a:rPr lang="en-US" sz="2800" b="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78148016"/>
                  </a:ext>
                </a:extLst>
              </a:tr>
            </a:tbl>
          </a:graphicData>
        </a:graphic>
      </p:graphicFrame>
      <p:sp>
        <p:nvSpPr>
          <p:cNvPr id="4" name="TextBox 3">
            <a:extLst>
              <a:ext uri="{FF2B5EF4-FFF2-40B4-BE49-F238E27FC236}">
                <a16:creationId xmlns:a16="http://schemas.microsoft.com/office/drawing/2014/main" id="{1EA6EF8D-27B1-7C06-C84E-DC5921E2B9CE}"/>
              </a:ext>
            </a:extLst>
          </p:cNvPr>
          <p:cNvSpPr txBox="1"/>
          <p:nvPr/>
        </p:nvSpPr>
        <p:spPr>
          <a:xfrm>
            <a:off x="3013264" y="1491915"/>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91388437"/>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1825624"/>
            <a:ext cx="10363198" cy="478372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Lao là một bệnh truyền nhiễm do trực khuẩn lao (Mycobacterium tuberculosis). Bệnh lao có thể gặp ở tất cả các bộ phận, trong đó lao phổi là thể lao phổ biến nhất.</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Bệnh nhân lao rất dễ bị SDD và ngược lại SDD lại trở thành vấn đề quan trọng hàng đầu tăng nguy cơ mắc lao.</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Việc đảm bảo dinh dưỡng cần thực hiện ngay từ đầu và trong suốt quá trình điều trị.</a:t>
            </a: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Số ca bệnh được chẩn đoán lao mới tại Hải Phòng ở mức cao so với các tỉnh và thành phố trong cả nước.</a:t>
            </a:r>
          </a:p>
          <a:p>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4F940E29-F4EF-EE08-9346-C5C78D175E2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ĐẶT VẤN ĐỀ</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3599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204AEED-4802-D1C5-C2E2-6EF47656581A}"/>
              </a:ext>
            </a:extLst>
          </p:cNvPr>
          <p:cNvSpPr>
            <a:spLocks noChangeArrowheads="1"/>
          </p:cNvSpPr>
          <p:nvPr/>
        </p:nvSpPr>
        <p:spPr bwMode="auto">
          <a:xfrm>
            <a:off x="3513221" y="1363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aphicFrame>
        <p:nvGraphicFramePr>
          <p:cNvPr id="3" name="Chart 2">
            <a:extLst>
              <a:ext uri="{FF2B5EF4-FFF2-40B4-BE49-F238E27FC236}">
                <a16:creationId xmlns:a16="http://schemas.microsoft.com/office/drawing/2014/main" id="{C180B507-65BB-7A7E-555A-063875FC2C1A}"/>
              </a:ext>
            </a:extLst>
          </p:cNvPr>
          <p:cNvGraphicFramePr/>
          <p:nvPr>
            <p:extLst>
              <p:ext uri="{D42A27DB-BD31-4B8C-83A1-F6EECF244321}">
                <p14:modId xmlns:p14="http://schemas.microsoft.com/office/powerpoint/2010/main" val="864103294"/>
              </p:ext>
            </p:extLst>
          </p:nvPr>
        </p:nvGraphicFramePr>
        <p:xfrm>
          <a:off x="2437843" y="1211179"/>
          <a:ext cx="7316313" cy="474044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F971C3-1D84-7E56-DAC5-0D8C2DD9D3CF}"/>
              </a:ext>
            </a:extLst>
          </p:cNvPr>
          <p:cNvSpPr txBox="1"/>
          <p:nvPr/>
        </p:nvSpPr>
        <p:spPr>
          <a:xfrm>
            <a:off x="1961694" y="5951621"/>
            <a:ext cx="8268610" cy="523220"/>
          </a:xfrm>
          <a:prstGeom prst="rect">
            <a:avLst/>
          </a:prstGeom>
          <a:noFill/>
        </p:spPr>
        <p:txBody>
          <a:bodyPr wrap="none" rtlCol="0">
            <a:spAutoFit/>
          </a:bodyPr>
          <a:lstStyle/>
          <a:p>
            <a:r>
              <a:rPr kumimoji="0" lang="en-US" altLang="vi-VN" sz="2800" b="1" i="0" u="none" strike="noStrike" cap="none" normalizeH="0" baseline="0" dirty="0" err="1">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H</a:t>
            </a:r>
            <a:r>
              <a:rPr kumimoji="0" lang="en-US" altLang="vi-VN" sz="2800" b="1" i="0" u="none" strike="noStrike" cap="none" normalizeH="0" baseline="0" dirty="0" err="1"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Tỷ</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lệ</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dinh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dưỡng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7481875"/>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FC7A2D7-707A-A2C8-8B24-0FACB842C2A9}"/>
              </a:ext>
            </a:extLst>
          </p:cNvPr>
          <p:cNvGraphicFramePr>
            <a:graphicFrameLocks noGrp="1"/>
          </p:cNvGraphicFramePr>
          <p:nvPr>
            <p:extLst>
              <p:ext uri="{D42A27DB-BD31-4B8C-83A1-F6EECF244321}">
                <p14:modId xmlns:p14="http://schemas.microsoft.com/office/powerpoint/2010/main" val="2685526426"/>
              </p:ext>
            </p:extLst>
          </p:nvPr>
        </p:nvGraphicFramePr>
        <p:xfrm>
          <a:off x="1052588" y="2150226"/>
          <a:ext cx="10086821" cy="4450305"/>
        </p:xfrm>
        <a:graphic>
          <a:graphicData uri="http://schemas.openxmlformats.org/drawingml/2006/table">
            <a:tbl>
              <a:tblPr firstRow="1" firstCol="1" lastRow="1" lastCol="1" bandRow="1" bandCol="1">
                <a:tableStyleId>{69012ECD-51FC-41F1-AA8D-1B2483CD663E}</a:tableStyleId>
              </a:tblPr>
              <a:tblGrid>
                <a:gridCol w="4931902">
                  <a:extLst>
                    <a:ext uri="{9D8B030D-6E8A-4147-A177-3AD203B41FA5}">
                      <a16:colId xmlns:a16="http://schemas.microsoft.com/office/drawing/2014/main" val="2698477535"/>
                    </a:ext>
                  </a:extLst>
                </a:gridCol>
                <a:gridCol w="2386556">
                  <a:extLst>
                    <a:ext uri="{9D8B030D-6E8A-4147-A177-3AD203B41FA5}">
                      <a16:colId xmlns:a16="http://schemas.microsoft.com/office/drawing/2014/main" val="611349901"/>
                    </a:ext>
                  </a:extLst>
                </a:gridCol>
                <a:gridCol w="2768363">
                  <a:extLst>
                    <a:ext uri="{9D8B030D-6E8A-4147-A177-3AD203B41FA5}">
                      <a16:colId xmlns:a16="http://schemas.microsoft.com/office/drawing/2014/main" val="663030821"/>
                    </a:ext>
                  </a:extLst>
                </a:gridCol>
              </a:tblGrid>
              <a:tr h="1603365">
                <a:tc>
                  <a:txBody>
                    <a:bodyPr/>
                    <a:lstStyle/>
                    <a:p>
                      <a:pPr marL="0" marR="0" indent="0" algn="r">
                        <a:lnSpc>
                          <a:spcPct val="150000"/>
                        </a:lnSpc>
                        <a:spcBef>
                          <a:spcPts val="100"/>
                        </a:spcBef>
                        <a:spcAft>
                          <a:spcPts val="100"/>
                        </a:spcAft>
                      </a:pP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800" b="1" cap="none" spc="0"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nhân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rgbClr val="1775BF"/>
                    </a:solidFill>
                  </a:tcPr>
                </a:tc>
                <a:tc>
                  <a:txBody>
                    <a:bodyPr/>
                    <a:lstStyle/>
                    <a:p>
                      <a:pPr marL="0" marR="0" indent="0" algn="ctr">
                        <a:lnSpc>
                          <a:spcPct val="150000"/>
                        </a:lnSpc>
                        <a:spcBef>
                          <a:spcPts val="100"/>
                        </a:spcBef>
                        <a:spcAft>
                          <a:spcPts val="0"/>
                        </a:spcAft>
                        <a:tabLst>
                          <a:tab pos="180340" algn="l"/>
                        </a:tabLst>
                      </a:pPr>
                      <a:r>
                        <a:rPr lang="en-US"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n</a:t>
                      </a:r>
                      <a:endPar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l">
                        <a:lnSpc>
                          <a:spcPct val="150000"/>
                        </a:lnSpc>
                        <a:spcBef>
                          <a:spcPts val="100"/>
                        </a:spcBef>
                        <a:spcAft>
                          <a:spcPts val="0"/>
                        </a:spcAft>
                        <a:tabLst>
                          <a:tab pos="180340" algn="l"/>
                        </a:tabLst>
                      </a:pPr>
                      <a:r>
                        <a:rPr lang="vi-VN" sz="2800" b="1" cap="none" spc="0" dirty="0">
                          <a:solidFill>
                            <a:schemeClr val="bg1"/>
                          </a:solidFill>
                          <a:effectLst/>
                          <a:latin typeface="Tahoma" panose="020B0604030504040204" pitchFamily="34" charset="0"/>
                          <a:ea typeface="Tahoma" panose="020B0604030504040204" pitchFamily="34" charset="0"/>
                          <a:cs typeface="Tahoma" panose="020B0604030504040204" pitchFamily="34" charset="0"/>
                        </a:rPr>
                        <a:t>%</a:t>
                      </a: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107755861"/>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B</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42574963"/>
                  </a:ext>
                </a:extLst>
              </a:tr>
              <a:tr h="948980">
                <a:tc>
                  <a:txBody>
                    <a:bodyPr/>
                    <a:lstStyle/>
                    <a:p>
                      <a:pPr marL="0" marR="0" indent="0" algn="l">
                        <a:lnSpc>
                          <a:spcPct val="150000"/>
                        </a:lnSpc>
                        <a:spcBef>
                          <a:spcPts val="100"/>
                        </a:spcBef>
                        <a:spcAft>
                          <a:spcPts val="100"/>
                        </a:spcAf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SGA C</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13</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14</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52388761"/>
                  </a:ext>
                </a:extLst>
              </a:tr>
              <a:tr h="948980">
                <a:tc>
                  <a:txBody>
                    <a:bodyPr/>
                    <a:lstStyle/>
                    <a:p>
                      <a:pPr marL="0" marR="0" indent="0" algn="l">
                        <a:lnSpc>
                          <a:spcPct val="150000"/>
                        </a:lnSpc>
                        <a:spcBef>
                          <a:spcPts val="100"/>
                        </a:spcBef>
                        <a:spcAft>
                          <a:spcPts val="100"/>
                        </a:spcAf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Tổng</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0"/>
                        </a:spcAft>
                        <a:tabLst>
                          <a:tab pos="180340" algn="l"/>
                        </a:tabLst>
                      </a:pPr>
                      <a:r>
                        <a:rPr lang="en-US"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rPr>
                        <a:t>93</a:t>
                      </a:r>
                      <a:endParaRPr lang="vi-VN" sz="2800" b="0" cap="none" spc="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l">
                        <a:lnSpc>
                          <a:spcPct val="150000"/>
                        </a:lnSpc>
                        <a:spcBef>
                          <a:spcPts val="100"/>
                        </a:spcBef>
                        <a:spcAft>
                          <a:spcPts val="0"/>
                        </a:spcAft>
                        <a:tabLst>
                          <a:tab pos="180340" algn="l"/>
                        </a:tabLst>
                      </a:pPr>
                      <a:r>
                        <a:rPr lang="en-US"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rPr>
                        <a:t>100</a:t>
                      </a:r>
                      <a:endParaRPr lang="vi-VN" sz="2800" b="0" cap="none" spc="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225185" marR="129915" marT="173220" marB="1732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76695104"/>
                  </a:ext>
                </a:extLst>
              </a:tr>
            </a:tbl>
          </a:graphicData>
        </a:graphic>
      </p:graphicFrame>
      <p:sp>
        <p:nvSpPr>
          <p:cNvPr id="4" name="TextBox 3">
            <a:extLst>
              <a:ext uri="{FF2B5EF4-FFF2-40B4-BE49-F238E27FC236}">
                <a16:creationId xmlns:a16="http://schemas.microsoft.com/office/drawing/2014/main" id="{016E9B21-36EC-6E98-3EB4-E3E1EDA8660C}"/>
              </a:ext>
            </a:extLst>
          </p:cNvPr>
          <p:cNvSpPr txBox="1"/>
          <p:nvPr/>
        </p:nvSpPr>
        <p:spPr>
          <a:xfrm>
            <a:off x="3013264" y="1315452"/>
            <a:ext cx="6165470"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2</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3013775"/>
      </p:ext>
    </p:extLst>
  </p:cSld>
  <p:clrMapOvr>
    <a:masterClrMapping/>
  </p:clrMapOvr>
  <p:transition>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AF19B1-ACB4-9289-16B1-D958ACEB49F6}"/>
              </a:ext>
            </a:extLst>
          </p:cNvPr>
          <p:cNvGraphicFramePr>
            <a:graphicFrameLocks noGrp="1"/>
          </p:cNvGraphicFramePr>
          <p:nvPr>
            <p:extLst>
              <p:ext uri="{D42A27DB-BD31-4B8C-83A1-F6EECF244321}">
                <p14:modId xmlns:p14="http://schemas.microsoft.com/office/powerpoint/2010/main" val="562174759"/>
              </p:ext>
            </p:extLst>
          </p:nvPr>
        </p:nvGraphicFramePr>
        <p:xfrm>
          <a:off x="1024624" y="1816150"/>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983117898"/>
                    </a:ext>
                  </a:extLst>
                </a:gridCol>
                <a:gridCol w="1736439">
                  <a:extLst>
                    <a:ext uri="{9D8B030D-6E8A-4147-A177-3AD203B41FA5}">
                      <a16:colId xmlns:a16="http://schemas.microsoft.com/office/drawing/2014/main" val="3579500564"/>
                    </a:ext>
                  </a:extLst>
                </a:gridCol>
                <a:gridCol w="1736439">
                  <a:extLst>
                    <a:ext uri="{9D8B030D-6E8A-4147-A177-3AD203B41FA5}">
                      <a16:colId xmlns:a16="http://schemas.microsoft.com/office/drawing/2014/main" val="1647312492"/>
                    </a:ext>
                  </a:extLst>
                </a:gridCol>
                <a:gridCol w="1736439">
                  <a:extLst>
                    <a:ext uri="{9D8B030D-6E8A-4147-A177-3AD203B41FA5}">
                      <a16:colId xmlns:a16="http://schemas.microsoft.com/office/drawing/2014/main" val="623811296"/>
                    </a:ext>
                  </a:extLst>
                </a:gridCol>
                <a:gridCol w="1734411">
                  <a:extLst>
                    <a:ext uri="{9D8B030D-6E8A-4147-A177-3AD203B41FA5}">
                      <a16:colId xmlns:a16="http://schemas.microsoft.com/office/drawing/2014/main" val="2745264219"/>
                    </a:ext>
                  </a:extLst>
                </a:gridCol>
              </a:tblGrid>
              <a:tr h="262021">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896557234"/>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594841163"/>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0105669"/>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66978348"/>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7 (70%)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(20%)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61045050"/>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(42,1%)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6 (31,6%)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5 (26,3%)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94593650"/>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10 (76,9%)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(15,4%)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(7,7%)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980598124"/>
                  </a:ext>
                </a:extLst>
              </a:tr>
              <a:tr h="584188">
                <a:tc>
                  <a:txBody>
                    <a:bodyPr/>
                    <a:lstStyle/>
                    <a:p>
                      <a:pPr marL="0" marR="0" indent="0" algn="l">
                        <a:lnSpc>
                          <a:spcPct val="150000"/>
                        </a:lnSpc>
                        <a:spcBef>
                          <a:spcPts val="100"/>
                        </a:spcBef>
                        <a:spcAft>
                          <a:spcPts val="100"/>
                        </a:spcAft>
                      </a:pP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13 (50,2%)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6 (23,1%)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7 (26,9%)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26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65372823"/>
                  </a:ext>
                </a:extLst>
              </a:tr>
            </a:tbl>
          </a:graphicData>
        </a:graphic>
      </p:graphicFrame>
      <p:sp>
        <p:nvSpPr>
          <p:cNvPr id="3" name="TextBox 2">
            <a:extLst>
              <a:ext uri="{FF2B5EF4-FFF2-40B4-BE49-F238E27FC236}">
                <a16:creationId xmlns:a16="http://schemas.microsoft.com/office/drawing/2014/main" id="{843D1811-F7A0-2AE9-96F3-ACB0B7F54008}"/>
              </a:ext>
            </a:extLst>
          </p:cNvPr>
          <p:cNvSpPr txBox="1"/>
          <p:nvPr/>
        </p:nvSpPr>
        <p:spPr>
          <a:xfrm>
            <a:off x="1309271" y="1138989"/>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8847960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D1811-F7A0-2AE9-96F3-ACB0B7F54008}"/>
              </a:ext>
            </a:extLst>
          </p:cNvPr>
          <p:cNvSpPr txBox="1"/>
          <p:nvPr/>
        </p:nvSpPr>
        <p:spPr>
          <a:xfrm>
            <a:off x="1346943" y="6112042"/>
            <a:ext cx="949811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Hình</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graphicFrame>
        <p:nvGraphicFramePr>
          <p:cNvPr id="6" name="Chart 5">
            <a:extLst>
              <a:ext uri="{FF2B5EF4-FFF2-40B4-BE49-F238E27FC236}">
                <a16:creationId xmlns:a16="http://schemas.microsoft.com/office/drawing/2014/main" id="{058D6BC8-7321-BA95-7FFA-35EC5FE01CC8}"/>
              </a:ext>
            </a:extLst>
          </p:cNvPr>
          <p:cNvGraphicFramePr/>
          <p:nvPr>
            <p:extLst>
              <p:ext uri="{D42A27DB-BD31-4B8C-83A1-F6EECF244321}">
                <p14:modId xmlns:p14="http://schemas.microsoft.com/office/powerpoint/2010/main" val="1234217537"/>
              </p:ext>
            </p:extLst>
          </p:nvPr>
        </p:nvGraphicFramePr>
        <p:xfrm>
          <a:off x="652137" y="1180946"/>
          <a:ext cx="10812380" cy="49310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9259571"/>
      </p:ext>
    </p:extLst>
  </p:cSld>
  <p:clrMapOvr>
    <a:masterClrMapping/>
  </p:clrMapOvr>
  <p:transition>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668D98B-180A-0931-8436-CAC15B657AB3}"/>
              </a:ext>
            </a:extLst>
          </p:cNvPr>
          <p:cNvGraphicFramePr>
            <a:graphicFrameLocks noGrp="1"/>
          </p:cNvGraphicFramePr>
          <p:nvPr>
            <p:extLst>
              <p:ext uri="{D42A27DB-BD31-4B8C-83A1-F6EECF244321}">
                <p14:modId xmlns:p14="http://schemas.microsoft.com/office/powerpoint/2010/main" val="4019724015"/>
              </p:ext>
            </p:extLst>
          </p:nvPr>
        </p:nvGraphicFramePr>
        <p:xfrm>
          <a:off x="1024622" y="1832146"/>
          <a:ext cx="10142751" cy="4777796"/>
        </p:xfrm>
        <a:graphic>
          <a:graphicData uri="http://schemas.openxmlformats.org/drawingml/2006/table">
            <a:tbl>
              <a:tblPr firstRow="1" firstCol="1" bandRow="1">
                <a:tableStyleId>{5C22544A-7EE6-4342-B048-85BDC9FD1C3A}</a:tableStyleId>
              </a:tblPr>
              <a:tblGrid>
                <a:gridCol w="3199023">
                  <a:extLst>
                    <a:ext uri="{9D8B030D-6E8A-4147-A177-3AD203B41FA5}">
                      <a16:colId xmlns:a16="http://schemas.microsoft.com/office/drawing/2014/main" val="2059191531"/>
                    </a:ext>
                  </a:extLst>
                </a:gridCol>
                <a:gridCol w="2314576">
                  <a:extLst>
                    <a:ext uri="{9D8B030D-6E8A-4147-A177-3AD203B41FA5}">
                      <a16:colId xmlns:a16="http://schemas.microsoft.com/office/drawing/2014/main" val="12845010"/>
                    </a:ext>
                  </a:extLst>
                </a:gridCol>
                <a:gridCol w="2314576">
                  <a:extLst>
                    <a:ext uri="{9D8B030D-6E8A-4147-A177-3AD203B41FA5}">
                      <a16:colId xmlns:a16="http://schemas.microsoft.com/office/drawing/2014/main" val="3944968495"/>
                    </a:ext>
                  </a:extLst>
                </a:gridCol>
                <a:gridCol w="2314576">
                  <a:extLst>
                    <a:ext uri="{9D8B030D-6E8A-4147-A177-3AD203B41FA5}">
                      <a16:colId xmlns:a16="http://schemas.microsoft.com/office/drawing/2014/main" val="952499769"/>
                    </a:ext>
                  </a:extLst>
                </a:gridCol>
              </a:tblGrid>
              <a:tr h="130509">
                <a:tc gridSpan="4">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937136612"/>
                  </a:ext>
                </a:extLst>
              </a:tr>
              <a:tr h="584188">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40011795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8293883"/>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20-29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8 (72,7%)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(27,3%)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9407538"/>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30-39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14 (82,4%)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3 (17,6%)</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2078405"/>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40-49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(81%)</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4 (19%)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21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81451150"/>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50-59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15 (88,2%)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 (11,8%)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628095867"/>
                  </a:ext>
                </a:extLst>
              </a:tr>
              <a:tr h="584188">
                <a:tc>
                  <a:txBody>
                    <a:bodyPr/>
                    <a:lstStyle/>
                    <a:p>
                      <a:pPr marL="0" marR="0" indent="0" algn="l">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tuổi</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23 (95,8%)</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1 (4,2%)</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effectLst/>
                          <a:latin typeface="Tahoma" panose="020B0604030504040204" pitchFamily="34" charset="0"/>
                          <a:ea typeface="Tahoma" panose="020B0604030504040204" pitchFamily="34" charset="0"/>
                          <a:cs typeface="Tahoma" panose="020B0604030504040204" pitchFamily="34" charset="0"/>
                        </a:rPr>
                        <a:t>24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6148" marR="6614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33293780"/>
                  </a:ext>
                </a:extLst>
              </a:tr>
            </a:tbl>
          </a:graphicData>
        </a:graphic>
      </p:graphicFrame>
      <p:sp>
        <p:nvSpPr>
          <p:cNvPr id="2" name="TextBox 1">
            <a:extLst>
              <a:ext uri="{FF2B5EF4-FFF2-40B4-BE49-F238E27FC236}">
                <a16:creationId xmlns:a16="http://schemas.microsoft.com/office/drawing/2014/main" id="{A13C30A6-67D9-FD9D-6362-AB3DCAA5EA25}"/>
              </a:ext>
            </a:extLst>
          </p:cNvPr>
          <p:cNvSpPr txBox="1"/>
          <p:nvPr/>
        </p:nvSpPr>
        <p:spPr>
          <a:xfrm>
            <a:off x="1309269" y="1187115"/>
            <a:ext cx="957345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4</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nhóm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tuổi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dựa</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altLang="vi-VN" sz="2800" b="1" dirty="0" err="1" bmk="_Toc134975127">
                <a:solidFill>
                  <a:srgbClr val="1775BF"/>
                </a:solidFill>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5494476"/>
      </p:ext>
    </p:extLst>
  </p:cSld>
  <p:clrMapOvr>
    <a:masterClrMapping/>
  </p:clrMapOvr>
  <p:transition>
    <p:push di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5CF3B38-A54D-12E5-E4B3-8A3812A178F8}"/>
              </a:ext>
            </a:extLst>
          </p:cNvPr>
          <p:cNvGraphicFramePr>
            <a:graphicFrameLocks noGrp="1"/>
          </p:cNvGraphicFramePr>
          <p:nvPr>
            <p:extLst>
              <p:ext uri="{D42A27DB-BD31-4B8C-83A1-F6EECF244321}">
                <p14:modId xmlns:p14="http://schemas.microsoft.com/office/powerpoint/2010/main" val="3892287237"/>
              </p:ext>
            </p:extLst>
          </p:nvPr>
        </p:nvGraphicFramePr>
        <p:xfrm>
          <a:off x="778931" y="1637964"/>
          <a:ext cx="10634133" cy="5137680"/>
        </p:xfrm>
        <a:graphic>
          <a:graphicData uri="http://schemas.openxmlformats.org/drawingml/2006/table">
            <a:tbl>
              <a:tblPr firstRow="1" firstCol="1" bandRow="1">
                <a:tableStyleId>{5C22544A-7EE6-4342-B048-85BDC9FD1C3A}</a:tableStyleId>
              </a:tblPr>
              <a:tblGrid>
                <a:gridCol w="1926682">
                  <a:extLst>
                    <a:ext uri="{9D8B030D-6E8A-4147-A177-3AD203B41FA5}">
                      <a16:colId xmlns:a16="http://schemas.microsoft.com/office/drawing/2014/main" val="1949021366"/>
                    </a:ext>
                  </a:extLst>
                </a:gridCol>
                <a:gridCol w="2421860">
                  <a:extLst>
                    <a:ext uri="{9D8B030D-6E8A-4147-A177-3AD203B41FA5}">
                      <a16:colId xmlns:a16="http://schemas.microsoft.com/office/drawing/2014/main" val="2548379364"/>
                    </a:ext>
                  </a:extLst>
                </a:gridCol>
                <a:gridCol w="1019471">
                  <a:extLst>
                    <a:ext uri="{9D8B030D-6E8A-4147-A177-3AD203B41FA5}">
                      <a16:colId xmlns:a16="http://schemas.microsoft.com/office/drawing/2014/main" val="3968378218"/>
                    </a:ext>
                  </a:extLst>
                </a:gridCol>
                <a:gridCol w="1211204">
                  <a:extLst>
                    <a:ext uri="{9D8B030D-6E8A-4147-A177-3AD203B41FA5}">
                      <a16:colId xmlns:a16="http://schemas.microsoft.com/office/drawing/2014/main" val="634744896"/>
                    </a:ext>
                  </a:extLst>
                </a:gridCol>
                <a:gridCol w="1103489">
                  <a:extLst>
                    <a:ext uri="{9D8B030D-6E8A-4147-A177-3AD203B41FA5}">
                      <a16:colId xmlns:a16="http://schemas.microsoft.com/office/drawing/2014/main" val="1063992175"/>
                    </a:ext>
                  </a:extLst>
                </a:gridCol>
                <a:gridCol w="902672">
                  <a:extLst>
                    <a:ext uri="{9D8B030D-6E8A-4147-A177-3AD203B41FA5}">
                      <a16:colId xmlns:a16="http://schemas.microsoft.com/office/drawing/2014/main" val="1793506544"/>
                    </a:ext>
                  </a:extLst>
                </a:gridCol>
                <a:gridCol w="2048755">
                  <a:extLst>
                    <a:ext uri="{9D8B030D-6E8A-4147-A177-3AD203B41FA5}">
                      <a16:colId xmlns:a16="http://schemas.microsoft.com/office/drawing/2014/main" val="1011893659"/>
                    </a:ext>
                  </a:extLst>
                </a:gridCol>
              </a:tblGrid>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08555992"/>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1940980392"/>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33 (52,4%)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(25,4%)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268034"/>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(43,5%)</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(26,1%)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(30,4%)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89894658"/>
                  </a:ext>
                </a:extLst>
              </a:tr>
              <a:tr h="343354">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02141594"/>
                  </a:ext>
                </a:extLst>
              </a:tr>
              <a:tr h="710380">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Giới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434369334"/>
                  </a:ext>
                </a:extLst>
              </a:tr>
              <a:tr h="71038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Nam</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61 (85,9%)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(14,1%)</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092479"/>
                  </a:ext>
                </a:extLst>
              </a:tr>
              <a:tr h="71038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Nữ</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19 (86,4%)</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(13,6%)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34761" marR="347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771838252"/>
                  </a:ext>
                </a:extLst>
              </a:tr>
            </a:tbl>
          </a:graphicData>
        </a:graphic>
      </p:graphicFrame>
      <p:sp>
        <p:nvSpPr>
          <p:cNvPr id="2" name="TextBox 1">
            <a:extLst>
              <a:ext uri="{FF2B5EF4-FFF2-40B4-BE49-F238E27FC236}">
                <a16:creationId xmlns:a16="http://schemas.microsoft.com/office/drawing/2014/main" id="{F18B099C-7FCF-63BB-515D-8BDFE3F4B66C}"/>
              </a:ext>
            </a:extLst>
          </p:cNvPr>
          <p:cNvSpPr txBox="1"/>
          <p:nvPr/>
        </p:nvSpPr>
        <p:spPr>
          <a:xfrm>
            <a:off x="3144709" y="1114744"/>
            <a:ext cx="590257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5.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giới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77526609"/>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271B71-CC15-14A1-4C49-E6C29CAD0D06}"/>
              </a:ext>
            </a:extLst>
          </p:cNvPr>
          <p:cNvGraphicFramePr>
            <a:graphicFrameLocks noGrp="1"/>
          </p:cNvGraphicFramePr>
          <p:nvPr>
            <p:extLst>
              <p:ext uri="{D42A27DB-BD31-4B8C-83A1-F6EECF244321}">
                <p14:modId xmlns:p14="http://schemas.microsoft.com/office/powerpoint/2010/main" val="109755825"/>
              </p:ext>
            </p:extLst>
          </p:nvPr>
        </p:nvGraphicFramePr>
        <p:xfrm>
          <a:off x="1439999" y="1750259"/>
          <a:ext cx="9312002"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2175854021"/>
                    </a:ext>
                  </a:extLst>
                </a:gridCol>
                <a:gridCol w="1605389">
                  <a:extLst>
                    <a:ext uri="{9D8B030D-6E8A-4147-A177-3AD203B41FA5}">
                      <a16:colId xmlns:a16="http://schemas.microsoft.com/office/drawing/2014/main" val="1715155361"/>
                    </a:ext>
                  </a:extLst>
                </a:gridCol>
                <a:gridCol w="1605389">
                  <a:extLst>
                    <a:ext uri="{9D8B030D-6E8A-4147-A177-3AD203B41FA5}">
                      <a16:colId xmlns:a16="http://schemas.microsoft.com/office/drawing/2014/main" val="2912076263"/>
                    </a:ext>
                  </a:extLst>
                </a:gridCol>
                <a:gridCol w="1605389">
                  <a:extLst>
                    <a:ext uri="{9D8B030D-6E8A-4147-A177-3AD203B41FA5}">
                      <a16:colId xmlns:a16="http://schemas.microsoft.com/office/drawing/2014/main" val="2129590335"/>
                    </a:ext>
                  </a:extLst>
                </a:gridCol>
                <a:gridCol w="1605389">
                  <a:extLst>
                    <a:ext uri="{9D8B030D-6E8A-4147-A177-3AD203B41FA5}">
                      <a16:colId xmlns:a16="http://schemas.microsoft.com/office/drawing/2014/main" val="4012082575"/>
                    </a:ext>
                  </a:extLst>
                </a:gridCol>
              </a:tblGrid>
              <a:tr h="240560">
                <a:tc gridSpan="5">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2532640"/>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 n=22</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SDD độ III n=21</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7571003"/>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(40%)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307714096"/>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321366289"/>
                  </a:ext>
                </a:extLst>
              </a:tr>
              <a:tr h="513847">
                <a:tc>
                  <a:txBody>
                    <a:bodyPr/>
                    <a:lstStyle/>
                    <a:p>
                      <a:pPr marL="0" marR="0" indent="0" algn="l">
                        <a:lnSpc>
                          <a:spcPct val="150000"/>
                        </a:lnSpc>
                        <a:spcBef>
                          <a:spcPts val="0"/>
                        </a:spcBef>
                        <a:spcAft>
                          <a:spcPts val="0"/>
                        </a:spcAft>
                      </a:pPr>
                      <a:r>
                        <a:rPr lang="en-US" sz="2000" b="1">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b="1">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23 (46,9%)</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16 (32,7%)</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10 (20,4%)</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49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31213985"/>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Hưu</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trí</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(12,5%)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(37,5%)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8883307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Cán</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bộ</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chức</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710448929"/>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Học</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Sinh</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4 (50%)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2 (25%)</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8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272585340"/>
                  </a:ext>
                </a:extLst>
              </a:tr>
              <a:tr h="513847">
                <a:tc>
                  <a:txBody>
                    <a:bodyPr/>
                    <a:lstStyle/>
                    <a:p>
                      <a:pPr marL="0" marR="0" indent="0" algn="l">
                        <a:lnSpc>
                          <a:spcPct val="150000"/>
                        </a:lnSpc>
                        <a:spcBef>
                          <a:spcPts val="0"/>
                        </a:spcBef>
                        <a:spcAft>
                          <a:spcPts val="0"/>
                        </a:spcAft>
                      </a:pP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Nội</a:t>
                      </a:r>
                      <a:r>
                        <a:rPr lang="en-US"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trợ</a:t>
                      </a:r>
                      <a:endParaRPr lang="vi-VN" sz="2000" b="1"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1 (33,3%)</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effectLst/>
                          <a:latin typeface="Tahoma" panose="020B0604030504040204" pitchFamily="34" charset="0"/>
                          <a:ea typeface="Tahoma" panose="020B0604030504040204" pitchFamily="34" charset="0"/>
                          <a:cs typeface="Tahoma" panose="020B0604030504040204" pitchFamily="34" charset="0"/>
                        </a:rPr>
                        <a:t>3 (100%)</a:t>
                      </a:r>
                      <a:endParaRPr lang="vi-VN" sz="20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533239537"/>
                  </a:ext>
                </a:extLst>
              </a:tr>
            </a:tbl>
          </a:graphicData>
        </a:graphic>
      </p:graphicFrame>
      <p:sp>
        <p:nvSpPr>
          <p:cNvPr id="4" name="TextBox 3">
            <a:extLst>
              <a:ext uri="{FF2B5EF4-FFF2-40B4-BE49-F238E27FC236}">
                <a16:creationId xmlns:a16="http://schemas.microsoft.com/office/drawing/2014/main" id="{A095AEDB-B346-6734-FF88-0353DCC181A8}"/>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6</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88991889"/>
      </p:ext>
    </p:extLst>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19F9ED3-D116-52F8-5686-98B6988C89CD}"/>
              </a:ext>
            </a:extLst>
          </p:cNvPr>
          <p:cNvGraphicFramePr>
            <a:graphicFrameLocks noGrp="1"/>
          </p:cNvGraphicFramePr>
          <p:nvPr>
            <p:extLst>
              <p:ext uri="{D42A27DB-BD31-4B8C-83A1-F6EECF244321}">
                <p14:modId xmlns:p14="http://schemas.microsoft.com/office/powerpoint/2010/main" val="1258588704"/>
              </p:ext>
            </p:extLst>
          </p:nvPr>
        </p:nvGraphicFramePr>
        <p:xfrm>
          <a:off x="1439998" y="1750259"/>
          <a:ext cx="9312003" cy="4844197"/>
        </p:xfrm>
        <a:graphic>
          <a:graphicData uri="http://schemas.openxmlformats.org/drawingml/2006/table">
            <a:tbl>
              <a:tblPr firstRow="1" firstCol="1" bandRow="1">
                <a:tableStyleId>{5C22544A-7EE6-4342-B048-85BDC9FD1C3A}</a:tableStyleId>
              </a:tblPr>
              <a:tblGrid>
                <a:gridCol w="2890446">
                  <a:extLst>
                    <a:ext uri="{9D8B030D-6E8A-4147-A177-3AD203B41FA5}">
                      <a16:colId xmlns:a16="http://schemas.microsoft.com/office/drawing/2014/main" val="3004797409"/>
                    </a:ext>
                  </a:extLst>
                </a:gridCol>
                <a:gridCol w="2301927">
                  <a:extLst>
                    <a:ext uri="{9D8B030D-6E8A-4147-A177-3AD203B41FA5}">
                      <a16:colId xmlns:a16="http://schemas.microsoft.com/office/drawing/2014/main" val="3926653749"/>
                    </a:ext>
                  </a:extLst>
                </a:gridCol>
                <a:gridCol w="2037466">
                  <a:extLst>
                    <a:ext uri="{9D8B030D-6E8A-4147-A177-3AD203B41FA5}">
                      <a16:colId xmlns:a16="http://schemas.microsoft.com/office/drawing/2014/main" val="4278578479"/>
                    </a:ext>
                  </a:extLst>
                </a:gridCol>
                <a:gridCol w="2082164">
                  <a:extLst>
                    <a:ext uri="{9D8B030D-6E8A-4147-A177-3AD203B41FA5}">
                      <a16:colId xmlns:a16="http://schemas.microsoft.com/office/drawing/2014/main" val="1076306105"/>
                    </a:ext>
                  </a:extLst>
                </a:gridCol>
              </a:tblGrid>
              <a:tr h="240560">
                <a:tc gridSpan="4">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214924985"/>
                  </a:ext>
                </a:extLst>
              </a:tr>
              <a:tr h="513847">
                <a:tc>
                  <a:txBody>
                    <a:bodyPr/>
                    <a:lstStyle/>
                    <a:p>
                      <a:pPr marL="0" marR="0" indent="0" algn="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0"/>
                        </a:spcBef>
                        <a:spcAft>
                          <a:spcPts val="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0"/>
                        </a:spcBef>
                        <a:spcAft>
                          <a:spcPts val="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32519966"/>
                  </a:ext>
                </a:extLst>
              </a:tr>
              <a:tr h="513847">
                <a:tc>
                  <a:txBody>
                    <a:bodyPr/>
                    <a:lstStyle/>
                    <a:p>
                      <a:pPr marL="0" marR="0" indent="0" algn="l">
                        <a:lnSpc>
                          <a:spcPct val="150000"/>
                        </a:lnSpc>
                        <a:spcBef>
                          <a:spcPts val="0"/>
                        </a:spcBef>
                        <a:spcAft>
                          <a:spcPts val="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Nông</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dân</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(94,1%)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(5,9%)</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17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58553214"/>
                  </a:ext>
                </a:extLst>
              </a:tr>
              <a:tr h="513847">
                <a:tc>
                  <a:txBody>
                    <a:bodyPr/>
                    <a:lstStyle/>
                    <a:p>
                      <a:pPr marL="0" marR="0" indent="0" algn="l">
                        <a:lnSpc>
                          <a:spcPct val="150000"/>
                        </a:lnSpc>
                        <a:spcBef>
                          <a:spcPts val="0"/>
                        </a:spcBef>
                        <a:spcAft>
                          <a:spcPts val="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Công</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nhân</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(71,4%)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(28,6%)</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590345228"/>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42 (82.4%)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(17,6%)</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48458666"/>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Hưu trí</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709464381"/>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Cán bộ công chức</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68814156"/>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Học sinh – Sinh viên</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3702342"/>
                  </a:ext>
                </a:extLst>
              </a:tr>
              <a:tr h="513847">
                <a:tc>
                  <a:txBody>
                    <a:bodyPr/>
                    <a:lstStyle/>
                    <a:p>
                      <a:pPr marL="0" marR="0" indent="0" algn="l">
                        <a:lnSpc>
                          <a:spcPct val="150000"/>
                        </a:lnSpc>
                        <a:spcBef>
                          <a:spcPts val="0"/>
                        </a:spcBef>
                        <a:spcAft>
                          <a:spcPts val="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Nội trợ</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(80%)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(20%)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0"/>
                        </a:spcBef>
                        <a:spcAft>
                          <a:spcPts val="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0730" marR="6073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28483518"/>
                  </a:ext>
                </a:extLst>
              </a:tr>
            </a:tbl>
          </a:graphicData>
        </a:graphic>
      </p:graphicFrame>
      <p:sp>
        <p:nvSpPr>
          <p:cNvPr id="4" name="TextBox 3">
            <a:extLst>
              <a:ext uri="{FF2B5EF4-FFF2-40B4-BE49-F238E27FC236}">
                <a16:creationId xmlns:a16="http://schemas.microsoft.com/office/drawing/2014/main" id="{8224D18D-9D3F-E298-2808-AB2EDA66946E}"/>
              </a:ext>
            </a:extLst>
          </p:cNvPr>
          <p:cNvSpPr txBox="1"/>
          <p:nvPr/>
        </p:nvSpPr>
        <p:spPr>
          <a:xfrm>
            <a:off x="1109699" y="1227039"/>
            <a:ext cx="997260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7.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43115594"/>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97F841C-84CE-251F-696D-EC612480EA47}"/>
              </a:ext>
            </a:extLst>
          </p:cNvPr>
          <p:cNvGraphicFramePr>
            <a:graphicFrameLocks noGrp="1"/>
          </p:cNvGraphicFramePr>
          <p:nvPr>
            <p:extLst>
              <p:ext uri="{D42A27DB-BD31-4B8C-83A1-F6EECF244321}">
                <p14:modId xmlns:p14="http://schemas.microsoft.com/office/powerpoint/2010/main" val="1301494076"/>
              </p:ext>
            </p:extLst>
          </p:nvPr>
        </p:nvGraphicFramePr>
        <p:xfrm>
          <a:off x="643466" y="1643233"/>
          <a:ext cx="10905068" cy="5055240"/>
        </p:xfrm>
        <a:graphic>
          <a:graphicData uri="http://schemas.openxmlformats.org/drawingml/2006/table">
            <a:tbl>
              <a:tblPr firstRow="1" firstCol="1" bandRow="1">
                <a:tableStyleId>{5C22544A-7EE6-4342-B048-85BDC9FD1C3A}</a:tableStyleId>
              </a:tblPr>
              <a:tblGrid>
                <a:gridCol w="2869314">
                  <a:extLst>
                    <a:ext uri="{9D8B030D-6E8A-4147-A177-3AD203B41FA5}">
                      <a16:colId xmlns:a16="http://schemas.microsoft.com/office/drawing/2014/main" val="2871322422"/>
                    </a:ext>
                  </a:extLst>
                </a:gridCol>
                <a:gridCol w="2079866">
                  <a:extLst>
                    <a:ext uri="{9D8B030D-6E8A-4147-A177-3AD203B41FA5}">
                      <a16:colId xmlns:a16="http://schemas.microsoft.com/office/drawing/2014/main" val="1787779549"/>
                    </a:ext>
                  </a:extLst>
                </a:gridCol>
                <a:gridCol w="1173728">
                  <a:extLst>
                    <a:ext uri="{9D8B030D-6E8A-4147-A177-3AD203B41FA5}">
                      <a16:colId xmlns:a16="http://schemas.microsoft.com/office/drawing/2014/main" val="3813735843"/>
                    </a:ext>
                  </a:extLst>
                </a:gridCol>
                <a:gridCol w="1250447">
                  <a:extLst>
                    <a:ext uri="{9D8B030D-6E8A-4147-A177-3AD203B41FA5}">
                      <a16:colId xmlns:a16="http://schemas.microsoft.com/office/drawing/2014/main" val="790574778"/>
                    </a:ext>
                  </a:extLst>
                </a:gridCol>
                <a:gridCol w="1037896">
                  <a:extLst>
                    <a:ext uri="{9D8B030D-6E8A-4147-A177-3AD203B41FA5}">
                      <a16:colId xmlns:a16="http://schemas.microsoft.com/office/drawing/2014/main" val="2194550317"/>
                    </a:ext>
                  </a:extLst>
                </a:gridCol>
                <a:gridCol w="888547">
                  <a:extLst>
                    <a:ext uri="{9D8B030D-6E8A-4147-A177-3AD203B41FA5}">
                      <a16:colId xmlns:a16="http://schemas.microsoft.com/office/drawing/2014/main" val="4285758565"/>
                    </a:ext>
                  </a:extLst>
                </a:gridCol>
                <a:gridCol w="1605270">
                  <a:extLst>
                    <a:ext uri="{9D8B030D-6E8A-4147-A177-3AD203B41FA5}">
                      <a16:colId xmlns:a16="http://schemas.microsoft.com/office/drawing/2014/main" val="3894792512"/>
                    </a:ext>
                  </a:extLst>
                </a:gridCol>
              </a:tblGrid>
              <a:tr h="299799">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76707226"/>
                  </a:ext>
                </a:extLst>
              </a:tr>
              <a:tr h="670857">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02009370"/>
                  </a:ext>
                </a:extLst>
              </a:tr>
              <a:tr h="50146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(41,2%)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(32,4%)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(26,5%)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34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065251792"/>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 (55,8%)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(21,2%)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(23,1%)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99784539"/>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3931310"/>
                  </a:ext>
                </a:extLst>
              </a:tr>
              <a:tr h="299799">
                <a:tc gridSpan="7">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55683121"/>
                  </a:ext>
                </a:extLst>
              </a:tr>
              <a:tr h="670857">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vực</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địa</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lý</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2964022569"/>
                  </a:ext>
                </a:extLst>
              </a:tr>
              <a:tr h="501460">
                <a:tc>
                  <a:txBody>
                    <a:bodyPr/>
                    <a:lstStyle/>
                    <a:p>
                      <a:pPr marL="0" marR="0" indent="0" algn="l">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Thành </a:t>
                      </a: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thị</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32 (88,9%)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(11,1%)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711779030"/>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Nông thôn</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47 (83,9%)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 (16,1%)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83952016"/>
                  </a:ext>
                </a:extLst>
              </a:tr>
              <a:tr h="50146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Hải đảo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4340" marR="1434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3901019963"/>
                  </a:ext>
                </a:extLst>
              </a:tr>
            </a:tbl>
          </a:graphicData>
        </a:graphic>
      </p:graphicFrame>
      <p:sp>
        <p:nvSpPr>
          <p:cNvPr id="2" name="TextBox 1">
            <a:extLst>
              <a:ext uri="{FF2B5EF4-FFF2-40B4-BE49-F238E27FC236}">
                <a16:creationId xmlns:a16="http://schemas.microsoft.com/office/drawing/2014/main" id="{27227C96-6067-5DAB-F806-623823B1B1D0}"/>
              </a:ext>
            </a:extLst>
          </p:cNvPr>
          <p:cNvSpPr txBox="1"/>
          <p:nvPr/>
        </p:nvSpPr>
        <p:spPr>
          <a:xfrm>
            <a:off x="2223786" y="1116544"/>
            <a:ext cx="7744428"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8</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khu</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vực</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địa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80629784"/>
      </p:ext>
    </p:extLst>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566110E-529D-844B-9431-5B74A8FEF70E}"/>
              </a:ext>
            </a:extLst>
          </p:cNvPr>
          <p:cNvGraphicFramePr>
            <a:graphicFrameLocks noGrp="1"/>
          </p:cNvGraphicFramePr>
          <p:nvPr>
            <p:extLst>
              <p:ext uri="{D42A27DB-BD31-4B8C-83A1-F6EECF244321}">
                <p14:modId xmlns:p14="http://schemas.microsoft.com/office/powerpoint/2010/main" val="802301559"/>
              </p:ext>
            </p:extLst>
          </p:nvPr>
        </p:nvGraphicFramePr>
        <p:xfrm>
          <a:off x="838198" y="1905067"/>
          <a:ext cx="10515601" cy="4783583"/>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4243828212"/>
                    </a:ext>
                  </a:extLst>
                </a:gridCol>
                <a:gridCol w="1798168">
                  <a:extLst>
                    <a:ext uri="{9D8B030D-6E8A-4147-A177-3AD203B41FA5}">
                      <a16:colId xmlns:a16="http://schemas.microsoft.com/office/drawing/2014/main" val="1021310805"/>
                    </a:ext>
                  </a:extLst>
                </a:gridCol>
                <a:gridCol w="1800271">
                  <a:extLst>
                    <a:ext uri="{9D8B030D-6E8A-4147-A177-3AD203B41FA5}">
                      <a16:colId xmlns:a16="http://schemas.microsoft.com/office/drawing/2014/main" val="298806089"/>
                    </a:ext>
                  </a:extLst>
                </a:gridCol>
                <a:gridCol w="1800271">
                  <a:extLst>
                    <a:ext uri="{9D8B030D-6E8A-4147-A177-3AD203B41FA5}">
                      <a16:colId xmlns:a16="http://schemas.microsoft.com/office/drawing/2014/main" val="1251552632"/>
                    </a:ext>
                  </a:extLst>
                </a:gridCol>
                <a:gridCol w="1798168">
                  <a:extLst>
                    <a:ext uri="{9D8B030D-6E8A-4147-A177-3AD203B41FA5}">
                      <a16:colId xmlns:a16="http://schemas.microsoft.com/office/drawing/2014/main" val="2629019612"/>
                    </a:ext>
                  </a:extLst>
                </a:gridCol>
              </a:tblGrid>
              <a:tr h="271653">
                <a:tc gridSpan="5">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577689352"/>
                  </a:ext>
                </a:extLst>
              </a:tr>
              <a:tr h="939673">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537363557"/>
                  </a:ext>
                </a:extLst>
              </a:tr>
              <a:tr h="605663">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(54,5%)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(9,1%)</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(36,4%)</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06124192"/>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3 (50%)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(33,3%)</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(16,7%)</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182852641"/>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868110976"/>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009118325"/>
                  </a:ext>
                </a:extLst>
              </a:tr>
              <a:tr h="605663">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686546203"/>
                  </a:ext>
                </a:extLst>
              </a:tr>
            </a:tbl>
          </a:graphicData>
        </a:graphic>
      </p:graphicFrame>
      <p:sp>
        <p:nvSpPr>
          <p:cNvPr id="4" name="TextBox 3">
            <a:extLst>
              <a:ext uri="{FF2B5EF4-FFF2-40B4-BE49-F238E27FC236}">
                <a16:creationId xmlns:a16="http://schemas.microsoft.com/office/drawing/2014/main" id="{3CB0617F-BFBC-DB14-5BE8-F6886ED63EFA}"/>
              </a:ext>
            </a:extLst>
          </p:cNvPr>
          <p:cNvSpPr txBox="1"/>
          <p:nvPr/>
        </p:nvSpPr>
        <p:spPr>
          <a:xfrm>
            <a:off x="890888" y="1194955"/>
            <a:ext cx="10410222"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9</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BMI</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41446435"/>
      </p:ext>
    </p:extLst>
  </p:cSld>
  <p:clrMapOvr>
    <a:masterClrMapping/>
  </p:clrMapOvr>
  <p:transition>
    <p:circl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90792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59CEC24-0193-2CA0-485C-C4D2207842D4}"/>
              </a:ext>
            </a:extLst>
          </p:cNvPr>
          <p:cNvGraphicFramePr>
            <a:graphicFrameLocks noGrp="1"/>
          </p:cNvGraphicFramePr>
          <p:nvPr>
            <p:extLst>
              <p:ext uri="{D42A27DB-BD31-4B8C-83A1-F6EECF244321}">
                <p14:modId xmlns:p14="http://schemas.microsoft.com/office/powerpoint/2010/main" val="777329606"/>
              </p:ext>
            </p:extLst>
          </p:nvPr>
        </p:nvGraphicFramePr>
        <p:xfrm>
          <a:off x="952813" y="2322161"/>
          <a:ext cx="10515600" cy="3730438"/>
        </p:xfrm>
        <a:graphic>
          <a:graphicData uri="http://schemas.openxmlformats.org/drawingml/2006/table">
            <a:tbl>
              <a:tblPr firstRow="1" firstCol="1" bandRow="1">
                <a:tableStyleId>{5C22544A-7EE6-4342-B048-85BDC9FD1C3A}</a:tableStyleId>
              </a:tblPr>
              <a:tblGrid>
                <a:gridCol w="3318723">
                  <a:extLst>
                    <a:ext uri="{9D8B030D-6E8A-4147-A177-3AD203B41FA5}">
                      <a16:colId xmlns:a16="http://schemas.microsoft.com/office/drawing/2014/main" val="647018038"/>
                    </a:ext>
                  </a:extLst>
                </a:gridCol>
                <a:gridCol w="2397557">
                  <a:extLst>
                    <a:ext uri="{9D8B030D-6E8A-4147-A177-3AD203B41FA5}">
                      <a16:colId xmlns:a16="http://schemas.microsoft.com/office/drawing/2014/main" val="334604393"/>
                    </a:ext>
                  </a:extLst>
                </a:gridCol>
                <a:gridCol w="2399660">
                  <a:extLst>
                    <a:ext uri="{9D8B030D-6E8A-4147-A177-3AD203B41FA5}">
                      <a16:colId xmlns:a16="http://schemas.microsoft.com/office/drawing/2014/main" val="2880418600"/>
                    </a:ext>
                  </a:extLst>
                </a:gridCol>
                <a:gridCol w="2399660">
                  <a:extLst>
                    <a:ext uri="{9D8B030D-6E8A-4147-A177-3AD203B41FA5}">
                      <a16:colId xmlns:a16="http://schemas.microsoft.com/office/drawing/2014/main" val="2071132747"/>
                    </a:ext>
                  </a:extLst>
                </a:gridCol>
              </a:tblGrid>
              <a:tr h="0">
                <a:tc gridSpan="4">
                  <a:txBody>
                    <a:bodyPr/>
                    <a:lstStyle/>
                    <a:p>
                      <a:pPr marL="0" marR="0" indent="0" algn="ctr">
                        <a:lnSpc>
                          <a:spcPct val="150000"/>
                        </a:lnSpc>
                        <a:spcBef>
                          <a:spcPts val="100"/>
                        </a:spcBef>
                        <a:spcAft>
                          <a:spcPts val="100"/>
                        </a:spcAft>
                      </a:pPr>
                      <a:r>
                        <a:rPr lang="en-US" sz="20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20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163276897"/>
                  </a:ext>
                </a:extLst>
              </a:tr>
              <a:tr h="481965">
                <a:tc>
                  <a:txBody>
                    <a:bodyPr/>
                    <a:lstStyle/>
                    <a:p>
                      <a:pPr marL="0" marR="0" indent="0" algn="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Tiền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sử</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bệnh</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mạn</a:t>
                      </a: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tính</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20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20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27109244"/>
                  </a:ext>
                </a:extLst>
              </a:tr>
              <a:tr h="224790">
                <a:tc>
                  <a:txBody>
                    <a:bodyPr/>
                    <a:lstStyle/>
                    <a:p>
                      <a:pPr marL="0" marR="0" indent="0" algn="l">
                        <a:lnSpc>
                          <a:spcPct val="150000"/>
                        </a:lnSpc>
                        <a:spcBef>
                          <a:spcPts val="100"/>
                        </a:spcBef>
                        <a:spcAft>
                          <a:spcPts val="100"/>
                        </a:spcAft>
                      </a:pP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Đái</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tháo</a:t>
                      </a: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0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đường</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12 (75%)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(25%)</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440155937"/>
                  </a:ext>
                </a:extLst>
              </a:tr>
              <a:tr h="22479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Tăng huyết áp</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689840279"/>
                  </a:ext>
                </a:extLst>
              </a:tr>
              <a:tr h="22479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dạ dày</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91849549"/>
                  </a:ext>
                </a:extLst>
              </a:tr>
              <a:tr h="4445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Gút</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229024929"/>
                  </a:ext>
                </a:extLst>
              </a:tr>
              <a:tr h="44450">
                <a:tc>
                  <a:txBody>
                    <a:bodyPr/>
                    <a:lstStyle/>
                    <a:p>
                      <a:pPr marL="0" marR="0" indent="0" algn="l">
                        <a:lnSpc>
                          <a:spcPct val="150000"/>
                        </a:lnSpc>
                        <a:spcBef>
                          <a:spcPts val="100"/>
                        </a:spcBef>
                        <a:spcAft>
                          <a:spcPts val="100"/>
                        </a:spcAft>
                      </a:pPr>
                      <a:r>
                        <a:rPr lang="en-US" sz="2000">
                          <a:solidFill>
                            <a:schemeClr val="tx1"/>
                          </a:solidFill>
                          <a:effectLst/>
                          <a:latin typeface="Tahoma" panose="020B0604030504040204" pitchFamily="34" charset="0"/>
                          <a:ea typeface="Tahoma" panose="020B0604030504040204" pitchFamily="34" charset="0"/>
                          <a:cs typeface="Tahoma" panose="020B0604030504040204" pitchFamily="34" charset="0"/>
                        </a:rPr>
                        <a:t>Viêm phế quản mạn tính</a:t>
                      </a:r>
                      <a:endParaRPr lang="vi-VN" sz="20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2000" dirty="0">
                          <a:solidFill>
                            <a:schemeClr val="tx1"/>
                          </a:solidFill>
                          <a:effectLst/>
                          <a:latin typeface="Tahoma" panose="020B0604030504040204" pitchFamily="34" charset="0"/>
                          <a:ea typeface="Tahoma" panose="020B0604030504040204" pitchFamily="34" charset="0"/>
                          <a:cs typeface="Tahoma" panose="020B0604030504040204" pitchFamily="34" charset="0"/>
                        </a:rPr>
                        <a:t>1 (100%)</a:t>
                      </a:r>
                      <a:endParaRPr lang="vi-VN" sz="20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697133559"/>
                  </a:ext>
                </a:extLst>
              </a:tr>
            </a:tbl>
          </a:graphicData>
        </a:graphic>
      </p:graphicFrame>
      <p:sp>
        <p:nvSpPr>
          <p:cNvPr id="4" name="TextBox 3">
            <a:extLst>
              <a:ext uri="{FF2B5EF4-FFF2-40B4-BE49-F238E27FC236}">
                <a16:creationId xmlns:a16="http://schemas.microsoft.com/office/drawing/2014/main" id="{701C291C-33D0-EA63-D08A-53D85A66A3F4}"/>
              </a:ext>
            </a:extLst>
          </p:cNvPr>
          <p:cNvSpPr txBox="1"/>
          <p:nvPr/>
        </p:nvSpPr>
        <p:spPr>
          <a:xfrm>
            <a:off x="890887" y="1275166"/>
            <a:ext cx="10639451"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10.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tiền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sử</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lý</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dựa</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SGA</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540694"/>
      </p:ext>
    </p:extLst>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FD06B-93BB-2B14-F768-B95F6AA5D8CD}"/>
              </a:ext>
            </a:extLst>
          </p:cNvPr>
          <p:cNvGraphicFramePr>
            <a:graphicFrameLocks noGrp="1"/>
          </p:cNvGraphicFramePr>
          <p:nvPr>
            <p:extLst>
              <p:ext uri="{D42A27DB-BD31-4B8C-83A1-F6EECF244321}">
                <p14:modId xmlns:p14="http://schemas.microsoft.com/office/powerpoint/2010/main" val="751197803"/>
              </p:ext>
            </p:extLst>
          </p:nvPr>
        </p:nvGraphicFramePr>
        <p:xfrm>
          <a:off x="490537" y="1676144"/>
          <a:ext cx="11210924" cy="4932680"/>
        </p:xfrm>
        <a:graphic>
          <a:graphicData uri="http://schemas.openxmlformats.org/drawingml/2006/table">
            <a:tbl>
              <a:tblPr firstRow="1" firstCol="1" bandRow="1">
                <a:tableStyleId>{5C22544A-7EE6-4342-B048-85BDC9FD1C3A}</a:tableStyleId>
              </a:tblPr>
              <a:tblGrid>
                <a:gridCol w="3220034">
                  <a:extLst>
                    <a:ext uri="{9D8B030D-6E8A-4147-A177-3AD203B41FA5}">
                      <a16:colId xmlns:a16="http://schemas.microsoft.com/office/drawing/2014/main" val="2231239089"/>
                    </a:ext>
                  </a:extLst>
                </a:gridCol>
                <a:gridCol w="2228437">
                  <a:extLst>
                    <a:ext uri="{9D8B030D-6E8A-4147-A177-3AD203B41FA5}">
                      <a16:colId xmlns:a16="http://schemas.microsoft.com/office/drawing/2014/main" val="1055947612"/>
                    </a:ext>
                  </a:extLst>
                </a:gridCol>
                <a:gridCol w="933997">
                  <a:extLst>
                    <a:ext uri="{9D8B030D-6E8A-4147-A177-3AD203B41FA5}">
                      <a16:colId xmlns:a16="http://schemas.microsoft.com/office/drawing/2014/main" val="3865571741"/>
                    </a:ext>
                  </a:extLst>
                </a:gridCol>
                <a:gridCol w="1107089">
                  <a:extLst>
                    <a:ext uri="{9D8B030D-6E8A-4147-A177-3AD203B41FA5}">
                      <a16:colId xmlns:a16="http://schemas.microsoft.com/office/drawing/2014/main" val="2720069603"/>
                    </a:ext>
                  </a:extLst>
                </a:gridCol>
                <a:gridCol w="1010843">
                  <a:extLst>
                    <a:ext uri="{9D8B030D-6E8A-4147-A177-3AD203B41FA5}">
                      <a16:colId xmlns:a16="http://schemas.microsoft.com/office/drawing/2014/main" val="2067461366"/>
                    </a:ext>
                  </a:extLst>
                </a:gridCol>
                <a:gridCol w="832864">
                  <a:extLst>
                    <a:ext uri="{9D8B030D-6E8A-4147-A177-3AD203B41FA5}">
                      <a16:colId xmlns:a16="http://schemas.microsoft.com/office/drawing/2014/main" val="1526274509"/>
                    </a:ext>
                  </a:extLst>
                </a:gridCol>
                <a:gridCol w="1877660">
                  <a:extLst>
                    <a:ext uri="{9D8B030D-6E8A-4147-A177-3AD203B41FA5}">
                      <a16:colId xmlns:a16="http://schemas.microsoft.com/office/drawing/2014/main" val="1922012311"/>
                    </a:ext>
                  </a:extLst>
                </a:gridCol>
              </a:tblGrid>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2785404664"/>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n=43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n=22</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độ</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III</a:t>
                      </a: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n=21</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00396472"/>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31 (49,2%)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(28,6%)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14 (22,2%)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922500776"/>
                  </a:ext>
                </a:extLst>
              </a:tr>
              <a:tr h="439420">
                <a:tc>
                  <a:txBody>
                    <a:bodyPr/>
                    <a:lstStyle/>
                    <a:p>
                      <a:pPr marL="0" marR="0" indent="0" algn="l">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đến</a:t>
                      </a: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 6 </a:t>
                      </a:r>
                      <a:r>
                        <a:rPr lang="en-US" sz="18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tháng</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10 (47,6%)</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4 (19%)</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7 (33,3%)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21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49517178"/>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48603622"/>
                  </a:ext>
                </a:extLst>
              </a:tr>
              <a:tr h="212389">
                <a:tc gridSpan="7">
                  <a:txBody>
                    <a:bodyPr/>
                    <a:lstStyle/>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209146945"/>
                  </a:ext>
                </a:extLst>
              </a:tr>
              <a:tr h="666452">
                <a:tc>
                  <a:txBody>
                    <a:bodyPr/>
                    <a:lstStyle/>
                    <a:p>
                      <a:pPr marL="0" marR="0" indent="0" algn="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Thời</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gian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chẩn</a:t>
                      </a: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đoán</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B</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n=80</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SGA C</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a:solidFill>
                            <a:schemeClr val="bg1"/>
                          </a:solidFill>
                          <a:effectLst/>
                          <a:latin typeface="Tahoma" panose="020B0604030504040204" pitchFamily="34" charset="0"/>
                          <a:ea typeface="Tahoma" panose="020B0604030504040204" pitchFamily="34" charset="0"/>
                          <a:cs typeface="Tahoma" panose="020B0604030504040204" pitchFamily="34" charset="0"/>
                        </a:rPr>
                        <a:t>n=13</a:t>
                      </a:r>
                      <a:endParaRPr lang="vi-VN" sz="18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Tổng</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8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extLst>
                  <a:ext uri="{0D108BD9-81ED-4DB2-BD59-A6C34878D82A}">
                    <a16:rowId xmlns:a16="http://schemas.microsoft.com/office/drawing/2014/main" val="1514168695"/>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&lt;2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62 (91,2%)</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 (8,8%)</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032960622"/>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2 đến 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18 (78,3%)</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5 (21,7%)</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23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1962468606"/>
                  </a:ext>
                </a:extLst>
              </a:tr>
              <a:tr h="439420">
                <a:tc>
                  <a:txBody>
                    <a:bodyPr/>
                    <a:lstStyle/>
                    <a:p>
                      <a:pPr marL="0" marR="0" indent="0" algn="l">
                        <a:lnSpc>
                          <a:spcPct val="150000"/>
                        </a:lnSpc>
                        <a:spcBef>
                          <a:spcPts val="100"/>
                        </a:spcBef>
                        <a:spcAft>
                          <a:spcPts val="100"/>
                        </a:spcAft>
                      </a:pPr>
                      <a:r>
                        <a:rPr lang="en-US" sz="1800">
                          <a:solidFill>
                            <a:schemeClr val="tx1"/>
                          </a:solidFill>
                          <a:effectLst/>
                          <a:latin typeface="Tahoma" panose="020B0604030504040204" pitchFamily="34" charset="0"/>
                          <a:ea typeface="Tahoma" panose="020B0604030504040204" pitchFamily="34" charset="0"/>
                          <a:cs typeface="Tahoma" panose="020B0604030504040204" pitchFamily="34" charset="0"/>
                        </a:rPr>
                        <a:t>&gt;6 tháng</a:t>
                      </a:r>
                      <a:endParaRPr lang="vi-VN" sz="1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0 (0%)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tc gridSpan="2">
                  <a:txBody>
                    <a:bodyPr/>
                    <a:lstStyle/>
                    <a:p>
                      <a:pPr marL="0" marR="0" indent="0" algn="ctr">
                        <a:lnSpc>
                          <a:spcPct val="150000"/>
                        </a:lnSpc>
                        <a:spcBef>
                          <a:spcPts val="100"/>
                        </a:spcBef>
                        <a:spcAft>
                          <a:spcPts val="100"/>
                        </a:spcAft>
                      </a:pPr>
                      <a:r>
                        <a:rPr lang="en-US" sz="1800" dirty="0">
                          <a:solidFill>
                            <a:schemeClr val="tx1"/>
                          </a:solidFill>
                          <a:effectLst/>
                          <a:latin typeface="Tahoma" panose="020B0604030504040204" pitchFamily="34" charset="0"/>
                          <a:ea typeface="Tahoma" panose="020B0604030504040204" pitchFamily="34" charset="0"/>
                          <a:cs typeface="Tahoma" panose="020B0604030504040204" pitchFamily="34" charset="0"/>
                        </a:rPr>
                        <a:t>2 (100%)</a:t>
                      </a:r>
                      <a:endParaRPr lang="vi-VN" sz="18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17865" marR="1786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hMerge="1">
                  <a:txBody>
                    <a:bodyPr/>
                    <a:lstStyle/>
                    <a:p>
                      <a:endParaRPr lang="vi-VN"/>
                    </a:p>
                  </a:txBody>
                  <a:tcPr/>
                </a:tc>
                <a:extLst>
                  <a:ext uri="{0D108BD9-81ED-4DB2-BD59-A6C34878D82A}">
                    <a16:rowId xmlns:a16="http://schemas.microsoft.com/office/drawing/2014/main" val="4219860462"/>
                  </a:ext>
                </a:extLst>
              </a:tr>
            </a:tbl>
          </a:graphicData>
        </a:graphic>
      </p:graphicFrame>
      <p:sp>
        <p:nvSpPr>
          <p:cNvPr id="3" name="TextBox 2">
            <a:extLst>
              <a:ext uri="{FF2B5EF4-FFF2-40B4-BE49-F238E27FC236}">
                <a16:creationId xmlns:a16="http://schemas.microsoft.com/office/drawing/2014/main" id="{C66D603A-A1C6-E606-3FF4-571183771AA3}"/>
              </a:ext>
            </a:extLst>
          </p:cNvPr>
          <p:cNvSpPr txBox="1"/>
          <p:nvPr/>
        </p:nvSpPr>
        <p:spPr>
          <a:xfrm>
            <a:off x="1081646" y="1162809"/>
            <a:ext cx="10028707"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11.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Đặc</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điểm</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SDD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theo</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thời</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gian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chẩn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đoán</a:t>
            </a:r>
            <a:r>
              <a:rPr kumimoji="0" lang="en-US" altLang="vi-VN" sz="2800" b="1" i="0" u="none" strike="noStrike" cap="none" normalizeH="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bệnh</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63945369"/>
      </p:ext>
    </p:extLst>
  </p:cSld>
  <p:clrMapOvr>
    <a:masterClrMapping/>
  </p:clrMapOvr>
  <p:transition>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954107"/>
          </a:xfrm>
          <a:prstGeom prst="rect">
            <a:avLst/>
          </a:prstGeom>
          <a:noFill/>
        </p:spPr>
        <p:txBody>
          <a:bodyPr wrap="square" rtlCol="0">
            <a:spAutoFit/>
          </a:bodyPr>
          <a:lstStyle/>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TÌNH TRẠNG DINH DƯỠNG VÀ CÁC YẾU TỐ LIÊN QUAN</a:t>
            </a:r>
          </a:p>
          <a:p>
            <a:pPr algn="ct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CỦA ĐỐI TƯỢNG NGHIÊN 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4718415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B9F2515-5C8E-05B6-15DB-89ABC490D82E}"/>
              </a:ext>
            </a:extLst>
          </p:cNvPr>
          <p:cNvGraphicFramePr>
            <a:graphicFrameLocks noGrp="1"/>
          </p:cNvGraphicFramePr>
          <p:nvPr>
            <p:extLst>
              <p:ext uri="{D42A27DB-BD31-4B8C-83A1-F6EECF244321}">
                <p14:modId xmlns:p14="http://schemas.microsoft.com/office/powerpoint/2010/main" val="1635192492"/>
              </p:ext>
            </p:extLst>
          </p:nvPr>
        </p:nvGraphicFramePr>
        <p:xfrm>
          <a:off x="838200" y="1750197"/>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3060347241"/>
                    </a:ext>
                  </a:extLst>
                </a:gridCol>
                <a:gridCol w="1779240">
                  <a:extLst>
                    <a:ext uri="{9D8B030D-6E8A-4147-A177-3AD203B41FA5}">
                      <a16:colId xmlns:a16="http://schemas.microsoft.com/office/drawing/2014/main" val="3510470699"/>
                    </a:ext>
                  </a:extLst>
                </a:gridCol>
                <a:gridCol w="1970623">
                  <a:extLst>
                    <a:ext uri="{9D8B030D-6E8A-4147-A177-3AD203B41FA5}">
                      <a16:colId xmlns:a16="http://schemas.microsoft.com/office/drawing/2014/main" val="2463438754"/>
                    </a:ext>
                  </a:extLst>
                </a:gridCol>
                <a:gridCol w="2180935">
                  <a:extLst>
                    <a:ext uri="{9D8B030D-6E8A-4147-A177-3AD203B41FA5}">
                      <a16:colId xmlns:a16="http://schemas.microsoft.com/office/drawing/2014/main" val="3760796430"/>
                    </a:ext>
                  </a:extLst>
                </a:gridCol>
                <a:gridCol w="1278697">
                  <a:extLst>
                    <a:ext uri="{9D8B030D-6E8A-4147-A177-3AD203B41FA5}">
                      <a16:colId xmlns:a16="http://schemas.microsoft.com/office/drawing/2014/main" val="2572017339"/>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675011988"/>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36680380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41,5%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(1,076-3,090)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0,035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043908349"/>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260096162"/>
                  </a:ext>
                </a:extLst>
              </a:tr>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08606473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Nghề</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nghiệp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05625305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Lao động tự do</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1,631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(0,973-2,734)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0,083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539821160"/>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Nghề nghiệp khác</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68,2%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95108844"/>
                  </a:ext>
                </a:extLst>
              </a:tr>
            </a:tbl>
          </a:graphicData>
        </a:graphic>
      </p:graphicFrame>
      <p:sp>
        <p:nvSpPr>
          <p:cNvPr id="4" name="TextBox 3">
            <a:extLst>
              <a:ext uri="{FF2B5EF4-FFF2-40B4-BE49-F238E27FC236}">
                <a16:creationId xmlns:a16="http://schemas.microsoft.com/office/drawing/2014/main" id="{10BAE926-0FE6-DA7D-D13E-BB38C8338E5F}"/>
              </a:ext>
            </a:extLst>
          </p:cNvPr>
          <p:cNvSpPr txBox="1"/>
          <p:nvPr/>
        </p:nvSpPr>
        <p:spPr>
          <a:xfrm>
            <a:off x="1506442" y="1226977"/>
            <a:ext cx="9179116"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12.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nghề</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nghiệp</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6541494"/>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8B73689-F578-BD3B-0C87-9416BA314A54}"/>
              </a:ext>
            </a:extLst>
          </p:cNvPr>
          <p:cNvGraphicFramePr>
            <a:graphicFrameLocks noGrp="1"/>
          </p:cNvGraphicFramePr>
          <p:nvPr>
            <p:extLst>
              <p:ext uri="{D42A27DB-BD31-4B8C-83A1-F6EECF244321}">
                <p14:modId xmlns:p14="http://schemas.microsoft.com/office/powerpoint/2010/main" val="2879591149"/>
              </p:ext>
            </p:extLst>
          </p:nvPr>
        </p:nvGraphicFramePr>
        <p:xfrm>
          <a:off x="838199" y="1848483"/>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000764635"/>
                    </a:ext>
                  </a:extLst>
                </a:gridCol>
                <a:gridCol w="1779240">
                  <a:extLst>
                    <a:ext uri="{9D8B030D-6E8A-4147-A177-3AD203B41FA5}">
                      <a16:colId xmlns:a16="http://schemas.microsoft.com/office/drawing/2014/main" val="1386433102"/>
                    </a:ext>
                  </a:extLst>
                </a:gridCol>
                <a:gridCol w="1970623">
                  <a:extLst>
                    <a:ext uri="{9D8B030D-6E8A-4147-A177-3AD203B41FA5}">
                      <a16:colId xmlns:a16="http://schemas.microsoft.com/office/drawing/2014/main" val="2577081134"/>
                    </a:ext>
                  </a:extLst>
                </a:gridCol>
                <a:gridCol w="2180935">
                  <a:extLst>
                    <a:ext uri="{9D8B030D-6E8A-4147-A177-3AD203B41FA5}">
                      <a16:colId xmlns:a16="http://schemas.microsoft.com/office/drawing/2014/main" val="4227903062"/>
                    </a:ext>
                  </a:extLst>
                </a:gridCol>
                <a:gridCol w="1278697">
                  <a:extLst>
                    <a:ext uri="{9D8B030D-6E8A-4147-A177-3AD203B41FA5}">
                      <a16:colId xmlns:a16="http://schemas.microsoft.com/office/drawing/2014/main" val="132134462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808651396"/>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701621094"/>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49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39,5%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60,5%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1,572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(0,929-2,659)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45310026"/>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2399860267"/>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049401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Sốt</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936942178"/>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52,4%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2,456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(1,448-4,165)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8532960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720129348"/>
                  </a:ext>
                </a:extLst>
              </a:tr>
            </a:tbl>
          </a:graphicData>
        </a:graphic>
      </p:graphicFrame>
      <p:sp>
        <p:nvSpPr>
          <p:cNvPr id="4" name="TextBox 3">
            <a:extLst>
              <a:ext uri="{FF2B5EF4-FFF2-40B4-BE49-F238E27FC236}">
                <a16:creationId xmlns:a16="http://schemas.microsoft.com/office/drawing/2014/main" id="{C34D9154-EFD2-4BD4-248A-6EFA2C8C20D2}"/>
              </a:ext>
            </a:extLst>
          </p:cNvPr>
          <p:cNvSpPr txBox="1"/>
          <p:nvPr/>
        </p:nvSpPr>
        <p:spPr>
          <a:xfrm>
            <a:off x="1248358" y="1178851"/>
            <a:ext cx="9695283"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13.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triệu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chứng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sốt</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6393939"/>
      </p:ext>
    </p:extLst>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A072C3F-E579-7080-46C2-1748FC02FE07}"/>
              </a:ext>
            </a:extLst>
          </p:cNvPr>
          <p:cNvGraphicFramePr>
            <a:graphicFrameLocks noGrp="1"/>
          </p:cNvGraphicFramePr>
          <p:nvPr>
            <p:extLst>
              <p:ext uri="{D42A27DB-BD31-4B8C-83A1-F6EECF244321}">
                <p14:modId xmlns:p14="http://schemas.microsoft.com/office/powerpoint/2010/main" val="1786636311"/>
              </p:ext>
            </p:extLst>
          </p:nvPr>
        </p:nvGraphicFramePr>
        <p:xfrm>
          <a:off x="838200" y="1784895"/>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1228810748"/>
                    </a:ext>
                  </a:extLst>
                </a:gridCol>
                <a:gridCol w="1779240">
                  <a:extLst>
                    <a:ext uri="{9D8B030D-6E8A-4147-A177-3AD203B41FA5}">
                      <a16:colId xmlns:a16="http://schemas.microsoft.com/office/drawing/2014/main" val="1855341826"/>
                    </a:ext>
                  </a:extLst>
                </a:gridCol>
                <a:gridCol w="1970623">
                  <a:extLst>
                    <a:ext uri="{9D8B030D-6E8A-4147-A177-3AD203B41FA5}">
                      <a16:colId xmlns:a16="http://schemas.microsoft.com/office/drawing/2014/main" val="2787667283"/>
                    </a:ext>
                  </a:extLst>
                </a:gridCol>
                <a:gridCol w="2180935">
                  <a:extLst>
                    <a:ext uri="{9D8B030D-6E8A-4147-A177-3AD203B41FA5}">
                      <a16:colId xmlns:a16="http://schemas.microsoft.com/office/drawing/2014/main" val="3097163532"/>
                    </a:ext>
                  </a:extLst>
                </a:gridCol>
                <a:gridCol w="1278697">
                  <a:extLst>
                    <a:ext uri="{9D8B030D-6E8A-4147-A177-3AD203B41FA5}">
                      <a16:colId xmlns:a16="http://schemas.microsoft.com/office/drawing/2014/main" val="4198112248"/>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642255562"/>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749318235"/>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19,8%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0,320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(0,177-0,581)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196031449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43,5%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56,5%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514676922"/>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742161060"/>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614369036"/>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0,445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(0,255-0,776)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328236116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Độ II và III</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68</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44,2%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55,8%</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48526179"/>
                  </a:ext>
                </a:extLst>
              </a:tr>
            </a:tbl>
          </a:graphicData>
        </a:graphic>
      </p:graphicFrame>
      <p:sp>
        <p:nvSpPr>
          <p:cNvPr id="4" name="TextBox 3">
            <a:extLst>
              <a:ext uri="{FF2B5EF4-FFF2-40B4-BE49-F238E27FC236}">
                <a16:creationId xmlns:a16="http://schemas.microsoft.com/office/drawing/2014/main" id="{9C5B7807-71D5-E9D4-A575-ABAE7B74D10E}"/>
              </a:ext>
            </a:extLst>
          </p:cNvPr>
          <p:cNvSpPr txBox="1"/>
          <p:nvPr/>
        </p:nvSpPr>
        <p:spPr>
          <a:xfrm>
            <a:off x="559869" y="1178851"/>
            <a:ext cx="11072262" cy="461665"/>
          </a:xfrm>
          <a:prstGeom prst="rect">
            <a:avLst/>
          </a:prstGeom>
          <a:noFill/>
        </p:spPr>
        <p:txBody>
          <a:bodyPr wrap="none" rtlCol="0">
            <a:spAutoFit/>
          </a:bodyPr>
          <a:lstStyle/>
          <a:p>
            <a:r>
              <a:rPr lang="en-US" altLang="vi-VN" sz="24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4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14.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4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4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4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0801575"/>
      </p:ext>
    </p:extLst>
  </p:cSld>
  <p:clrMapOvr>
    <a:masterClrMapping/>
  </p:clrMapOvr>
  <p:transition>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EC2AD64-CCE8-B335-16FD-47682FDCE548}"/>
              </a:ext>
            </a:extLst>
          </p:cNvPr>
          <p:cNvGraphicFramePr>
            <a:graphicFrameLocks noGrp="1"/>
          </p:cNvGraphicFramePr>
          <p:nvPr>
            <p:extLst>
              <p:ext uri="{D42A27DB-BD31-4B8C-83A1-F6EECF244321}">
                <p14:modId xmlns:p14="http://schemas.microsoft.com/office/powerpoint/2010/main" val="1564510818"/>
              </p:ext>
            </p:extLst>
          </p:nvPr>
        </p:nvGraphicFramePr>
        <p:xfrm>
          <a:off x="838200" y="1784894"/>
          <a:ext cx="10515600" cy="4875280"/>
        </p:xfrm>
        <a:graphic>
          <a:graphicData uri="http://schemas.openxmlformats.org/drawingml/2006/table">
            <a:tbl>
              <a:tblPr firstRow="1" firstCol="1" bandRow="1">
                <a:tableStyleId>{5C22544A-7EE6-4342-B048-85BDC9FD1C3A}</a:tableStyleId>
              </a:tblPr>
              <a:tblGrid>
                <a:gridCol w="3306105">
                  <a:extLst>
                    <a:ext uri="{9D8B030D-6E8A-4147-A177-3AD203B41FA5}">
                      <a16:colId xmlns:a16="http://schemas.microsoft.com/office/drawing/2014/main" val="2791429932"/>
                    </a:ext>
                  </a:extLst>
                </a:gridCol>
                <a:gridCol w="1779240">
                  <a:extLst>
                    <a:ext uri="{9D8B030D-6E8A-4147-A177-3AD203B41FA5}">
                      <a16:colId xmlns:a16="http://schemas.microsoft.com/office/drawing/2014/main" val="2336939348"/>
                    </a:ext>
                  </a:extLst>
                </a:gridCol>
                <a:gridCol w="1970623">
                  <a:extLst>
                    <a:ext uri="{9D8B030D-6E8A-4147-A177-3AD203B41FA5}">
                      <a16:colId xmlns:a16="http://schemas.microsoft.com/office/drawing/2014/main" val="2553226408"/>
                    </a:ext>
                  </a:extLst>
                </a:gridCol>
                <a:gridCol w="2180935">
                  <a:extLst>
                    <a:ext uri="{9D8B030D-6E8A-4147-A177-3AD203B41FA5}">
                      <a16:colId xmlns:a16="http://schemas.microsoft.com/office/drawing/2014/main" val="811727808"/>
                    </a:ext>
                  </a:extLst>
                </a:gridCol>
                <a:gridCol w="1278697">
                  <a:extLst>
                    <a:ext uri="{9D8B030D-6E8A-4147-A177-3AD203B41FA5}">
                      <a16:colId xmlns:a16="http://schemas.microsoft.com/office/drawing/2014/main" val="3315078576"/>
                    </a:ext>
                  </a:extLst>
                </a:gridCol>
              </a:tblGrid>
              <a:tr h="0">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458628834"/>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3866281363"/>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3,220</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(1,834-5,654)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&lt;0,001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717001434"/>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20,9%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523121251"/>
                  </a:ext>
                </a:extLst>
              </a:tr>
              <a:tr h="0">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4822055"/>
                  </a:ext>
                </a:extLst>
              </a:tr>
              <a:tr h="481965">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X-</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quang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phổi</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2447958570"/>
                  </a:ext>
                </a:extLst>
              </a:tr>
              <a:tr h="22479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Có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45,9%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54,1%</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2,301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(1,350-3,922)</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4113341207"/>
                  </a:ext>
                </a:extLst>
              </a:tr>
              <a:tr h="44450">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 hang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31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27%</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73%</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99737682"/>
                  </a:ext>
                </a:extLst>
              </a:tr>
            </a:tbl>
          </a:graphicData>
        </a:graphic>
      </p:graphicFrame>
      <p:sp>
        <p:nvSpPr>
          <p:cNvPr id="5" name="TextBox 4">
            <a:extLst>
              <a:ext uri="{FF2B5EF4-FFF2-40B4-BE49-F238E27FC236}">
                <a16:creationId xmlns:a16="http://schemas.microsoft.com/office/drawing/2014/main" id="{E8F4E3B0-19BB-BF4E-025A-1C2D2EB2944C}"/>
              </a:ext>
            </a:extLst>
          </p:cNvPr>
          <p:cNvSpPr txBox="1"/>
          <p:nvPr/>
        </p:nvSpPr>
        <p:spPr>
          <a:xfrm>
            <a:off x="924552" y="1226976"/>
            <a:ext cx="10342896" cy="400110"/>
          </a:xfrm>
          <a:prstGeom prst="rect">
            <a:avLst/>
          </a:prstGeom>
          <a:noFill/>
        </p:spPr>
        <p:txBody>
          <a:bodyPr wrap="none" rtlCol="0">
            <a:spAutoFit/>
          </a:bodyPr>
          <a:lstStyle/>
          <a:p>
            <a:r>
              <a:rPr lang="en-US" altLang="vi-VN" sz="20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0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0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15</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mức</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độ</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tổn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thương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có</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hang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trên</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X-</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quang</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0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0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0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30484775"/>
      </p:ext>
    </p:extLst>
  </p:cSld>
  <p:clrMapOvr>
    <a:masterClrMapping/>
  </p:clrMapOvr>
  <mc:AlternateContent xmlns:mc="http://schemas.openxmlformats.org/markup-compatibility/2006">
    <mc:Choice xmlns:p14="http://schemas.microsoft.com/office/powerpoint/2010/main" Requires="p14">
      <p:transition>
        <p14:reveal/>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16449A2-DA38-5EC9-1DD1-5F073AB073B3}"/>
              </a:ext>
            </a:extLst>
          </p:cNvPr>
          <p:cNvGraphicFramePr>
            <a:graphicFrameLocks noGrp="1"/>
          </p:cNvGraphicFramePr>
          <p:nvPr>
            <p:extLst>
              <p:ext uri="{D42A27DB-BD31-4B8C-83A1-F6EECF244321}">
                <p14:modId xmlns:p14="http://schemas.microsoft.com/office/powerpoint/2010/main" val="2917425214"/>
              </p:ext>
            </p:extLst>
          </p:nvPr>
        </p:nvGraphicFramePr>
        <p:xfrm>
          <a:off x="1374217" y="1702071"/>
          <a:ext cx="9443561" cy="4995892"/>
        </p:xfrm>
        <a:graphic>
          <a:graphicData uri="http://schemas.openxmlformats.org/drawingml/2006/table">
            <a:tbl>
              <a:tblPr firstRow="1" firstCol="1" bandRow="1">
                <a:tableStyleId>{5C22544A-7EE6-4342-B048-85BDC9FD1C3A}</a:tableStyleId>
              </a:tblPr>
              <a:tblGrid>
                <a:gridCol w="2969056">
                  <a:extLst>
                    <a:ext uri="{9D8B030D-6E8A-4147-A177-3AD203B41FA5}">
                      <a16:colId xmlns:a16="http://schemas.microsoft.com/office/drawing/2014/main" val="947016726"/>
                    </a:ext>
                  </a:extLst>
                </a:gridCol>
                <a:gridCol w="1597851">
                  <a:extLst>
                    <a:ext uri="{9D8B030D-6E8A-4147-A177-3AD203B41FA5}">
                      <a16:colId xmlns:a16="http://schemas.microsoft.com/office/drawing/2014/main" val="2143603080"/>
                    </a:ext>
                  </a:extLst>
                </a:gridCol>
                <a:gridCol w="1769723">
                  <a:extLst>
                    <a:ext uri="{9D8B030D-6E8A-4147-A177-3AD203B41FA5}">
                      <a16:colId xmlns:a16="http://schemas.microsoft.com/office/drawing/2014/main" val="1966359599"/>
                    </a:ext>
                  </a:extLst>
                </a:gridCol>
                <a:gridCol w="1958594">
                  <a:extLst>
                    <a:ext uri="{9D8B030D-6E8A-4147-A177-3AD203B41FA5}">
                      <a16:colId xmlns:a16="http://schemas.microsoft.com/office/drawing/2014/main" val="442842800"/>
                    </a:ext>
                  </a:extLst>
                </a:gridCol>
                <a:gridCol w="1148337">
                  <a:extLst>
                    <a:ext uri="{9D8B030D-6E8A-4147-A177-3AD203B41FA5}">
                      <a16:colId xmlns:a16="http://schemas.microsoft.com/office/drawing/2014/main" val="940404603"/>
                    </a:ext>
                  </a:extLst>
                </a:gridCol>
              </a:tblGrid>
              <a:tr h="287439">
                <a:tc gridSpan="5">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BMI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809696008"/>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n=86</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n=164</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055719960"/>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2,546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(1,444-4,489)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0,002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22549422"/>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22,5%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79</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77,5%</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114480580"/>
                  </a:ext>
                </a:extLst>
              </a:tr>
              <a:tr h="287439">
                <a:tc gridSpan="5">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SGA</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hMerge="1">
                  <a:txBody>
                    <a:bodyPr/>
                    <a:lstStyle/>
                    <a:p>
                      <a:endParaRPr lang="vi-VN"/>
                    </a:p>
                  </a:txBody>
                  <a:tcPr/>
                </a:tc>
                <a:tc hMerge="1">
                  <a:txBody>
                    <a:bodyPr/>
                    <a:lstStyle/>
                    <a:p>
                      <a:endParaRPr lang="vi-VN"/>
                    </a:p>
                  </a:txBody>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3710095206"/>
                  </a:ext>
                </a:extLst>
              </a:tr>
              <a:tr h="767506">
                <a:tc>
                  <a:txBody>
                    <a:bodyPr/>
                    <a:lstStyle/>
                    <a:p>
                      <a:pPr marL="0" marR="0" indent="0" algn="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TTDD</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l">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Tình</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trạng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thiếu</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a:t>
                      </a: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máu</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SDD</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n=93</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err="1">
                          <a:solidFill>
                            <a:schemeClr val="bg1"/>
                          </a:solidFill>
                          <a:effectLst/>
                          <a:latin typeface="Tahoma" panose="020B0604030504040204" pitchFamily="34" charset="0"/>
                          <a:ea typeface="Tahoma" panose="020B0604030504040204" pitchFamily="34" charset="0"/>
                          <a:cs typeface="Tahoma" panose="020B0604030504040204" pitchFamily="34" charset="0"/>
                        </a:rPr>
                        <a:t>Không</a:t>
                      </a: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 SDD</a:t>
                      </a:r>
                    </a:p>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n=157</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OR</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b="1">
                          <a:solidFill>
                            <a:schemeClr val="bg1"/>
                          </a:solidFill>
                          <a:effectLst/>
                          <a:latin typeface="Tahoma" panose="020B0604030504040204" pitchFamily="34" charset="0"/>
                          <a:ea typeface="Tahoma" panose="020B0604030504040204" pitchFamily="34" charset="0"/>
                          <a:cs typeface="Tahoma" panose="020B0604030504040204" pitchFamily="34" charset="0"/>
                        </a:rPr>
                        <a:t>(95% CI)</a:t>
                      </a:r>
                      <a:endParaRPr lang="vi-VN" sz="1600" b="1">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tc>
                  <a:txBody>
                    <a:bodyPr/>
                    <a:lstStyle/>
                    <a:p>
                      <a:pPr marL="0" marR="0" indent="0" algn="ctr">
                        <a:lnSpc>
                          <a:spcPct val="150000"/>
                        </a:lnSpc>
                        <a:spcBef>
                          <a:spcPts val="100"/>
                        </a:spcBef>
                        <a:spcAft>
                          <a:spcPts val="100"/>
                        </a:spcAft>
                      </a:pPr>
                      <a:r>
                        <a:rPr lang="en-US"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rPr>
                        <a:t>p</a:t>
                      </a:r>
                      <a:endParaRPr lang="vi-VN" sz="1600" b="1" dirty="0">
                        <a:solidFill>
                          <a:schemeClr val="bg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775BF"/>
                    </a:solidFill>
                  </a:tcPr>
                </a:tc>
                <a:extLst>
                  <a:ext uri="{0D108BD9-81ED-4DB2-BD59-A6C34878D82A}">
                    <a16:rowId xmlns:a16="http://schemas.microsoft.com/office/drawing/2014/main" val="4160603271"/>
                  </a:ext>
                </a:extLst>
              </a:tr>
              <a:tr h="643199">
                <a:tc>
                  <a:txBody>
                    <a:bodyPr/>
                    <a:lstStyle/>
                    <a:p>
                      <a:pPr marL="0" marR="0" indent="0" algn="l">
                        <a:lnSpc>
                          <a:spcPct val="150000"/>
                        </a:lnSpc>
                        <a:spcBef>
                          <a:spcPts val="100"/>
                        </a:spcBef>
                        <a:spcAft>
                          <a:spcPts val="100"/>
                        </a:spcAft>
                      </a:pPr>
                      <a:r>
                        <a:rPr lang="en-US" sz="1600" dirty="0" err="1">
                          <a:solidFill>
                            <a:schemeClr val="tx1"/>
                          </a:solidFill>
                          <a:effectLst/>
                          <a:latin typeface="Tahoma" panose="020B0604030504040204" pitchFamily="34" charset="0"/>
                          <a:ea typeface="Tahoma" panose="020B0604030504040204" pitchFamily="34" charset="0"/>
                          <a:cs typeface="Tahoma" panose="020B0604030504040204" pitchFamily="34" charset="0"/>
                        </a:rPr>
                        <a:t>Có</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63</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42,6%</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85</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57,4%</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1,779</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(1,040-3,041)</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rowSpan="2">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0,047</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extLst>
                  <a:ext uri="{0D108BD9-81ED-4DB2-BD59-A6C34878D82A}">
                    <a16:rowId xmlns:a16="http://schemas.microsoft.com/office/drawing/2014/main" val="2543319216"/>
                  </a:ext>
                </a:extLst>
              </a:tr>
              <a:tr h="643199">
                <a:tc>
                  <a:txBody>
                    <a:bodyPr/>
                    <a:lstStyle/>
                    <a:p>
                      <a:pPr marL="0" marR="0" indent="0" algn="l">
                        <a:lnSpc>
                          <a:spcPct val="150000"/>
                        </a:lnSpc>
                        <a:spcBef>
                          <a:spcPts val="100"/>
                        </a:spcBef>
                        <a:spcAft>
                          <a:spcPts val="100"/>
                        </a:spcAft>
                      </a:pPr>
                      <a:r>
                        <a:rPr lang="en-US" sz="1600">
                          <a:solidFill>
                            <a:schemeClr val="tx1"/>
                          </a:solidFill>
                          <a:effectLst/>
                          <a:latin typeface="Tahoma" panose="020B0604030504040204" pitchFamily="34" charset="0"/>
                          <a:ea typeface="Tahoma" panose="020B0604030504040204" pitchFamily="34" charset="0"/>
                          <a:cs typeface="Tahoma" panose="020B0604030504040204" pitchFamily="34" charset="0"/>
                        </a:rPr>
                        <a:t>Không</a:t>
                      </a:r>
                      <a:endParaRPr lang="vi-VN" sz="16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30</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29,4%</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a:txBody>
                    <a:bodyPr/>
                    <a:lstStyle/>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72</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indent="0" algn="ctr">
                        <a:lnSpc>
                          <a:spcPct val="150000"/>
                        </a:lnSpc>
                        <a:spcBef>
                          <a:spcPts val="100"/>
                        </a:spcBef>
                        <a:spcAft>
                          <a:spcPts val="100"/>
                        </a:spcAft>
                      </a:pPr>
                      <a:r>
                        <a:rPr lang="en-US" sz="1600" dirty="0">
                          <a:solidFill>
                            <a:schemeClr val="tx1"/>
                          </a:solidFill>
                          <a:effectLst/>
                          <a:latin typeface="Tahoma" panose="020B0604030504040204" pitchFamily="34" charset="0"/>
                          <a:ea typeface="Tahoma" panose="020B0604030504040204" pitchFamily="34" charset="0"/>
                          <a:cs typeface="Tahoma" panose="020B0604030504040204" pitchFamily="34" charset="0"/>
                        </a:rPr>
                        <a:t>70,6%</a:t>
                      </a:r>
                      <a:endParaRPr lang="vi-VN" sz="1600" dirty="0">
                        <a:solidFill>
                          <a:schemeClr val="tx1"/>
                        </a:solidFill>
                        <a:effectLst/>
                        <a:latin typeface="Tahoma" panose="020B0604030504040204" pitchFamily="34" charset="0"/>
                        <a:ea typeface="Tahoma" panose="020B0604030504040204" pitchFamily="34" charset="0"/>
                        <a:cs typeface="Tahoma" panose="020B0604030504040204" pitchFamily="34" charset="0"/>
                      </a:endParaRPr>
                    </a:p>
                  </a:txBody>
                  <a:tcPr marL="61588" marR="6158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F2FF"/>
                    </a:solidFill>
                  </a:tcPr>
                </a:tc>
                <a:tc vMerge="1">
                  <a:txBody>
                    <a:bodyPr/>
                    <a:lstStyle/>
                    <a:p>
                      <a:endParaRPr lang="vi-VN"/>
                    </a:p>
                  </a:txBody>
                  <a:tcPr/>
                </a:tc>
                <a:tc vMerge="1">
                  <a:txBody>
                    <a:bodyPr/>
                    <a:lstStyle/>
                    <a:p>
                      <a:endParaRPr lang="vi-VN"/>
                    </a:p>
                  </a:txBody>
                  <a:tcPr/>
                </a:tc>
                <a:extLst>
                  <a:ext uri="{0D108BD9-81ED-4DB2-BD59-A6C34878D82A}">
                    <a16:rowId xmlns:a16="http://schemas.microsoft.com/office/drawing/2014/main" val="3283939124"/>
                  </a:ext>
                </a:extLst>
              </a:tr>
            </a:tbl>
          </a:graphicData>
        </a:graphic>
      </p:graphicFrame>
      <p:sp>
        <p:nvSpPr>
          <p:cNvPr id="4" name="TextBox 3">
            <a:extLst>
              <a:ext uri="{FF2B5EF4-FFF2-40B4-BE49-F238E27FC236}">
                <a16:creationId xmlns:a16="http://schemas.microsoft.com/office/drawing/2014/main" id="{38AA91E4-76EA-F6C7-AB92-69CF6D639554}"/>
              </a:ext>
            </a:extLst>
          </p:cNvPr>
          <p:cNvSpPr txBox="1"/>
          <p:nvPr/>
        </p:nvSpPr>
        <p:spPr>
          <a:xfrm>
            <a:off x="761846" y="1178851"/>
            <a:ext cx="10668305" cy="523220"/>
          </a:xfrm>
          <a:prstGeom prst="rect">
            <a:avLst/>
          </a:prstGeom>
          <a:noFill/>
        </p:spPr>
        <p:txBody>
          <a:bodyPr wrap="none" rtlCol="0">
            <a:spAutoFit/>
          </a:bodyPr>
          <a:lstStyle/>
          <a:p>
            <a:r>
              <a:rPr lang="en-US" altLang="vi-VN" sz="2800" b="1" dirty="0" err="1" bmk="">
                <a:solidFill>
                  <a:srgbClr val="1775BF"/>
                </a:solidFill>
                <a:latin typeface="Tahoma" panose="020B0604030504040204" pitchFamily="34" charset="0"/>
                <a:ea typeface="Tahoma" panose="020B0604030504040204" pitchFamily="34" charset="0"/>
                <a:cs typeface="Tahoma" panose="020B0604030504040204" pitchFamily="34" charset="0"/>
              </a:rPr>
              <a:t>Bảng</a:t>
            </a:r>
            <a:r>
              <a:rPr kumimoji="0" lang="en-US" altLang="vi-VN" sz="2800" b="1" i="0" u="none" strike="noStrike" cap="none" normalizeH="0" baseline="0" dirty="0" bmk="">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lang="en-US" altLang="vi-VN" sz="2800" b="1" dirty="0" bmk="_Toc134975127">
                <a:solidFill>
                  <a:srgbClr val="1775BF"/>
                </a:solidFill>
                <a:latin typeface="Tahoma" panose="020B0604030504040204" pitchFamily="34" charset="0"/>
                <a:ea typeface="Tahoma" panose="020B0604030504040204" pitchFamily="34" charset="0"/>
                <a:cs typeface="Tahoma" panose="020B0604030504040204" pitchFamily="34" charset="0"/>
              </a:rPr>
              <a:t>16</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Mối</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liên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quan</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giữa</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tình</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trạng</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thiếu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máu</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a:t>
            </a:r>
            <a:r>
              <a:rPr kumimoji="0" lang="en-US" altLang="vi-VN" sz="2800" b="1" i="0" u="none" strike="noStrike" cap="none" normalizeH="0" baseline="0" dirty="0" err="1"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và</a:t>
            </a:r>
            <a:r>
              <a:rPr kumimoji="0" lang="en-US" altLang="vi-VN" sz="2800" b="1" i="0" u="none" strike="noStrike" cap="none" normalizeH="0" baseline="0" dirty="0" bmk="_Toc134975127">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rPr>
              <a:t> TTDD</a:t>
            </a:r>
            <a:endParaRPr kumimoji="0" lang="en-US" altLang="vi-VN" sz="2800" b="1" i="0" u="none" strike="noStrike" cap="none" normalizeH="0" baseline="0" dirty="0">
              <a:ln>
                <a:noFill/>
              </a:ln>
              <a:solidFill>
                <a:srgbClr val="1775BF"/>
              </a:solidFill>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51916379"/>
      </p:ext>
    </p:extLst>
  </p:cSld>
  <p:clrMapOvr>
    <a:masterClrMapping/>
  </p:clrMapOvr>
  <p:transition>
    <p:circl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740292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7"/>
            <a:ext cx="10363199" cy="4058653"/>
          </a:xfrm>
        </p:spPr>
        <p:txBody>
          <a:bodyPr>
            <a:noAutofit/>
          </a:bodyPr>
          <a:lstStyle/>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BMI,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34,4%,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trong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50%;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tiếp</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đến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25,6%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độ</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III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24,4%.</a:t>
            </a:r>
            <a:endParaRPr lang="en-US" sz="2400"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R="0" algn="just">
              <a:lnSpc>
                <a:spcPct val="150000"/>
              </a:lnSpc>
              <a:spcBef>
                <a:spcPts val="0"/>
              </a:spcBef>
              <a:spcAft>
                <a:spcPts val="800"/>
              </a:spcAft>
              <a:buFont typeface="Wingdings" panose="05000000000000000000" pitchFamily="2" charset="2"/>
              <a:buChar char="q"/>
            </a:pP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Theo SGA,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phổi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mới</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37,2%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không</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62,8%. Trong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số</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bệnh</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nhân</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có</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SDD, SGA B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tỷ</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lệ</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cao</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nhất</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là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86%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và</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SGA C </a:t>
            </a:r>
            <a:r>
              <a:rPr lang="en-US" sz="2400"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chiếm</a:t>
            </a:r>
            <a:r>
              <a:rPr lang="en-US" sz="2400" dirty="0">
                <a:solidFill>
                  <a:srgbClr val="000000"/>
                </a:solidFill>
                <a:effectLst/>
                <a:latin typeface="Tahoma" panose="020B0604030504040204" pitchFamily="34" charset="0"/>
                <a:ea typeface="Tahoma" panose="020B0604030504040204" pitchFamily="34" charset="0"/>
                <a:cs typeface="Tahoma" panose="020B0604030504040204" pitchFamily="34" charset="0"/>
              </a:rPr>
              <a:t> 14%.</a:t>
            </a:r>
            <a:endParaRPr lang="vi-VN" sz="2400"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080EDEB8-2318-5356-C30C-15D9092A45CD}"/>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444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53492"/>
            <a:ext cx="10363199" cy="3899182"/>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các đặc điểm dinh dưỡng theo chỉ số BMI và phương pháp SGA ở bệnh nhân lao phổi mới tại Bệnh viện Phổi Hải Phòng năm 2021-2022.</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Mô tả một số yếu tố liên quan đến tình trạng dinh dưỡng ở đối tượng nghiên cứu trên.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7DA459D2-9BE8-64EE-0F6E-A100373BB905}"/>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MỤC TIÊU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707238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1" y="2236286"/>
            <a:ext cx="10684042" cy="4398713"/>
          </a:xfrm>
        </p:spPr>
        <p:txBody>
          <a:bodyPr>
            <a:noAutofit/>
          </a:bodyPr>
          <a:lstStyle/>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≥60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chiếm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nhóm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&lt;20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tuổi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Nam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nữ</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nội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trợ</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Theo SGA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tự</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do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chức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học</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sinh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viên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thấp</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nhất</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Nông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thôn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co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hơn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so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thành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thị</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kèm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lý</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tính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thường</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độ</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BMI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và</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 B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SGA.</a:t>
            </a:r>
          </a:p>
          <a:p>
            <a:pPr algn="just">
              <a:lnSpc>
                <a:spcPct val="150000"/>
              </a:lnSpc>
              <a:spcBef>
                <a:spcPts val="0"/>
              </a:spcBef>
              <a:spcAft>
                <a:spcPts val="800"/>
              </a:spcAft>
              <a:buFont typeface="Wingdings" panose="05000000000000000000" pitchFamily="2" charset="2"/>
              <a:buChar char="q"/>
            </a:pP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nhân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lao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phổi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mới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có</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giảm</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dần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tỷ</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lệ</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SDD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theo</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thời</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gian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chẩn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đoán</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sz="2000" dirty="0" err="1">
                <a:solidFill>
                  <a:srgbClr val="000000"/>
                </a:solidFill>
                <a:latin typeface="Tahoma" panose="020B0604030504040204" pitchFamily="34" charset="0"/>
                <a:ea typeface="Tahoma" panose="020B0604030504040204" pitchFamily="34" charset="0"/>
                <a:cs typeface="Tahoma" panose="020B0604030504040204" pitchFamily="34" charset="0"/>
              </a:rPr>
              <a:t>bệnh</a:t>
            </a:r>
            <a:r>
              <a:rPr lang="en-US" sz="2000" dirty="0">
                <a:solidFill>
                  <a:srgbClr val="000000"/>
                </a:solidFill>
                <a:latin typeface="Tahoma" panose="020B0604030504040204" pitchFamily="34" charset="0"/>
                <a:ea typeface="Tahoma" panose="020B0604030504040204" pitchFamily="34" charset="0"/>
                <a:cs typeface="Tahoma" panose="020B0604030504040204" pitchFamily="34" charset="0"/>
              </a:rPr>
              <a:t>.</a:t>
            </a:r>
            <a:endParaRPr lang="vi-VN" sz="2000"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itle 1">
            <a:extLst>
              <a:ext uri="{FF2B5EF4-FFF2-40B4-BE49-F238E27FC236}">
                <a16:creationId xmlns:a16="http://schemas.microsoft.com/office/drawing/2014/main" id="{F7873FBD-65DA-895D-96B4-98343CB99EE1}"/>
              </a:ext>
            </a:extLst>
          </p:cNvPr>
          <p:cNvSpPr txBox="1">
            <a:spLocks/>
          </p:cNvSpPr>
          <p:nvPr/>
        </p:nvSpPr>
        <p:spPr>
          <a:xfrm>
            <a:off x="914399" y="1735721"/>
            <a:ext cx="10635917" cy="7818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điểm</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đối</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tượng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nghiên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cứu</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960227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BMI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400" y="2422358"/>
            <a:ext cx="5871411"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Nghề nghiệp</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a:t>
            </a:r>
            <a:r>
              <a:rPr lang="vi-VN" sz="2800" dirty="0">
                <a:solidFill>
                  <a:srgbClr val="000000"/>
                </a:solidFill>
                <a:effectLst/>
                <a:latin typeface="Tahoma" panose="020B0604030504040204" pitchFamily="34" charset="0"/>
                <a:ea typeface="Tahoma" panose="020B0604030504040204" pitchFamily="34" charset="0"/>
                <a:cs typeface="Tahoma" panose="020B0604030504040204" pitchFamily="34" charset="0"/>
              </a:rPr>
              <a: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609347" y="2422358"/>
            <a:ext cx="5358063"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Triệu chứng sốt</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7765269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72DE62-5A91-0144-47F4-16278F552CC4}"/>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KẾT LUẬN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itle 1">
            <a:extLst>
              <a:ext uri="{FF2B5EF4-FFF2-40B4-BE49-F238E27FC236}">
                <a16:creationId xmlns:a16="http://schemas.microsoft.com/office/drawing/2014/main" id="{3AF4643F-5540-A01A-593E-33E95707C21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trạng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dinh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và</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các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yếu</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tố</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liên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quan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theo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SGA</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F0B9ACD7-B841-C96A-9E43-FB61E72C1473}"/>
              </a:ext>
            </a:extLst>
          </p:cNvPr>
          <p:cNvSpPr txBox="1"/>
          <p:nvPr/>
        </p:nvSpPr>
        <p:spPr>
          <a:xfrm>
            <a:off x="914399" y="2422358"/>
            <a:ext cx="5871411" cy="224676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Liên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en-US" sz="2800" dirty="0">
              <a:latin typeface="Tahoma" panose="020B0604030504040204" pitchFamily="34" charset="0"/>
              <a:ea typeface="Tahoma" panose="020B0604030504040204" pitchFamily="34" charset="0"/>
              <a:cs typeface="Tahoma" panose="020B0604030504040204" pitchFamily="34" charset="0"/>
            </a:endParaRP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Triệu chứng sốt</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Mức độ tổn thương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Tổn thương có hang trên X-quang</a:t>
            </a:r>
          </a:p>
          <a:p>
            <a:pPr marL="285750" indent="-285750">
              <a:buFontTx/>
              <a:buChar char="-"/>
            </a:pPr>
            <a:r>
              <a:rPr lang="vi-VN" sz="2800" dirty="0">
                <a:solidFill>
                  <a:srgbClr val="000000"/>
                </a:solidFill>
                <a:latin typeface="Tahoma" panose="020B0604030504040204" pitchFamily="34" charset="0"/>
                <a:ea typeface="Tahoma" panose="020B0604030504040204" pitchFamily="34" charset="0"/>
                <a:cs typeface="Tahoma" panose="020B0604030504040204" pitchFamily="34" charset="0"/>
              </a:rPr>
              <a:t>Tình trạng thiếu máu</a:t>
            </a:r>
            <a:endParaRPr lang="vi-VN" sz="2800" dirty="0">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9BB4B22E-E7A5-3F0D-D132-0FFDFD3694F5}"/>
              </a:ext>
            </a:extLst>
          </p:cNvPr>
          <p:cNvSpPr txBox="1"/>
          <p:nvPr/>
        </p:nvSpPr>
        <p:spPr>
          <a:xfrm>
            <a:off x="6609346" y="2422358"/>
            <a:ext cx="5358063"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Không</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liên</a:t>
            </a:r>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err="1">
                <a:latin typeface="Tahoma" panose="020B0604030504040204" pitchFamily="34" charset="0"/>
                <a:ea typeface="Tahoma" panose="020B0604030504040204" pitchFamily="34" charset="0"/>
                <a:cs typeface="Tahoma" panose="020B0604030504040204" pitchFamily="34" charset="0"/>
              </a:rPr>
              <a:t>quan</a:t>
            </a:r>
            <a:endParaRPr lang="vi-VN" sz="2800" dirty="0">
              <a:latin typeface="Tahoma" panose="020B0604030504040204" pitchFamily="34" charset="0"/>
              <a:ea typeface="Tahoma" panose="020B0604030504040204" pitchFamily="34" charset="0"/>
              <a:cs typeface="Tahoma" panose="020B0604030504040204" pitchFamily="34" charset="0"/>
            </a:endParaRP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Tuổi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Giới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Nghề nghiệp</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Khu vực địa lý</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Thời gian chẩn đoán lao phổi</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Tiền sử bệnh mạn tính</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Số lượng bạch cầu</a:t>
            </a:r>
          </a:p>
          <a:p>
            <a:pPr marL="457200" indent="-457200">
              <a:buFontTx/>
              <a:buChar char="-"/>
            </a:pPr>
            <a:r>
              <a:rPr lang="vi-VN" sz="2800" dirty="0">
                <a:latin typeface="Tahoma" panose="020B0604030504040204" pitchFamily="34" charset="0"/>
                <a:ea typeface="Tahoma" panose="020B0604030504040204" pitchFamily="34" charset="0"/>
                <a:cs typeface="Tahoma" panose="020B0604030504040204" pitchFamily="34" charset="0"/>
              </a:rPr>
              <a:t>Tình trạng kháng thuốc lao</a:t>
            </a:r>
          </a:p>
        </p:txBody>
      </p:sp>
    </p:spTree>
    <p:extLst>
      <p:ext uri="{BB962C8B-B14F-4D97-AF65-F5344CB8AC3E}">
        <p14:creationId xmlns:p14="http://schemas.microsoft.com/office/powerpoint/2010/main" val="27301877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1" y="3136612"/>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99263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2" y="2039770"/>
            <a:ext cx="10363198" cy="2778460"/>
          </a:xfrm>
        </p:spPr>
        <p:txBody>
          <a:bodyPr>
            <a:noAutofit/>
          </a:bodyPr>
          <a:lstStyle/>
          <a:p>
            <a:pPr marR="0" algn="just">
              <a:lnSpc>
                <a:spcPct val="150000"/>
              </a:lnSpc>
              <a:spcBef>
                <a:spcPts val="0"/>
              </a:spcBef>
              <a:spcAft>
                <a:spcPts val="800"/>
              </a:spcAft>
              <a:buFont typeface="Wingdings" panose="05000000000000000000" pitchFamily="2" charset="2"/>
              <a:buChar char="q"/>
            </a:pP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 Tăng cường công tác tư vấn dinh dưỡng cho người bệnh lao.</a:t>
            </a:r>
          </a:p>
          <a:p>
            <a:pPr marR="0" algn="just">
              <a:lnSpc>
                <a:spcPct val="150000"/>
              </a:lnSpc>
              <a:spcBef>
                <a:spcPts val="0"/>
              </a:spcBef>
              <a:spcAft>
                <a:spcPts val="800"/>
              </a:spcAft>
              <a:buFont typeface="Wingdings" panose="05000000000000000000" pitchFamily="2" charset="2"/>
              <a:buChar char="q"/>
            </a:pPr>
            <a:r>
              <a:rPr lang="vi-VN" dirty="0">
                <a:solidFill>
                  <a:srgbClr val="000000"/>
                </a:solidFill>
                <a:latin typeface="Tahoma" panose="020B0604030504040204" pitchFamily="34" charset="0"/>
                <a:ea typeface="Tahoma" panose="020B0604030504040204" pitchFamily="34" charset="0"/>
                <a:cs typeface="Tahoma" panose="020B0604030504040204" pitchFamily="34" charset="0"/>
              </a:rPr>
              <a:t> T</a:t>
            </a:r>
            <a:r>
              <a:rPr lang="vi-VN" dirty="0">
                <a:solidFill>
                  <a:srgbClr val="000000"/>
                </a:solidFill>
                <a:effectLst/>
                <a:latin typeface="Tahoma" panose="020B0604030504040204" pitchFamily="34" charset="0"/>
                <a:ea typeface="Tahoma" panose="020B0604030504040204" pitchFamily="34" charset="0"/>
                <a:cs typeface="Tahoma" panose="020B0604030504040204" pitchFamily="34" charset="0"/>
              </a:rPr>
              <a:t>iến hành các nghiên cứu bổ sung sâu hơn là cần thiết để đánh giá tác động của việc bổ sung dinh dưỡng và kết hợp các chất dinh dưỡng cụ thể.</a:t>
            </a:r>
          </a:p>
        </p:txBody>
      </p:sp>
      <p:sp>
        <p:nvSpPr>
          <p:cNvPr id="4" name="TextBox 3">
            <a:extLst>
              <a:ext uri="{FF2B5EF4-FFF2-40B4-BE49-F238E27FC236}">
                <a16:creationId xmlns:a16="http://schemas.microsoft.com/office/drawing/2014/main" id="{099E8A8B-1622-7DE2-A2AF-8E72600B879D}"/>
              </a:ext>
            </a:extLst>
          </p:cNvPr>
          <p:cNvSpPr txBox="1"/>
          <p:nvPr/>
        </p:nvSpPr>
        <p:spPr>
          <a:xfrm>
            <a:off x="914403"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KIẾN NGHỊ</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483540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7">
            <a:extLst>
              <a:ext uri="{FF2B5EF4-FFF2-40B4-BE49-F238E27FC236}">
                <a16:creationId xmlns:a16="http://schemas.microsoft.com/office/drawing/2014/main" id="{01E8FEB8-765D-1473-F15B-370ECC8F05EF}"/>
              </a:ext>
            </a:extLst>
          </p:cNvPr>
          <p:cNvPicPr>
            <a:picLocks noChangeAspect="1"/>
          </p:cNvPicPr>
          <p:nvPr/>
        </p:nvPicPr>
        <p:blipFill rotWithShape="1">
          <a:blip r:embed="rId3">
            <a:extLst>
              <a:ext uri="{28A0092B-C50C-407E-A947-70E740481C1C}">
                <a14:useLocalDpi xmlns:a14="http://schemas.microsoft.com/office/drawing/2010/main" val="0"/>
              </a:ext>
            </a:extLst>
          </a:blip>
          <a:srcRect r="6237"/>
          <a:stretch/>
        </p:blipFill>
        <p:spPr>
          <a:xfrm>
            <a:off x="2522358"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4F940E29-F4EF-EE08-9346-C5C78D175E24}"/>
              </a:ext>
            </a:extLst>
          </p:cNvPr>
          <p:cNvSpPr txBox="1"/>
          <p:nvPr/>
        </p:nvSpPr>
        <p:spPr>
          <a:xfrm>
            <a:off x="872017" y="2318168"/>
            <a:ext cx="3973385" cy="2221664"/>
          </a:xfrm>
          <a:prstGeom prst="rect">
            <a:avLst/>
          </a:prstGeom>
          <a:noFill/>
        </p:spPr>
        <p:txBody>
          <a:bodyPr vert="horz" lIns="91440" tIns="45720" rIns="91440" bIns="45720" rtlCol="0" anchor="b">
            <a:normAutofit/>
          </a:bodyPr>
          <a:lstStyle/>
          <a:p>
            <a:pPr defTabSz="914400">
              <a:lnSpc>
                <a:spcPct val="90000"/>
              </a:lnSpc>
              <a:spcBef>
                <a:spcPct val="0"/>
              </a:spcBef>
              <a:spcAft>
                <a:spcPts val="600"/>
              </a:spcAft>
            </a:pPr>
            <a:r>
              <a:rPr lang="en-US" sz="4800" b="1" dirty="0">
                <a:solidFill>
                  <a:srgbClr val="FF0000"/>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25029141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232531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13886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Theo WHO (2022), khoảng 10,6 triệu người mắc bệnh lao vào năm 2021 và 1,6 triệu người chết vì lao. Từ năm 2020 đến năm 2021 tỷ lệ mắc lao mới tăng 3,6%.</a:t>
            </a:r>
          </a:p>
          <a:p>
            <a:pPr marL="0" indent="0">
              <a:buNone/>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Việt Nam đứng thứ 11 trong 30 nước có số người bệnh lao cao nhất trên toàn cầu, đồng thời đứng thứ 11 trong số 30 nước có gánh nặng bệnh lao kháng đa thuốc cao nhất thế giới. Với 77 657 ca mắc bệnh lao, trong đó lao phổi chiếm 79%.</a:t>
            </a:r>
          </a:p>
        </p:txBody>
      </p:sp>
      <p:sp>
        <p:nvSpPr>
          <p:cNvPr id="4" name="Title 1">
            <a:extLst>
              <a:ext uri="{FF2B5EF4-FFF2-40B4-BE49-F238E27FC236}">
                <a16:creationId xmlns:a16="http://schemas.microsoft.com/office/drawing/2014/main" id="{4FF0C5A3-74CA-0B21-B25D-ACCA7314848A}"/>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Tình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hình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mắc</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hiện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nay</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7DF6175F-0757-AAA9-BB6B-149146445DEA}"/>
              </a:ext>
            </a:extLst>
          </p:cNvPr>
          <p:cNvSpPr txBox="1"/>
          <p:nvPr/>
        </p:nvSpPr>
        <p:spPr>
          <a:xfrm>
            <a:off x="914401" y="1240849"/>
            <a:ext cx="10363198"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204124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A5F0-9CD6-F0FA-1D81-B75245559765}"/>
              </a:ext>
            </a:extLst>
          </p:cNvPr>
          <p:cNvSpPr>
            <a:spLocks noGrp="1"/>
          </p:cNvSpPr>
          <p:nvPr>
            <p:ph idx="1"/>
          </p:nvPr>
        </p:nvSpPr>
        <p:spPr>
          <a:xfrm>
            <a:off x="914400" y="2422358"/>
            <a:ext cx="10363199" cy="4219073"/>
          </a:xfrm>
        </p:spPr>
        <p:txBody>
          <a:bodyPr>
            <a:normAutofit/>
          </a:bodyPr>
          <a:lstStyle/>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mắc bệnh lao, các quá trình dị hóa gây suy kiệt cho bệnh nhân thường xảy ra trước cả khi được chẩn đoán.</a:t>
            </a:r>
          </a:p>
          <a:p>
            <a:pPr>
              <a:buFont typeface="Wingdings" panose="05000000000000000000" pitchFamily="2" charset="2"/>
              <a:buChar char="q"/>
            </a:pPr>
            <a:endParaRPr lang="vi-VN" dirty="0">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r>
              <a:rPr lang="vi-VN" dirty="0">
                <a:latin typeface="Tahoma" panose="020B0604030504040204" pitchFamily="34" charset="0"/>
                <a:ea typeface="Tahoma" panose="020B0604030504040204" pitchFamily="34" charset="0"/>
                <a:cs typeface="Tahoma" panose="020B0604030504040204" pitchFamily="34" charset="0"/>
              </a:rPr>
              <a:t> Khi đã bị SDD, có nhiều khả năng lao phổi sơ nhiễm trở thành lao phổi hoạt động bởi phản ứng miễn dịch qua trung gian tế bào bị suy giảm.</a:t>
            </a:r>
          </a:p>
        </p:txBody>
      </p:sp>
      <p:sp>
        <p:nvSpPr>
          <p:cNvPr id="7" name="TextBox 6">
            <a:extLst>
              <a:ext uri="{FF2B5EF4-FFF2-40B4-BE49-F238E27FC236}">
                <a16:creationId xmlns:a16="http://schemas.microsoft.com/office/drawing/2014/main" id="{EC83A3DB-3B2D-E47E-C705-5BDF1D63ECAD}"/>
              </a:ext>
            </a:extLst>
          </p:cNvPr>
          <p:cNvSpPr txBox="1"/>
          <p:nvPr/>
        </p:nvSpPr>
        <p:spPr>
          <a:xfrm>
            <a:off x="914400" y="1240849"/>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TỔNG QUAN</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8" name="Title 1">
            <a:extLst>
              <a:ext uri="{FF2B5EF4-FFF2-40B4-BE49-F238E27FC236}">
                <a16:creationId xmlns:a16="http://schemas.microsoft.com/office/drawing/2014/main" id="{4877C75D-154E-06CD-C0BA-FF05B200DE5B}"/>
              </a:ext>
            </a:extLst>
          </p:cNvPr>
          <p:cNvSpPr txBox="1">
            <a:spLocks/>
          </p:cNvSpPr>
          <p:nvPr/>
        </p:nvSpPr>
        <p:spPr>
          <a:xfrm>
            <a:off x="914400" y="1735722"/>
            <a:ext cx="10363199" cy="6866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Dinh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dưỡng</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ở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bệnh</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nhân</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lao</a:t>
            </a:r>
            <a:r>
              <a:rPr lang="en-US" sz="2800" b="1" dirty="0">
                <a:solidFill>
                  <a:srgbClr val="1775BF"/>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1775BF"/>
                </a:solidFill>
                <a:latin typeface="Tahoma" panose="020B0604030504040204" pitchFamily="34" charset="0"/>
                <a:ea typeface="Tahoma" panose="020B0604030504040204" pitchFamily="34" charset="0"/>
                <a:cs typeface="Tahoma" panose="020B0604030504040204" pitchFamily="34" charset="0"/>
              </a:rPr>
              <a:t>phổi</a:t>
            </a:r>
            <a:endParaRPr lang="vi-VN" sz="2800" b="1" dirty="0">
              <a:solidFill>
                <a:srgbClr val="1775BF"/>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06477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940E29-F4EF-EE08-9346-C5C78D175E24}"/>
              </a:ext>
            </a:extLst>
          </p:cNvPr>
          <p:cNvSpPr txBox="1"/>
          <p:nvPr/>
        </p:nvSpPr>
        <p:spPr>
          <a:xfrm>
            <a:off x="914400" y="3136612"/>
            <a:ext cx="10363199" cy="584775"/>
          </a:xfrm>
          <a:prstGeom prst="rect">
            <a:avLst/>
          </a:prstGeom>
          <a:noFill/>
        </p:spPr>
        <p:txBody>
          <a:bodyPr wrap="square" rtlCol="0">
            <a:spAutoFit/>
          </a:bodyPr>
          <a:lstStyle/>
          <a:p>
            <a:pPr algn="ctr"/>
            <a:r>
              <a:rPr lang="en-US" sz="3200" b="1" dirty="0">
                <a:solidFill>
                  <a:srgbClr val="FF0000"/>
                </a:solidFill>
                <a:latin typeface="Tahoma" panose="020B0604030504040204" pitchFamily="34" charset="0"/>
                <a:ea typeface="Tahoma" panose="020B0604030504040204" pitchFamily="34" charset="0"/>
                <a:cs typeface="Tahoma" panose="020B0604030504040204" pitchFamily="34" charset="0"/>
              </a:rPr>
              <a:t>ĐỐI TƯỢNG VÀ PHƯƠNG PHÁP NGHIÊN CỨU</a:t>
            </a:r>
            <a:endParaRPr lang="vi-VN" sz="32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34848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578</TotalTime>
  <Words>3946</Words>
  <Application>Microsoft Office PowerPoint</Application>
  <PresentationFormat>Widescreen</PresentationFormat>
  <Paragraphs>824</Paragraphs>
  <Slides>55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Light</vt:lpstr>
      <vt:lpstr>Tahoma</vt:lpstr>
      <vt:lpstr>Wingdings</vt:lpstr>
      <vt:lpstr>Office Theme</vt:lpstr>
      <vt:lpstr>THỰC TRẠNG VÀ MỘT SỐ YẾU TỐ LIÊN QUAN ĐẾN DINH DƯỠNG Ở BỆNH NHÂN LAO PHỔI MỚI TẠI BỆNH VIỆN PHỔI HẢI PHÒNG NĂM 2021-2022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Nhat Nguyen</dc:creator>
  <cp:lastModifiedBy>Long Nhat Nguyen</cp:lastModifiedBy>
  <cp:revision>729</cp:revision>
  <dcterms:created xsi:type="dcterms:W3CDTF">2023-05-18T03:34:07Z</dcterms:created>
  <dcterms:modified xsi:type="dcterms:W3CDTF">2023-05-19T17:30:54Z</dcterms:modified>
</cp:coreProperties>
</file>