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55"/>
  </p:notesMasterIdLst>
  <p:sldIdLst>
    <p:sldId id="256" r:id="rId2"/>
    <p:sldId id="308" r:id="rId3"/>
    <p:sldId id="257" r:id="rId4"/>
    <p:sldId id="258" r:id="rId5"/>
    <p:sldId id="309" r:id="rId6"/>
    <p:sldId id="259" r:id="rId7"/>
    <p:sldId id="260" r:id="rId8"/>
    <p:sldId id="310" r:id="rId9"/>
    <p:sldId id="261" r:id="rId10"/>
    <p:sldId id="311" r:id="rId11"/>
    <p:sldId id="312" r:id="rId12"/>
    <p:sldId id="315" r:id="rId13"/>
    <p:sldId id="313" r:id="rId14"/>
    <p:sldId id="316" r:id="rId15"/>
    <p:sldId id="317" r:id="rId16"/>
    <p:sldId id="318" r:id="rId17"/>
    <p:sldId id="319" r:id="rId18"/>
    <p:sldId id="320" r:id="rId19"/>
    <p:sldId id="271" r:id="rId20"/>
    <p:sldId id="274" r:id="rId21"/>
    <p:sldId id="322" r:id="rId22"/>
    <p:sldId id="273" r:id="rId23"/>
    <p:sldId id="275" r:id="rId24"/>
    <p:sldId id="324" r:id="rId25"/>
    <p:sldId id="276" r:id="rId26"/>
    <p:sldId id="277" r:id="rId27"/>
    <p:sldId id="283" r:id="rId28"/>
    <p:sldId id="285" r:id="rId29"/>
    <p:sldId id="278" r:id="rId30"/>
    <p:sldId id="280" r:id="rId31"/>
    <p:sldId id="282" r:id="rId32"/>
    <p:sldId id="281" r:id="rId33"/>
    <p:sldId id="321" r:id="rId34"/>
    <p:sldId id="286" r:id="rId35"/>
    <p:sldId id="287" r:id="rId36"/>
    <p:sldId id="289" r:id="rId37"/>
    <p:sldId id="290" r:id="rId38"/>
    <p:sldId id="291" r:id="rId39"/>
    <p:sldId id="292" r:id="rId40"/>
    <p:sldId id="293" r:id="rId41"/>
    <p:sldId id="294" r:id="rId42"/>
    <p:sldId id="295" r:id="rId43"/>
    <p:sldId id="296" r:id="rId44"/>
    <p:sldId id="297" r:id="rId45"/>
    <p:sldId id="298" r:id="rId46"/>
    <p:sldId id="325" r:id="rId47"/>
    <p:sldId id="299" r:id="rId48"/>
    <p:sldId id="326" r:id="rId49"/>
    <p:sldId id="327" r:id="rId50"/>
    <p:sldId id="329" r:id="rId51"/>
    <p:sldId id="330" r:id="rId52"/>
    <p:sldId id="305" r:id="rId53"/>
    <p:sldId id="33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2FF"/>
    <a:srgbClr val="1775BF"/>
    <a:srgbClr val="EA2B1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SDD độ I</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37.5</c:v>
                </c:pt>
                <c:pt idx="1">
                  <c:v>20</c:v>
                </c:pt>
                <c:pt idx="2">
                  <c:v>70</c:v>
                </c:pt>
                <c:pt idx="3">
                  <c:v>42.1</c:v>
                </c:pt>
                <c:pt idx="4">
                  <c:v>76.900000000000006</c:v>
                </c:pt>
                <c:pt idx="5">
                  <c:v>50.2</c:v>
                </c:pt>
              </c:numCache>
            </c:numRef>
          </c:val>
          <c:extLst>
            <c:ext xmlns:c16="http://schemas.microsoft.com/office/drawing/2014/chart" uri="{C3380CC4-5D6E-409C-BE32-E72D297353CC}">
              <c16:uniqueId val="{00000000-B51D-46B0-B0A5-F822875264BF}"/>
            </c:ext>
          </c:extLst>
        </c:ser>
        <c:ser>
          <c:idx val="1"/>
          <c:order val="1"/>
          <c:tx>
            <c:strRef>
              <c:f>Sheet1!$C$1</c:f>
              <c:strCache>
                <c:ptCount val="1"/>
                <c:pt idx="0">
                  <c:v>SDD độ II</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Sheet1!$C$2:$C$7</c:f>
              <c:numCache>
                <c:formatCode>General</c:formatCode>
                <c:ptCount val="6"/>
                <c:pt idx="0">
                  <c:v>25</c:v>
                </c:pt>
                <c:pt idx="1">
                  <c:v>40</c:v>
                </c:pt>
                <c:pt idx="2">
                  <c:v>20</c:v>
                </c:pt>
                <c:pt idx="3">
                  <c:v>31.6</c:v>
                </c:pt>
                <c:pt idx="4">
                  <c:v>15.4</c:v>
                </c:pt>
                <c:pt idx="5">
                  <c:v>23.1</c:v>
                </c:pt>
              </c:numCache>
            </c:numRef>
          </c:val>
          <c:extLst>
            <c:ext xmlns:c16="http://schemas.microsoft.com/office/drawing/2014/chart" uri="{C3380CC4-5D6E-409C-BE32-E72D297353CC}">
              <c16:uniqueId val="{00000001-B51D-46B0-B0A5-F822875264BF}"/>
            </c:ext>
          </c:extLst>
        </c:ser>
        <c:ser>
          <c:idx val="2"/>
          <c:order val="2"/>
          <c:tx>
            <c:strRef>
              <c:f>Sheet1!$D$1</c:f>
              <c:strCache>
                <c:ptCount val="1"/>
                <c:pt idx="0">
                  <c:v>SDD độ III</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Sheet1!$D$2:$D$7</c:f>
              <c:numCache>
                <c:formatCode>General</c:formatCode>
                <c:ptCount val="6"/>
                <c:pt idx="0">
                  <c:v>37.5</c:v>
                </c:pt>
                <c:pt idx="1">
                  <c:v>40</c:v>
                </c:pt>
                <c:pt idx="2">
                  <c:v>10</c:v>
                </c:pt>
                <c:pt idx="3">
                  <c:v>26.3</c:v>
                </c:pt>
                <c:pt idx="4">
                  <c:v>7.7</c:v>
                </c:pt>
                <c:pt idx="5">
                  <c:v>26.9</c:v>
                </c:pt>
              </c:numCache>
            </c:numRef>
          </c:val>
          <c:extLst>
            <c:ext xmlns:c16="http://schemas.microsoft.com/office/drawing/2014/chart" uri="{C3380CC4-5D6E-409C-BE32-E72D297353CC}">
              <c16:uniqueId val="{00000002-B51D-46B0-B0A5-F822875264BF}"/>
            </c:ext>
          </c:extLst>
        </c:ser>
        <c:dLbls>
          <c:showLegendKey val="0"/>
          <c:showVal val="1"/>
          <c:showCatName val="0"/>
          <c:showSerName val="0"/>
          <c:showPercent val="0"/>
          <c:showBubbleSize val="0"/>
        </c:dLbls>
        <c:gapWidth val="150"/>
        <c:shape val="box"/>
        <c:axId val="1299930495"/>
        <c:axId val="1483989567"/>
        <c:axId val="0"/>
      </c:bar3DChart>
      <c:catAx>
        <c:axId val="12999304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crossAx val="1483989567"/>
        <c:crosses val="autoZero"/>
        <c:auto val="1"/>
        <c:lblAlgn val="ctr"/>
        <c:lblOffset val="100"/>
        <c:noMultiLvlLbl val="0"/>
      </c:catAx>
      <c:valAx>
        <c:axId val="1483989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vi-VN"/>
          </a:p>
        </c:txPr>
        <c:crossAx val="129993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19/05/2023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53</a:t>
            </a:fld>
            <a:endParaRPr lang="vi-VN"/>
          </a:p>
        </p:txBody>
      </p:sp>
    </p:spTree>
    <p:extLst>
      <p:ext uri="{BB962C8B-B14F-4D97-AF65-F5344CB8AC3E}">
        <p14:creationId xmlns:p14="http://schemas.microsoft.com/office/powerpoint/2010/main" val="277129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19/05/2023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19/05/2023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19/05/2023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19/05/2023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489282" y="2511606"/>
            <a:ext cx="11213431" cy="2158679"/>
          </a:xfrm>
        </p:spPr>
        <p:txBody>
          <a:bodyPr>
            <a:noAutofit/>
          </a:bodyPr>
          <a:lstStyle/>
          <a:p>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THỰC TRẠNG VÀ MỘT SỐ YẾU TỐ LIÊN QUAN ĐẾN DINH DƯỠNG Ở BỆNH NHÂN LAO PHỔI MỚI TẠI BỆNH VIỆN PHỔI HẢI PHÒNG</a:t>
            </a:r>
            <a:b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NĂM 2021-2022</a:t>
            </a:r>
            <a:endParaRPr lang="vi-VN" sz="36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NGUYỄN LONG NHẬT</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Hướng</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dẫn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khoa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ThS.Bs</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Nguyễn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Thị</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Trang</a:t>
            </a:r>
            <a:endParaRPr lang="vi-VN" sz="2800"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7"/>
            <a:ext cx="11213431" cy="4170947"/>
          </a:xfrm>
        </p:spPr>
        <p:txBody>
          <a:bodyPr>
            <a:normAutofit fontScale="92500"/>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lựa chọn: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Bệnh nhân trên 15 tuổi được chẩn đoán lao phổi mới.</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chẩn đoán: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Chẩn đoán lao phổi và lao phổi mới theo tiêu chuẩn của Bộ Y tế (2020).</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Phân loại TTDD theo BMI của WHO (1995).</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Phân loại TTDD theo SGA của Canadian Malnutrition Task Force (2021).</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loại trừ:</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1" y="2401467"/>
            <a:ext cx="11213431" cy="100664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Địa điểm: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Thời gian: Từ tháng 01 năm 2023 đến tháng 05 năm 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Thời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gian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489279" y="4667079"/>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Cỡ</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chọn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endPar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489280" y="3429000"/>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Thiết</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489281" y="4094747"/>
            <a:ext cx="11213431"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489279" y="5263813"/>
            <a:ext cx="11213431" cy="10066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Phương pháp chọn mẫu: Theo kỹ thuật không xác suất với mẫu thuận tiện.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2" grpId="0"/>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489283" y="2917231"/>
            <a:ext cx="5606716"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309272681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Mối liên quan giữa một số yếu tố và tình trạng dinh dưỡng</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489283" y="2917231"/>
            <a:ext cx="454793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
        <p:nvSpPr>
          <p:cNvPr id="9" name="TextBox 8">
            <a:extLst>
              <a:ext uri="{FF2B5EF4-FFF2-40B4-BE49-F238E27FC236}">
                <a16:creationId xmlns:a16="http://schemas.microsoft.com/office/drawing/2014/main" id="{E377E066-4F31-CE47-6515-8A0318B33F89}"/>
              </a:ext>
            </a:extLst>
          </p:cNvPr>
          <p:cNvSpPr txBox="1"/>
          <p:nvPr/>
        </p:nvSpPr>
        <p:spPr>
          <a:xfrm>
            <a:off x="4876800" y="2917231"/>
            <a:ext cx="6825915"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Sốt</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Mức độ tổn thương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Tổn thương có hang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thiếu máu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 lượng bạch cầu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41461388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1" y="2401468"/>
            <a:ext cx="11213431" cy="1769480"/>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thập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thông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tin</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489284" y="4170948"/>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xử</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liệu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489285" y="4836694"/>
            <a:ext cx="11213431" cy="1580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Số liệu được nhập, xử lý và phân tích bằng phần mềm SPSS 27.</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7"/>
            <a:ext cx="11213431" cy="1171075"/>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ngẫu nhiên</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Dùng test thống kê đúng, tìm các giá trị ngoại lai.</a:t>
            </a:r>
          </a:p>
          <a:p>
            <a:pPr>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Sai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khống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sai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489284" y="4018546"/>
            <a:ext cx="11213431"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hệ thống</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500"/>
                                        <p:tgtEl>
                                          <p:spTgt spid="2">
                                            <p:txEl>
                                              <p:pRg st="0" end="0"/>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heel(1)">
                                      <p:cBhvr>
                                        <p:cTn id="1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7"/>
            <a:ext cx="11213431" cy="3914275"/>
          </a:xfrm>
        </p:spPr>
        <p:txBody>
          <a:bodyPr>
            <a:normAutofit lnSpcReduction="10000"/>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Đạo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đức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QUẢ VÀ BÀN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461665"/>
          </a:xfrm>
          <a:prstGeom prst="rect">
            <a:avLst/>
          </a:prstGeom>
          <a:noFill/>
        </p:spPr>
        <p:txBody>
          <a:bodyPr wrap="square" rtlCol="0">
            <a:spAutoFit/>
          </a:bodyPr>
          <a:lstStyle/>
          <a:p>
            <a:pPr algn="ctr"/>
            <a:r>
              <a:rPr lang="en-US" sz="2400" b="1" dirty="0">
                <a:solidFill>
                  <a:srgbClr val="1775BF"/>
                </a:solidFill>
                <a:latin typeface="Tahoma" panose="020B0604030504040204" pitchFamily="34" charset="0"/>
                <a:ea typeface="Tahoma" panose="020B0604030504040204" pitchFamily="34" charset="0"/>
                <a:cs typeface="Tahoma" panose="020B0604030504040204" pitchFamily="34" charset="0"/>
              </a:rPr>
              <a:t>ĐẶC ĐIỂM TÌNH TRẠNG DINH DƯỠNG CỦA ĐỐI TƯỢNG NGHIÊN CỨU</a:t>
            </a:r>
            <a:endParaRPr lang="vi-VN" sz="24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230749035"/>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939645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00184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981329838"/>
              </p:ext>
            </p:extLst>
          </p:nvPr>
        </p:nvGraphicFramePr>
        <p:xfrm>
          <a:off x="838199" y="2594810"/>
          <a:ext cx="10515600" cy="343090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I</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43</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25,6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24,4</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49191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74818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685526426"/>
              </p:ext>
            </p:extLst>
          </p:nvPr>
        </p:nvGraphicFramePr>
        <p:xfrm>
          <a:off x="1052588" y="2150226"/>
          <a:ext cx="10086821" cy="4450305"/>
        </p:xfrm>
        <a:graphic>
          <a:graphicData uri="http://schemas.openxmlformats.org/drawingml/2006/table">
            <a:tbl>
              <a:tblPr firstRow="1" firstCol="1" lastRow="1" lastCol="1" bandRow="1" bandCol="1">
                <a:tableStyleId>{69012ECD-51FC-41F1-AA8D-1B2483CD663E}</a:tableStyleId>
              </a:tblPr>
              <a:tblGrid>
                <a:gridCol w="4931902">
                  <a:extLst>
                    <a:ext uri="{9D8B030D-6E8A-4147-A177-3AD203B41FA5}">
                      <a16:colId xmlns:a16="http://schemas.microsoft.com/office/drawing/2014/main" val="2698477535"/>
                    </a:ext>
                  </a:extLst>
                </a:gridCol>
                <a:gridCol w="2386556">
                  <a:extLst>
                    <a:ext uri="{9D8B030D-6E8A-4147-A177-3AD203B41FA5}">
                      <a16:colId xmlns:a16="http://schemas.microsoft.com/office/drawing/2014/main" val="611349901"/>
                    </a:ext>
                  </a:extLst>
                </a:gridCol>
                <a:gridCol w="2768363">
                  <a:extLst>
                    <a:ext uri="{9D8B030D-6E8A-4147-A177-3AD203B41FA5}">
                      <a16:colId xmlns:a16="http://schemas.microsoft.com/office/drawing/2014/main" val="663030821"/>
                    </a:ext>
                  </a:extLst>
                </a:gridCol>
              </a:tblGrid>
              <a:tr h="1603365">
                <a:tc>
                  <a:txBody>
                    <a:bodyPr/>
                    <a:lstStyle/>
                    <a:p>
                      <a:pPr marL="0" marR="0" indent="0" algn="r">
                        <a:lnSpc>
                          <a:spcPct val="150000"/>
                        </a:lnSpc>
                        <a:spcBef>
                          <a:spcPts val="100"/>
                        </a:spcBef>
                        <a:spcAft>
                          <a:spcPts val="100"/>
                        </a:spcAft>
                      </a:pP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50000"/>
                        </a:lnSpc>
                        <a:spcBef>
                          <a:spcPts val="100"/>
                        </a:spcBef>
                        <a:spcAft>
                          <a:spcPts val="0"/>
                        </a:spcAft>
                        <a:tabLst>
                          <a:tab pos="180340" algn="l"/>
                        </a:tabLst>
                      </a:pPr>
                      <a:r>
                        <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B</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C</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948980">
                <a:tc>
                  <a:txBody>
                    <a:bodyPr/>
                    <a:lstStyle/>
                    <a:p>
                      <a:pPr marL="0" marR="0" indent="0" algn="l">
                        <a:lnSpc>
                          <a:spcPct val="150000"/>
                        </a:lnSpc>
                        <a:spcBef>
                          <a:spcPts val="100"/>
                        </a:spcBef>
                        <a:spcAft>
                          <a:spcPts val="100"/>
                        </a:spcAf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13264" y="1315452"/>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30137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AF19B1-ACB4-9289-16B1-D958ACEB49F6}"/>
              </a:ext>
            </a:extLst>
          </p:cNvPr>
          <p:cNvGraphicFramePr>
            <a:graphicFrameLocks noGrp="1"/>
          </p:cNvGraphicFramePr>
          <p:nvPr>
            <p:extLst>
              <p:ext uri="{D42A27DB-BD31-4B8C-83A1-F6EECF244321}">
                <p14:modId xmlns:p14="http://schemas.microsoft.com/office/powerpoint/2010/main" val="562174759"/>
              </p:ext>
            </p:extLst>
          </p:nvPr>
        </p:nvGraphicFramePr>
        <p:xfrm>
          <a:off x="1024624" y="1816150"/>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983117898"/>
                    </a:ext>
                  </a:extLst>
                </a:gridCol>
                <a:gridCol w="1736439">
                  <a:extLst>
                    <a:ext uri="{9D8B030D-6E8A-4147-A177-3AD203B41FA5}">
                      <a16:colId xmlns:a16="http://schemas.microsoft.com/office/drawing/2014/main" val="3579500564"/>
                    </a:ext>
                  </a:extLst>
                </a:gridCol>
                <a:gridCol w="1736439">
                  <a:extLst>
                    <a:ext uri="{9D8B030D-6E8A-4147-A177-3AD203B41FA5}">
                      <a16:colId xmlns:a16="http://schemas.microsoft.com/office/drawing/2014/main" val="1647312492"/>
                    </a:ext>
                  </a:extLst>
                </a:gridCol>
                <a:gridCol w="1736439">
                  <a:extLst>
                    <a:ext uri="{9D8B030D-6E8A-4147-A177-3AD203B41FA5}">
                      <a16:colId xmlns:a16="http://schemas.microsoft.com/office/drawing/2014/main" val="623811296"/>
                    </a:ext>
                  </a:extLst>
                </a:gridCol>
                <a:gridCol w="1734411">
                  <a:extLst>
                    <a:ext uri="{9D8B030D-6E8A-4147-A177-3AD203B41FA5}">
                      <a16:colId xmlns:a16="http://schemas.microsoft.com/office/drawing/2014/main" val="2745264219"/>
                    </a:ext>
                  </a:extLst>
                </a:gridCol>
              </a:tblGrid>
              <a:tr h="262021">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96557234"/>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594841163"/>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0105669"/>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66978348"/>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7 (70%)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61045050"/>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(42,1%)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6 (31,6%)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5 (26,3%)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94593650"/>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(76,9%)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(15,4%)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(7,7%)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980598124"/>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13 (50,2%)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6 (23,1%)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7 (26,9%)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26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5372823"/>
                  </a:ext>
                </a:extLst>
              </a:tr>
            </a:tbl>
          </a:graphicData>
        </a:graphic>
      </p:graphicFrame>
      <p:sp>
        <p:nvSpPr>
          <p:cNvPr id="3" name="TextBox 2">
            <a:extLst>
              <a:ext uri="{FF2B5EF4-FFF2-40B4-BE49-F238E27FC236}">
                <a16:creationId xmlns:a16="http://schemas.microsoft.com/office/drawing/2014/main" id="{843D1811-F7A0-2AE9-96F3-ACB0B7F54008}"/>
              </a:ext>
            </a:extLst>
          </p:cNvPr>
          <p:cNvSpPr txBox="1"/>
          <p:nvPr/>
        </p:nvSpPr>
        <p:spPr>
          <a:xfrm>
            <a:off x="1309271" y="1138989"/>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84796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346943" y="6112042"/>
            <a:ext cx="949811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Hình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a:extLst>
              <a:ext uri="{FF2B5EF4-FFF2-40B4-BE49-F238E27FC236}">
                <a16:creationId xmlns:a16="http://schemas.microsoft.com/office/drawing/2014/main" id="{058D6BC8-7321-BA95-7FFA-35EC5FE01CC8}"/>
              </a:ext>
            </a:extLst>
          </p:cNvPr>
          <p:cNvGraphicFramePr/>
          <p:nvPr>
            <p:extLst>
              <p:ext uri="{D42A27DB-BD31-4B8C-83A1-F6EECF244321}">
                <p14:modId xmlns:p14="http://schemas.microsoft.com/office/powerpoint/2010/main" val="1234217537"/>
              </p:ext>
            </p:extLst>
          </p:nvPr>
        </p:nvGraphicFramePr>
        <p:xfrm>
          <a:off x="652137" y="1180946"/>
          <a:ext cx="10812380" cy="49310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25957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668D98B-180A-0931-8436-CAC15B657AB3}"/>
              </a:ext>
            </a:extLst>
          </p:cNvPr>
          <p:cNvGraphicFramePr>
            <a:graphicFrameLocks noGrp="1"/>
          </p:cNvGraphicFramePr>
          <p:nvPr>
            <p:extLst>
              <p:ext uri="{D42A27DB-BD31-4B8C-83A1-F6EECF244321}">
                <p14:modId xmlns:p14="http://schemas.microsoft.com/office/powerpoint/2010/main" val="4019724015"/>
              </p:ext>
            </p:extLst>
          </p:nvPr>
        </p:nvGraphicFramePr>
        <p:xfrm>
          <a:off x="1024622" y="1832146"/>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2059191531"/>
                    </a:ext>
                  </a:extLst>
                </a:gridCol>
                <a:gridCol w="2314576">
                  <a:extLst>
                    <a:ext uri="{9D8B030D-6E8A-4147-A177-3AD203B41FA5}">
                      <a16:colId xmlns:a16="http://schemas.microsoft.com/office/drawing/2014/main" val="12845010"/>
                    </a:ext>
                  </a:extLst>
                </a:gridCol>
                <a:gridCol w="2314576">
                  <a:extLst>
                    <a:ext uri="{9D8B030D-6E8A-4147-A177-3AD203B41FA5}">
                      <a16:colId xmlns:a16="http://schemas.microsoft.com/office/drawing/2014/main" val="3944968495"/>
                    </a:ext>
                  </a:extLst>
                </a:gridCol>
                <a:gridCol w="2314576">
                  <a:extLst>
                    <a:ext uri="{9D8B030D-6E8A-4147-A177-3AD203B41FA5}">
                      <a16:colId xmlns:a16="http://schemas.microsoft.com/office/drawing/2014/main" val="952499769"/>
                    </a:ext>
                  </a:extLst>
                </a:gridCol>
              </a:tblGrid>
              <a:tr h="130509">
                <a:tc gridSpan="4">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37136612"/>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40011795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829388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(72,7%)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(27,3%)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9407538"/>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14 (82,4%)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(17,6%)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2078405"/>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(81%)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(19%)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81451150"/>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15 (88,2%)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(11,8%)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628095867"/>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23 (95,8%)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(4,2%)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24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33293780"/>
                  </a:ext>
                </a:extLst>
              </a:tr>
            </a:tbl>
          </a:graphicData>
        </a:graphic>
      </p:graphicFrame>
      <p:sp>
        <p:nvSpPr>
          <p:cNvPr id="2" name="TextBox 1">
            <a:extLst>
              <a:ext uri="{FF2B5EF4-FFF2-40B4-BE49-F238E27FC236}">
                <a16:creationId xmlns:a16="http://schemas.microsoft.com/office/drawing/2014/main" id="{A13C30A6-67D9-FD9D-6362-AB3DCAA5EA25}"/>
              </a:ext>
            </a:extLst>
          </p:cNvPr>
          <p:cNvSpPr txBox="1"/>
          <p:nvPr/>
        </p:nvSpPr>
        <p:spPr>
          <a:xfrm>
            <a:off x="1309269" y="1187115"/>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4</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549447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3892287237"/>
              </p:ext>
            </p:extLst>
          </p:nvPr>
        </p:nvGraphicFramePr>
        <p:xfrm>
          <a:off x="778931" y="1637964"/>
          <a:ext cx="10634133" cy="5137680"/>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33 (52,4%)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(25,4%)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(43,5%)</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(26,1%)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(30,4%)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 (85,9%)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(14,1%)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19 (86,4%)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(13,6%)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2" name="TextBox 1">
            <a:extLst>
              <a:ext uri="{FF2B5EF4-FFF2-40B4-BE49-F238E27FC236}">
                <a16:creationId xmlns:a16="http://schemas.microsoft.com/office/drawing/2014/main" id="{F18B099C-7FCF-63BB-515D-8BDFE3F4B66C}"/>
              </a:ext>
            </a:extLst>
          </p:cNvPr>
          <p:cNvSpPr txBox="1"/>
          <p:nvPr/>
        </p:nvSpPr>
        <p:spPr>
          <a:xfrm>
            <a:off x="3144709" y="1114744"/>
            <a:ext cx="590257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5.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271B71-CC15-14A1-4C49-E6C29CAD0D06}"/>
              </a:ext>
            </a:extLst>
          </p:cNvPr>
          <p:cNvGraphicFramePr>
            <a:graphicFrameLocks noGrp="1"/>
          </p:cNvGraphicFramePr>
          <p:nvPr>
            <p:extLst>
              <p:ext uri="{D42A27DB-BD31-4B8C-83A1-F6EECF244321}">
                <p14:modId xmlns:p14="http://schemas.microsoft.com/office/powerpoint/2010/main" val="109755825"/>
              </p:ext>
            </p:extLst>
          </p:nvPr>
        </p:nvGraphicFramePr>
        <p:xfrm>
          <a:off x="1439999" y="1750259"/>
          <a:ext cx="9312002"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2175854021"/>
                    </a:ext>
                  </a:extLst>
                </a:gridCol>
                <a:gridCol w="1605389">
                  <a:extLst>
                    <a:ext uri="{9D8B030D-6E8A-4147-A177-3AD203B41FA5}">
                      <a16:colId xmlns:a16="http://schemas.microsoft.com/office/drawing/2014/main" val="1715155361"/>
                    </a:ext>
                  </a:extLst>
                </a:gridCol>
                <a:gridCol w="1605389">
                  <a:extLst>
                    <a:ext uri="{9D8B030D-6E8A-4147-A177-3AD203B41FA5}">
                      <a16:colId xmlns:a16="http://schemas.microsoft.com/office/drawing/2014/main" val="2912076263"/>
                    </a:ext>
                  </a:extLst>
                </a:gridCol>
                <a:gridCol w="1605389">
                  <a:extLst>
                    <a:ext uri="{9D8B030D-6E8A-4147-A177-3AD203B41FA5}">
                      <a16:colId xmlns:a16="http://schemas.microsoft.com/office/drawing/2014/main" val="2129590335"/>
                    </a:ext>
                  </a:extLst>
                </a:gridCol>
                <a:gridCol w="1605389">
                  <a:extLst>
                    <a:ext uri="{9D8B030D-6E8A-4147-A177-3AD203B41FA5}">
                      <a16:colId xmlns:a16="http://schemas.microsoft.com/office/drawing/2014/main" val="4012082575"/>
                    </a:ext>
                  </a:extLst>
                </a:gridCol>
              </a:tblGrid>
              <a:tr h="240560">
                <a:tc gridSpan="5">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532640"/>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 n=22</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III n=21</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7571003"/>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307714096"/>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321366289"/>
                  </a:ext>
                </a:extLst>
              </a:tr>
              <a:tr h="513847">
                <a:tc>
                  <a:txBody>
                    <a:bodyPr/>
                    <a:lstStyle/>
                    <a:p>
                      <a:pPr marL="0" marR="0" indent="0" algn="l">
                        <a:lnSpc>
                          <a:spcPct val="150000"/>
                        </a:lnSpc>
                        <a:spcBef>
                          <a:spcPts val="0"/>
                        </a:spcBef>
                        <a:spcAft>
                          <a:spcPts val="0"/>
                        </a:spcAft>
                      </a:pPr>
                      <a:r>
                        <a:rPr lang="en-US" sz="2000" b="1">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b="1">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23 (46,9%)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16 (32,7%)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(20,4%)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31213985"/>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Hưu</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trí</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8883307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Cán</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bộ</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chức</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10448929"/>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Học</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27258534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Nội</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trợ</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33239537"/>
                  </a:ext>
                </a:extLst>
              </a:tr>
            </a:tbl>
          </a:graphicData>
        </a:graphic>
      </p:graphicFrame>
      <p:sp>
        <p:nvSpPr>
          <p:cNvPr id="4" name="TextBox 3">
            <a:extLst>
              <a:ext uri="{FF2B5EF4-FFF2-40B4-BE49-F238E27FC236}">
                <a16:creationId xmlns:a16="http://schemas.microsoft.com/office/drawing/2014/main" id="{A095AEDB-B346-6734-FF88-0353DCC181A8}"/>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6</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899188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9F9ED3-D116-52F8-5686-98B6988C89CD}"/>
              </a:ext>
            </a:extLst>
          </p:cNvPr>
          <p:cNvGraphicFramePr>
            <a:graphicFrameLocks noGrp="1"/>
          </p:cNvGraphicFramePr>
          <p:nvPr>
            <p:extLst>
              <p:ext uri="{D42A27DB-BD31-4B8C-83A1-F6EECF244321}">
                <p14:modId xmlns:p14="http://schemas.microsoft.com/office/powerpoint/2010/main" val="1258588704"/>
              </p:ext>
            </p:extLst>
          </p:nvPr>
        </p:nvGraphicFramePr>
        <p:xfrm>
          <a:off x="1439998" y="1750259"/>
          <a:ext cx="9312003"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3004797409"/>
                    </a:ext>
                  </a:extLst>
                </a:gridCol>
                <a:gridCol w="2301927">
                  <a:extLst>
                    <a:ext uri="{9D8B030D-6E8A-4147-A177-3AD203B41FA5}">
                      <a16:colId xmlns:a16="http://schemas.microsoft.com/office/drawing/2014/main" val="3926653749"/>
                    </a:ext>
                  </a:extLst>
                </a:gridCol>
                <a:gridCol w="2037466">
                  <a:extLst>
                    <a:ext uri="{9D8B030D-6E8A-4147-A177-3AD203B41FA5}">
                      <a16:colId xmlns:a16="http://schemas.microsoft.com/office/drawing/2014/main" val="4278578479"/>
                    </a:ext>
                  </a:extLst>
                </a:gridCol>
                <a:gridCol w="2082164">
                  <a:extLst>
                    <a:ext uri="{9D8B030D-6E8A-4147-A177-3AD203B41FA5}">
                      <a16:colId xmlns:a16="http://schemas.microsoft.com/office/drawing/2014/main" val="1076306105"/>
                    </a:ext>
                  </a:extLst>
                </a:gridCol>
              </a:tblGrid>
              <a:tr h="240560">
                <a:tc gridSpan="4">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214924985"/>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32519966"/>
                  </a:ext>
                </a:extLst>
              </a:tr>
              <a:tr h="513847">
                <a:tc>
                  <a:txBody>
                    <a:bodyPr/>
                    <a:lstStyle/>
                    <a:p>
                      <a:pPr marL="0" marR="0" indent="0" algn="l">
                        <a:lnSpc>
                          <a:spcPct val="150000"/>
                        </a:lnSpc>
                        <a:spcBef>
                          <a:spcPts val="0"/>
                        </a:spcBef>
                        <a:spcAft>
                          <a:spcPts val="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(94,1%)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(5,9%)</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58553214"/>
                  </a:ext>
                </a:extLst>
              </a:tr>
              <a:tr h="513847">
                <a:tc>
                  <a:txBody>
                    <a:bodyPr/>
                    <a:lstStyle/>
                    <a:p>
                      <a:pPr marL="0" marR="0" indent="0" algn="l">
                        <a:lnSpc>
                          <a:spcPct val="150000"/>
                        </a:lnSpc>
                        <a:spcBef>
                          <a:spcPts val="0"/>
                        </a:spcBef>
                        <a:spcAft>
                          <a:spcPts val="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(71,4%)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(28,6%)</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590345228"/>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42 (82.4%)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(17,6%)</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48458666"/>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Hưu trí</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09464381"/>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Cán bộ công chức</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68814156"/>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Học sinh – Sinh viên</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3702342"/>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Nội trợ</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(80%)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(20%)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28483518"/>
                  </a:ext>
                </a:extLst>
              </a:tr>
            </a:tbl>
          </a:graphicData>
        </a:graphic>
      </p:graphicFrame>
      <p:sp>
        <p:nvSpPr>
          <p:cNvPr id="4" name="TextBox 3">
            <a:extLst>
              <a:ext uri="{FF2B5EF4-FFF2-40B4-BE49-F238E27FC236}">
                <a16:creationId xmlns:a16="http://schemas.microsoft.com/office/drawing/2014/main" id="{8224D18D-9D3F-E298-2808-AB2EDA66946E}"/>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7.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311559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97F841C-84CE-251F-696D-EC612480EA47}"/>
              </a:ext>
            </a:extLst>
          </p:cNvPr>
          <p:cNvGraphicFramePr>
            <a:graphicFrameLocks noGrp="1"/>
          </p:cNvGraphicFramePr>
          <p:nvPr>
            <p:extLst>
              <p:ext uri="{D42A27DB-BD31-4B8C-83A1-F6EECF244321}">
                <p14:modId xmlns:p14="http://schemas.microsoft.com/office/powerpoint/2010/main" val="2612657468"/>
              </p:ext>
            </p:extLst>
          </p:nvPr>
        </p:nvGraphicFramePr>
        <p:xfrm>
          <a:off x="643466" y="1611149"/>
          <a:ext cx="10905068" cy="5218236"/>
        </p:xfrm>
        <a:graphic>
          <a:graphicData uri="http://schemas.openxmlformats.org/drawingml/2006/table">
            <a:tbl>
              <a:tblPr firstRow="1" firstCol="1" bandRow="1">
                <a:tableStyleId>{5C22544A-7EE6-4342-B048-85BDC9FD1C3A}</a:tableStyleId>
              </a:tblPr>
              <a:tblGrid>
                <a:gridCol w="2869314">
                  <a:extLst>
                    <a:ext uri="{9D8B030D-6E8A-4147-A177-3AD203B41FA5}">
                      <a16:colId xmlns:a16="http://schemas.microsoft.com/office/drawing/2014/main" val="2871322422"/>
                    </a:ext>
                  </a:extLst>
                </a:gridCol>
                <a:gridCol w="2079866">
                  <a:extLst>
                    <a:ext uri="{9D8B030D-6E8A-4147-A177-3AD203B41FA5}">
                      <a16:colId xmlns:a16="http://schemas.microsoft.com/office/drawing/2014/main" val="1787779549"/>
                    </a:ext>
                  </a:extLst>
                </a:gridCol>
                <a:gridCol w="1173728">
                  <a:extLst>
                    <a:ext uri="{9D8B030D-6E8A-4147-A177-3AD203B41FA5}">
                      <a16:colId xmlns:a16="http://schemas.microsoft.com/office/drawing/2014/main" val="3813735843"/>
                    </a:ext>
                  </a:extLst>
                </a:gridCol>
                <a:gridCol w="1250447">
                  <a:extLst>
                    <a:ext uri="{9D8B030D-6E8A-4147-A177-3AD203B41FA5}">
                      <a16:colId xmlns:a16="http://schemas.microsoft.com/office/drawing/2014/main" val="790574778"/>
                    </a:ext>
                  </a:extLst>
                </a:gridCol>
                <a:gridCol w="1037896">
                  <a:extLst>
                    <a:ext uri="{9D8B030D-6E8A-4147-A177-3AD203B41FA5}">
                      <a16:colId xmlns:a16="http://schemas.microsoft.com/office/drawing/2014/main" val="2194550317"/>
                    </a:ext>
                  </a:extLst>
                </a:gridCol>
                <a:gridCol w="888547">
                  <a:extLst>
                    <a:ext uri="{9D8B030D-6E8A-4147-A177-3AD203B41FA5}">
                      <a16:colId xmlns:a16="http://schemas.microsoft.com/office/drawing/2014/main" val="4285758565"/>
                    </a:ext>
                  </a:extLst>
                </a:gridCol>
                <a:gridCol w="1605270">
                  <a:extLst>
                    <a:ext uri="{9D8B030D-6E8A-4147-A177-3AD203B41FA5}">
                      <a16:colId xmlns:a16="http://schemas.microsoft.com/office/drawing/2014/main" val="3894792512"/>
                    </a:ext>
                  </a:extLst>
                </a:gridCol>
              </a:tblGrid>
              <a:tr h="251341">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6707226"/>
                  </a:ext>
                </a:extLst>
              </a:tr>
              <a:tr h="52862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02009370"/>
                  </a:ext>
                </a:extLst>
              </a:tr>
              <a:tr h="528626">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(41,2%)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(32,4%)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(26,5%)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5251792"/>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 (55,8%)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(21,2%)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(23,1%)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9784539"/>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3931310"/>
                  </a:ext>
                </a:extLst>
              </a:tr>
              <a:tr h="251341">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55683121"/>
                  </a:ext>
                </a:extLst>
              </a:tr>
              <a:tr h="52862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2964022569"/>
                  </a:ext>
                </a:extLst>
              </a:tr>
              <a:tr h="528626">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 (88,9%)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711779030"/>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47 (83,9%)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(16,1%)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83952016"/>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901019963"/>
                  </a:ext>
                </a:extLst>
              </a:tr>
            </a:tbl>
          </a:graphicData>
        </a:graphic>
      </p:graphicFrame>
      <p:sp>
        <p:nvSpPr>
          <p:cNvPr id="2" name="TextBox 1">
            <a:extLst>
              <a:ext uri="{FF2B5EF4-FFF2-40B4-BE49-F238E27FC236}">
                <a16:creationId xmlns:a16="http://schemas.microsoft.com/office/drawing/2014/main" id="{27227C96-6067-5DAB-F806-623823B1B1D0}"/>
              </a:ext>
            </a:extLst>
          </p:cNvPr>
          <p:cNvSpPr txBox="1"/>
          <p:nvPr/>
        </p:nvSpPr>
        <p:spPr>
          <a:xfrm>
            <a:off x="2223786" y="1116544"/>
            <a:ext cx="774442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8</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địa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62978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3" y="1825624"/>
            <a:ext cx="11213431" cy="478372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Lao là một bệnh truyền nhiễm do trực khuẩn lao (Mycobacterium tuberculosis) gây nên. Bệnh lao có thể gặp ở tất cả các bộ phận của cơ thể, trong đó lao phổi là thể lao phổ biến nhất.</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Bệnh nhân lao rất dễ bị suy dinh dưỡng (SDD) và ngược lại SDD lại trở thành vấn đề quan trọng hàng đầu tăng nguy cơ mắc lao.</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Việc đảm bảo dinh dưỡng cần thực hiện ngay từ đầu và trong suốt quá trình điều trị.</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Số ca bệnh được chẩn đoán lao mới tại Hải Phòng ở mức cao so với các tỉnh và thành phố trong cả nước.</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66110E-529D-844B-9431-5B74A8FEF70E}"/>
              </a:ext>
            </a:extLst>
          </p:cNvPr>
          <p:cNvGraphicFramePr>
            <a:graphicFrameLocks noGrp="1"/>
          </p:cNvGraphicFramePr>
          <p:nvPr>
            <p:extLst>
              <p:ext uri="{D42A27DB-BD31-4B8C-83A1-F6EECF244321}">
                <p14:modId xmlns:p14="http://schemas.microsoft.com/office/powerpoint/2010/main" val="802301559"/>
              </p:ext>
            </p:extLst>
          </p:nvPr>
        </p:nvGraphicFramePr>
        <p:xfrm>
          <a:off x="838198" y="1905067"/>
          <a:ext cx="10515601" cy="4783583"/>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4243828212"/>
                    </a:ext>
                  </a:extLst>
                </a:gridCol>
                <a:gridCol w="1798168">
                  <a:extLst>
                    <a:ext uri="{9D8B030D-6E8A-4147-A177-3AD203B41FA5}">
                      <a16:colId xmlns:a16="http://schemas.microsoft.com/office/drawing/2014/main" val="1021310805"/>
                    </a:ext>
                  </a:extLst>
                </a:gridCol>
                <a:gridCol w="1800271">
                  <a:extLst>
                    <a:ext uri="{9D8B030D-6E8A-4147-A177-3AD203B41FA5}">
                      <a16:colId xmlns:a16="http://schemas.microsoft.com/office/drawing/2014/main" val="298806089"/>
                    </a:ext>
                  </a:extLst>
                </a:gridCol>
                <a:gridCol w="1800271">
                  <a:extLst>
                    <a:ext uri="{9D8B030D-6E8A-4147-A177-3AD203B41FA5}">
                      <a16:colId xmlns:a16="http://schemas.microsoft.com/office/drawing/2014/main" val="1251552632"/>
                    </a:ext>
                  </a:extLst>
                </a:gridCol>
                <a:gridCol w="1798168">
                  <a:extLst>
                    <a:ext uri="{9D8B030D-6E8A-4147-A177-3AD203B41FA5}">
                      <a16:colId xmlns:a16="http://schemas.microsoft.com/office/drawing/2014/main" val="2629019612"/>
                    </a:ext>
                  </a:extLst>
                </a:gridCol>
              </a:tblGrid>
              <a:tr h="271653">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77689352"/>
                  </a:ext>
                </a:extLst>
              </a:tr>
              <a:tr h="939673">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537363557"/>
                  </a:ext>
                </a:extLst>
              </a:tr>
              <a:tr h="605663">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(54,5%)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(9,1%)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(36,4%)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06124192"/>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(50%)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(33,3%)</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(16,7%)</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82852641"/>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8110976"/>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9118325"/>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6546203"/>
                  </a:ext>
                </a:extLst>
              </a:tr>
            </a:tbl>
          </a:graphicData>
        </a:graphic>
      </p:graphicFrame>
      <p:sp>
        <p:nvSpPr>
          <p:cNvPr id="4" name="TextBox 3">
            <a:extLst>
              <a:ext uri="{FF2B5EF4-FFF2-40B4-BE49-F238E27FC236}">
                <a16:creationId xmlns:a16="http://schemas.microsoft.com/office/drawing/2014/main" id="{3CB0617F-BFBC-DB14-5BE8-F6886ED63EFA}"/>
              </a:ext>
            </a:extLst>
          </p:cNvPr>
          <p:cNvSpPr txBox="1"/>
          <p:nvPr/>
        </p:nvSpPr>
        <p:spPr>
          <a:xfrm>
            <a:off x="890888" y="1194955"/>
            <a:ext cx="1041022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9</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144643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9CEC24-0193-2CA0-485C-C4D2207842D4}"/>
              </a:ext>
            </a:extLst>
          </p:cNvPr>
          <p:cNvGraphicFramePr>
            <a:graphicFrameLocks noGrp="1"/>
          </p:cNvGraphicFramePr>
          <p:nvPr>
            <p:extLst>
              <p:ext uri="{D42A27DB-BD31-4B8C-83A1-F6EECF244321}">
                <p14:modId xmlns:p14="http://schemas.microsoft.com/office/powerpoint/2010/main" val="777329606"/>
              </p:ext>
            </p:extLst>
          </p:nvPr>
        </p:nvGraphicFramePr>
        <p:xfrm>
          <a:off x="952813" y="2322161"/>
          <a:ext cx="10515600" cy="3730438"/>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647018038"/>
                    </a:ext>
                  </a:extLst>
                </a:gridCol>
                <a:gridCol w="2397557">
                  <a:extLst>
                    <a:ext uri="{9D8B030D-6E8A-4147-A177-3AD203B41FA5}">
                      <a16:colId xmlns:a16="http://schemas.microsoft.com/office/drawing/2014/main" val="334604393"/>
                    </a:ext>
                  </a:extLst>
                </a:gridCol>
                <a:gridCol w="2399660">
                  <a:extLst>
                    <a:ext uri="{9D8B030D-6E8A-4147-A177-3AD203B41FA5}">
                      <a16:colId xmlns:a16="http://schemas.microsoft.com/office/drawing/2014/main" val="2880418600"/>
                    </a:ext>
                  </a:extLst>
                </a:gridCol>
                <a:gridCol w="2399660">
                  <a:extLst>
                    <a:ext uri="{9D8B030D-6E8A-4147-A177-3AD203B41FA5}">
                      <a16:colId xmlns:a16="http://schemas.microsoft.com/office/drawing/2014/main" val="2071132747"/>
                    </a:ext>
                  </a:extLst>
                </a:gridCol>
              </a:tblGrid>
              <a:tr h="0">
                <a:tc gridSpan="4">
                  <a:txBody>
                    <a:bodyPr/>
                    <a:lstStyle/>
                    <a:p>
                      <a:pPr marL="0" marR="0" indent="0" algn="ctr">
                        <a:lnSpc>
                          <a:spcPct val="150000"/>
                        </a:lnSpc>
                        <a:spcBef>
                          <a:spcPts val="100"/>
                        </a:spcBef>
                        <a:spcAft>
                          <a:spcPts val="10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63276897"/>
                  </a:ext>
                </a:extLst>
              </a:tr>
              <a:tr h="481965">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27109244"/>
                  </a:ext>
                </a:extLst>
              </a:tr>
              <a:tr h="224790">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(75%)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(25%)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440155937"/>
                  </a:ext>
                </a:extLst>
              </a:tr>
              <a:tr h="22479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689840279"/>
                  </a:ext>
                </a:extLst>
              </a:tr>
              <a:tr h="22479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91849549"/>
                  </a:ext>
                </a:extLst>
              </a:tr>
              <a:tr h="4445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9024929"/>
                  </a:ext>
                </a:extLst>
              </a:tr>
              <a:tr h="4445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697133559"/>
                  </a:ext>
                </a:extLst>
              </a:tr>
            </a:tbl>
          </a:graphicData>
        </a:graphic>
      </p:graphicFrame>
      <p:sp>
        <p:nvSpPr>
          <p:cNvPr id="4" name="TextBox 3">
            <a:extLst>
              <a:ext uri="{FF2B5EF4-FFF2-40B4-BE49-F238E27FC236}">
                <a16:creationId xmlns:a16="http://schemas.microsoft.com/office/drawing/2014/main" id="{701C291C-33D0-EA63-D08A-53D85A66A3F4}"/>
              </a:ext>
            </a:extLst>
          </p:cNvPr>
          <p:cNvSpPr txBox="1"/>
          <p:nvPr/>
        </p:nvSpPr>
        <p:spPr>
          <a:xfrm>
            <a:off x="890887" y="1275166"/>
            <a:ext cx="10639451"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10.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54069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FD06B-93BB-2B14-F768-B95F6AA5D8CD}"/>
              </a:ext>
            </a:extLst>
          </p:cNvPr>
          <p:cNvGraphicFramePr>
            <a:graphicFrameLocks noGrp="1"/>
          </p:cNvGraphicFramePr>
          <p:nvPr>
            <p:extLst>
              <p:ext uri="{D42A27DB-BD31-4B8C-83A1-F6EECF244321}">
                <p14:modId xmlns:p14="http://schemas.microsoft.com/office/powerpoint/2010/main" val="751197803"/>
              </p:ext>
            </p:extLst>
          </p:nvPr>
        </p:nvGraphicFramePr>
        <p:xfrm>
          <a:off x="490537" y="1676144"/>
          <a:ext cx="11210924" cy="4932680"/>
        </p:xfrm>
        <a:graphic>
          <a:graphicData uri="http://schemas.openxmlformats.org/drawingml/2006/table">
            <a:tbl>
              <a:tblPr firstRow="1" firstCol="1" bandRow="1">
                <a:tableStyleId>{5C22544A-7EE6-4342-B048-85BDC9FD1C3A}</a:tableStyleId>
              </a:tblPr>
              <a:tblGrid>
                <a:gridCol w="3220034">
                  <a:extLst>
                    <a:ext uri="{9D8B030D-6E8A-4147-A177-3AD203B41FA5}">
                      <a16:colId xmlns:a16="http://schemas.microsoft.com/office/drawing/2014/main" val="2231239089"/>
                    </a:ext>
                  </a:extLst>
                </a:gridCol>
                <a:gridCol w="2228437">
                  <a:extLst>
                    <a:ext uri="{9D8B030D-6E8A-4147-A177-3AD203B41FA5}">
                      <a16:colId xmlns:a16="http://schemas.microsoft.com/office/drawing/2014/main" val="1055947612"/>
                    </a:ext>
                  </a:extLst>
                </a:gridCol>
                <a:gridCol w="933997">
                  <a:extLst>
                    <a:ext uri="{9D8B030D-6E8A-4147-A177-3AD203B41FA5}">
                      <a16:colId xmlns:a16="http://schemas.microsoft.com/office/drawing/2014/main" val="3865571741"/>
                    </a:ext>
                  </a:extLst>
                </a:gridCol>
                <a:gridCol w="1107089">
                  <a:extLst>
                    <a:ext uri="{9D8B030D-6E8A-4147-A177-3AD203B41FA5}">
                      <a16:colId xmlns:a16="http://schemas.microsoft.com/office/drawing/2014/main" val="2720069603"/>
                    </a:ext>
                  </a:extLst>
                </a:gridCol>
                <a:gridCol w="1010843">
                  <a:extLst>
                    <a:ext uri="{9D8B030D-6E8A-4147-A177-3AD203B41FA5}">
                      <a16:colId xmlns:a16="http://schemas.microsoft.com/office/drawing/2014/main" val="2067461366"/>
                    </a:ext>
                  </a:extLst>
                </a:gridCol>
                <a:gridCol w="832864">
                  <a:extLst>
                    <a:ext uri="{9D8B030D-6E8A-4147-A177-3AD203B41FA5}">
                      <a16:colId xmlns:a16="http://schemas.microsoft.com/office/drawing/2014/main" val="1526274509"/>
                    </a:ext>
                  </a:extLst>
                </a:gridCol>
                <a:gridCol w="1877660">
                  <a:extLst>
                    <a:ext uri="{9D8B030D-6E8A-4147-A177-3AD203B41FA5}">
                      <a16:colId xmlns:a16="http://schemas.microsoft.com/office/drawing/2014/main" val="1922012311"/>
                    </a:ext>
                  </a:extLst>
                </a:gridCol>
              </a:tblGrid>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5404664"/>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00396472"/>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 (49,2%)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(28,6%)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22500776"/>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đến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6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(47,6%)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(33,3%)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9517178"/>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48603622"/>
                  </a:ext>
                </a:extLst>
              </a:tr>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09146945"/>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1514168695"/>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&lt;2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 (91,2%)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(8,8%)</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032960622"/>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2 đến 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(78,3%)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(21,7%)</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962468606"/>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219860462"/>
                  </a:ext>
                </a:extLst>
              </a:tr>
            </a:tbl>
          </a:graphicData>
        </a:graphic>
      </p:graphicFrame>
      <p:sp>
        <p:nvSpPr>
          <p:cNvPr id="3" name="TextBox 2">
            <a:extLst>
              <a:ext uri="{FF2B5EF4-FFF2-40B4-BE49-F238E27FC236}">
                <a16:creationId xmlns:a16="http://schemas.microsoft.com/office/drawing/2014/main" id="{C66D603A-A1C6-E606-3FF4-571183771AA3}"/>
              </a:ext>
            </a:extLst>
          </p:cNvPr>
          <p:cNvSpPr txBox="1"/>
          <p:nvPr/>
        </p:nvSpPr>
        <p:spPr>
          <a:xfrm>
            <a:off x="1081646" y="1162809"/>
            <a:ext cx="10028707"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đoán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94536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830997"/>
          </a:xfrm>
          <a:prstGeom prst="rect">
            <a:avLst/>
          </a:prstGeom>
          <a:noFill/>
        </p:spPr>
        <p:txBody>
          <a:bodyPr wrap="square" rtlCol="0">
            <a:spAutoFit/>
          </a:bodyPr>
          <a:lstStyle/>
          <a:p>
            <a:pPr algn="ctr"/>
            <a:r>
              <a:rPr lang="en-US" sz="2400" b="1" dirty="0">
                <a:solidFill>
                  <a:srgbClr val="1775BF"/>
                </a:solidFill>
                <a:latin typeface="Tahoma" panose="020B0604030504040204" pitchFamily="34" charset="0"/>
                <a:ea typeface="Tahoma" panose="020B0604030504040204" pitchFamily="34" charset="0"/>
                <a:cs typeface="Tahoma" panose="020B0604030504040204" pitchFamily="34" charset="0"/>
              </a:rPr>
              <a:t>TÌNH TRẠNG DINH DƯỠNG VÀ CÁC YẾU TỐ LIÊN QUAN</a:t>
            </a:r>
          </a:p>
          <a:p>
            <a:pPr algn="ctr"/>
            <a:r>
              <a:rPr lang="en-US" sz="24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4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E0A959B-39BB-FAC7-D4B5-97AF15A006C0}"/>
              </a:ext>
            </a:extLst>
          </p:cNvPr>
          <p:cNvGraphicFramePr>
            <a:graphicFrameLocks noGrp="1"/>
          </p:cNvGraphicFramePr>
          <p:nvPr>
            <p:extLst>
              <p:ext uri="{D42A27DB-BD31-4B8C-83A1-F6EECF244321}">
                <p14:modId xmlns:p14="http://schemas.microsoft.com/office/powerpoint/2010/main" val="1951722176"/>
              </p:ext>
            </p:extLst>
          </p:nvPr>
        </p:nvGraphicFramePr>
        <p:xfrm>
          <a:off x="838200" y="173415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145531671"/>
                    </a:ext>
                  </a:extLst>
                </a:gridCol>
                <a:gridCol w="1882292">
                  <a:extLst>
                    <a:ext uri="{9D8B030D-6E8A-4147-A177-3AD203B41FA5}">
                      <a16:colId xmlns:a16="http://schemas.microsoft.com/office/drawing/2014/main" val="1670900285"/>
                    </a:ext>
                  </a:extLst>
                </a:gridCol>
                <a:gridCol w="1972727">
                  <a:extLst>
                    <a:ext uri="{9D8B030D-6E8A-4147-A177-3AD203B41FA5}">
                      <a16:colId xmlns:a16="http://schemas.microsoft.com/office/drawing/2014/main" val="3671601888"/>
                    </a:ext>
                  </a:extLst>
                </a:gridCol>
                <a:gridCol w="2075779">
                  <a:extLst>
                    <a:ext uri="{9D8B030D-6E8A-4147-A177-3AD203B41FA5}">
                      <a16:colId xmlns:a16="http://schemas.microsoft.com/office/drawing/2014/main" val="1207665710"/>
                    </a:ext>
                  </a:extLst>
                </a:gridCol>
                <a:gridCol w="1278697">
                  <a:extLst>
                    <a:ext uri="{9D8B030D-6E8A-4147-A177-3AD203B41FA5}">
                      <a16:colId xmlns:a16="http://schemas.microsoft.com/office/drawing/2014/main" val="3725550597"/>
                    </a:ext>
                  </a:extLst>
                </a:gridCol>
              </a:tblGrid>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44167229"/>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2137499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&lt;60 tuổi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1,197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(0,682-2,099)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77986277"/>
                  </a:ext>
                </a:extLst>
              </a:tr>
              <a:tr h="4445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04356446"/>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41637060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96956832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&lt;60 tuổi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41,1%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99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1,684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(0,956-2,968)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0,094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82162443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≥60 tuổi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94386307"/>
                  </a:ext>
                </a:extLst>
              </a:tr>
            </a:tbl>
          </a:graphicData>
        </a:graphic>
      </p:graphicFrame>
      <p:sp>
        <p:nvSpPr>
          <p:cNvPr id="4" name="TextBox 3">
            <a:extLst>
              <a:ext uri="{FF2B5EF4-FFF2-40B4-BE49-F238E27FC236}">
                <a16:creationId xmlns:a16="http://schemas.microsoft.com/office/drawing/2014/main" id="{141F5D72-338E-CC38-FEEB-068306439578}"/>
              </a:ext>
            </a:extLst>
          </p:cNvPr>
          <p:cNvSpPr txBox="1"/>
          <p:nvPr/>
        </p:nvSpPr>
        <p:spPr>
          <a:xfrm>
            <a:off x="1706016" y="1210935"/>
            <a:ext cx="877996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993527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F33A165-2585-42E7-3F67-33641E36EE5F}"/>
              </a:ext>
            </a:extLst>
          </p:cNvPr>
          <p:cNvGraphicFramePr>
            <a:graphicFrameLocks noGrp="1"/>
          </p:cNvGraphicFramePr>
          <p:nvPr>
            <p:extLst>
              <p:ext uri="{D42A27DB-BD31-4B8C-83A1-F6EECF244321}">
                <p14:modId xmlns:p14="http://schemas.microsoft.com/office/powerpoint/2010/main" val="1073216234"/>
              </p:ext>
            </p:extLst>
          </p:nvPr>
        </p:nvGraphicFramePr>
        <p:xfrm>
          <a:off x="838199" y="1830408"/>
          <a:ext cx="10515600" cy="47228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866899858"/>
                    </a:ext>
                  </a:extLst>
                </a:gridCol>
                <a:gridCol w="1779240">
                  <a:extLst>
                    <a:ext uri="{9D8B030D-6E8A-4147-A177-3AD203B41FA5}">
                      <a16:colId xmlns:a16="http://schemas.microsoft.com/office/drawing/2014/main" val="2499937643"/>
                    </a:ext>
                  </a:extLst>
                </a:gridCol>
                <a:gridCol w="1970623">
                  <a:extLst>
                    <a:ext uri="{9D8B030D-6E8A-4147-A177-3AD203B41FA5}">
                      <a16:colId xmlns:a16="http://schemas.microsoft.com/office/drawing/2014/main" val="799346953"/>
                    </a:ext>
                  </a:extLst>
                </a:gridCol>
                <a:gridCol w="2180935">
                  <a:extLst>
                    <a:ext uri="{9D8B030D-6E8A-4147-A177-3AD203B41FA5}">
                      <a16:colId xmlns:a16="http://schemas.microsoft.com/office/drawing/2014/main" val="2570018225"/>
                    </a:ext>
                  </a:extLst>
                </a:gridCol>
                <a:gridCol w="1278697">
                  <a:extLst>
                    <a:ext uri="{9D8B030D-6E8A-4147-A177-3AD203B41FA5}">
                      <a16:colId xmlns:a16="http://schemas.microsoft.com/office/drawing/2014/main" val="3579722953"/>
                    </a:ext>
                  </a:extLst>
                </a:gridCol>
              </a:tblGrid>
              <a:tr h="0">
                <a:tc gridSpan="5">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426937625"/>
                  </a:ext>
                </a:extLst>
              </a:tr>
              <a:tr h="481965">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47823995"/>
                  </a:ext>
                </a:extLst>
              </a:tr>
              <a:tr h="22479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1,004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(0,557-1,811)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26546558"/>
                  </a:ext>
                </a:extLst>
              </a:tr>
              <a:tr h="4445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73604792"/>
                  </a:ext>
                </a:extLst>
              </a:tr>
              <a:tr h="0">
                <a:tc gridSpan="5">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335222791"/>
                  </a:ext>
                </a:extLst>
              </a:tr>
              <a:tr h="481965">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80829103"/>
                  </a:ext>
                </a:extLst>
              </a:tr>
              <a:tr h="22479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112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61,2%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1,297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(0,719-2,340)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5045661"/>
                  </a:ext>
                </a:extLst>
              </a:tr>
              <a:tr h="4445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495229636"/>
                  </a:ext>
                </a:extLst>
              </a:tr>
            </a:tbl>
          </a:graphicData>
        </a:graphic>
      </p:graphicFrame>
      <p:sp>
        <p:nvSpPr>
          <p:cNvPr id="4" name="TextBox 3">
            <a:extLst>
              <a:ext uri="{FF2B5EF4-FFF2-40B4-BE49-F238E27FC236}">
                <a16:creationId xmlns:a16="http://schemas.microsoft.com/office/drawing/2014/main" id="{F13140DA-E4A7-2547-069A-63582D900352}"/>
              </a:ext>
            </a:extLst>
          </p:cNvPr>
          <p:cNvSpPr txBox="1"/>
          <p:nvPr/>
        </p:nvSpPr>
        <p:spPr>
          <a:xfrm>
            <a:off x="2290310" y="1307188"/>
            <a:ext cx="7611379"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977364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35192492"/>
              </p:ext>
            </p:extLst>
          </p:nvPr>
        </p:nvGraphicFramePr>
        <p:xfrm>
          <a:off x="838200" y="1750197"/>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41,5%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(1,076-3,090)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0,035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(0,973-2,734)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0,083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917911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14.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654149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33C6C0A-A495-8C32-36FA-40C263C1851F}"/>
              </a:ext>
            </a:extLst>
          </p:cNvPr>
          <p:cNvGraphicFramePr>
            <a:graphicFrameLocks noGrp="1"/>
          </p:cNvGraphicFramePr>
          <p:nvPr>
            <p:extLst>
              <p:ext uri="{D42A27DB-BD31-4B8C-83A1-F6EECF244321}">
                <p14:modId xmlns:p14="http://schemas.microsoft.com/office/powerpoint/2010/main" val="4264380283"/>
              </p:ext>
            </p:extLst>
          </p:nvPr>
        </p:nvGraphicFramePr>
        <p:xfrm>
          <a:off x="1167529" y="1638009"/>
          <a:ext cx="9856937" cy="5025674"/>
        </p:xfrm>
        <a:graphic>
          <a:graphicData uri="http://schemas.openxmlformats.org/drawingml/2006/table">
            <a:tbl>
              <a:tblPr firstRow="1" firstCol="1" bandRow="1">
                <a:tableStyleId>{5C22544A-7EE6-4342-B048-85BDC9FD1C3A}</a:tableStyleId>
              </a:tblPr>
              <a:tblGrid>
                <a:gridCol w="3099021">
                  <a:extLst>
                    <a:ext uri="{9D8B030D-6E8A-4147-A177-3AD203B41FA5}">
                      <a16:colId xmlns:a16="http://schemas.microsoft.com/office/drawing/2014/main" val="1286087498"/>
                    </a:ext>
                  </a:extLst>
                </a:gridCol>
                <a:gridCol w="1667794">
                  <a:extLst>
                    <a:ext uri="{9D8B030D-6E8A-4147-A177-3AD203B41FA5}">
                      <a16:colId xmlns:a16="http://schemas.microsoft.com/office/drawing/2014/main" val="2016444454"/>
                    </a:ext>
                  </a:extLst>
                </a:gridCol>
                <a:gridCol w="1847190">
                  <a:extLst>
                    <a:ext uri="{9D8B030D-6E8A-4147-A177-3AD203B41FA5}">
                      <a16:colId xmlns:a16="http://schemas.microsoft.com/office/drawing/2014/main" val="2811731238"/>
                    </a:ext>
                  </a:extLst>
                </a:gridCol>
                <a:gridCol w="2044328">
                  <a:extLst>
                    <a:ext uri="{9D8B030D-6E8A-4147-A177-3AD203B41FA5}">
                      <a16:colId xmlns:a16="http://schemas.microsoft.com/office/drawing/2014/main" val="1952960923"/>
                    </a:ext>
                  </a:extLst>
                </a:gridCol>
                <a:gridCol w="1198604">
                  <a:extLst>
                    <a:ext uri="{9D8B030D-6E8A-4147-A177-3AD203B41FA5}">
                      <a16:colId xmlns:a16="http://schemas.microsoft.com/office/drawing/2014/main" val="1344134866"/>
                    </a:ext>
                  </a:extLst>
                </a:gridCol>
              </a:tblGrid>
              <a:tr h="254638">
                <a:tc gridSpan="5">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971210431"/>
                  </a:ext>
                </a:extLst>
              </a:tr>
              <a:tr h="833197">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4311908"/>
                  </a:ext>
                </a:extLst>
              </a:tr>
              <a:tr h="543917">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Thành thị</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67,6%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0,856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(0,503-1,457)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0,662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124231771"/>
                  </a:ext>
                </a:extLst>
              </a:tr>
              <a:tr h="543917">
                <a:tc>
                  <a:txBody>
                    <a:bodyPr/>
                    <a:lstStyle/>
                    <a:p>
                      <a:pPr marL="0" marR="0" indent="0" algn="l">
                        <a:lnSpc>
                          <a:spcPct val="15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thôn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hải</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đảo</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115895743"/>
                  </a:ext>
                </a:extLst>
              </a:tr>
              <a:tr h="254638">
                <a:tc gridSpan="5">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984999875"/>
                  </a:ext>
                </a:extLst>
              </a:tr>
              <a:tr h="833197">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62392146"/>
                  </a:ext>
                </a:extLst>
              </a:tr>
              <a:tr h="543917">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Thành thị</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0,805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(0,477-1,359)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0,497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774535437"/>
                  </a:ext>
                </a:extLst>
              </a:tr>
              <a:tr h="543917">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 và 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39,3%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20841450"/>
                  </a:ext>
                </a:extLst>
              </a:tr>
            </a:tbl>
          </a:graphicData>
        </a:graphic>
      </p:graphicFrame>
      <p:sp>
        <p:nvSpPr>
          <p:cNvPr id="4" name="TextBox 3">
            <a:extLst>
              <a:ext uri="{FF2B5EF4-FFF2-40B4-BE49-F238E27FC236}">
                <a16:creationId xmlns:a16="http://schemas.microsoft.com/office/drawing/2014/main" id="{89E47115-56D3-D8D7-78E5-C727C33D6366}"/>
              </a:ext>
            </a:extLst>
          </p:cNvPr>
          <p:cNvSpPr txBox="1"/>
          <p:nvPr/>
        </p:nvSpPr>
        <p:spPr>
          <a:xfrm>
            <a:off x="1369384" y="1114789"/>
            <a:ext cx="9453229"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5</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367958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F8D6FA4-859D-8F8E-590A-42A26A7ED8D6}"/>
              </a:ext>
            </a:extLst>
          </p:cNvPr>
          <p:cNvGraphicFramePr>
            <a:graphicFrameLocks noGrp="1"/>
          </p:cNvGraphicFramePr>
          <p:nvPr>
            <p:extLst>
              <p:ext uri="{D42A27DB-BD31-4B8C-83A1-F6EECF244321}">
                <p14:modId xmlns:p14="http://schemas.microsoft.com/office/powerpoint/2010/main" val="3836112776"/>
              </p:ext>
            </p:extLst>
          </p:nvPr>
        </p:nvGraphicFramePr>
        <p:xfrm>
          <a:off x="1374218" y="1709368"/>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4038434486"/>
                    </a:ext>
                  </a:extLst>
                </a:gridCol>
                <a:gridCol w="1597851">
                  <a:extLst>
                    <a:ext uri="{9D8B030D-6E8A-4147-A177-3AD203B41FA5}">
                      <a16:colId xmlns:a16="http://schemas.microsoft.com/office/drawing/2014/main" val="1986069776"/>
                    </a:ext>
                  </a:extLst>
                </a:gridCol>
                <a:gridCol w="1769723">
                  <a:extLst>
                    <a:ext uri="{9D8B030D-6E8A-4147-A177-3AD203B41FA5}">
                      <a16:colId xmlns:a16="http://schemas.microsoft.com/office/drawing/2014/main" val="1822542332"/>
                    </a:ext>
                  </a:extLst>
                </a:gridCol>
                <a:gridCol w="1958594">
                  <a:extLst>
                    <a:ext uri="{9D8B030D-6E8A-4147-A177-3AD203B41FA5}">
                      <a16:colId xmlns:a16="http://schemas.microsoft.com/office/drawing/2014/main" val="2987922376"/>
                    </a:ext>
                  </a:extLst>
                </a:gridCol>
                <a:gridCol w="1148337">
                  <a:extLst>
                    <a:ext uri="{9D8B030D-6E8A-4147-A177-3AD203B41FA5}">
                      <a16:colId xmlns:a16="http://schemas.microsoft.com/office/drawing/2014/main" val="3656451869"/>
                    </a:ext>
                  </a:extLst>
                </a:gridCol>
              </a:tblGrid>
              <a:tr h="24395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10293806"/>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65769725"/>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Dưới 2 tháng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0,664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(0,359-1,227)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0,250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55222383"/>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Từ 2 tháng trở lên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99835139"/>
                  </a:ext>
                </a:extLst>
              </a:tr>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0664915"/>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659443330"/>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Dưới 2 tháng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0,643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(0,350-1,179)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0,202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835424925"/>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Từ 2 tháng trở lên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050841998"/>
                  </a:ext>
                </a:extLst>
              </a:tr>
            </a:tbl>
          </a:graphicData>
        </a:graphic>
      </p:graphicFrame>
      <p:sp>
        <p:nvSpPr>
          <p:cNvPr id="4" name="TextBox 3">
            <a:extLst>
              <a:ext uri="{FF2B5EF4-FFF2-40B4-BE49-F238E27FC236}">
                <a16:creationId xmlns:a16="http://schemas.microsoft.com/office/drawing/2014/main" id="{DE1C5446-6508-90BE-5D3C-3F8E6FC80A57}"/>
              </a:ext>
            </a:extLst>
          </p:cNvPr>
          <p:cNvSpPr txBox="1"/>
          <p:nvPr/>
        </p:nvSpPr>
        <p:spPr>
          <a:xfrm>
            <a:off x="844400" y="1186148"/>
            <a:ext cx="1050319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16.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đoán</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890994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388A9E-2BD8-E73F-73DE-EC285F8FAE56}"/>
              </a:ext>
            </a:extLst>
          </p:cNvPr>
          <p:cNvGraphicFramePr>
            <a:graphicFrameLocks noGrp="1"/>
          </p:cNvGraphicFramePr>
          <p:nvPr>
            <p:extLst>
              <p:ext uri="{D42A27DB-BD31-4B8C-83A1-F6EECF244321}">
                <p14:modId xmlns:p14="http://schemas.microsoft.com/office/powerpoint/2010/main" val="3795168286"/>
              </p:ext>
            </p:extLst>
          </p:nvPr>
        </p:nvGraphicFramePr>
        <p:xfrm>
          <a:off x="1374219" y="1677284"/>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3258818161"/>
                    </a:ext>
                  </a:extLst>
                </a:gridCol>
                <a:gridCol w="1597851">
                  <a:extLst>
                    <a:ext uri="{9D8B030D-6E8A-4147-A177-3AD203B41FA5}">
                      <a16:colId xmlns:a16="http://schemas.microsoft.com/office/drawing/2014/main" val="1418886423"/>
                    </a:ext>
                  </a:extLst>
                </a:gridCol>
                <a:gridCol w="1769723">
                  <a:extLst>
                    <a:ext uri="{9D8B030D-6E8A-4147-A177-3AD203B41FA5}">
                      <a16:colId xmlns:a16="http://schemas.microsoft.com/office/drawing/2014/main" val="1415990776"/>
                    </a:ext>
                  </a:extLst>
                </a:gridCol>
                <a:gridCol w="1958594">
                  <a:extLst>
                    <a:ext uri="{9D8B030D-6E8A-4147-A177-3AD203B41FA5}">
                      <a16:colId xmlns:a16="http://schemas.microsoft.com/office/drawing/2014/main" val="2444531970"/>
                    </a:ext>
                  </a:extLst>
                </a:gridCol>
                <a:gridCol w="1148337">
                  <a:extLst>
                    <a:ext uri="{9D8B030D-6E8A-4147-A177-3AD203B41FA5}">
                      <a16:colId xmlns:a16="http://schemas.microsoft.com/office/drawing/2014/main" val="1646154463"/>
                    </a:ext>
                  </a:extLst>
                </a:gridCol>
              </a:tblGrid>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006869950"/>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85612739"/>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74,3%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0,570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(0,308-1,054)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0,098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56905885"/>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36143264"/>
                  </a:ext>
                </a:extLst>
              </a:tr>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18244984"/>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177769241"/>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0,839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(0,471-1,496)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0,654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77335668"/>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38,3%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7762494"/>
                  </a:ext>
                </a:extLst>
              </a:tr>
            </a:tbl>
          </a:graphicData>
        </a:graphic>
      </p:graphicFrame>
      <p:sp>
        <p:nvSpPr>
          <p:cNvPr id="4" name="TextBox 3">
            <a:extLst>
              <a:ext uri="{FF2B5EF4-FFF2-40B4-BE49-F238E27FC236}">
                <a16:creationId xmlns:a16="http://schemas.microsoft.com/office/drawing/2014/main" id="{D9F53848-2BE5-C294-1660-DFA81CB56841}"/>
              </a:ext>
            </a:extLst>
          </p:cNvPr>
          <p:cNvSpPr txBox="1"/>
          <p:nvPr/>
        </p:nvSpPr>
        <p:spPr>
          <a:xfrm>
            <a:off x="482924" y="1154064"/>
            <a:ext cx="10910359"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7</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mạn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tính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054356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53492"/>
            <a:ext cx="11213431" cy="3899182"/>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các đặc điểm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một số yếu tố liên quan đến tình trạng dinh dưỡng ở đối tượng nghiên cứu trên.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7DA459D2-9BE8-64EE-0F6E-A100373BB905}"/>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1">
            <a:extLst>
              <a:ext uri="{FF2B5EF4-FFF2-40B4-BE49-F238E27FC236}">
                <a16:creationId xmlns:a16="http://schemas.microsoft.com/office/drawing/2014/main" id="{0B8D8D1D-D836-C6C8-387C-DFD0E3E902B5}"/>
              </a:ext>
            </a:extLst>
          </p:cNvPr>
          <p:cNvSpPr txBox="1">
            <a:spLocks/>
          </p:cNvSpPr>
          <p:nvPr/>
        </p:nvSpPr>
        <p:spPr>
          <a:xfrm>
            <a:off x="489284" y="1735722"/>
            <a:ext cx="1121343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Mục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tiêu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79591149"/>
              </p:ext>
            </p:extLst>
          </p:nvPr>
        </p:nvGraphicFramePr>
        <p:xfrm>
          <a:off x="838199" y="1848483"/>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1,572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(0,929-2,659)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(1,448-4,165)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1248358" y="1178851"/>
            <a:ext cx="969528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18.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triệu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chứng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sốt</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3939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1786636311"/>
              </p:ext>
            </p:extLst>
          </p:nvPr>
        </p:nvGraphicFramePr>
        <p:xfrm>
          <a:off x="838200" y="178489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(0,177-0,581)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0,445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(0,255-0,776)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559869" y="1178851"/>
            <a:ext cx="11072262"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9</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015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564510818"/>
              </p:ext>
            </p:extLst>
          </p:nvPr>
        </p:nvGraphicFramePr>
        <p:xfrm>
          <a:off x="838200" y="1784894"/>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(1,834-5,654)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(1,350-3,922)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924552" y="1226976"/>
            <a:ext cx="10342896" cy="400110"/>
          </a:xfrm>
          <a:prstGeom prst="rect">
            <a:avLst/>
          </a:prstGeom>
          <a:noFill/>
        </p:spPr>
        <p:txBody>
          <a:bodyPr wrap="none" rtlCol="0">
            <a:spAutoFit/>
          </a:bodyPr>
          <a:lstStyle/>
          <a:p>
            <a:r>
              <a:rPr lang="en-US" altLang="vi-VN" sz="20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0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0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20</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có</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hang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0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04847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4146040486"/>
              </p:ext>
            </p:extLst>
          </p:nvPr>
        </p:nvGraphicFramePr>
        <p:xfrm>
          <a:off x="1374217" y="1702071"/>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543917">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(1,444-4,489)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543917">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4395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543917">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(1,040-3,041)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0,047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761846" y="1178851"/>
            <a:ext cx="1066830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thiếu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máu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191637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7F7D183-B76C-68EA-723F-78BC0EF3D977}"/>
              </a:ext>
            </a:extLst>
          </p:cNvPr>
          <p:cNvGraphicFramePr>
            <a:graphicFrameLocks noGrp="1"/>
          </p:cNvGraphicFramePr>
          <p:nvPr>
            <p:extLst>
              <p:ext uri="{D42A27DB-BD31-4B8C-83A1-F6EECF244321}">
                <p14:modId xmlns:p14="http://schemas.microsoft.com/office/powerpoint/2010/main" val="625741857"/>
              </p:ext>
            </p:extLst>
          </p:nvPr>
        </p:nvGraphicFramePr>
        <p:xfrm>
          <a:off x="1374218" y="1686029"/>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151246096"/>
                    </a:ext>
                  </a:extLst>
                </a:gridCol>
                <a:gridCol w="1597851">
                  <a:extLst>
                    <a:ext uri="{9D8B030D-6E8A-4147-A177-3AD203B41FA5}">
                      <a16:colId xmlns:a16="http://schemas.microsoft.com/office/drawing/2014/main" val="392071645"/>
                    </a:ext>
                  </a:extLst>
                </a:gridCol>
                <a:gridCol w="1769723">
                  <a:extLst>
                    <a:ext uri="{9D8B030D-6E8A-4147-A177-3AD203B41FA5}">
                      <a16:colId xmlns:a16="http://schemas.microsoft.com/office/drawing/2014/main" val="4104386119"/>
                    </a:ext>
                  </a:extLst>
                </a:gridCol>
                <a:gridCol w="1958594">
                  <a:extLst>
                    <a:ext uri="{9D8B030D-6E8A-4147-A177-3AD203B41FA5}">
                      <a16:colId xmlns:a16="http://schemas.microsoft.com/office/drawing/2014/main" val="988183758"/>
                    </a:ext>
                  </a:extLst>
                </a:gridCol>
                <a:gridCol w="1148337">
                  <a:extLst>
                    <a:ext uri="{9D8B030D-6E8A-4147-A177-3AD203B41FA5}">
                      <a16:colId xmlns:a16="http://schemas.microsoft.com/office/drawing/2014/main" val="2505702358"/>
                    </a:ext>
                  </a:extLst>
                </a:gridCol>
              </a:tblGrid>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22478129"/>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lượng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bạch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cầu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 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06696263"/>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(0,246-0,955)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0,052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12105021"/>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48,8%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475530161"/>
                  </a:ext>
                </a:extLst>
              </a:tr>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70093292"/>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lượng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bạch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cầu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Không SDD n=157</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510724759"/>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(0,255-0,984)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0,064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183486616"/>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303708435"/>
                  </a:ext>
                </a:extLst>
              </a:tr>
            </a:tbl>
          </a:graphicData>
        </a:graphic>
      </p:graphicFrame>
      <p:sp>
        <p:nvSpPr>
          <p:cNvPr id="4" name="TextBox 3">
            <a:extLst>
              <a:ext uri="{FF2B5EF4-FFF2-40B4-BE49-F238E27FC236}">
                <a16:creationId xmlns:a16="http://schemas.microsoft.com/office/drawing/2014/main" id="{C6C56899-F8DA-3095-B773-F92649A106E6}"/>
              </a:ext>
            </a:extLst>
          </p:cNvPr>
          <p:cNvSpPr txBox="1"/>
          <p:nvPr/>
        </p:nvSpPr>
        <p:spPr>
          <a:xfrm>
            <a:off x="993480" y="1162809"/>
            <a:ext cx="1020503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lượng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bạch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cầu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10655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DA5494B-0783-2491-FA68-EDE57D8EF0CF}"/>
              </a:ext>
            </a:extLst>
          </p:cNvPr>
          <p:cNvGraphicFramePr>
            <a:graphicFrameLocks noGrp="1"/>
          </p:cNvGraphicFramePr>
          <p:nvPr>
            <p:extLst>
              <p:ext uri="{D42A27DB-BD31-4B8C-83A1-F6EECF244321}">
                <p14:modId xmlns:p14="http://schemas.microsoft.com/office/powerpoint/2010/main" val="3945923762"/>
              </p:ext>
            </p:extLst>
          </p:nvPr>
        </p:nvGraphicFramePr>
        <p:xfrm>
          <a:off x="838200" y="1832441"/>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641454608"/>
                    </a:ext>
                  </a:extLst>
                </a:gridCol>
                <a:gridCol w="1779240">
                  <a:extLst>
                    <a:ext uri="{9D8B030D-6E8A-4147-A177-3AD203B41FA5}">
                      <a16:colId xmlns:a16="http://schemas.microsoft.com/office/drawing/2014/main" val="3742874559"/>
                    </a:ext>
                  </a:extLst>
                </a:gridCol>
                <a:gridCol w="1970623">
                  <a:extLst>
                    <a:ext uri="{9D8B030D-6E8A-4147-A177-3AD203B41FA5}">
                      <a16:colId xmlns:a16="http://schemas.microsoft.com/office/drawing/2014/main" val="2817581670"/>
                    </a:ext>
                  </a:extLst>
                </a:gridCol>
                <a:gridCol w="2180935">
                  <a:extLst>
                    <a:ext uri="{9D8B030D-6E8A-4147-A177-3AD203B41FA5}">
                      <a16:colId xmlns:a16="http://schemas.microsoft.com/office/drawing/2014/main" val="959865219"/>
                    </a:ext>
                  </a:extLst>
                </a:gridCol>
                <a:gridCol w="1278697">
                  <a:extLst>
                    <a:ext uri="{9D8B030D-6E8A-4147-A177-3AD203B41FA5}">
                      <a16:colId xmlns:a16="http://schemas.microsoft.com/office/drawing/2014/main" val="1965904757"/>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01688222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thuốc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80245075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1,155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(0,405-3,292)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4744777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154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06865475"/>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91595974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thuốc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68102031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1,753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(0,635-4,840)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0,408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1230037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70926854"/>
                  </a:ext>
                </a:extLst>
              </a:tr>
            </a:tbl>
          </a:graphicData>
        </a:graphic>
      </p:graphicFrame>
      <p:sp>
        <p:nvSpPr>
          <p:cNvPr id="3" name="TextBox 2">
            <a:extLst>
              <a:ext uri="{FF2B5EF4-FFF2-40B4-BE49-F238E27FC236}">
                <a16:creationId xmlns:a16="http://schemas.microsoft.com/office/drawing/2014/main" id="{46A1DDD5-9FE8-7BF7-197A-2CE65C9B5ADE}"/>
              </a:ext>
            </a:extLst>
          </p:cNvPr>
          <p:cNvSpPr txBox="1"/>
          <p:nvPr/>
        </p:nvSpPr>
        <p:spPr>
          <a:xfrm>
            <a:off x="454872" y="1243019"/>
            <a:ext cx="11282256"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23</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thuốc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4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điều</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4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trị</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4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95069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402928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3564522"/>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BMI,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34,4%,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50%;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tiếp</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24,4%.</a:t>
            </a:r>
            <a:endPar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SGA,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37,2%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62,8%. Trong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SGA B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86%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C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14%.</a:t>
            </a:r>
            <a:endPar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4398713"/>
          </a:xfrm>
        </p:spPr>
        <p:txBody>
          <a:bodyPr>
            <a:noAutofit/>
          </a:bodyPr>
          <a:lstStyle/>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≥60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chiếm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&lt;20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Nam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nữ</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trợ</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SGA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viên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thôn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co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thị</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kèm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thường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 B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phổi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giảm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dần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chẩn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vi-VN"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71B2C9D8-1871-35CC-D747-24503885A472}"/>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602272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BMI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489284" y="2450484"/>
            <a:ext cx="5911516"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Nghề nghiệp</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400800" y="2450484"/>
            <a:ext cx="5301915"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Triệu chứng sốt</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32531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SGA</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489284" y="2450484"/>
            <a:ext cx="5911516"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400800" y="2450484"/>
            <a:ext cx="5301915"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Nghề nghiệp</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13182710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992630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3" y="2039770"/>
            <a:ext cx="11213431" cy="2778460"/>
          </a:xfrm>
        </p:spPr>
        <p:txBody>
          <a:bodyPr>
            <a:noAutofit/>
          </a:bodyPr>
          <a:lstStyle/>
          <a:p>
            <a:pPr marR="0" algn="just">
              <a:lnSpc>
                <a:spcPct val="150000"/>
              </a:lnSpc>
              <a:spcBef>
                <a:spcPts val="0"/>
              </a:spcBef>
              <a:spcAft>
                <a:spcPts val="800"/>
              </a:spcAft>
              <a:buFont typeface="Wingdings" panose="05000000000000000000" pitchFamily="2" charset="2"/>
              <a:buChar char="q"/>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 Tăng cường công tác tư vấn dinh dưỡng cho người bệnh lao.</a:t>
            </a:r>
          </a:p>
          <a:p>
            <a:pPr marR="0" algn="just">
              <a:lnSpc>
                <a:spcPct val="150000"/>
              </a:lnSpc>
              <a:spcBef>
                <a:spcPts val="0"/>
              </a:spcBef>
              <a:spcAft>
                <a:spcPts val="800"/>
              </a:spcAft>
              <a:buFont typeface="Wingdings" panose="05000000000000000000" pitchFamily="2" charset="2"/>
              <a:buChar char="q"/>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T</a:t>
            </a: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iến hành các nghiên cứu bổ sung sâu hơn là cần thiết để đánh giá tác động của việc bổ sung dinh dưỡng và kết hợp các chất dinh dưỡng cụ thể.</a:t>
            </a:r>
          </a:p>
        </p:txBody>
      </p:sp>
      <p:sp>
        <p:nvSpPr>
          <p:cNvPr id="4" name="TextBox 3">
            <a:extLst>
              <a:ext uri="{FF2B5EF4-FFF2-40B4-BE49-F238E27FC236}">
                <a16:creationId xmlns:a16="http://schemas.microsoft.com/office/drawing/2014/main" id="{099E8A8B-1622-7DE2-A2AF-8E72600B879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835408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r="6237"/>
          <a:stretch/>
        </p:blipFill>
        <p:spPr>
          <a:xfrm>
            <a:off x="2522358" y="10"/>
            <a:ext cx="9669642" cy="6857990"/>
          </a:xfrm>
          <a:prstGeom prst="rect">
            <a:avLst/>
          </a:prstGeom>
        </p:spPr>
      </p:pic>
      <p:sp>
        <p:nvSpPr>
          <p:cNvPr id="6" name="TextBox 5">
            <a:extLst>
              <a:ext uri="{FF2B5EF4-FFF2-40B4-BE49-F238E27FC236}">
                <a16:creationId xmlns:a16="http://schemas.microsoft.com/office/drawing/2014/main" id="{4F940E29-F4EF-EE08-9346-C5C78D175E24}"/>
              </a:ext>
            </a:extLst>
          </p:cNvPr>
          <p:cNvSpPr txBox="1"/>
          <p:nvPr/>
        </p:nvSpPr>
        <p:spPr>
          <a:xfrm>
            <a:off x="952228" y="2390274"/>
            <a:ext cx="3973385" cy="2045200"/>
          </a:xfrm>
          <a:prstGeom prst="rect">
            <a:avLst/>
          </a:prstGeom>
          <a:noFill/>
        </p:spPr>
        <p:txBody>
          <a:bodyPr vert="horz" lIns="91440" tIns="45720" rIns="91440" bIns="45720" rtlCol="0" anchor="b">
            <a:normAutofit fontScale="92500" lnSpcReduction="10000"/>
          </a:bodyPr>
          <a:lstStyle/>
          <a:p>
            <a:pPr defTabSz="914400">
              <a:lnSpc>
                <a:spcPct val="90000"/>
              </a:lnSpc>
              <a:spcBef>
                <a:spcPct val="0"/>
              </a:spcBef>
              <a:spcAft>
                <a:spcPts val="600"/>
              </a:spcAft>
            </a:pPr>
            <a:r>
              <a:rPr lang="en-US" sz="5200" b="1" dirty="0">
                <a:solidFill>
                  <a:srgbClr val="FF0000"/>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250291418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413886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Theo WHO (2022), khoảng 10,6 triệu người mắc bệnh lao vào năm 2021 và 1,6 triệu người chết vì lao. Từ năm 2020 đến năm 2021 tỷ lệ mắc lao mới tăng 3,6%.</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Việt Nam đứng thứ 11 trong 30 nước có số người bệnh lao cao nhất trên toàn cầu, đồng thời đứng thứ 11 trong số 30 nước có gánh nặng bệnh lao kháng đa thuốc cao nhất thế giới.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489284" y="1735722"/>
            <a:ext cx="1121343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mắc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hiện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nay</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3" y="2422358"/>
            <a:ext cx="11213431" cy="421907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489284" y="1735722"/>
            <a:ext cx="1121343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Dinh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ở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bệnh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nhân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phổi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484852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1006642"/>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427</TotalTime>
  <Words>4054</Words>
  <Application>Microsoft Office PowerPoint</Application>
  <PresentationFormat>Widescreen</PresentationFormat>
  <Paragraphs>1102</Paragraphs>
  <Slides>53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Tahoma</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574</cp:revision>
  <dcterms:created xsi:type="dcterms:W3CDTF">2023-05-18T03:34:07Z</dcterms:created>
  <dcterms:modified xsi:type="dcterms:W3CDTF">2023-05-19T11:09:42Z</dcterms:modified>
</cp:coreProperties>
</file>