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330" r:id="rId3"/>
    <p:sldId id="257" r:id="rId4"/>
    <p:sldId id="259" r:id="rId5"/>
    <p:sldId id="261" r:id="rId6"/>
    <p:sldId id="260" r:id="rId7"/>
    <p:sldId id="262" r:id="rId8"/>
    <p:sldId id="264" r:id="rId9"/>
    <p:sldId id="263" r:id="rId10"/>
    <p:sldId id="265" r:id="rId11"/>
    <p:sldId id="266"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328" r:id="rId33"/>
    <p:sldId id="293" r:id="rId34"/>
    <p:sldId id="291" r:id="rId35"/>
    <p:sldId id="294" r:id="rId36"/>
    <p:sldId id="295" r:id="rId37"/>
    <p:sldId id="296" r:id="rId38"/>
    <p:sldId id="325" r:id="rId39"/>
    <p:sldId id="297" r:id="rId40"/>
    <p:sldId id="299" r:id="rId41"/>
    <p:sldId id="300" r:id="rId42"/>
    <p:sldId id="301" r:id="rId43"/>
    <p:sldId id="326"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29" r:id="rId61"/>
    <p:sldId id="319" r:id="rId62"/>
    <p:sldId id="321" r:id="rId63"/>
    <p:sldId id="322" r:id="rId64"/>
    <p:sldId id="32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91A34-7B8B-4ACE-B961-94133450194E}" type="datetimeFigureOut">
              <a:rPr lang="en-US" smtClean="0"/>
              <a:t>10/14/2017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6EF8C-AE37-4426-BE8F-FA93DC056F3F}" type="slidenum">
              <a:rPr lang="en-US" smtClean="0"/>
              <a:t>‹#›</a:t>
            </a:fld>
            <a:endParaRPr lang="en-US"/>
          </a:p>
        </p:txBody>
      </p:sp>
    </p:spTree>
    <p:extLst>
      <p:ext uri="{BB962C8B-B14F-4D97-AF65-F5344CB8AC3E}">
        <p14:creationId xmlns:p14="http://schemas.microsoft.com/office/powerpoint/2010/main" val="43328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86EF8C-AE37-4426-BE8F-FA93DC056F3F}" type="slidenum">
              <a:rPr lang="en-US" smtClean="0"/>
              <a:t>34</a:t>
            </a:fld>
            <a:endParaRPr lang="en-US"/>
          </a:p>
        </p:txBody>
      </p:sp>
    </p:spTree>
    <p:extLst>
      <p:ext uri="{BB962C8B-B14F-4D97-AF65-F5344CB8AC3E}">
        <p14:creationId xmlns:p14="http://schemas.microsoft.com/office/powerpoint/2010/main" val="1481990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EFB94AC-F867-44A1-A3A9-09AB1D03C7A7}" type="datetimeFigureOut">
              <a:rPr lang="en-US" smtClean="0"/>
              <a:pPr/>
              <a:t>10/14/2017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D4CD384-9589-48BC-BDAB-2D26058901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EFB94AC-F867-44A1-A3A9-09AB1D03C7A7}" type="datetimeFigureOut">
              <a:rPr lang="en-US" smtClean="0"/>
              <a:pPr/>
              <a:t>10/14/2017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D4CD384-9589-48BC-BDAB-2D26058901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EFB94AC-F867-44A1-A3A9-09AB1D03C7A7}" type="datetimeFigureOut">
              <a:rPr lang="en-US" smtClean="0"/>
              <a:pPr/>
              <a:t>10/14/2017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D4CD384-9589-48BC-BDAB-2D26058901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EFB94AC-F867-44A1-A3A9-09AB1D03C7A7}" type="datetimeFigureOut">
              <a:rPr lang="en-US" smtClean="0"/>
              <a:pPr/>
              <a:t>10/14/2017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EFB94AC-F867-44A1-A3A9-09AB1D03C7A7}" type="datetimeFigureOut">
              <a:rPr lang="en-US" smtClean="0"/>
              <a:pPr/>
              <a:t>10/14/2017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D4CD384-9589-48BC-BDAB-2D260589013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EFB94AC-F867-44A1-A3A9-09AB1D03C7A7}" type="datetimeFigureOut">
              <a:rPr lang="en-US" smtClean="0"/>
              <a:pPr/>
              <a:t>10/14/2017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D4CD384-9589-48BC-BDAB-2D26058901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anaesthesiamcq.com/AcidBaseBook/AB9_6Case20.php" TargetMode="External"/><Relationship Id="rId2" Type="http://schemas.openxmlformats.org/officeDocument/2006/relationships/hyperlink" Target="http://www.anaesthesiamcq.com/AcidBaseBook/AB9_6Case2.php" TargetMode="External"/><Relationship Id="rId1" Type="http://schemas.openxmlformats.org/officeDocument/2006/relationships/slideLayout" Target="../slideLayouts/slideLayout2.xml"/><Relationship Id="rId6" Type="http://schemas.openxmlformats.org/officeDocument/2006/relationships/hyperlink" Target="http://www.ncbi.nlm.nih.gov/pubmed/17356312" TargetMode="External"/><Relationship Id="rId5" Type="http://schemas.openxmlformats.org/officeDocument/2006/relationships/hyperlink" Target="http://www.mediplane.com/education/PDF/CS_Salicylate_Toxicity.pdf" TargetMode="External"/><Relationship Id="rId4" Type="http://schemas.openxmlformats.org/officeDocument/2006/relationships/hyperlink" Target="http://www.ncbi.nlm.nih.gov/pubmed/9348055"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www.ncbi.nlm.nih.gov/pubmed/6861055" TargetMode="External"/><Relationship Id="rId7" Type="http://schemas.openxmlformats.org/officeDocument/2006/relationships/hyperlink" Target="http://www.anaesthesiamcq.com/AcidBaseBook/AB9_6Case9.php" TargetMode="External"/><Relationship Id="rId2" Type="http://schemas.openxmlformats.org/officeDocument/2006/relationships/hyperlink" Target="http://www.ncbi.nlm.nih.gov/pubmed/20953704" TargetMode="External"/><Relationship Id="rId1" Type="http://schemas.openxmlformats.org/officeDocument/2006/relationships/slideLayout" Target="../slideLayouts/slideLayout2.xml"/><Relationship Id="rId6" Type="http://schemas.openxmlformats.org/officeDocument/2006/relationships/hyperlink" Target="http://www.cmua.nl/content/SEHLiteratuur/SEH%20literatuurbestanden/ABG%20-%20monograph%20J%20Holmes.pdf" TargetMode="External"/><Relationship Id="rId5" Type="http://schemas.openxmlformats.org/officeDocument/2006/relationships/hyperlink" Target="http://www.ncbi.nlm.nih.gov/pubmed/20658450" TargetMode="External"/><Relationship Id="rId4" Type="http://schemas.openxmlformats.org/officeDocument/2006/relationships/hyperlink" Target="http://www.ncbi.nlm.nih.gov/pubmed/11865110"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533400"/>
            <a:ext cx="5548532" cy="2868168"/>
          </a:xfrm>
        </p:spPr>
        <p:txBody>
          <a:bodyPr/>
          <a:lstStyle/>
          <a:p>
            <a:pPr algn="ctr"/>
            <a:r>
              <a:rPr lang="en-US" smtClean="0"/>
              <a:t>CHẨN ĐOÁN </a:t>
            </a:r>
            <a:br>
              <a:rPr lang="en-US" smtClean="0"/>
            </a:br>
            <a:r>
              <a:rPr lang="en-US" smtClean="0"/>
              <a:t>RỐI LOẠN TOAN KIỀM</a:t>
            </a:r>
            <a:br>
              <a:rPr lang="en-US" smtClean="0"/>
            </a:br>
            <a:endParaRPr lang="en-US"/>
          </a:p>
        </p:txBody>
      </p:sp>
      <p:sp>
        <p:nvSpPr>
          <p:cNvPr id="3" name="Subtitle 2"/>
          <p:cNvSpPr>
            <a:spLocks noGrp="1"/>
          </p:cNvSpPr>
          <p:nvPr>
            <p:ph type="subTitle" idx="1"/>
          </p:nvPr>
        </p:nvSpPr>
        <p:spPr>
          <a:xfrm>
            <a:off x="3572022" y="4308952"/>
            <a:ext cx="5114778" cy="1101248"/>
          </a:xfrm>
        </p:spPr>
        <p:txBody>
          <a:bodyPr/>
          <a:lstStyle/>
          <a:p>
            <a:r>
              <a:rPr lang="en-US" i="1" smtClean="0"/>
              <a:t>Bùi Xuân Phúc - Nguyễn Thành Tâm </a:t>
            </a:r>
            <a:endParaRPr lang="en-US"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533400" y="1609416"/>
            <a:ext cx="7239000" cy="4846320"/>
          </a:xfrm>
        </p:spPr>
        <p:txBody>
          <a:bodyPr>
            <a:normAutofit/>
          </a:bodyPr>
          <a:lstStyle/>
          <a:p>
            <a:pPr lvl="0">
              <a:buNone/>
            </a:pPr>
            <a:r>
              <a:rPr lang="en-US" sz="2400" smtClean="0"/>
              <a:t>Nguyên nhân của toan chuyển hóa tăng anion gap:</a:t>
            </a:r>
          </a:p>
          <a:p>
            <a:pPr>
              <a:buFontTx/>
              <a:buChar char="•"/>
            </a:pPr>
            <a:r>
              <a:rPr lang="fr-FR" sz="2400" smtClean="0"/>
              <a:t>Suy thận</a:t>
            </a:r>
          </a:p>
          <a:p>
            <a:pPr>
              <a:buFontTx/>
              <a:buChar char="•"/>
            </a:pPr>
            <a:r>
              <a:rPr lang="fr-FR" sz="2400" smtClean="0"/>
              <a:t>Toan máu lactic</a:t>
            </a:r>
          </a:p>
          <a:p>
            <a:pPr>
              <a:buFontTx/>
              <a:buChar char="•"/>
            </a:pPr>
            <a:r>
              <a:rPr lang="fr-FR" sz="2400" smtClean="0"/>
              <a:t>Nhiễm ceton acid (ĐTĐ</a:t>
            </a:r>
            <a:r>
              <a:rPr lang="vi-VN" sz="2400" smtClean="0"/>
              <a:t>,</a:t>
            </a:r>
            <a:r>
              <a:rPr lang="fr-FR" sz="2400" smtClean="0"/>
              <a:t> nghiện rượu)</a:t>
            </a:r>
          </a:p>
          <a:p>
            <a:pPr>
              <a:buFontTx/>
              <a:buChar char="•"/>
            </a:pPr>
            <a:r>
              <a:rPr lang="fr-FR" sz="2400" smtClean="0"/>
              <a:t>Ngộ độc: salicylates, ethylene glycol, methanol, paraldehyde</a:t>
            </a:r>
          </a:p>
          <a:p>
            <a:pPr>
              <a:buNone/>
            </a:pPr>
            <a:r>
              <a:rPr lang="en-US" smtClean="0"/>
              <a:t>Lâm sàng: xuất huyết tiêu hóa cấp mức độ nặng, gây tụt huyết áp, gợi ý nhiễm acid lactic do giảm oxy mô.</a:t>
            </a:r>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239000" cy="4876800"/>
          </a:xfrm>
        </p:spPr>
        <p:txBody>
          <a:bodyPr/>
          <a:lstStyle/>
          <a:p>
            <a:pPr>
              <a:buNone/>
            </a:pPr>
            <a:r>
              <a:rPr lang="en-US" smtClean="0">
                <a:solidFill>
                  <a:srgbClr val="C00000"/>
                </a:solidFill>
              </a:rPr>
              <a:t>Nhận xét</a:t>
            </a:r>
            <a:r>
              <a:rPr lang="en-US" smtClean="0"/>
              <a:t>: </a:t>
            </a:r>
          </a:p>
          <a:p>
            <a:pPr>
              <a:buNone/>
            </a:pPr>
            <a:r>
              <a:rPr lang="en-US" smtClean="0"/>
              <a:t>Bệnh nhân có suy thận, tuy nhiên creatinin máu không quá cao nên ít có khả năng gây tích tụ acid gây toan máu. </a:t>
            </a:r>
          </a:p>
          <a:p>
            <a:pPr>
              <a:buNone/>
            </a:pPr>
            <a:r>
              <a:rPr lang="en-US" smtClean="0"/>
              <a:t>Định lượng acid lactic máu bằng 20,3 mmol/l (bình thường &lt; 4 mmol/l) khẳng định toan máu do acid lactic.</a:t>
            </a:r>
          </a:p>
          <a:p>
            <a:pPr>
              <a:buNone/>
            </a:pPr>
            <a:r>
              <a:rPr lang="en-US" b="1" smtClean="0"/>
              <a:t>Chẩn đoán</a:t>
            </a:r>
            <a:r>
              <a:rPr lang="en-US" smtClean="0"/>
              <a:t>: </a:t>
            </a:r>
            <a:r>
              <a:rPr lang="en-US" b="1" smtClean="0">
                <a:solidFill>
                  <a:srgbClr val="00B050"/>
                </a:solidFill>
              </a:rPr>
              <a:t>Toan chuyển hóa do nhiễm acid lactic trên bệnh nhân XHTH nặng- Xơ gan</a:t>
            </a:r>
          </a:p>
          <a:p>
            <a:pPr>
              <a:buNone/>
            </a:pPr>
            <a:endParaRPr lang="en-US" smtClean="0"/>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3:</a:t>
            </a:r>
            <a:br>
              <a:rPr lang="en-US" smtClean="0"/>
            </a:br>
            <a:endParaRPr lang="en-US"/>
          </a:p>
        </p:txBody>
      </p:sp>
      <p:sp>
        <p:nvSpPr>
          <p:cNvPr id="3" name="Content Placeholder 2"/>
          <p:cNvSpPr>
            <a:spLocks noGrp="1"/>
          </p:cNvSpPr>
          <p:nvPr>
            <p:ph idx="1"/>
          </p:nvPr>
        </p:nvSpPr>
        <p:spPr>
          <a:xfrm>
            <a:off x="457200" y="1609416"/>
            <a:ext cx="7391400" cy="4846320"/>
          </a:xfrm>
        </p:spPr>
        <p:txBody>
          <a:bodyPr/>
          <a:lstStyle/>
          <a:p>
            <a:pPr>
              <a:buNone/>
            </a:pPr>
            <a:r>
              <a:rPr lang="en-US" smtClean="0"/>
              <a:t>Bệnh nhân nam 48 tuổi, nhập viện vì lẫn lộn, hành vi không giống thường ngày. </a:t>
            </a:r>
          </a:p>
          <a:p>
            <a:pPr>
              <a:buNone/>
            </a:pPr>
            <a:r>
              <a:rPr lang="en-US" smtClean="0"/>
              <a:t>Khám: bệnh nhân tỉnh, mặt đỏ, đổ nhiều mồ hôi, nói chuyện hơi lẫn lộn</a:t>
            </a:r>
          </a:p>
          <a:p>
            <a:pPr>
              <a:buNone/>
            </a:pPr>
            <a:r>
              <a:rPr lang="en-US" smtClean="0"/>
              <a:t>Mạch 90 lần/phút, huyết áp 106/65 mmHg, không sốt, nhịp thở 24 lần/phút, SpO</a:t>
            </a:r>
            <a:r>
              <a:rPr lang="en-US" baseline="-25000" smtClean="0"/>
              <a:t>2</a:t>
            </a:r>
            <a:r>
              <a:rPr lang="en-US" smtClean="0"/>
              <a:t> 98%.</a:t>
            </a:r>
          </a:p>
          <a:p>
            <a:pPr>
              <a:buNone/>
            </a:pPr>
            <a:r>
              <a:rPr lang="en-US" smtClean="0"/>
              <a:t>Tim đều, phổi trong, bụng mềm, cổ mềm, đồng tử bình thường, không dấu thần kinh khu trú. </a:t>
            </a:r>
          </a:p>
          <a:p>
            <a:pPr>
              <a:buNone/>
            </a:pPr>
            <a:r>
              <a:rPr lang="en-US" smtClean="0"/>
              <a:t>Tiền căn: thường uống aspirin vì nhức đầu.  </a:t>
            </a:r>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606743"/>
          <a:ext cx="7620000" cy="5095874"/>
        </p:xfrm>
        <a:graphic>
          <a:graphicData uri="http://schemas.openxmlformats.org/drawingml/2006/table">
            <a:tbl>
              <a:tblPr firstRow="1" bandRow="1">
                <a:tableStyleId>{5C22544A-7EE6-4342-B048-85BDC9FD1C3A}</a:tableStyleId>
              </a:tblPr>
              <a:tblGrid>
                <a:gridCol w="3810000"/>
                <a:gridCol w="3810000"/>
              </a:tblGrid>
              <a:tr h="414337">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14337">
                <a:tc gridSpan="2">
                  <a:txBody>
                    <a:bodyPr/>
                    <a:lstStyle/>
                    <a:p>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142 mEq/l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3,7 mEq/l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r h="414337">
                <a:tc>
                  <a:txBody>
                    <a:bodyPr/>
                    <a:lstStyle/>
                    <a:p>
                      <a:pPr marL="0" marR="0">
                        <a:spcBef>
                          <a:spcPts val="0"/>
                        </a:spcBef>
                        <a:spcAft>
                          <a:spcPts val="0"/>
                        </a:spcAft>
                      </a:pPr>
                      <a:r>
                        <a:rPr lang="en-US" sz="2200" b="1">
                          <a:latin typeface="Times New Roman"/>
                          <a:ea typeface="Calibri"/>
                          <a:cs typeface="Times New Roman"/>
                        </a:rPr>
                        <a:t>Glucose </a:t>
                      </a:r>
                      <a:endParaRPr lang="en-US" sz="2200" b="1" smtClean="0">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98 mg/dl</a:t>
                      </a:r>
                      <a:endParaRPr lang="en-US" sz="2200" b="1">
                        <a:latin typeface="Calibri"/>
                        <a:ea typeface="Calibri"/>
                        <a:cs typeface="Times New Roman"/>
                      </a:endParaRPr>
                    </a:p>
                  </a:txBody>
                  <a:tcPr marL="68580" marR="68580" marT="0" marB="0"/>
                </a:tc>
              </a:tr>
              <a:tr h="414337">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7,3</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19,7 mmHg</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79,2 mmHg</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12 mmol/l</a:t>
                      </a:r>
                      <a:endParaRPr lang="en-US" sz="2200" b="1">
                        <a:latin typeface="Calibri"/>
                        <a:ea typeface="Calibri"/>
                        <a:cs typeface="Times New Roman"/>
                      </a:endParaRPr>
                    </a:p>
                  </a:txBody>
                  <a:tcPr marL="68580" marR="68580" marT="0" marB="0"/>
                </a:tc>
              </a:tr>
              <a:tr h="414337">
                <a:tc>
                  <a:txBody>
                    <a:bodyPr/>
                    <a:lstStyle/>
                    <a:p>
                      <a:pPr marL="0" marR="0">
                        <a:spcBef>
                          <a:spcPts val="0"/>
                        </a:spcBef>
                        <a:spcAft>
                          <a:spcPts val="0"/>
                        </a:spcAft>
                      </a:pPr>
                      <a:r>
                        <a:rPr lang="en-US" sz="2200" b="1">
                          <a:latin typeface="Times New Roman"/>
                          <a:ea typeface="Calibri"/>
                          <a:cs typeface="Times New Roman"/>
                        </a:rPr>
                        <a:t>Salicylat máu</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107 mg/dl (</a:t>
                      </a:r>
                      <a:r>
                        <a:rPr lang="en-US" sz="2200" b="1">
                          <a:latin typeface="Times New Roman"/>
                          <a:ea typeface="Calibri"/>
                          <a:cs typeface="Times New Roman"/>
                          <a:sym typeface="Symbol"/>
                        </a:rPr>
                        <a:t></a:t>
                      </a:r>
                      <a:r>
                        <a:rPr lang="en-US" sz="2200" b="1">
                          <a:latin typeface="Times New Roman"/>
                          <a:ea typeface="Calibri"/>
                          <a:cs typeface="Times New Roman"/>
                        </a:rPr>
                        <a:t> 2-20 mg/dl)</a:t>
                      </a:r>
                      <a:endParaRPr lang="en-US" sz="22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7,3 &lt; 7,35 </a:t>
            </a:r>
            <a:r>
              <a:rPr lang="en-US" sz="2400" smtClean="0">
                <a:sym typeface="Wingdings"/>
              </a:rPr>
              <a:t></a:t>
            </a:r>
            <a:r>
              <a:rPr lang="en-US" sz="2400" smtClean="0"/>
              <a:t> toan máu</a:t>
            </a:r>
          </a:p>
          <a:p>
            <a:pPr lvl="0">
              <a:buNone/>
            </a:pPr>
            <a:r>
              <a:rPr lang="en-US" sz="2400" smtClean="0"/>
              <a:t>Bước 2: HCO</a:t>
            </a:r>
            <a:r>
              <a:rPr lang="en-US" sz="2400" baseline="-25000" smtClean="0"/>
              <a:t>3- </a:t>
            </a:r>
            <a:r>
              <a:rPr lang="en-US" sz="2400" smtClean="0"/>
              <a:t>= 12 mmol/l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PaCO</a:t>
            </a:r>
            <a:r>
              <a:rPr lang="en-US" sz="2400" baseline="-25000" smtClean="0"/>
              <a:t>2</a:t>
            </a:r>
            <a:r>
              <a:rPr lang="en-US" sz="2400" smtClean="0"/>
              <a:t> dự đoán = (1,5 x 12) + 8 = 26 </a:t>
            </a:r>
            <a:r>
              <a:rPr lang="en-US" sz="2400" smtClean="0">
                <a:sym typeface="Wingdings"/>
              </a:rPr>
              <a:t></a:t>
            </a:r>
            <a:r>
              <a:rPr lang="en-US" sz="2400" smtClean="0"/>
              <a:t> PaCO</a:t>
            </a:r>
            <a:r>
              <a:rPr lang="en-US" sz="2400" baseline="-25000" smtClean="0"/>
              <a:t>2 </a:t>
            </a:r>
            <a:r>
              <a:rPr lang="en-US" sz="2400" smtClean="0"/>
              <a:t>thực tế thấp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kiềm hô hấp đi kèm.</a:t>
            </a:r>
          </a:p>
          <a:p>
            <a:pPr lvl="0">
              <a:buNone/>
            </a:pPr>
            <a:r>
              <a:rPr lang="en-US" sz="2400" smtClean="0"/>
              <a:t>Bước 4: anion gap máu (AG) = 142 – 12 – 100 = 30 &gt; 12 </a:t>
            </a:r>
            <a:r>
              <a:rPr lang="en-US" sz="2400" smtClean="0">
                <a:sym typeface="Wingdings"/>
              </a:rPr>
              <a:t></a:t>
            </a:r>
            <a:r>
              <a:rPr lang="en-US" sz="2400" smtClean="0"/>
              <a:t> tăng anion gap</a:t>
            </a:r>
          </a:p>
          <a:p>
            <a:pPr>
              <a:buNone/>
            </a:pPr>
            <a:r>
              <a:rPr lang="en-US" sz="2300" smtClean="0">
                <a:sym typeface="Symbol"/>
              </a:rPr>
              <a:t>	</a:t>
            </a:r>
            <a:r>
              <a:rPr lang="en-US" sz="2000" smtClean="0">
                <a:sym typeface="Symbol"/>
              </a:rPr>
              <a:t> </a:t>
            </a:r>
            <a:r>
              <a:rPr lang="en-US" sz="2400" smtClean="0">
                <a:sym typeface="Symbol"/>
              </a:rPr>
              <a:t></a:t>
            </a:r>
            <a:r>
              <a:rPr lang="en-US" sz="2400" smtClean="0"/>
              <a:t>AG/</a:t>
            </a:r>
            <a:r>
              <a:rPr lang="en-US" sz="2400" smtClean="0">
                <a:sym typeface="Symbol"/>
              </a:rPr>
              <a:t></a:t>
            </a:r>
            <a:r>
              <a:rPr lang="en-US" sz="2400" smtClean="0"/>
              <a:t> HCO</a:t>
            </a:r>
            <a:r>
              <a:rPr lang="en-US" sz="2400" baseline="-25000" smtClean="0"/>
              <a:t>3</a:t>
            </a:r>
            <a:r>
              <a:rPr lang="en-US" sz="2400" smtClean="0"/>
              <a:t> = (30 – 12)/(24 – 12) = 1,5 </a:t>
            </a:r>
            <a:r>
              <a:rPr lang="en-US" sz="2400" smtClean="0">
                <a:sym typeface="Wingdings"/>
              </a:rPr>
              <a:t></a:t>
            </a:r>
            <a:r>
              <a:rPr lang="en-US" sz="2400" smtClean="0"/>
              <a:t> toan chuyển hóa tăng AG đơn thuần (không kèm rối loạn toan kiềm do chuyển hóa khác).</a:t>
            </a:r>
          </a:p>
          <a:p>
            <a:pPr lvl="0">
              <a:buNone/>
            </a:pPr>
            <a:endParaRPr lang="en-US" sz="2300" smtClean="0"/>
          </a:p>
          <a:p>
            <a:pPr>
              <a:buNone/>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8382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95400"/>
            <a:ext cx="7315200" cy="5334000"/>
          </a:xfrm>
        </p:spPr>
        <p:txBody>
          <a:bodyPr>
            <a:normAutofit/>
          </a:bodyPr>
          <a:lstStyle/>
          <a:p>
            <a:pPr lvl="0">
              <a:buNone/>
            </a:pPr>
            <a:r>
              <a:rPr lang="en-US" sz="2200" smtClean="0"/>
              <a:t>Nguyên nhân của toan chuyển hóa tăng AG:</a:t>
            </a:r>
          </a:p>
          <a:p>
            <a:pPr>
              <a:buFontTx/>
              <a:buChar char="•"/>
            </a:pPr>
            <a:r>
              <a:rPr lang="fr-FR" sz="2200" smtClean="0"/>
              <a:t>Suy thận</a:t>
            </a:r>
          </a:p>
          <a:p>
            <a:pPr>
              <a:buFontTx/>
              <a:buChar char="•"/>
            </a:pPr>
            <a:r>
              <a:rPr lang="fr-FR" sz="2200" smtClean="0"/>
              <a:t>Toan máu lactic</a:t>
            </a:r>
          </a:p>
          <a:p>
            <a:pPr>
              <a:buFontTx/>
              <a:buChar char="•"/>
            </a:pPr>
            <a:r>
              <a:rPr lang="fr-FR" sz="2200" smtClean="0"/>
              <a:t>Nhiễm ceton acid (ĐTĐ</a:t>
            </a:r>
            <a:r>
              <a:rPr lang="vi-VN" sz="2200" smtClean="0"/>
              <a:t>,</a:t>
            </a:r>
            <a:r>
              <a:rPr lang="fr-FR" sz="2200" smtClean="0"/>
              <a:t> nghiện rượu)</a:t>
            </a:r>
          </a:p>
          <a:p>
            <a:pPr>
              <a:buFontTx/>
              <a:buChar char="•"/>
            </a:pPr>
            <a:r>
              <a:rPr lang="fr-FR" sz="2200" smtClean="0"/>
              <a:t>Ngộ độc: salicylates, ethylene glycol, methanol, paraldehyde</a:t>
            </a:r>
          </a:p>
          <a:p>
            <a:pPr>
              <a:buNone/>
            </a:pPr>
            <a:r>
              <a:rPr lang="en-US" sz="2200" smtClean="0"/>
              <a:t>Đối chiếu lâm sàng: nồng độ salicylat máu tăng cao </a:t>
            </a:r>
            <a:r>
              <a:rPr lang="en-US" sz="2200" smtClean="0">
                <a:sym typeface="Wingdings"/>
              </a:rPr>
              <a:t></a:t>
            </a:r>
            <a:r>
              <a:rPr lang="en-US" sz="2200" smtClean="0"/>
              <a:t> salicylat là nguyên nhân gây toan chuyển hóa tăng AG. </a:t>
            </a:r>
          </a:p>
          <a:p>
            <a:pPr>
              <a:buNone/>
            </a:pPr>
            <a:r>
              <a:rPr lang="en-US" sz="2200" smtClean="0"/>
              <a:t>Salicylat kích thích trực tiếp trung tâm hô hấp gây thở nhanh và kiềm hô hấp và gây rối loạn chuyển hóa glucose và acid béo, đưa đến toan chuyển hóa.</a:t>
            </a:r>
          </a:p>
          <a:p>
            <a:pPr>
              <a:buNone/>
            </a:pPr>
            <a:r>
              <a:rPr lang="en-US" sz="2200" b="1" smtClean="0"/>
              <a:t>Chẩn đoán</a:t>
            </a:r>
            <a:r>
              <a:rPr lang="en-US" sz="2200" smtClean="0"/>
              <a:t>: </a:t>
            </a:r>
            <a:r>
              <a:rPr lang="en-US" sz="2200" b="1" smtClean="0">
                <a:solidFill>
                  <a:srgbClr val="00B050"/>
                </a:solidFill>
              </a:rPr>
              <a:t>Toan chuyển hóa tăng anion gap máu + kiềm hô hấp do ngộ độc aspirin</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4:</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60 tuổi, nhập viện vì mệt.</a:t>
            </a:r>
          </a:p>
          <a:p>
            <a:pPr>
              <a:buNone/>
            </a:pPr>
            <a:r>
              <a:rPr lang="en-US" smtClean="0"/>
              <a:t>Bệnh nhân tiêu chảy nặng 1 tuần. </a:t>
            </a:r>
          </a:p>
          <a:p>
            <a:pPr>
              <a:buNone/>
            </a:pPr>
            <a:r>
              <a:rPr lang="en-US" smtClean="0"/>
              <a:t>Khám lâm sàng:</a:t>
            </a:r>
          </a:p>
          <a:p>
            <a:pPr>
              <a:buNone/>
            </a:pPr>
            <a:r>
              <a:rPr lang="en-US" smtClean="0"/>
              <a:t>	Bệnh nhân tỉnh, rất đừ.</a:t>
            </a:r>
          </a:p>
          <a:p>
            <a:pPr>
              <a:buNone/>
            </a:pPr>
            <a:r>
              <a:rPr lang="en-US" smtClean="0"/>
              <a:t>	Dấu mất nước rõ</a:t>
            </a:r>
          </a:p>
          <a:p>
            <a:pPr>
              <a:buNone/>
            </a:pPr>
            <a:r>
              <a:rPr lang="en-US" smtClean="0"/>
              <a:t>	Huyết áp tư thế nằm 100/60 mmHg, tư thế ngồi 70/40 mmHg.</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70644"/>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137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118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65 mg/dl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3,1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7,11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16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90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4,9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r>
              <a:rPr lang="en-US" sz="2400" smtClean="0"/>
              <a:t>Bước 1: pH = 7,11 &lt; 7,35 </a:t>
            </a:r>
            <a:r>
              <a:rPr lang="en-US" sz="2400" smtClean="0">
                <a:sym typeface="Wingdings"/>
              </a:rPr>
              <a:t></a:t>
            </a:r>
            <a:r>
              <a:rPr lang="en-US" sz="2400" smtClean="0"/>
              <a:t> toan máu</a:t>
            </a:r>
          </a:p>
          <a:p>
            <a:pPr lvl="0"/>
            <a:r>
              <a:rPr lang="en-US" sz="2400" smtClean="0"/>
              <a:t>Bước 2: HCO</a:t>
            </a:r>
            <a:r>
              <a:rPr lang="en-US" sz="2400" baseline="-25000" smtClean="0"/>
              <a:t>3- </a:t>
            </a:r>
            <a:r>
              <a:rPr lang="en-US" sz="2400" smtClean="0"/>
              <a:t>= 4,9 mm/l &lt; 22 </a:t>
            </a:r>
            <a:r>
              <a:rPr lang="en-US" sz="2400" smtClean="0">
                <a:sym typeface="Wingdings"/>
              </a:rPr>
              <a:t></a:t>
            </a:r>
            <a:r>
              <a:rPr lang="en-US" sz="2400" smtClean="0"/>
              <a:t> toan chuyển hóa</a:t>
            </a:r>
          </a:p>
          <a:p>
            <a:pPr lvl="0"/>
            <a:r>
              <a:rPr lang="en-US" sz="2400" smtClean="0"/>
              <a:t>Bước 3: tính bù của hô hấp</a:t>
            </a:r>
          </a:p>
          <a:p>
            <a:pPr>
              <a:buNone/>
            </a:pPr>
            <a:r>
              <a:rPr lang="en-US" sz="2400" smtClean="0"/>
              <a:t>	PaCO</a:t>
            </a:r>
            <a:r>
              <a:rPr lang="en-US" sz="2400" baseline="-25000" smtClean="0"/>
              <a:t>2</a:t>
            </a:r>
            <a:r>
              <a:rPr lang="en-US" sz="2400" smtClean="0"/>
              <a:t> dự đoán = (1,5 x 4,9) + 8 = 15,35 </a:t>
            </a:r>
            <a:r>
              <a:rPr lang="en-US" sz="2400" smtClean="0">
                <a:sym typeface="Wingdings"/>
              </a:rPr>
              <a:t></a:t>
            </a:r>
            <a:r>
              <a:rPr lang="en-US" sz="2400" smtClean="0"/>
              <a:t> PaCO</a:t>
            </a:r>
            <a:r>
              <a:rPr lang="en-US" sz="2400" baseline="-25000" smtClean="0"/>
              <a:t>2 </a:t>
            </a:r>
            <a:r>
              <a:rPr lang="en-US" sz="2400" smtClean="0"/>
              <a:t>thực tế bằng PaCO</a:t>
            </a:r>
            <a:r>
              <a:rPr lang="en-US" sz="2400" baseline="-25000" smtClean="0"/>
              <a:t>2 </a:t>
            </a:r>
            <a:r>
              <a:rPr lang="en-US" sz="2400" smtClean="0"/>
              <a:t>dự</a:t>
            </a:r>
            <a:r>
              <a:rPr lang="en-US" sz="2400" baseline="-25000" smtClean="0"/>
              <a:t> </a:t>
            </a:r>
            <a:r>
              <a:rPr lang="en-US" sz="2400" smtClean="0"/>
              <a:t>đoán.</a:t>
            </a:r>
          </a:p>
          <a:p>
            <a:pPr lvl="0"/>
            <a:r>
              <a:rPr lang="en-US" sz="2400" smtClean="0"/>
              <a:t>Bước 4: anion gap máu (AG) = 137 – 4,9 – 118 = 14 </a:t>
            </a:r>
            <a:r>
              <a:rPr lang="en-US" sz="2400" smtClean="0">
                <a:sym typeface="Wingdings"/>
              </a:rPr>
              <a:t></a:t>
            </a:r>
            <a:r>
              <a:rPr lang="en-US" sz="2400" smtClean="0"/>
              <a:t> không tăng anion gap</a:t>
            </a:r>
          </a:p>
          <a:p>
            <a:pPr lvl="0">
              <a:buNone/>
            </a:pPr>
            <a:r>
              <a:rPr lang="en-US" sz="2300" smtClean="0">
                <a:sym typeface="Symbol"/>
              </a:rPr>
              <a:t>	</a:t>
            </a:r>
            <a:endParaRPr lang="en-US" sz="2300" smtClean="0"/>
          </a:p>
          <a:p>
            <a:pPr lvl="0">
              <a:buNone/>
            </a:pPr>
            <a:r>
              <a:rPr lang="en-US" sz="2300" smtClean="0"/>
              <a:t>KMĐM: Toan chuyển hóa không tăng anion gap.</a:t>
            </a:r>
          </a:p>
          <a:p>
            <a:pPr>
              <a:buNone/>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19200"/>
            <a:ext cx="7391400" cy="4953000"/>
          </a:xfrm>
        </p:spPr>
        <p:txBody>
          <a:bodyPr>
            <a:noAutofit/>
          </a:bodyPr>
          <a:lstStyle/>
          <a:p>
            <a:pPr>
              <a:buNone/>
            </a:pPr>
            <a:r>
              <a:rPr lang="en-US" sz="2100" smtClean="0"/>
              <a:t>Lúc đầu nghi ngờ nhiễm toan chuyển hóa do mất HCO</a:t>
            </a:r>
            <a:r>
              <a:rPr lang="en-US" sz="2100" baseline="-25000" smtClean="0"/>
              <a:t>3</a:t>
            </a:r>
            <a:r>
              <a:rPr lang="en-US" sz="2100" baseline="30000" smtClean="0"/>
              <a:t>-</a:t>
            </a:r>
            <a:r>
              <a:rPr lang="en-US" sz="2100" baseline="-25000" smtClean="0"/>
              <a:t> </a:t>
            </a:r>
            <a:r>
              <a:rPr lang="en-US" sz="2100" smtClean="0"/>
              <a:t>qua tiêu chảy. Có thể kèm theo toan do acid lactic (vì có tụt huyết áp, giảm tưới máu mô), hoặc các acid khác (vì suy thận).</a:t>
            </a:r>
          </a:p>
          <a:p>
            <a:pPr>
              <a:buNone/>
            </a:pPr>
            <a:r>
              <a:rPr lang="en-US" sz="2100" smtClean="0"/>
              <a:t>KMĐM: toan chuyển hóa không tăng anion gap máu</a:t>
            </a:r>
            <a:r>
              <a:rPr lang="en-US" sz="2100" smtClean="0">
                <a:sym typeface="Wingdings"/>
              </a:rPr>
              <a:t> </a:t>
            </a:r>
            <a:r>
              <a:rPr lang="en-US" sz="2100" smtClean="0"/>
              <a:t> ít có khả năng toan chuyển hóa do nhiễm acid.</a:t>
            </a:r>
          </a:p>
          <a:p>
            <a:pPr lvl="0">
              <a:buNone/>
            </a:pPr>
            <a:r>
              <a:rPr lang="en-US" sz="2100" smtClean="0"/>
              <a:t>Chẩn đoán xác định toan máu do tiêu chảy bằng tính anion gap niệu = [Na</a:t>
            </a:r>
            <a:r>
              <a:rPr lang="en-US" sz="2100" baseline="30000" smtClean="0"/>
              <a:t>+</a:t>
            </a:r>
            <a:r>
              <a:rPr lang="en-US" sz="2100" smtClean="0"/>
              <a:t>] + [K</a:t>
            </a:r>
            <a:r>
              <a:rPr lang="en-US" sz="2100" baseline="30000" smtClean="0"/>
              <a:t>+</a:t>
            </a:r>
            <a:r>
              <a:rPr lang="en-US" sz="2100" smtClean="0"/>
              <a:t>] – [Cl</a:t>
            </a:r>
            <a:r>
              <a:rPr lang="en-US" sz="2100" baseline="30000" smtClean="0"/>
              <a:t>-</a:t>
            </a:r>
            <a:r>
              <a:rPr lang="en-US" sz="2100" smtClean="0"/>
              <a:t>] =  45 + 15 – 100 = - 40. </a:t>
            </a:r>
          </a:p>
          <a:p>
            <a:pPr lvl="0">
              <a:buNone/>
            </a:pPr>
            <a:r>
              <a:rPr lang="en-US" sz="2100" smtClean="0"/>
              <a:t>Bình thường, anion gap niệu có giá trị trong khoảng [-20;0]. Bệnh nhân này có AG niệu &lt; -20 </a:t>
            </a:r>
            <a:r>
              <a:rPr lang="en-US" sz="2100" smtClean="0">
                <a:sym typeface="Wingdings"/>
              </a:rPr>
              <a:t></a:t>
            </a:r>
            <a:r>
              <a:rPr lang="en-US" sz="2100" smtClean="0"/>
              <a:t> đây là toan chuyển hóa do mất HCO</a:t>
            </a:r>
            <a:r>
              <a:rPr lang="en-US" sz="2100" baseline="-25000" smtClean="0"/>
              <a:t>3</a:t>
            </a:r>
            <a:r>
              <a:rPr lang="en-US" sz="2100" baseline="30000" smtClean="0"/>
              <a:t>-</a:t>
            </a:r>
            <a:r>
              <a:rPr lang="en-US" sz="2100" smtClean="0"/>
              <a:t> qua tiêu chảy hoặc toan hóa ống thận gần (AG niệu &gt; 0 là toan hóa ống thận xa). </a:t>
            </a:r>
          </a:p>
          <a:p>
            <a:pPr lvl="0">
              <a:buNone/>
            </a:pPr>
            <a:r>
              <a:rPr lang="en-US" sz="2100" smtClean="0"/>
              <a:t>Bệnh sử phù hợp với nguyên nhân tiêu chảy.</a:t>
            </a:r>
          </a:p>
          <a:p>
            <a:pPr>
              <a:buNone/>
            </a:pPr>
            <a:r>
              <a:rPr lang="en-US" sz="2100" b="1" smtClean="0"/>
              <a:t>Chẩn đoán</a:t>
            </a:r>
            <a:r>
              <a:rPr lang="en-US" sz="2100" smtClean="0"/>
              <a:t>: </a:t>
            </a:r>
            <a:r>
              <a:rPr lang="en-US" sz="2100" b="1" smtClean="0">
                <a:solidFill>
                  <a:srgbClr val="00B050"/>
                </a:solidFill>
              </a:rPr>
              <a:t>Toan chuyển hóa không tăng AG do tiêu chảy.</a:t>
            </a:r>
            <a:endParaRPr lang="en-US" sz="2100" b="1">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Case 5, 6 </a:t>
            </a:r>
            <a:r>
              <a:rPr lang="en-US" dirty="0" err="1" smtClean="0">
                <a:latin typeface="Times New Roman" pitchFamily="18" charset="0"/>
                <a:cs typeface="Times New Roman" pitchFamily="18" charset="0"/>
              </a:rPr>
              <a:t>hay,nói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4042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5:</a:t>
            </a:r>
            <a:br>
              <a:rPr lang="en-US" smtClean="0"/>
            </a:br>
            <a:endParaRPr lang="en-US"/>
          </a:p>
        </p:txBody>
      </p:sp>
      <p:sp>
        <p:nvSpPr>
          <p:cNvPr id="3" name="Content Placeholder 2"/>
          <p:cNvSpPr>
            <a:spLocks noGrp="1"/>
          </p:cNvSpPr>
          <p:nvPr>
            <p:ph idx="1"/>
          </p:nvPr>
        </p:nvSpPr>
        <p:spPr>
          <a:xfrm>
            <a:off x="533400" y="1447800"/>
            <a:ext cx="7239000" cy="4846320"/>
          </a:xfrm>
        </p:spPr>
        <p:txBody>
          <a:bodyPr/>
          <a:lstStyle/>
          <a:p>
            <a:pPr>
              <a:buNone/>
            </a:pPr>
            <a:r>
              <a:rPr lang="en-US" smtClean="0"/>
              <a:t>Bệnh nhân nữ 31 tuổi, nhập viện vì yếu liệt tay chân tăng dần. </a:t>
            </a:r>
          </a:p>
          <a:p>
            <a:pPr>
              <a:buNone/>
            </a:pPr>
            <a:r>
              <a:rPr lang="en-US" smtClean="0"/>
              <a:t>Khám: bệnh nhân tỉnh, mạch 77 lần/phút, huyết áp 110/70 mmHg, nhiệt độ 36,5</a:t>
            </a:r>
            <a:r>
              <a:rPr lang="en-US" baseline="30000" smtClean="0"/>
              <a:t>o</a:t>
            </a:r>
            <a:r>
              <a:rPr lang="en-US" smtClean="0"/>
              <a:t>C, nhịp thở 26 lần/phút.</a:t>
            </a:r>
          </a:p>
          <a:p>
            <a:pPr>
              <a:buNone/>
            </a:pPr>
            <a:r>
              <a:rPr lang="en-US" smtClean="0"/>
              <a:t>Tim đều, phổi trong, bụng mềm</a:t>
            </a:r>
          </a:p>
          <a:p>
            <a:pPr>
              <a:buNone/>
            </a:pPr>
            <a:r>
              <a:rPr lang="en-US" smtClean="0"/>
              <a:t>Mất phản xạ gân xương tứ chi, trương lực cơ tứ chi gần như không còn, không rối loạn cảm giác. </a:t>
            </a:r>
          </a:p>
          <a:p>
            <a:pPr>
              <a:buNone/>
            </a:pPr>
            <a:r>
              <a:rPr lang="en-US" smtClean="0"/>
              <a:t>Trước đó bệnh nhân không có bệnh gì và cũng không dùng thuốc gì. </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2,1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110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0,7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7,21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14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165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54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162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smtClean="0">
                          <a:latin typeface="Calibri"/>
                          <a:ea typeface="Calibri"/>
                          <a:cs typeface="Times New Roman"/>
                        </a:rPr>
                        <a:t>8</a:t>
                      </a:r>
                      <a:endParaRPr lang="en-US" sz="22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7,21 &lt; 7,35 </a:t>
            </a:r>
            <a:r>
              <a:rPr lang="en-US" sz="2400" smtClean="0">
                <a:sym typeface="Wingdings"/>
              </a:rPr>
              <a:t></a:t>
            </a:r>
            <a:r>
              <a:rPr lang="en-US" sz="2400" smtClean="0"/>
              <a:t> toan máu</a:t>
            </a:r>
          </a:p>
          <a:p>
            <a:pPr lvl="0">
              <a:buNone/>
            </a:pPr>
            <a:r>
              <a:rPr lang="en-US" sz="2400" smtClean="0"/>
              <a:t>Bước 2: HCO</a:t>
            </a:r>
            <a:r>
              <a:rPr lang="en-US" sz="2400" baseline="-25000" smtClean="0"/>
              <a:t>3</a:t>
            </a:r>
            <a:r>
              <a:rPr lang="en-US" sz="2400" baseline="30000" smtClean="0"/>
              <a:t>-</a:t>
            </a:r>
            <a:r>
              <a:rPr lang="en-US" sz="2400" baseline="-25000" smtClean="0"/>
              <a:t> </a:t>
            </a:r>
            <a:r>
              <a:rPr lang="en-US" sz="2400" smtClean="0"/>
              <a:t>= 14 mm/l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	PaCO</a:t>
            </a:r>
            <a:r>
              <a:rPr lang="en-US" sz="2400" baseline="-25000" smtClean="0"/>
              <a:t>2</a:t>
            </a:r>
            <a:r>
              <a:rPr lang="en-US" sz="2400" smtClean="0"/>
              <a:t> dự đoán = (1,5 x 14) + 8 = 29 </a:t>
            </a:r>
            <a:r>
              <a:rPr lang="en-US" sz="2400" smtClean="0">
                <a:sym typeface="Wingdings"/>
              </a:rPr>
              <a:t></a:t>
            </a:r>
            <a:r>
              <a:rPr lang="en-US" sz="2400" smtClean="0"/>
              <a:t> PaCO</a:t>
            </a:r>
            <a:r>
              <a:rPr lang="en-US" sz="2400" baseline="-25000" smtClean="0"/>
              <a:t>2 </a:t>
            </a:r>
            <a:r>
              <a:rPr lang="en-US" sz="2400" smtClean="0"/>
              <a:t>thực tế cao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toan hô hấp kèm theo.</a:t>
            </a:r>
          </a:p>
          <a:p>
            <a:pPr lvl="0">
              <a:buNone/>
            </a:pPr>
            <a:r>
              <a:rPr lang="en-US" sz="2400" smtClean="0"/>
              <a:t>Bước 4: anion gap (AG) = 135 – 14 – 110 = 11 </a:t>
            </a:r>
            <a:r>
              <a:rPr lang="en-US" sz="2400" smtClean="0">
                <a:sym typeface="Wingdings"/>
              </a:rPr>
              <a:t></a:t>
            </a:r>
            <a:r>
              <a:rPr lang="en-US" sz="2400" smtClean="0"/>
              <a:t> không tăng anion gap</a:t>
            </a:r>
          </a:p>
          <a:p>
            <a:pPr>
              <a:buNone/>
            </a:pPr>
            <a:r>
              <a:rPr lang="en-US" sz="2400" smtClean="0"/>
              <a:t>KMĐM: toan chuyển hóa không tăng anion gap + Toan hô hấp.</a:t>
            </a:r>
          </a:p>
          <a:p>
            <a:pPr>
              <a:buNone/>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219200"/>
            <a:ext cx="7543800" cy="4953000"/>
          </a:xfrm>
        </p:spPr>
        <p:txBody>
          <a:bodyPr>
            <a:noAutofit/>
          </a:bodyPr>
          <a:lstStyle/>
          <a:p>
            <a:pPr lvl="0"/>
            <a:r>
              <a:rPr lang="en-US" sz="2000" smtClean="0"/>
              <a:t>Toan hô hấp có thể do yếu cơ hô hấp do giảm kali máu.</a:t>
            </a:r>
          </a:p>
          <a:p>
            <a:pPr lvl="0"/>
            <a:r>
              <a:rPr lang="en-US" sz="2000" smtClean="0"/>
              <a:t>Anion gap niệu = [Na</a:t>
            </a:r>
            <a:r>
              <a:rPr lang="en-US" sz="2000" baseline="30000" smtClean="0"/>
              <a:t>+</a:t>
            </a:r>
            <a:r>
              <a:rPr lang="en-US" sz="2000" smtClean="0"/>
              <a:t>] + [K</a:t>
            </a:r>
            <a:r>
              <a:rPr lang="en-US" sz="2000" baseline="30000" smtClean="0"/>
              <a:t>+</a:t>
            </a:r>
            <a:r>
              <a:rPr lang="en-US" sz="2000" smtClean="0"/>
              <a:t>] – [Cl</a:t>
            </a:r>
            <a:r>
              <a:rPr lang="en-US" sz="2000" baseline="30000" smtClean="0"/>
              <a:t>-</a:t>
            </a:r>
            <a:r>
              <a:rPr lang="en-US" sz="2000" smtClean="0"/>
              <a:t>] =  165 + 54 – 162 = 57 &gt; 0 </a:t>
            </a:r>
            <a:r>
              <a:rPr lang="en-US" sz="2000" smtClean="0">
                <a:sym typeface="Wingdings"/>
              </a:rPr>
              <a:t></a:t>
            </a:r>
            <a:r>
              <a:rPr lang="en-US" sz="2000" smtClean="0"/>
              <a:t> đây là toan hóa ống thận xa. </a:t>
            </a:r>
          </a:p>
          <a:p>
            <a:pPr lvl="0">
              <a:buNone/>
            </a:pPr>
            <a:r>
              <a:rPr lang="en-US" sz="2000" smtClean="0"/>
              <a:t>	Toan hóa ống thận xa là tình trạng ống thận xa không bài tiết được H</a:t>
            </a:r>
            <a:r>
              <a:rPr lang="en-US" sz="2000" baseline="30000" smtClean="0"/>
              <a:t>+</a:t>
            </a:r>
            <a:r>
              <a:rPr lang="en-US" sz="2000" smtClean="0"/>
              <a:t>, làm H</a:t>
            </a:r>
            <a:r>
              <a:rPr lang="en-US" sz="2000" baseline="30000" smtClean="0"/>
              <a:t>+</a:t>
            </a:r>
            <a:r>
              <a:rPr lang="en-US" sz="2000" smtClean="0"/>
              <a:t> ứ lại trong máu gây toan chuyển hóa, còn nước tiểu không có H</a:t>
            </a:r>
            <a:r>
              <a:rPr lang="en-US" sz="2000" baseline="30000" smtClean="0"/>
              <a:t>+</a:t>
            </a:r>
            <a:r>
              <a:rPr lang="en-US" sz="2000" smtClean="0"/>
              <a:t> nên bị kiềm hóa. Bệnh nhân này có pH nước tiểu = 8 trong tình trạng toan hóa máu </a:t>
            </a:r>
            <a:r>
              <a:rPr lang="en-US" sz="2000" smtClean="0">
                <a:sym typeface="Wingdings"/>
              </a:rPr>
              <a:t></a:t>
            </a:r>
            <a:r>
              <a:rPr lang="en-US" sz="2000" smtClean="0"/>
              <a:t> gợi ý toan hóa ống thận xa (bình thường, máu bị toan thì ống xa phải tăng thải NH</a:t>
            </a:r>
            <a:r>
              <a:rPr lang="en-US" sz="2000" baseline="-25000" smtClean="0"/>
              <a:t>4</a:t>
            </a:r>
            <a:r>
              <a:rPr lang="en-US" sz="2000" baseline="30000" smtClean="0"/>
              <a:t>+</a:t>
            </a:r>
            <a:r>
              <a:rPr lang="en-US" sz="2000" smtClean="0"/>
              <a:t>, nước tiểu phải toan).</a:t>
            </a:r>
          </a:p>
          <a:p>
            <a:pPr lvl="0">
              <a:buNone/>
            </a:pPr>
            <a:r>
              <a:rPr lang="en-US" sz="2000" smtClean="0"/>
              <a:t>	Chẩn đoán xác định toan hóa ống thận xa bằng test NH</a:t>
            </a:r>
            <a:r>
              <a:rPr lang="en-US" sz="2000" baseline="-25000" smtClean="0"/>
              <a:t>4</a:t>
            </a:r>
            <a:r>
              <a:rPr lang="en-US" sz="2000" smtClean="0"/>
              <a:t>Cl. Bệnh nhân uống NH</a:t>
            </a:r>
            <a:r>
              <a:rPr lang="en-US" sz="2000" baseline="-25000" smtClean="0"/>
              <a:t>4</a:t>
            </a:r>
            <a:r>
              <a:rPr lang="en-US" sz="2000" smtClean="0"/>
              <a:t>Cl (0,1 g/kg) để làm toan hóa máu nhưng nước tiểu không tăng NH</a:t>
            </a:r>
            <a:r>
              <a:rPr lang="en-US" sz="2000" baseline="-25000" smtClean="0"/>
              <a:t>4</a:t>
            </a:r>
            <a:r>
              <a:rPr lang="en-US" sz="2000" baseline="30000" smtClean="0"/>
              <a:t>+</a:t>
            </a:r>
            <a:r>
              <a:rPr lang="en-US" sz="2000" smtClean="0"/>
              <a:t>, và pH nước tiểu vẫn trên 7.</a:t>
            </a:r>
          </a:p>
          <a:p>
            <a:pPr lvl="0">
              <a:buNone/>
            </a:pPr>
            <a:r>
              <a:rPr lang="en-US" sz="2000" smtClean="0"/>
              <a:t>Kết luận: </a:t>
            </a:r>
            <a:r>
              <a:rPr lang="en-US" sz="2000" b="1" smtClean="0">
                <a:solidFill>
                  <a:srgbClr val="00B050"/>
                </a:solidFill>
              </a:rPr>
              <a:t>Toan chuyển hóa không tăng AG do toan hóa ống thận xa + Toan hô hấp do yếu cơ hô hấp do giảm kali máu.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239000" cy="1143000"/>
          </a:xfrm>
        </p:spPr>
        <p:txBody>
          <a:bodyPr>
            <a:normAutofit fontScale="90000"/>
          </a:bodyPr>
          <a:lstStyle/>
          <a:p>
            <a:r>
              <a:rPr lang="en-US" smtClean="0"/>
              <a:t>Trường hợp 6:</a:t>
            </a:r>
            <a:br>
              <a:rPr lang="en-US" smtClean="0"/>
            </a:br>
            <a:endParaRPr lang="en-US"/>
          </a:p>
        </p:txBody>
      </p:sp>
      <p:sp>
        <p:nvSpPr>
          <p:cNvPr id="3" name="Content Placeholder 2"/>
          <p:cNvSpPr>
            <a:spLocks noGrp="1"/>
          </p:cNvSpPr>
          <p:nvPr>
            <p:ph idx="1"/>
          </p:nvPr>
        </p:nvSpPr>
        <p:spPr>
          <a:xfrm>
            <a:off x="609600" y="1706880"/>
            <a:ext cx="7239000" cy="4846320"/>
          </a:xfrm>
        </p:spPr>
        <p:txBody>
          <a:bodyPr/>
          <a:lstStyle/>
          <a:p>
            <a:pPr>
              <a:buNone/>
            </a:pPr>
            <a:r>
              <a:rPr lang="en-US" smtClean="0"/>
              <a:t>Bệnh nhân nam 32 tuổi, nhập viện vì đột ngột yếu cơ tứ chi. </a:t>
            </a:r>
          </a:p>
          <a:p>
            <a:pPr>
              <a:buNone/>
            </a:pPr>
            <a:r>
              <a:rPr lang="en-US" smtClean="0"/>
              <a:t>Khám: </a:t>
            </a:r>
          </a:p>
          <a:p>
            <a:pPr>
              <a:buNone/>
            </a:pPr>
            <a:r>
              <a:rPr lang="en-US" smtClean="0"/>
              <a:t>Bệnh nhân tỉnh, yếu cơ tứ chi, ngoài ra không có gì đặc biệt. </a:t>
            </a:r>
          </a:p>
          <a:p>
            <a:pPr>
              <a:buNone/>
            </a:pPr>
            <a:r>
              <a:rPr lang="en-US" smtClean="0"/>
              <a:t>Tiền căn bị ong đốt cách đây 8 tháng. </a:t>
            </a:r>
          </a:p>
          <a:p>
            <a:pPr>
              <a:buNone/>
            </a:pPr>
            <a:r>
              <a:rPr lang="en-US" smtClean="0"/>
              <a:t>Ngoài ra bệnh nhân không có bệnh gì và cũng không dùng thuốc gì</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134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108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7,27</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39,8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95,8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16,2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100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30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155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6</a:t>
                      </a:r>
                      <a:endParaRPr lang="en-US" sz="22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400" smtClean="0"/>
              <a:t>Bước 1: pH = 7,27 &lt; 7,35 </a:t>
            </a:r>
            <a:r>
              <a:rPr lang="en-US" sz="2400" smtClean="0">
                <a:sym typeface="Wingdings"/>
              </a:rPr>
              <a:t></a:t>
            </a:r>
            <a:r>
              <a:rPr lang="en-US" sz="2400" smtClean="0"/>
              <a:t> toan máu</a:t>
            </a:r>
          </a:p>
          <a:p>
            <a:pPr lvl="0">
              <a:buNone/>
            </a:pPr>
            <a:r>
              <a:rPr lang="en-US" sz="2400" smtClean="0"/>
              <a:t>Bước 2: HCO</a:t>
            </a:r>
            <a:r>
              <a:rPr lang="en-US" sz="2400" baseline="-25000" smtClean="0"/>
              <a:t>3</a:t>
            </a:r>
            <a:r>
              <a:rPr lang="en-US" sz="2400" baseline="30000" smtClean="0"/>
              <a:t>-</a:t>
            </a:r>
            <a:r>
              <a:rPr lang="en-US" sz="2400" baseline="-25000" smtClean="0"/>
              <a:t> </a:t>
            </a:r>
            <a:r>
              <a:rPr lang="en-US" sz="2400" smtClean="0"/>
              <a:t>= 16,2 mm/l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PaCO</a:t>
            </a:r>
            <a:r>
              <a:rPr lang="en-US" sz="2400" baseline="-25000" smtClean="0"/>
              <a:t>2</a:t>
            </a:r>
            <a:r>
              <a:rPr lang="en-US" sz="2400" smtClean="0"/>
              <a:t> dự đoán = (1,5 x 16,2) + 8 = 32,3 </a:t>
            </a:r>
            <a:r>
              <a:rPr lang="en-US" sz="2400" smtClean="0">
                <a:sym typeface="Wingdings"/>
              </a:rPr>
              <a:t></a:t>
            </a:r>
            <a:r>
              <a:rPr lang="en-US" sz="2400" smtClean="0"/>
              <a:t> PaCO</a:t>
            </a:r>
            <a:r>
              <a:rPr lang="en-US" sz="2400" baseline="-25000" smtClean="0"/>
              <a:t>2 </a:t>
            </a:r>
            <a:r>
              <a:rPr lang="en-US" sz="2400" smtClean="0"/>
              <a:t>thực tế cao hơn PaCO</a:t>
            </a:r>
            <a:r>
              <a:rPr lang="en-US" sz="2400" baseline="-25000" smtClean="0"/>
              <a:t>2 </a:t>
            </a:r>
            <a:r>
              <a:rPr lang="en-US" sz="2400" smtClean="0"/>
              <a:t>dự</a:t>
            </a:r>
            <a:r>
              <a:rPr lang="en-US" sz="2400" baseline="-25000" smtClean="0"/>
              <a:t> </a:t>
            </a:r>
            <a:r>
              <a:rPr lang="en-US" sz="2400" smtClean="0"/>
              <a:t>đoán </a:t>
            </a:r>
            <a:r>
              <a:rPr lang="en-US" sz="2400" smtClean="0">
                <a:sym typeface="Wingdings"/>
              </a:rPr>
              <a:t></a:t>
            </a:r>
            <a:r>
              <a:rPr lang="en-US" sz="2400" smtClean="0"/>
              <a:t> có toan hô hấp nhẹ kèm theo.</a:t>
            </a:r>
          </a:p>
          <a:p>
            <a:pPr lvl="0">
              <a:buNone/>
            </a:pPr>
            <a:r>
              <a:rPr lang="en-US" sz="2400" smtClean="0"/>
              <a:t>Bước 4: anion gap (AG) = 134 – 16,2 – 108 = 9,8 </a:t>
            </a:r>
            <a:r>
              <a:rPr lang="en-US" sz="2400" smtClean="0">
                <a:sym typeface="Wingdings"/>
              </a:rPr>
              <a:t></a:t>
            </a:r>
            <a:r>
              <a:rPr lang="en-US" sz="2400" smtClean="0"/>
              <a:t> không tăng anion gap</a:t>
            </a:r>
          </a:p>
          <a:p>
            <a:pPr>
              <a:buNone/>
            </a:pPr>
            <a:r>
              <a:rPr lang="en-US" sz="2400" smtClean="0"/>
              <a:t>KMĐM: toan chuyển hóa không tăng anion gap + Toan hô hấp.</a:t>
            </a:r>
          </a:p>
          <a:p>
            <a:pPr>
              <a:buNone/>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524000"/>
            <a:ext cx="7315200" cy="4953000"/>
          </a:xfrm>
        </p:spPr>
        <p:txBody>
          <a:bodyPr>
            <a:noAutofit/>
          </a:bodyPr>
          <a:lstStyle/>
          <a:p>
            <a:pPr lvl="0"/>
            <a:r>
              <a:rPr lang="en-US" sz="2400" dirty="0" err="1" smtClean="0"/>
              <a:t>Toan</a:t>
            </a:r>
            <a:r>
              <a:rPr lang="en-US" sz="2400" dirty="0" smtClean="0"/>
              <a:t> </a:t>
            </a:r>
            <a:r>
              <a:rPr lang="en-US" sz="2400" dirty="0" err="1" smtClean="0"/>
              <a:t>hô</a:t>
            </a:r>
            <a:r>
              <a:rPr lang="en-US" sz="2400" dirty="0" smtClean="0"/>
              <a:t> </a:t>
            </a:r>
            <a:r>
              <a:rPr lang="en-US" sz="2400" dirty="0" err="1" smtClean="0"/>
              <a:t>hấp</a:t>
            </a:r>
            <a:r>
              <a:rPr lang="en-US" sz="2400" dirty="0" smtClean="0"/>
              <a:t> </a:t>
            </a:r>
            <a:r>
              <a:rPr lang="en-US" sz="2400" dirty="0" err="1" smtClean="0"/>
              <a:t>có</a:t>
            </a:r>
            <a:r>
              <a:rPr lang="en-US" sz="2400" dirty="0" smtClean="0"/>
              <a:t> </a:t>
            </a:r>
            <a:r>
              <a:rPr lang="en-US" sz="2400" dirty="0" err="1" smtClean="0"/>
              <a:t>thể</a:t>
            </a:r>
            <a:r>
              <a:rPr lang="en-US" sz="2400" dirty="0" smtClean="0"/>
              <a:t> do </a:t>
            </a:r>
            <a:r>
              <a:rPr lang="en-US" sz="2400" dirty="0" err="1" smtClean="0"/>
              <a:t>yếu</a:t>
            </a:r>
            <a:r>
              <a:rPr lang="en-US" sz="2400" dirty="0" smtClean="0"/>
              <a:t> </a:t>
            </a:r>
            <a:r>
              <a:rPr lang="en-US" sz="2400" dirty="0" err="1" smtClean="0"/>
              <a:t>cơ</a:t>
            </a:r>
            <a:r>
              <a:rPr lang="en-US" sz="2400" dirty="0" smtClean="0"/>
              <a:t> </a:t>
            </a:r>
            <a:r>
              <a:rPr lang="en-US" sz="2400" dirty="0" err="1" smtClean="0"/>
              <a:t>hô</a:t>
            </a:r>
            <a:r>
              <a:rPr lang="en-US" sz="2400" dirty="0" smtClean="0"/>
              <a:t> </a:t>
            </a:r>
            <a:r>
              <a:rPr lang="en-US" sz="2400" dirty="0" err="1" smtClean="0"/>
              <a:t>hấp</a:t>
            </a:r>
            <a:r>
              <a:rPr lang="en-US" sz="2400" dirty="0" smtClean="0"/>
              <a:t> do </a:t>
            </a:r>
            <a:r>
              <a:rPr lang="en-US" sz="2400" dirty="0" err="1" smtClean="0"/>
              <a:t>giảm</a:t>
            </a:r>
            <a:r>
              <a:rPr lang="en-US" sz="2400" dirty="0" smtClean="0"/>
              <a:t> kali </a:t>
            </a:r>
            <a:r>
              <a:rPr lang="en-US" sz="2400" dirty="0" err="1" smtClean="0"/>
              <a:t>máu</a:t>
            </a:r>
            <a:r>
              <a:rPr lang="en-US" sz="2400" dirty="0" smtClean="0"/>
              <a:t>.</a:t>
            </a:r>
          </a:p>
          <a:p>
            <a:pPr lvl="0"/>
            <a:r>
              <a:rPr lang="en-US" sz="2400" dirty="0" smtClean="0"/>
              <a:t>Anion gap </a:t>
            </a:r>
            <a:r>
              <a:rPr lang="en-US" sz="2400" dirty="0" err="1" smtClean="0"/>
              <a:t>niệu</a:t>
            </a:r>
            <a:r>
              <a:rPr lang="en-US" sz="2400" dirty="0" smtClean="0"/>
              <a:t> = [Na</a:t>
            </a:r>
            <a:r>
              <a:rPr lang="en-US" sz="2400" baseline="30000" dirty="0" smtClean="0"/>
              <a:t>+</a:t>
            </a:r>
            <a:r>
              <a:rPr lang="en-US" sz="2400" dirty="0" smtClean="0"/>
              <a:t>] + [K</a:t>
            </a:r>
            <a:r>
              <a:rPr lang="en-US" sz="2400" baseline="30000" dirty="0" smtClean="0"/>
              <a:t>+</a:t>
            </a:r>
            <a:r>
              <a:rPr lang="en-US" sz="2400" dirty="0" smtClean="0"/>
              <a:t>] – [</a:t>
            </a:r>
            <a:r>
              <a:rPr lang="en-US" sz="2400" dirty="0" err="1" smtClean="0"/>
              <a:t>Cl</a:t>
            </a:r>
            <a:r>
              <a:rPr lang="en-US" sz="2400" baseline="30000" dirty="0" smtClean="0"/>
              <a:t>-</a:t>
            </a:r>
            <a:r>
              <a:rPr lang="en-US" sz="2400" dirty="0" smtClean="0"/>
              <a:t>] =  100 + 30 – 155 = - 25  &lt; - 20 </a:t>
            </a:r>
            <a:r>
              <a:rPr lang="en-US" sz="2400" dirty="0" smtClean="0">
                <a:sym typeface="Wingdings"/>
              </a:rPr>
              <a:t></a:t>
            </a:r>
            <a:r>
              <a:rPr lang="en-US" sz="2400" dirty="0" smtClean="0"/>
              <a:t> </a:t>
            </a:r>
            <a:r>
              <a:rPr lang="en-US" sz="2400" dirty="0" err="1" smtClean="0"/>
              <a:t>toan</a:t>
            </a:r>
            <a:r>
              <a:rPr lang="en-US" sz="2400" dirty="0" smtClean="0"/>
              <a:t> </a:t>
            </a:r>
            <a:r>
              <a:rPr lang="en-US" sz="2400" dirty="0" err="1" smtClean="0"/>
              <a:t>máu</a:t>
            </a:r>
            <a:r>
              <a:rPr lang="en-US" sz="2400" dirty="0" smtClean="0"/>
              <a:t> do </a:t>
            </a:r>
            <a:r>
              <a:rPr lang="en-US" sz="2400" dirty="0" err="1" smtClean="0"/>
              <a:t>tiêu</a:t>
            </a:r>
            <a:r>
              <a:rPr lang="en-US" sz="2400" dirty="0" smtClean="0"/>
              <a:t> </a:t>
            </a:r>
            <a:r>
              <a:rPr lang="en-US" sz="2400" dirty="0" err="1" smtClean="0"/>
              <a:t>chảy</a:t>
            </a:r>
            <a:r>
              <a:rPr lang="en-US" sz="2400" dirty="0" smtClean="0"/>
              <a:t> </a:t>
            </a:r>
            <a:r>
              <a:rPr lang="en-US" sz="2400" dirty="0" err="1" smtClean="0"/>
              <a:t>hoặc</a:t>
            </a:r>
            <a:r>
              <a:rPr lang="en-US" sz="2400" dirty="0" smtClean="0"/>
              <a:t> do </a:t>
            </a:r>
            <a:r>
              <a:rPr lang="en-US" sz="2400" dirty="0" err="1" smtClean="0"/>
              <a:t>toan</a:t>
            </a:r>
            <a:r>
              <a:rPr lang="en-US" sz="2400" dirty="0" smtClean="0"/>
              <a:t> </a:t>
            </a:r>
            <a:r>
              <a:rPr lang="en-US" sz="2400" dirty="0" err="1" smtClean="0"/>
              <a:t>hóa</a:t>
            </a:r>
            <a:r>
              <a:rPr lang="en-US" sz="2400" dirty="0" smtClean="0"/>
              <a:t> </a:t>
            </a:r>
            <a:r>
              <a:rPr lang="en-US" sz="2400" dirty="0" err="1" smtClean="0"/>
              <a:t>ống</a:t>
            </a:r>
            <a:r>
              <a:rPr lang="en-US" sz="2400" dirty="0" smtClean="0"/>
              <a:t> </a:t>
            </a:r>
            <a:r>
              <a:rPr lang="en-US" sz="2400" dirty="0" err="1" smtClean="0"/>
              <a:t>thận</a:t>
            </a:r>
            <a:r>
              <a:rPr lang="en-US" sz="2400" dirty="0" smtClean="0"/>
              <a:t> </a:t>
            </a:r>
            <a:r>
              <a:rPr lang="en-US" sz="2400" dirty="0" err="1" smtClean="0"/>
              <a:t>gần</a:t>
            </a:r>
            <a:r>
              <a:rPr lang="en-US" sz="2400" dirty="0" smtClean="0"/>
              <a:t>.</a:t>
            </a:r>
          </a:p>
          <a:p>
            <a:pPr lvl="0">
              <a:buNone/>
            </a:pP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không</a:t>
            </a:r>
            <a:r>
              <a:rPr lang="en-US" sz="2400" dirty="0" smtClean="0"/>
              <a:t> </a:t>
            </a:r>
            <a:r>
              <a:rPr lang="en-US" sz="2400" dirty="0" err="1" smtClean="0"/>
              <a:t>tiêu</a:t>
            </a:r>
            <a:r>
              <a:rPr lang="en-US" sz="2400" dirty="0" smtClean="0"/>
              <a:t> </a:t>
            </a:r>
            <a:r>
              <a:rPr lang="en-US" sz="2400" dirty="0" err="1" smtClean="0"/>
              <a:t>chảy</a:t>
            </a:r>
            <a:r>
              <a:rPr lang="en-US" sz="2400" dirty="0" smtClean="0"/>
              <a:t> </a:t>
            </a:r>
            <a:r>
              <a:rPr lang="en-US" sz="2400" dirty="0" err="1" smtClean="0"/>
              <a:t>nên</a:t>
            </a:r>
            <a:r>
              <a:rPr lang="en-US" sz="2400" dirty="0" smtClean="0"/>
              <a:t> </a:t>
            </a:r>
            <a:r>
              <a:rPr lang="en-US" sz="2400" dirty="0" err="1" smtClean="0"/>
              <a:t>nghĩ</a:t>
            </a:r>
            <a:r>
              <a:rPr lang="en-US" sz="2400" dirty="0" smtClean="0"/>
              <a:t> </a:t>
            </a:r>
            <a:r>
              <a:rPr lang="en-US" sz="2400" dirty="0" err="1" smtClean="0"/>
              <a:t>toan</a:t>
            </a:r>
            <a:r>
              <a:rPr lang="en-US" sz="2400" dirty="0" smtClean="0"/>
              <a:t> </a:t>
            </a:r>
            <a:r>
              <a:rPr lang="en-US" sz="2400" dirty="0" err="1" smtClean="0"/>
              <a:t>hóa</a:t>
            </a:r>
            <a:r>
              <a:rPr lang="en-US" sz="2400" dirty="0" smtClean="0"/>
              <a:t> </a:t>
            </a:r>
            <a:r>
              <a:rPr lang="en-US" sz="2400" dirty="0" err="1" smtClean="0"/>
              <a:t>ống</a:t>
            </a:r>
            <a:r>
              <a:rPr lang="en-US" sz="2400" dirty="0" smtClean="0"/>
              <a:t> </a:t>
            </a:r>
            <a:r>
              <a:rPr lang="en-US" sz="2400" dirty="0" err="1" smtClean="0"/>
              <a:t>thận</a:t>
            </a:r>
            <a:r>
              <a:rPr lang="en-US" sz="2400" dirty="0" smtClean="0"/>
              <a:t> </a:t>
            </a:r>
            <a:r>
              <a:rPr lang="en-US" sz="2400" dirty="0" err="1" smtClean="0"/>
              <a:t>gần</a:t>
            </a:r>
            <a:r>
              <a:rPr lang="en-US" sz="2400" dirty="0" smtClean="0"/>
              <a:t>.</a:t>
            </a:r>
          </a:p>
          <a:p>
            <a:r>
              <a:rPr lang="en-US" sz="2400" dirty="0" err="1" smtClean="0">
                <a:solidFill>
                  <a:srgbClr val="FF0000"/>
                </a:solidFill>
              </a:rPr>
              <a:t>Toan</a:t>
            </a:r>
            <a:r>
              <a:rPr lang="en-US" sz="2400" dirty="0" smtClean="0">
                <a:solidFill>
                  <a:srgbClr val="FF0000"/>
                </a:solidFill>
              </a:rPr>
              <a:t> </a:t>
            </a:r>
            <a:r>
              <a:rPr lang="en-US" sz="2400" dirty="0" err="1" smtClean="0">
                <a:solidFill>
                  <a:srgbClr val="FF0000"/>
                </a:solidFill>
              </a:rPr>
              <a:t>hóa</a:t>
            </a:r>
            <a:r>
              <a:rPr lang="en-US" sz="2400" dirty="0" smtClean="0">
                <a:solidFill>
                  <a:srgbClr val="FF0000"/>
                </a:solidFill>
              </a:rPr>
              <a:t> </a:t>
            </a:r>
            <a:r>
              <a:rPr lang="en-US" sz="2400" dirty="0" err="1" smtClean="0">
                <a:solidFill>
                  <a:srgbClr val="FF0000"/>
                </a:solidFill>
              </a:rPr>
              <a:t>ống</a:t>
            </a:r>
            <a:r>
              <a:rPr lang="en-US" sz="2400" dirty="0" smtClean="0">
                <a:solidFill>
                  <a:srgbClr val="FF0000"/>
                </a:solidFill>
              </a:rPr>
              <a:t> </a:t>
            </a:r>
            <a:r>
              <a:rPr lang="en-US" sz="2400" dirty="0" err="1" smtClean="0">
                <a:solidFill>
                  <a:srgbClr val="FF0000"/>
                </a:solidFill>
              </a:rPr>
              <a:t>thận</a:t>
            </a:r>
            <a:r>
              <a:rPr lang="en-US" sz="2400" dirty="0" smtClean="0">
                <a:solidFill>
                  <a:srgbClr val="FF0000"/>
                </a:solidFill>
              </a:rPr>
              <a:t> </a:t>
            </a:r>
            <a:r>
              <a:rPr lang="en-US" sz="2400" dirty="0" err="1" smtClean="0">
                <a:solidFill>
                  <a:srgbClr val="FF0000"/>
                </a:solidFill>
              </a:rPr>
              <a:t>gần</a:t>
            </a:r>
            <a:r>
              <a:rPr lang="en-US" sz="2400" dirty="0" smtClean="0">
                <a:solidFill>
                  <a:srgbClr val="FF0000"/>
                </a:solidFill>
              </a:rPr>
              <a:t> </a:t>
            </a:r>
            <a:r>
              <a:rPr lang="en-US" sz="2400" dirty="0" err="1" smtClean="0">
                <a:solidFill>
                  <a:srgbClr val="FF0000"/>
                </a:solidFill>
              </a:rPr>
              <a:t>là</a:t>
            </a:r>
            <a:r>
              <a:rPr lang="en-US" sz="2400" dirty="0" smtClean="0">
                <a:solidFill>
                  <a:srgbClr val="FF0000"/>
                </a:solidFill>
              </a:rPr>
              <a:t> </a:t>
            </a:r>
            <a:r>
              <a:rPr lang="en-US" sz="2400" dirty="0" err="1" smtClean="0">
                <a:solidFill>
                  <a:srgbClr val="FF0000"/>
                </a:solidFill>
              </a:rPr>
              <a:t>tình</a:t>
            </a:r>
            <a:r>
              <a:rPr lang="en-US" sz="2400" dirty="0" smtClean="0">
                <a:solidFill>
                  <a:srgbClr val="FF0000"/>
                </a:solidFill>
              </a:rPr>
              <a:t> </a:t>
            </a:r>
            <a:r>
              <a:rPr lang="en-US" sz="2400" dirty="0" err="1" smtClean="0">
                <a:solidFill>
                  <a:srgbClr val="FF0000"/>
                </a:solidFill>
              </a:rPr>
              <a:t>trạng</a:t>
            </a:r>
            <a:r>
              <a:rPr lang="en-US" sz="2400" dirty="0" smtClean="0">
                <a:solidFill>
                  <a:srgbClr val="FF0000"/>
                </a:solidFill>
              </a:rPr>
              <a:t> </a:t>
            </a:r>
            <a:r>
              <a:rPr lang="en-US" sz="2400" dirty="0" err="1" smtClean="0">
                <a:solidFill>
                  <a:srgbClr val="FF0000"/>
                </a:solidFill>
              </a:rPr>
              <a:t>ống</a:t>
            </a:r>
            <a:r>
              <a:rPr lang="en-US" sz="2400" dirty="0" smtClean="0">
                <a:solidFill>
                  <a:srgbClr val="FF0000"/>
                </a:solidFill>
              </a:rPr>
              <a:t> </a:t>
            </a:r>
            <a:r>
              <a:rPr lang="en-US" sz="2400" dirty="0" err="1" smtClean="0">
                <a:solidFill>
                  <a:srgbClr val="FF0000"/>
                </a:solidFill>
              </a:rPr>
              <a:t>thận</a:t>
            </a:r>
            <a:r>
              <a:rPr lang="en-US" sz="2400" dirty="0" smtClean="0">
                <a:solidFill>
                  <a:srgbClr val="FF0000"/>
                </a:solidFill>
              </a:rPr>
              <a:t> </a:t>
            </a:r>
            <a:r>
              <a:rPr lang="en-US" sz="2400" dirty="0" err="1" smtClean="0">
                <a:solidFill>
                  <a:srgbClr val="FF0000"/>
                </a:solidFill>
              </a:rPr>
              <a:t>gần</a:t>
            </a:r>
            <a:r>
              <a:rPr lang="en-US" sz="2400" dirty="0" smtClean="0">
                <a:solidFill>
                  <a:srgbClr val="FF0000"/>
                </a:solidFill>
              </a:rPr>
              <a:t> </a:t>
            </a:r>
            <a:r>
              <a:rPr lang="en-US" sz="2400" dirty="0" err="1" smtClean="0">
                <a:solidFill>
                  <a:srgbClr val="FF0000"/>
                </a:solidFill>
              </a:rPr>
              <a:t>không</a:t>
            </a:r>
            <a:r>
              <a:rPr lang="en-US" sz="2400" dirty="0" smtClean="0">
                <a:solidFill>
                  <a:srgbClr val="FF0000"/>
                </a:solidFill>
              </a:rPr>
              <a:t> </a:t>
            </a:r>
            <a:r>
              <a:rPr lang="en-US" sz="2400" dirty="0" err="1" smtClean="0">
                <a:solidFill>
                  <a:srgbClr val="FF0000"/>
                </a:solidFill>
              </a:rPr>
              <a:t>tái</a:t>
            </a:r>
            <a:r>
              <a:rPr lang="en-US" sz="2400" dirty="0" smtClean="0">
                <a:solidFill>
                  <a:srgbClr val="FF0000"/>
                </a:solidFill>
              </a:rPr>
              <a:t> </a:t>
            </a:r>
            <a:r>
              <a:rPr lang="en-US" sz="2400" dirty="0" err="1" smtClean="0">
                <a:solidFill>
                  <a:srgbClr val="FF0000"/>
                </a:solidFill>
              </a:rPr>
              <a:t>hấp</a:t>
            </a:r>
            <a:r>
              <a:rPr lang="en-US" sz="2400" dirty="0" smtClean="0">
                <a:solidFill>
                  <a:srgbClr val="FF0000"/>
                </a:solidFill>
              </a:rPr>
              <a:t> </a:t>
            </a:r>
            <a:r>
              <a:rPr lang="en-US" sz="2400" dirty="0" err="1" smtClean="0">
                <a:solidFill>
                  <a:srgbClr val="FF0000"/>
                </a:solidFill>
              </a:rPr>
              <a:t>thu</a:t>
            </a:r>
            <a:r>
              <a:rPr lang="en-US" sz="2400" dirty="0" smtClean="0">
                <a:solidFill>
                  <a:srgbClr val="FF0000"/>
                </a:solidFill>
              </a:rPr>
              <a:t> </a:t>
            </a:r>
            <a:r>
              <a:rPr lang="en-US" sz="2400" dirty="0" err="1" smtClean="0">
                <a:solidFill>
                  <a:srgbClr val="FF0000"/>
                </a:solidFill>
              </a:rPr>
              <a:t>được</a:t>
            </a:r>
            <a:r>
              <a:rPr lang="en-US" sz="2400" dirty="0" smtClean="0">
                <a:solidFill>
                  <a:srgbClr val="FF0000"/>
                </a:solidFill>
              </a:rPr>
              <a:t> HCO</a:t>
            </a:r>
            <a:r>
              <a:rPr lang="en-US" sz="2400" baseline="-25000" dirty="0" smtClean="0">
                <a:solidFill>
                  <a:srgbClr val="FF0000"/>
                </a:solidFill>
              </a:rPr>
              <a:t>3</a:t>
            </a:r>
            <a:r>
              <a:rPr lang="en-US" sz="2400" baseline="30000" dirty="0" smtClean="0">
                <a:solidFill>
                  <a:srgbClr val="FF0000"/>
                </a:solidFill>
              </a:rPr>
              <a:t>-</a:t>
            </a:r>
            <a:r>
              <a:rPr lang="en-US" sz="2400" dirty="0" smtClean="0">
                <a:solidFill>
                  <a:srgbClr val="FF0000"/>
                </a:solidFill>
              </a:rPr>
              <a:t> </a:t>
            </a:r>
            <a:r>
              <a:rPr lang="en-US" sz="2400" dirty="0" err="1" smtClean="0">
                <a:solidFill>
                  <a:srgbClr val="FF0000"/>
                </a:solidFill>
              </a:rPr>
              <a:t>nên</a:t>
            </a:r>
            <a:r>
              <a:rPr lang="en-US" sz="2400" dirty="0" smtClean="0">
                <a:solidFill>
                  <a:srgbClr val="FF0000"/>
                </a:solidFill>
              </a:rPr>
              <a:t> </a:t>
            </a:r>
            <a:r>
              <a:rPr lang="en-US" sz="2400" dirty="0" err="1" smtClean="0">
                <a:solidFill>
                  <a:srgbClr val="FF0000"/>
                </a:solidFill>
              </a:rPr>
              <a:t>cơ</a:t>
            </a:r>
            <a:r>
              <a:rPr lang="en-US" sz="2400" dirty="0" smtClean="0">
                <a:solidFill>
                  <a:srgbClr val="FF0000"/>
                </a:solidFill>
              </a:rPr>
              <a:t> </a:t>
            </a:r>
            <a:r>
              <a:rPr lang="en-US" sz="2400" dirty="0" err="1" smtClean="0">
                <a:solidFill>
                  <a:srgbClr val="FF0000"/>
                </a:solidFill>
              </a:rPr>
              <a:t>thể</a:t>
            </a:r>
            <a:r>
              <a:rPr lang="en-US" sz="2400" dirty="0" smtClean="0">
                <a:solidFill>
                  <a:srgbClr val="FF0000"/>
                </a:solidFill>
              </a:rPr>
              <a:t> </a:t>
            </a:r>
            <a:r>
              <a:rPr lang="en-US" sz="2400" dirty="0" err="1" smtClean="0">
                <a:solidFill>
                  <a:srgbClr val="FF0000"/>
                </a:solidFill>
              </a:rPr>
              <a:t>mất</a:t>
            </a:r>
            <a:r>
              <a:rPr lang="en-US" sz="2400" dirty="0" smtClean="0">
                <a:solidFill>
                  <a:srgbClr val="FF0000"/>
                </a:solidFill>
              </a:rPr>
              <a:t> HCO</a:t>
            </a:r>
            <a:r>
              <a:rPr lang="en-US" sz="2400" baseline="-25000" dirty="0" smtClean="0">
                <a:solidFill>
                  <a:srgbClr val="FF0000"/>
                </a:solidFill>
              </a:rPr>
              <a:t>3</a:t>
            </a:r>
            <a:r>
              <a:rPr lang="en-US" sz="2400" baseline="30000" dirty="0" smtClean="0">
                <a:solidFill>
                  <a:srgbClr val="FF0000"/>
                </a:solidFill>
              </a:rPr>
              <a:t>-</a:t>
            </a:r>
            <a:r>
              <a:rPr lang="en-US" sz="2400" dirty="0" smtClean="0">
                <a:solidFill>
                  <a:srgbClr val="FF0000"/>
                </a:solidFill>
              </a:rPr>
              <a:t>, </a:t>
            </a:r>
            <a:r>
              <a:rPr lang="en-US" sz="2400" dirty="0" err="1" smtClean="0">
                <a:solidFill>
                  <a:srgbClr val="FF0000"/>
                </a:solidFill>
              </a:rPr>
              <a:t>gây</a:t>
            </a:r>
            <a:r>
              <a:rPr lang="en-US" sz="2400" dirty="0" smtClean="0">
                <a:solidFill>
                  <a:srgbClr val="FF0000"/>
                </a:solidFill>
              </a:rPr>
              <a:t> </a:t>
            </a:r>
            <a:r>
              <a:rPr lang="en-US" sz="2400" dirty="0" err="1" smtClean="0">
                <a:solidFill>
                  <a:srgbClr val="FF0000"/>
                </a:solidFill>
              </a:rPr>
              <a:t>toan</a:t>
            </a:r>
            <a:r>
              <a:rPr lang="en-US" sz="2400" dirty="0" smtClean="0">
                <a:solidFill>
                  <a:srgbClr val="FF0000"/>
                </a:solidFill>
              </a:rPr>
              <a:t> </a:t>
            </a:r>
            <a:r>
              <a:rPr lang="en-US" sz="2400" dirty="0" err="1" smtClean="0">
                <a:solidFill>
                  <a:srgbClr val="FF0000"/>
                </a:solidFill>
              </a:rPr>
              <a:t>chuyển</a:t>
            </a:r>
            <a:r>
              <a:rPr lang="en-US" sz="2400" dirty="0" smtClean="0">
                <a:solidFill>
                  <a:srgbClr val="FF0000"/>
                </a:solidFill>
              </a:rPr>
              <a:t> </a:t>
            </a:r>
            <a:r>
              <a:rPr lang="en-US" sz="2400" dirty="0" err="1" smtClean="0">
                <a:solidFill>
                  <a:srgbClr val="FF0000"/>
                </a:solidFill>
              </a:rPr>
              <a:t>hóa</a:t>
            </a:r>
            <a:r>
              <a:rPr lang="en-US" sz="2400" dirty="0" smtClean="0">
                <a:solidFill>
                  <a:srgbClr val="FF0000"/>
                </a:solidFill>
              </a:rPr>
              <a:t>. </a:t>
            </a:r>
            <a:r>
              <a:rPr lang="en-US" sz="2400" dirty="0" err="1" smtClean="0">
                <a:solidFill>
                  <a:srgbClr val="FF0000"/>
                </a:solidFill>
              </a:rPr>
              <a:t>Ống</a:t>
            </a:r>
            <a:r>
              <a:rPr lang="en-US" sz="2400" dirty="0" smtClean="0">
                <a:solidFill>
                  <a:srgbClr val="FF0000"/>
                </a:solidFill>
              </a:rPr>
              <a:t> </a:t>
            </a:r>
            <a:r>
              <a:rPr lang="en-US" sz="2400" dirty="0" err="1" smtClean="0">
                <a:solidFill>
                  <a:srgbClr val="FF0000"/>
                </a:solidFill>
              </a:rPr>
              <a:t>thận</a:t>
            </a:r>
            <a:r>
              <a:rPr lang="en-US" sz="2400" dirty="0" smtClean="0">
                <a:solidFill>
                  <a:srgbClr val="FF0000"/>
                </a:solidFill>
              </a:rPr>
              <a:t> </a:t>
            </a:r>
            <a:r>
              <a:rPr lang="en-US" sz="2400" dirty="0" err="1" smtClean="0">
                <a:solidFill>
                  <a:srgbClr val="FF0000"/>
                </a:solidFill>
              </a:rPr>
              <a:t>xa</a:t>
            </a:r>
            <a:r>
              <a:rPr lang="en-US" sz="2400" dirty="0" smtClean="0">
                <a:solidFill>
                  <a:srgbClr val="FF0000"/>
                </a:solidFill>
              </a:rPr>
              <a:t> </a:t>
            </a:r>
            <a:r>
              <a:rPr lang="en-US" sz="2400" dirty="0" err="1" smtClean="0">
                <a:solidFill>
                  <a:srgbClr val="FF0000"/>
                </a:solidFill>
              </a:rPr>
              <a:t>thải</a:t>
            </a:r>
            <a:r>
              <a:rPr lang="en-US" sz="2400" dirty="0" smtClean="0">
                <a:solidFill>
                  <a:srgbClr val="FF0000"/>
                </a:solidFill>
              </a:rPr>
              <a:t> NH</a:t>
            </a:r>
            <a:r>
              <a:rPr lang="en-US" sz="2400" baseline="-25000" dirty="0" smtClean="0">
                <a:solidFill>
                  <a:srgbClr val="FF0000"/>
                </a:solidFill>
              </a:rPr>
              <a:t>4</a:t>
            </a:r>
            <a:r>
              <a:rPr lang="en-US" sz="2400" baseline="30000" dirty="0" smtClean="0">
                <a:solidFill>
                  <a:srgbClr val="FF0000"/>
                </a:solidFill>
              </a:rPr>
              <a:t>+</a:t>
            </a:r>
            <a:r>
              <a:rPr lang="en-US" sz="2400" dirty="0" smtClean="0">
                <a:solidFill>
                  <a:srgbClr val="FF0000"/>
                </a:solidFill>
              </a:rPr>
              <a:t> </a:t>
            </a:r>
            <a:r>
              <a:rPr lang="en-US" sz="2400" dirty="0" err="1" smtClean="0">
                <a:solidFill>
                  <a:srgbClr val="FF0000"/>
                </a:solidFill>
              </a:rPr>
              <a:t>bình</a:t>
            </a:r>
            <a:r>
              <a:rPr lang="en-US" sz="2400" dirty="0" smtClean="0">
                <a:solidFill>
                  <a:srgbClr val="FF0000"/>
                </a:solidFill>
              </a:rPr>
              <a:t> </a:t>
            </a:r>
            <a:r>
              <a:rPr lang="en-US" sz="2400" dirty="0" err="1" smtClean="0">
                <a:solidFill>
                  <a:srgbClr val="FF0000"/>
                </a:solidFill>
              </a:rPr>
              <a:t>thường</a:t>
            </a:r>
            <a:r>
              <a:rPr lang="en-US" sz="2400" dirty="0" smtClean="0">
                <a:solidFill>
                  <a:srgbClr val="FF0000"/>
                </a:solidFill>
              </a:rPr>
              <a:t> </a:t>
            </a:r>
            <a:r>
              <a:rPr lang="en-US" sz="2400" dirty="0" err="1" smtClean="0">
                <a:solidFill>
                  <a:srgbClr val="FF0000"/>
                </a:solidFill>
              </a:rPr>
              <a:t>nên</a:t>
            </a:r>
            <a:r>
              <a:rPr lang="en-US" sz="2400" dirty="0" smtClean="0">
                <a:solidFill>
                  <a:srgbClr val="FF0000"/>
                </a:solidFill>
              </a:rPr>
              <a:t> </a:t>
            </a:r>
            <a:r>
              <a:rPr lang="en-US" sz="2400" dirty="0" err="1" smtClean="0">
                <a:solidFill>
                  <a:srgbClr val="FF0000"/>
                </a:solidFill>
              </a:rPr>
              <a:t>nước</a:t>
            </a:r>
            <a:r>
              <a:rPr lang="en-US" sz="2400" dirty="0" smtClean="0">
                <a:solidFill>
                  <a:srgbClr val="FF0000"/>
                </a:solidFill>
              </a:rPr>
              <a:t> </a:t>
            </a:r>
            <a:r>
              <a:rPr lang="en-US" sz="2400" dirty="0" err="1" smtClean="0">
                <a:solidFill>
                  <a:srgbClr val="FF0000"/>
                </a:solidFill>
              </a:rPr>
              <a:t>tiểu</a:t>
            </a:r>
            <a:r>
              <a:rPr lang="en-US" sz="2400" dirty="0" smtClean="0">
                <a:solidFill>
                  <a:srgbClr val="FF0000"/>
                </a:solidFill>
              </a:rPr>
              <a:t> </a:t>
            </a:r>
            <a:r>
              <a:rPr lang="en-US" sz="2400" dirty="0" err="1" smtClean="0">
                <a:solidFill>
                  <a:srgbClr val="FF0000"/>
                </a:solidFill>
              </a:rPr>
              <a:t>vẫn</a:t>
            </a:r>
            <a:r>
              <a:rPr lang="en-US" sz="2400" dirty="0" smtClean="0">
                <a:solidFill>
                  <a:srgbClr val="FF0000"/>
                </a:solidFill>
              </a:rPr>
              <a:t> </a:t>
            </a:r>
            <a:r>
              <a:rPr lang="en-US" sz="2400" dirty="0" err="1" smtClean="0">
                <a:solidFill>
                  <a:srgbClr val="FF0000"/>
                </a:solidFill>
              </a:rPr>
              <a:t>toan</a:t>
            </a:r>
            <a:r>
              <a:rPr lang="en-US" sz="2400" dirty="0" smtClean="0">
                <a:solidFill>
                  <a:srgbClr val="FF0000"/>
                </a:solidFill>
              </a:rPr>
              <a:t>.</a:t>
            </a:r>
          </a:p>
          <a:p>
            <a:pPr lvl="0">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81000" y="1371600"/>
            <a:ext cx="7543800" cy="4953000"/>
          </a:xfrm>
        </p:spPr>
        <p:txBody>
          <a:bodyPr>
            <a:noAutofit/>
          </a:bodyPr>
          <a:lstStyle/>
          <a:p>
            <a:pPr lvl="0">
              <a:buNone/>
            </a:pPr>
            <a:r>
              <a:rPr lang="en-US" sz="2000" smtClean="0"/>
              <a:t>	</a:t>
            </a:r>
            <a:r>
              <a:rPr lang="en-US" sz="2200" smtClean="0"/>
              <a:t>Chẩn đoán xác định toan hóa ống thận gần bằng cách truyền NaHCO</a:t>
            </a:r>
            <a:r>
              <a:rPr lang="en-US" sz="2200" baseline="-25000" smtClean="0"/>
              <a:t>3</a:t>
            </a:r>
            <a:r>
              <a:rPr lang="en-US" sz="2200" smtClean="0"/>
              <a:t> tốc độ 0,5-1 mEq/kg/giờ để nâng nồng độ  HCO</a:t>
            </a:r>
            <a:r>
              <a:rPr lang="en-US" sz="2200" baseline="-25000" smtClean="0"/>
              <a:t>3</a:t>
            </a:r>
            <a:r>
              <a:rPr lang="en-US" sz="2200" baseline="30000" smtClean="0"/>
              <a:t>-</a:t>
            </a:r>
            <a:r>
              <a:rPr lang="en-US" sz="2200" smtClean="0"/>
              <a:t> máu lên khoảng 18-20 mm/l. Ống thận gần sẽ làm thoát HCO</a:t>
            </a:r>
            <a:r>
              <a:rPr lang="en-US" sz="2200" baseline="-25000" smtClean="0"/>
              <a:t>3</a:t>
            </a:r>
            <a:r>
              <a:rPr lang="en-US" sz="2200" baseline="30000" smtClean="0"/>
              <a:t>-</a:t>
            </a:r>
            <a:r>
              <a:rPr lang="en-US" sz="2200" smtClean="0"/>
              <a:t> vào nước tiểu khiến nước tiểu đang toan trở nên kiềm (pH &gt; 7,5) và phân suất thải HCO</a:t>
            </a:r>
            <a:r>
              <a:rPr lang="en-US" sz="2200" baseline="-25000" smtClean="0"/>
              <a:t>3</a:t>
            </a:r>
            <a:r>
              <a:rPr lang="en-US" sz="2200" baseline="30000" smtClean="0"/>
              <a:t>-</a:t>
            </a:r>
            <a:r>
              <a:rPr lang="en-US" sz="2200" smtClean="0"/>
              <a:t> lớn hơn 15-20%.</a:t>
            </a:r>
          </a:p>
          <a:p>
            <a:pPr>
              <a:buNone/>
            </a:pPr>
            <a:r>
              <a:rPr lang="en-US" sz="2200" smtClean="0"/>
              <a:t>	Công thức tính phân suất thải HCO</a:t>
            </a:r>
            <a:r>
              <a:rPr lang="en-US" sz="2200" baseline="-25000" smtClean="0"/>
              <a:t>3</a:t>
            </a:r>
            <a:r>
              <a:rPr lang="en-US" sz="2200" baseline="30000" smtClean="0"/>
              <a:t>-</a:t>
            </a:r>
            <a:r>
              <a:rPr lang="en-US" sz="2200" smtClean="0"/>
              <a:t>: </a:t>
            </a:r>
          </a:p>
          <a:p>
            <a:pPr>
              <a:buNone/>
            </a:pPr>
            <a:r>
              <a:rPr lang="en-US" sz="2200" smtClean="0"/>
              <a:t>		FE</a:t>
            </a:r>
            <a:r>
              <a:rPr lang="en-US" sz="2200" baseline="-25000" smtClean="0"/>
              <a:t>HC03</a:t>
            </a:r>
            <a:r>
              <a:rPr lang="en-US" sz="2200" smtClean="0"/>
              <a:t> = [HC0</a:t>
            </a:r>
            <a:r>
              <a:rPr lang="en-US" sz="2200" baseline="-25000" smtClean="0"/>
              <a:t>3</a:t>
            </a:r>
            <a:r>
              <a:rPr lang="en-US" sz="2200" smtClean="0"/>
              <a:t> niệu × Creatinin máu] / [HC0</a:t>
            </a:r>
            <a:r>
              <a:rPr lang="en-US" sz="2200" baseline="-25000" smtClean="0"/>
              <a:t>3</a:t>
            </a:r>
            <a:r>
              <a:rPr lang="en-US" sz="2200" smtClean="0"/>
              <a:t> máu × 	Creatinin niệu] × 100</a:t>
            </a:r>
          </a:p>
          <a:p>
            <a:pPr>
              <a:buNone/>
            </a:pPr>
            <a:r>
              <a:rPr lang="en-US" sz="2200" smtClean="0"/>
              <a:t>	Kết luận: </a:t>
            </a:r>
            <a:r>
              <a:rPr lang="en-US" sz="2200" b="1" smtClean="0">
                <a:solidFill>
                  <a:srgbClr val="00B050"/>
                </a:solidFill>
              </a:rPr>
              <a:t>Toan chuyển hóa không tăng anion gap máu do toan hóa ống thận gần + Toan hô hấp do yếu cơ hô hấp do giảm kali máu.  </a:t>
            </a:r>
            <a:endParaRPr lang="en-US" sz="2200" b="1">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1143000"/>
          </a:xfrm>
        </p:spPr>
        <p:txBody>
          <a:bodyPr>
            <a:normAutofit fontScale="90000"/>
          </a:bodyPr>
          <a:lstStyle/>
          <a:p>
            <a:r>
              <a:rPr lang="en-US" smtClean="0"/>
              <a:t>Trường hợp 7:</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28 tuổi nhập viện vì mệt.</a:t>
            </a:r>
          </a:p>
          <a:p>
            <a:pPr>
              <a:buNone/>
            </a:pPr>
            <a:r>
              <a:rPr lang="en-US" smtClean="0"/>
              <a:t>Bệnh nhân tự làm cho nôn nhiều lần trong thời gian gần đây do vì lý do tâm lý.</a:t>
            </a:r>
          </a:p>
          <a:p>
            <a:pPr>
              <a:buNone/>
            </a:pPr>
            <a:r>
              <a:rPr lang="en-US" smtClean="0"/>
              <a:t>Bệnh nhân than dị cảm đầu chi, vọp bẻ, sụt cân. </a:t>
            </a:r>
          </a:p>
          <a:p>
            <a:pPr>
              <a:buNone/>
            </a:pPr>
            <a:r>
              <a:rPr lang="en-US" smtClean="0"/>
              <a:t>Khám:</a:t>
            </a:r>
          </a:p>
          <a:p>
            <a:pPr>
              <a:buNone/>
            </a:pPr>
            <a:r>
              <a:rPr lang="en-US" smtClean="0"/>
              <a:t>	Bệnh nhân tỉnh</a:t>
            </a:r>
          </a:p>
          <a:p>
            <a:pPr>
              <a:buNone/>
            </a:pPr>
            <a:r>
              <a:rPr lang="en-US" smtClean="0"/>
              <a:t>	Huyết áp 90/70 mmHg.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239000" cy="1143000"/>
          </a:xfrm>
        </p:spPr>
        <p:txBody>
          <a:bodyPr>
            <a:noAutofit/>
          </a:bodyPr>
          <a:lstStyle/>
          <a:p>
            <a:r>
              <a:rPr lang="en-US" sz="4400" smtClean="0"/>
              <a:t>Trường hợp 1:</a:t>
            </a:r>
            <a:br>
              <a:rPr lang="en-US" sz="4400" smtClean="0"/>
            </a:br>
            <a:endParaRPr lang="en-US" sz="4400"/>
          </a:p>
        </p:txBody>
      </p:sp>
      <p:sp>
        <p:nvSpPr>
          <p:cNvPr id="3" name="Content Placeholder 2"/>
          <p:cNvSpPr>
            <a:spLocks noGrp="1"/>
          </p:cNvSpPr>
          <p:nvPr>
            <p:ph idx="1"/>
          </p:nvPr>
        </p:nvSpPr>
        <p:spPr>
          <a:xfrm>
            <a:off x="228600" y="1828800"/>
            <a:ext cx="7772400" cy="4550736"/>
          </a:xfrm>
        </p:spPr>
        <p:txBody>
          <a:bodyPr>
            <a:noAutofit/>
          </a:bodyPr>
          <a:lstStyle/>
          <a:p>
            <a:pPr>
              <a:buNone/>
            </a:pPr>
            <a:r>
              <a:rPr lang="en-US" sz="3200" smtClean="0"/>
              <a:t>Bệnh nhân nam 19 tuổi, nhập viện vì mệt</a:t>
            </a:r>
          </a:p>
          <a:p>
            <a:pPr>
              <a:buNone/>
            </a:pPr>
            <a:r>
              <a:rPr lang="en-US" sz="3200" smtClean="0"/>
              <a:t>Tiền căn: đái tháo đường típ 1</a:t>
            </a:r>
          </a:p>
          <a:p>
            <a:pPr>
              <a:buNone/>
            </a:pPr>
            <a:r>
              <a:rPr lang="en-US" sz="3200" smtClean="0"/>
              <a:t>Vài ngày nay, bệnh nhân tự ngưng một số lần tiêm insulin, sau đó có triệu chứng khát và tiểu nhiều. </a:t>
            </a:r>
          </a:p>
          <a:p>
            <a:pPr>
              <a:buNone/>
            </a:pPr>
            <a:r>
              <a:rPr lang="en-US" sz="3200" smtClean="0"/>
              <a:t>Khám lâm sàng ghi nhận bệnh nhân không sốt, tim đều, phổi trong.</a:t>
            </a:r>
          </a:p>
          <a:p>
            <a:pPr>
              <a:buNone/>
            </a:pPr>
            <a:r>
              <a:rPr lang="en-US" sz="3200" smtClean="0"/>
              <a:t> </a:t>
            </a:r>
          </a:p>
          <a:p>
            <a:endParaRPr lang="en-US" sz="3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11156"/>
          <a:ext cx="5943600" cy="6760953"/>
        </p:xfrm>
        <a:graphic>
          <a:graphicData uri="http://schemas.openxmlformats.org/drawingml/2006/table">
            <a:tbl>
              <a:tblPr firstRow="1" bandRow="1">
                <a:tableStyleId>{5C22544A-7EE6-4342-B048-85BDC9FD1C3A}</a:tableStyleId>
              </a:tblPr>
              <a:tblGrid>
                <a:gridCol w="2649557"/>
                <a:gridCol w="3294043"/>
              </a:tblGrid>
              <a:tr h="42039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2039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2,4 mEq/l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79 mEq/l</a:t>
                      </a:r>
                      <a:endParaRPr lang="en-US" sz="2200" b="1">
                        <a:latin typeface="Calibri"/>
                        <a:ea typeface="Calibri"/>
                        <a:cs typeface="Times New Roman"/>
                      </a:endParaRPr>
                    </a:p>
                  </a:txBody>
                  <a:tcPr marL="68580" marR="68580" marT="0" marB="0"/>
                </a:tc>
              </a:tr>
              <a:tr h="420394">
                <a:tc>
                  <a:txBody>
                    <a:bodyPr/>
                    <a:lstStyle/>
                    <a:p>
                      <a:r>
                        <a:rPr lang="en-US" sz="2200" b="1" smtClean="0"/>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39 mg/dl</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0,8 mg/dl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20394">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7,61</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45 mmHg</a:t>
                      </a:r>
                      <a:endParaRPr lang="en-US" sz="2200" b="1">
                        <a:latin typeface="Calibri"/>
                        <a:ea typeface="Calibri"/>
                        <a:cs typeface="Times New Roman"/>
                      </a:endParaRPr>
                    </a:p>
                  </a:txBody>
                  <a:tcPr marL="68580" marR="68580" marT="0" marB="0"/>
                </a:tc>
              </a:tr>
              <a:tr h="420394">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44 mmol/l</a:t>
                      </a:r>
                      <a:endParaRPr lang="en-US" sz="2200" b="1">
                        <a:latin typeface="Calibri"/>
                        <a:ea typeface="Calibri"/>
                        <a:cs typeface="Times New Roman"/>
                      </a:endParaRPr>
                    </a:p>
                  </a:txBody>
                  <a:tcPr marL="68580" marR="68580" marT="0" marB="0"/>
                </a:tc>
              </a:tr>
              <a:tr h="420394">
                <a:tc gridSpan="2">
                  <a:txBody>
                    <a:bodyPr/>
                    <a:lstStyle/>
                    <a:p>
                      <a:pPr algn="ctr"/>
                      <a:r>
                        <a:rPr kumimoji="0" lang="en-US" sz="2200" b="1" kern="1200" smtClean="0">
                          <a:solidFill>
                            <a:schemeClr val="dk1"/>
                          </a:solidFill>
                          <a:latin typeface="+mn-lt"/>
                          <a:ea typeface="+mn-ea"/>
                          <a:cs typeface="+mn-cs"/>
                        </a:rPr>
                        <a:t>Điện</a:t>
                      </a:r>
                      <a:r>
                        <a:rPr kumimoji="0" lang="en-US" sz="2200" b="1" kern="1200" baseline="0" smtClean="0">
                          <a:solidFill>
                            <a:schemeClr val="dk1"/>
                          </a:solidFill>
                          <a:latin typeface="+mn-lt"/>
                          <a:ea typeface="+mn-ea"/>
                          <a:cs typeface="+mn-cs"/>
                        </a:rPr>
                        <a:t> giải đồ niệu</a:t>
                      </a:r>
                      <a:endParaRPr lang="en-US" sz="2200" b="1"/>
                    </a:p>
                  </a:txBody>
                  <a:tcPr/>
                </a:tc>
                <a:tc hMerge="1">
                  <a:txBody>
                    <a:bodyPr/>
                    <a:lstStyle/>
                    <a:p>
                      <a:endParaRPr lang="en-US"/>
                    </a:p>
                  </a:txBody>
                  <a:tcPr/>
                </a:tc>
              </a:tr>
              <a:tr h="389226">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44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55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 mEq/l</a:t>
                      </a:r>
                      <a:endParaRPr lang="en-US" sz="2200" b="1">
                        <a:latin typeface="Calibri"/>
                        <a:ea typeface="Calibri"/>
                        <a:cs typeface="Times New Roman"/>
                      </a:endParaRPr>
                    </a:p>
                  </a:txBody>
                  <a:tcPr marL="68580" marR="68580" marT="0" marB="0"/>
                </a:tc>
              </a:tr>
              <a:tr h="417029">
                <a:tc>
                  <a:txBody>
                    <a:bodyPr/>
                    <a:lstStyle/>
                    <a:p>
                      <a:pPr marL="180340" marR="0">
                        <a:spcBef>
                          <a:spcPts val="0"/>
                        </a:spcBef>
                        <a:spcAft>
                          <a:spcPts val="0"/>
                        </a:spcAft>
                      </a:pPr>
                      <a:r>
                        <a:rPr lang="en-US" sz="2200" b="1" smtClean="0">
                          <a:latin typeface="Calibri"/>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8</a:t>
                      </a:r>
                      <a:endParaRPr lang="en-US" sz="22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800" smtClean="0"/>
              <a:t>Bước 1: pH = 7,61 &gt; 7,45 </a:t>
            </a:r>
            <a:r>
              <a:rPr lang="en-US" sz="2800" smtClean="0">
                <a:sym typeface="Wingdings"/>
              </a:rPr>
              <a:t></a:t>
            </a:r>
            <a:r>
              <a:rPr lang="en-US" sz="2800" smtClean="0"/>
              <a:t> kiềm máu</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44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44) + 21 = 51,8 </a:t>
            </a:r>
            <a:r>
              <a:rPr lang="en-US" sz="2800" smtClean="0">
                <a:sym typeface="Wingdings"/>
              </a:rPr>
              <a:t></a:t>
            </a:r>
            <a:r>
              <a:rPr lang="en-US" sz="2800" smtClean="0"/>
              <a:t> PaCO</a:t>
            </a:r>
            <a:r>
              <a:rPr lang="en-US" sz="2800" baseline="-25000" smtClean="0"/>
              <a:t>2 </a:t>
            </a:r>
            <a:r>
              <a:rPr lang="en-US" sz="2800" smtClean="0"/>
              <a:t>thực tế thấp hơn PaCO</a:t>
            </a:r>
            <a:r>
              <a:rPr lang="en-US" sz="2800" baseline="-25000" smtClean="0"/>
              <a:t>2 </a:t>
            </a:r>
            <a:r>
              <a:rPr lang="en-US" sz="2800" smtClean="0"/>
              <a:t>dự</a:t>
            </a:r>
            <a:r>
              <a:rPr lang="en-US" sz="2800" baseline="-25000" smtClean="0"/>
              <a:t> </a:t>
            </a:r>
            <a:r>
              <a:rPr lang="en-US" sz="2800" smtClean="0"/>
              <a:t>đoán </a:t>
            </a:r>
            <a:r>
              <a:rPr lang="en-US" sz="2800" smtClean="0">
                <a:sym typeface="Wingdings"/>
              </a:rPr>
              <a:t></a:t>
            </a:r>
            <a:r>
              <a:rPr lang="en-US" sz="2800" smtClean="0"/>
              <a:t> có kiềm hô hấp kèm theo.</a:t>
            </a:r>
          </a:p>
          <a:p>
            <a:pPr>
              <a:buNone/>
            </a:pPr>
            <a:r>
              <a:rPr lang="en-US" sz="2800" smtClean="0"/>
              <a:t>KMĐM: kiềm chuyển hóa + Kiềm hô hấp.</a:t>
            </a:r>
          </a:p>
          <a:p>
            <a:pPr>
              <a:buNone/>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792162"/>
          </a:xfrm>
        </p:spPr>
        <p:txBody>
          <a:bodyPr vert="horz" lIns="0" rIns="0" bIns="0" anchor="b">
            <a:noAutofit/>
          </a:bodyPr>
          <a:lstStyle/>
          <a:p>
            <a:pPr algn="ctr"/>
            <a:r>
              <a:rPr lang="en-US" b="1" dirty="0" smtClean="0">
                <a:solidFill>
                  <a:srgbClr val="2E5692"/>
                </a:solidFill>
              </a:rPr>
              <a:t>KIỀM HÔ HẤP </a:t>
            </a:r>
            <a:r>
              <a:rPr lang="en-US" b="1" smtClean="0">
                <a:solidFill>
                  <a:srgbClr val="2E5692"/>
                </a:solidFill>
              </a:rPr>
              <a:t/>
            </a:r>
            <a:br>
              <a:rPr lang="en-US" b="1" smtClean="0">
                <a:solidFill>
                  <a:srgbClr val="2E5692"/>
                </a:solidFill>
              </a:rPr>
            </a:br>
            <a:endParaRPr lang="en-US" b="1" dirty="0">
              <a:solidFill>
                <a:srgbClr val="2E5692"/>
              </a:solidFill>
            </a:endParaRPr>
          </a:p>
        </p:txBody>
      </p:sp>
      <p:sp>
        <p:nvSpPr>
          <p:cNvPr id="3" name="Content Placeholder 2"/>
          <p:cNvSpPr>
            <a:spLocks noGrp="1"/>
          </p:cNvSpPr>
          <p:nvPr>
            <p:ph idx="1"/>
          </p:nvPr>
        </p:nvSpPr>
        <p:spPr>
          <a:xfrm>
            <a:off x="-76200" y="1295400"/>
            <a:ext cx="8915400" cy="5486400"/>
          </a:xfrm>
        </p:spPr>
        <p:txBody>
          <a:bodyPr>
            <a:noAutofit/>
          </a:bodyPr>
          <a:lstStyle/>
          <a:p>
            <a:pPr lvl="0">
              <a:buNone/>
            </a:pPr>
            <a:r>
              <a:rPr lang="en-US" sz="2400" b="1" smtClean="0"/>
              <a:t>      </a:t>
            </a:r>
            <a:r>
              <a:rPr lang="en-US" sz="2400" b="1" u="sng" smtClean="0"/>
              <a:t>Nguyên </a:t>
            </a:r>
            <a:r>
              <a:rPr lang="en-US" sz="2400" b="1" u="sng" dirty="0" err="1"/>
              <a:t>nhân</a:t>
            </a:r>
            <a:r>
              <a:rPr lang="en-US" sz="2400" b="1" dirty="0"/>
              <a:t> </a:t>
            </a:r>
            <a:endParaRPr lang="en-US" sz="2400" dirty="0"/>
          </a:p>
          <a:p>
            <a:pPr lvl="1"/>
            <a:r>
              <a:rPr lang="en-US" sz="2400" smtClean="0"/>
              <a:t>Bệnh lý thần kinh trung ương: chấn thương sọ não, </a:t>
            </a:r>
          </a:p>
          <a:p>
            <a:pPr lvl="1">
              <a:buNone/>
            </a:pPr>
            <a:r>
              <a:rPr lang="en-US" sz="2400" smtClean="0"/>
              <a:t>		viêm não, u não, tai biến mạch máu não </a:t>
            </a:r>
          </a:p>
          <a:p>
            <a:pPr lvl="1"/>
            <a:r>
              <a:rPr lang="en-US" sz="2400" smtClean="0"/>
              <a:t>Đau, lo âu </a:t>
            </a:r>
          </a:p>
          <a:p>
            <a:pPr lvl="1"/>
            <a:r>
              <a:rPr lang="en-US" sz="2400" smtClean="0"/>
              <a:t>Tăng </a:t>
            </a:r>
            <a:r>
              <a:rPr lang="en-US" sz="2400" dirty="0" err="1"/>
              <a:t>thông</a:t>
            </a:r>
            <a:r>
              <a:rPr lang="en-US" sz="2400" dirty="0"/>
              <a:t> </a:t>
            </a:r>
            <a:r>
              <a:rPr lang="en-US" sz="2400" dirty="0" err="1"/>
              <a:t>khí</a:t>
            </a:r>
            <a:r>
              <a:rPr lang="en-US" sz="2400" dirty="0"/>
              <a:t> </a:t>
            </a:r>
            <a:r>
              <a:rPr lang="en-US" sz="2400" dirty="0" err="1"/>
              <a:t>phế</a:t>
            </a:r>
            <a:r>
              <a:rPr lang="en-US" sz="2400" dirty="0"/>
              <a:t> </a:t>
            </a:r>
            <a:r>
              <a:rPr lang="en-US" sz="2400" dirty="0" err="1"/>
              <a:t>nang</a:t>
            </a:r>
            <a:r>
              <a:rPr lang="en-US" sz="2400" dirty="0"/>
              <a:t> do </a:t>
            </a:r>
            <a:r>
              <a:rPr lang="en-US" sz="2400" dirty="0" err="1"/>
              <a:t>hysterie</a:t>
            </a:r>
            <a:r>
              <a:rPr lang="en-US" sz="2400" dirty="0"/>
              <a:t> </a:t>
            </a:r>
          </a:p>
          <a:p>
            <a:pPr lvl="1"/>
            <a:r>
              <a:rPr lang="en-US" sz="2400" smtClean="0"/>
              <a:t>Hôn mê gan</a:t>
            </a:r>
          </a:p>
          <a:p>
            <a:pPr lvl="1"/>
            <a:r>
              <a:rPr lang="en-US" sz="2400" smtClean="0"/>
              <a:t>Bệnh </a:t>
            </a:r>
            <a:r>
              <a:rPr lang="en-US" sz="2400" dirty="0" err="1"/>
              <a:t>hô</a:t>
            </a:r>
            <a:r>
              <a:rPr lang="en-US" sz="2400" dirty="0"/>
              <a:t> </a:t>
            </a:r>
            <a:r>
              <a:rPr lang="en-US" sz="2400" dirty="0" err="1"/>
              <a:t>hấp</a:t>
            </a:r>
            <a:r>
              <a:rPr lang="en-US" sz="2400" dirty="0"/>
              <a:t>: </a:t>
            </a:r>
            <a:r>
              <a:rPr lang="en-US" sz="2400" dirty="0" err="1"/>
              <a:t>viêm</a:t>
            </a:r>
            <a:r>
              <a:rPr lang="en-US" sz="2400" dirty="0"/>
              <a:t> </a:t>
            </a:r>
            <a:r>
              <a:rPr lang="en-US" sz="2400" dirty="0" err="1"/>
              <a:t>phổi</a:t>
            </a:r>
            <a:r>
              <a:rPr lang="en-US" sz="2400" dirty="0"/>
              <a:t>, </a:t>
            </a:r>
            <a:r>
              <a:rPr lang="en-US" sz="2400" dirty="0" err="1"/>
              <a:t>thuyên</a:t>
            </a:r>
            <a:r>
              <a:rPr lang="en-US" sz="2400" dirty="0"/>
              <a:t> </a:t>
            </a:r>
            <a:r>
              <a:rPr lang="en-US" sz="2400" err="1"/>
              <a:t>tắc</a:t>
            </a:r>
            <a:r>
              <a:rPr lang="en-US" sz="2400"/>
              <a:t> </a:t>
            </a:r>
            <a:r>
              <a:rPr lang="en-US" sz="2400" smtClean="0"/>
              <a:t>phổi</a:t>
            </a:r>
            <a:endParaRPr lang="en-US" sz="2400" dirty="0"/>
          </a:p>
          <a:p>
            <a:pPr lvl="1"/>
            <a:r>
              <a:rPr lang="en-US" sz="2400" smtClean="0"/>
              <a:t>Giảm oxy máu: gây tăng thông khí phế nang bù trừ</a:t>
            </a:r>
          </a:p>
          <a:p>
            <a:pPr lvl="1"/>
            <a:r>
              <a:rPr lang="en-US" sz="2400" smtClean="0"/>
              <a:t>Sốc</a:t>
            </a:r>
            <a:r>
              <a:rPr lang="en-US" sz="2400" dirty="0"/>
              <a:t>: </a:t>
            </a:r>
            <a:r>
              <a:rPr lang="en-US" sz="2400" dirty="0" err="1"/>
              <a:t>sốc</a:t>
            </a:r>
            <a:r>
              <a:rPr lang="en-US" sz="2400" dirty="0"/>
              <a:t> </a:t>
            </a:r>
            <a:r>
              <a:rPr lang="en-US" sz="2400" dirty="0" err="1"/>
              <a:t>tim</a:t>
            </a:r>
            <a:r>
              <a:rPr lang="en-US" sz="2400" dirty="0"/>
              <a:t>, </a:t>
            </a:r>
            <a:r>
              <a:rPr lang="en-US" sz="2400" dirty="0" err="1"/>
              <a:t>sốc</a:t>
            </a:r>
            <a:r>
              <a:rPr lang="en-US" sz="2400" dirty="0"/>
              <a:t> </a:t>
            </a:r>
            <a:r>
              <a:rPr lang="en-US" sz="2400" dirty="0" err="1"/>
              <a:t>nhiễm</a:t>
            </a:r>
            <a:r>
              <a:rPr lang="en-US" sz="2400" dirty="0"/>
              <a:t> </a:t>
            </a:r>
            <a:r>
              <a:rPr lang="en-US" sz="2400" dirty="0" err="1"/>
              <a:t>trùng</a:t>
            </a:r>
            <a:r>
              <a:rPr lang="en-US" sz="2400" dirty="0"/>
              <a:t>, </a:t>
            </a:r>
            <a:r>
              <a:rPr lang="en-US" sz="2400" dirty="0" err="1"/>
              <a:t>giảm</a:t>
            </a:r>
            <a:r>
              <a:rPr lang="en-US" sz="2400" dirty="0"/>
              <a:t> </a:t>
            </a:r>
            <a:r>
              <a:rPr lang="en-US" sz="2400" dirty="0" err="1"/>
              <a:t>thể</a:t>
            </a:r>
            <a:r>
              <a:rPr lang="en-US" sz="2400" dirty="0"/>
              <a:t> </a:t>
            </a:r>
            <a:r>
              <a:rPr lang="en-US" sz="2400" dirty="0" err="1"/>
              <a:t>tích</a:t>
            </a:r>
            <a:r>
              <a:rPr lang="en-US" sz="2400" dirty="0"/>
              <a:t> </a:t>
            </a:r>
            <a:r>
              <a:rPr lang="en-US" sz="2400" dirty="0" err="1"/>
              <a:t>tuần</a:t>
            </a:r>
            <a:r>
              <a:rPr lang="en-US" sz="2400" dirty="0"/>
              <a:t> </a:t>
            </a:r>
            <a:r>
              <a:rPr lang="en-US" sz="2400" dirty="0" err="1"/>
              <a:t>hoàn</a:t>
            </a:r>
            <a:endParaRPr lang="en-US" sz="2400" dirty="0"/>
          </a:p>
          <a:p>
            <a:pPr lvl="1"/>
            <a:r>
              <a:rPr lang="en-US" sz="2400" smtClean="0"/>
              <a:t>Ngộ </a:t>
            </a:r>
            <a:r>
              <a:rPr lang="en-US" sz="2400" dirty="0" err="1"/>
              <a:t>độc</a:t>
            </a:r>
            <a:r>
              <a:rPr lang="en-US" sz="2400" dirty="0"/>
              <a:t> </a:t>
            </a:r>
            <a:r>
              <a:rPr lang="en-US" sz="2400" dirty="0" err="1"/>
              <a:t>aspirine</a:t>
            </a:r>
            <a:endParaRPr lang="en-US" sz="2400" dirty="0"/>
          </a:p>
          <a:p>
            <a:pPr lvl="1"/>
            <a:r>
              <a:rPr lang="en-US" sz="2400" smtClean="0"/>
              <a:t>Thở </a:t>
            </a:r>
            <a:r>
              <a:rPr lang="en-US" sz="2400" dirty="0" err="1"/>
              <a:t>máy</a:t>
            </a:r>
            <a:r>
              <a:rPr lang="en-US" sz="2400" dirty="0"/>
              <a:t> </a:t>
            </a:r>
            <a:r>
              <a:rPr lang="en-US" sz="2400" dirty="0" err="1"/>
              <a:t>điều</a:t>
            </a:r>
            <a:r>
              <a:rPr lang="en-US" sz="2400" dirty="0"/>
              <a:t> </a:t>
            </a:r>
            <a:r>
              <a:rPr lang="en-US" sz="2400" err="1"/>
              <a:t>chỉnh</a:t>
            </a:r>
            <a:r>
              <a:rPr lang="en-US" sz="2400"/>
              <a:t> </a:t>
            </a:r>
            <a:r>
              <a:rPr lang="en-US" sz="2400" smtClean="0"/>
              <a:t>không phù hợp</a:t>
            </a:r>
            <a:endParaRPr lang="en-US" sz="24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400" b="1">
                          <a:latin typeface="VNI-Helve"/>
                          <a:ea typeface="VNI-Times"/>
                          <a:cs typeface="VNI-Times"/>
                        </a:rPr>
                        <a:t>&lt; </a:t>
                      </a:r>
                      <a:r>
                        <a:rPr lang="en-US" sz="2400" b="1" smtClean="0">
                          <a:latin typeface="VNI-Helve"/>
                          <a:ea typeface="VNI-Times"/>
                          <a:cs typeface="VNI-Times"/>
                        </a:rPr>
                        <a:t>20 </a:t>
                      </a:r>
                      <a:r>
                        <a:rPr lang="en-US" sz="2400" b="1">
                          <a:latin typeface="VNI-Helve"/>
                          <a:ea typeface="VNI-Times"/>
                          <a:cs typeface="VNI-Times"/>
                        </a:rPr>
                        <a:t>mmol/L</a:t>
                      </a:r>
                      <a:endParaRPr lang="en-US" sz="24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400" b="1">
                          <a:latin typeface="VNI-Helve"/>
                          <a:ea typeface="VNI-Times"/>
                          <a:cs typeface="VNI-Times"/>
                        </a:rPr>
                        <a:t>&gt; 20 mmol/L</a:t>
                      </a:r>
                      <a:endParaRPr lang="en-US" sz="24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676400"/>
            <a:ext cx="7086600" cy="4953000"/>
          </a:xfrm>
        </p:spPr>
        <p:txBody>
          <a:bodyPr>
            <a:noAutofit/>
          </a:bodyPr>
          <a:lstStyle/>
          <a:p>
            <a:pPr lvl="0">
              <a:buNone/>
            </a:pPr>
            <a:r>
              <a:rPr lang="en-US" smtClean="0"/>
              <a:t>Kiềm hô hấp trường hợp này có thể do yếu tố tâm lý.</a:t>
            </a:r>
          </a:p>
          <a:p>
            <a:pPr lvl="0">
              <a:buNone/>
            </a:pPr>
            <a:r>
              <a:rPr lang="en-US" smtClean="0"/>
              <a:t>Chẩn đoán nguyên nhân kiềm chuyển hóa: đánh giá Clo nước tiểu: Cl</a:t>
            </a:r>
            <a:r>
              <a:rPr lang="en-US" baseline="30000" smtClean="0"/>
              <a:t>-</a:t>
            </a:r>
            <a:r>
              <a:rPr lang="en-US" smtClean="0"/>
              <a:t> = 3 mEq/l &lt; 20 mEq/l </a:t>
            </a:r>
            <a:r>
              <a:rPr lang="en-US" smtClean="0">
                <a:sym typeface="Wingdings"/>
              </a:rPr>
              <a:t></a:t>
            </a:r>
            <a:r>
              <a:rPr lang="en-US" smtClean="0"/>
              <a:t> Clo niệu không tăng </a:t>
            </a:r>
            <a:r>
              <a:rPr lang="en-US" smtClean="0">
                <a:sym typeface="Wingdings"/>
              </a:rPr>
              <a:t></a:t>
            </a:r>
            <a:r>
              <a:rPr lang="en-US" smtClean="0"/>
              <a:t> mất Clo ngoài thận, trong trường hợp này là do nôn nhiều. </a:t>
            </a:r>
          </a:p>
          <a:p>
            <a:pPr>
              <a:buNone/>
            </a:pPr>
            <a:r>
              <a:rPr lang="en-US" smtClean="0"/>
              <a:t>Kết luận: </a:t>
            </a:r>
            <a:r>
              <a:rPr lang="en-US" b="1" smtClean="0">
                <a:solidFill>
                  <a:srgbClr val="00B050"/>
                </a:solidFill>
              </a:rPr>
              <a:t>Kiềm chuyển hóa do nôn nhiều + Kiềm hô hấp do yếu tố tâm lý.</a:t>
            </a:r>
            <a:endParaRPr lang="en-US" b="1">
              <a:solidFill>
                <a:srgbClr val="00B05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239000" cy="1143000"/>
          </a:xfrm>
        </p:spPr>
        <p:txBody>
          <a:bodyPr>
            <a:noAutofit/>
          </a:bodyPr>
          <a:lstStyle/>
          <a:p>
            <a:r>
              <a:rPr lang="en-US" sz="4000" smtClean="0"/>
              <a:t>Trường hợp 8:</a:t>
            </a:r>
            <a:br>
              <a:rPr lang="en-US" sz="4000" smtClean="0"/>
            </a:br>
            <a:endParaRPr lang="en-US" sz="4000"/>
          </a:p>
        </p:txBody>
      </p:sp>
      <p:sp>
        <p:nvSpPr>
          <p:cNvPr id="3" name="Content Placeholder 2"/>
          <p:cNvSpPr>
            <a:spLocks noGrp="1"/>
          </p:cNvSpPr>
          <p:nvPr>
            <p:ph idx="1"/>
          </p:nvPr>
        </p:nvSpPr>
        <p:spPr>
          <a:xfrm>
            <a:off x="457200" y="1706880"/>
            <a:ext cx="7239000" cy="4846320"/>
          </a:xfrm>
        </p:spPr>
        <p:txBody>
          <a:bodyPr>
            <a:normAutofit/>
          </a:bodyPr>
          <a:lstStyle/>
          <a:p>
            <a:pPr>
              <a:buNone/>
            </a:pPr>
            <a:r>
              <a:rPr lang="en-US" sz="3200" smtClean="0"/>
              <a:t>Bệnh nhân nam 28 tuổi, nhập viện vì cơn đau quặn thận.</a:t>
            </a:r>
          </a:p>
          <a:p>
            <a:pPr>
              <a:buNone/>
            </a:pPr>
            <a:r>
              <a:rPr lang="en-US" sz="3200" smtClean="0"/>
              <a:t>Khám: </a:t>
            </a:r>
          </a:p>
          <a:p>
            <a:pPr>
              <a:buNone/>
            </a:pPr>
            <a:r>
              <a:rPr lang="en-US" sz="3200" smtClean="0"/>
              <a:t>	Mạch 92 lần/p, huyết áp 110/70 mmHg</a:t>
            </a:r>
          </a:p>
          <a:p>
            <a:pPr>
              <a:buNone/>
            </a:pPr>
            <a:r>
              <a:rPr lang="en-US" sz="3200" smtClean="0"/>
              <a:t>Bệnh nhân không có tiền căn tăng huyết áp.</a:t>
            </a:r>
            <a:endParaRPr lang="en-US" sz="3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76200"/>
          <a:ext cx="7391399" cy="6705600"/>
        </p:xfrm>
        <a:graphic>
          <a:graphicData uri="http://schemas.openxmlformats.org/drawingml/2006/table">
            <a:tbl>
              <a:tblPr firstRow="1" bandRow="1">
                <a:tableStyleId>{5C22544A-7EE6-4342-B048-85BDC9FD1C3A}</a:tableStyleId>
              </a:tblPr>
              <a:tblGrid>
                <a:gridCol w="3047999"/>
                <a:gridCol w="4343400"/>
              </a:tblGrid>
              <a:tr h="389775">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389775">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389775">
                <a:tc>
                  <a:txBody>
                    <a:bodyPr/>
                    <a:lstStyle/>
                    <a:p>
                      <a:pPr algn="l"/>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137 mEq/l</a:t>
                      </a:r>
                      <a:endParaRPr lang="en-US" sz="2200" b="1">
                        <a:latin typeface="Calibri"/>
                        <a:ea typeface="Calibri"/>
                        <a:cs typeface="Times New Roman"/>
                      </a:endParaRPr>
                    </a:p>
                  </a:txBody>
                  <a:tcPr marL="68580" marR="68580" marT="0" marB="0"/>
                </a:tc>
              </a:tr>
              <a:tr h="389775">
                <a:tc>
                  <a:txBody>
                    <a:bodyPr/>
                    <a:lstStyle/>
                    <a:p>
                      <a:pPr algn="l"/>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 mEq/l</a:t>
                      </a:r>
                      <a:endParaRPr lang="en-US" sz="2200" b="1">
                        <a:latin typeface="Calibri"/>
                        <a:ea typeface="Calibri"/>
                        <a:cs typeface="Times New Roman"/>
                      </a:endParaRPr>
                    </a:p>
                  </a:txBody>
                  <a:tcPr marL="68580" marR="68580" marT="0" marB="0"/>
                </a:tc>
              </a:tr>
              <a:tr h="389775">
                <a:tc>
                  <a:txBody>
                    <a:bodyPr/>
                    <a:lstStyle/>
                    <a:p>
                      <a:pPr algn="l"/>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103 mEq/l</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Ca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4,6 mEq/l</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Mg</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2,13 mg/dl (bình thường 1,8 – 3)</a:t>
                      </a:r>
                      <a:endParaRPr lang="en-US" sz="2200" b="1">
                        <a:latin typeface="Calibri"/>
                        <a:ea typeface="Calibri"/>
                        <a:cs typeface="Times New Roman"/>
                      </a:endParaRPr>
                    </a:p>
                  </a:txBody>
                  <a:tcPr marL="68580" marR="68580" marT="0" marB="0"/>
                </a:tc>
              </a:tr>
              <a:tr h="306251">
                <a:tc>
                  <a:txBody>
                    <a:bodyPr/>
                    <a:lstStyle/>
                    <a:p>
                      <a:pPr marL="180340" marR="0" algn="l">
                        <a:spcBef>
                          <a:spcPts val="0"/>
                        </a:spcBef>
                        <a:spcAft>
                          <a:spcPts val="0"/>
                        </a:spcAft>
                      </a:pPr>
                      <a:r>
                        <a:rPr lang="en-US" sz="2200" b="1">
                          <a:latin typeface="Times New Roman"/>
                          <a:ea typeface="Calibri"/>
                          <a:cs typeface="Times New Roman"/>
                        </a:rPr>
                        <a:t>P</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3,8 mg/dl (bình thường 2,4 – 4,1)</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0,95 mg/dl</a:t>
                      </a:r>
                      <a:endParaRPr lang="en-US" sz="2200" b="1">
                        <a:latin typeface="Calibri"/>
                        <a:ea typeface="Calibri"/>
                        <a:cs typeface="Times New Roman"/>
                      </a:endParaRPr>
                    </a:p>
                  </a:txBody>
                  <a:tcPr marL="68580" marR="68580" marT="0" marB="0"/>
                </a:tc>
              </a:tr>
              <a:tr h="389775">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389775">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7,45</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42 mmHg</a:t>
                      </a:r>
                      <a:endParaRPr lang="en-US" sz="2200" b="1">
                        <a:latin typeface="Calibri"/>
                        <a:ea typeface="Calibri"/>
                        <a:cs typeface="Times New Roman"/>
                      </a:endParaRPr>
                    </a:p>
                  </a:txBody>
                  <a:tcPr marL="68580" marR="68580" marT="0" marB="0"/>
                </a:tc>
              </a:tr>
              <a:tr h="389775">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31 mmol/l</a:t>
                      </a:r>
                      <a:endParaRPr lang="en-US" sz="2200" b="1">
                        <a:latin typeface="Calibri"/>
                        <a:ea typeface="Calibri"/>
                        <a:cs typeface="Times New Roman"/>
                      </a:endParaRPr>
                    </a:p>
                  </a:txBody>
                  <a:tcPr marL="68580" marR="68580" marT="0" marB="0"/>
                </a:tc>
              </a:tr>
              <a:tr h="389775">
                <a:tc gridSpan="2">
                  <a:txBody>
                    <a:bodyPr/>
                    <a:lstStyle/>
                    <a:p>
                      <a:pPr algn="ctr"/>
                      <a:r>
                        <a:rPr kumimoji="0" lang="en-US" sz="2200" b="1" kern="1200" smtClean="0">
                          <a:solidFill>
                            <a:schemeClr val="dk1"/>
                          </a:solidFill>
                          <a:latin typeface="+mn-lt"/>
                          <a:ea typeface="+mn-ea"/>
                          <a:cs typeface="+mn-cs"/>
                        </a:rPr>
                        <a:t>Nước</a:t>
                      </a:r>
                      <a:r>
                        <a:rPr kumimoji="0" lang="en-US" sz="2200" b="1" kern="1200" baseline="0" smtClean="0">
                          <a:solidFill>
                            <a:schemeClr val="dk1"/>
                          </a:solidFill>
                          <a:latin typeface="+mn-lt"/>
                          <a:ea typeface="+mn-ea"/>
                          <a:cs typeface="+mn-cs"/>
                        </a:rPr>
                        <a:t> tiểu 24 giờ</a:t>
                      </a:r>
                      <a:endParaRPr lang="en-US" sz="2200" b="1"/>
                    </a:p>
                  </a:txBody>
                  <a:tcPr/>
                </a:tc>
                <a:tc hMerge="1">
                  <a:txBody>
                    <a:bodyPr/>
                    <a:lstStyle/>
                    <a:p>
                      <a:endParaRPr lang="en-US"/>
                    </a:p>
                  </a:txBody>
                  <a:tcPr/>
                </a:tc>
              </a:tr>
              <a:tr h="306251">
                <a:tc>
                  <a:txBody>
                    <a:bodyPr/>
                    <a:lstStyle/>
                    <a:p>
                      <a:pPr marL="180340" marR="0">
                        <a:spcBef>
                          <a:spcPts val="0"/>
                        </a:spcBef>
                        <a:spcAft>
                          <a:spcPts val="0"/>
                        </a:spcAft>
                      </a:pPr>
                      <a:r>
                        <a:rPr lang="en-US" sz="2200" b="1">
                          <a:latin typeface="Times New Roman"/>
                          <a:ea typeface="Calibri"/>
                          <a:cs typeface="Times New Roman"/>
                        </a:rPr>
                        <a:t>Kali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84 mmol (bình thường 25 - 125)</a:t>
                      </a:r>
                      <a:endParaRPr lang="en-US" sz="2200" b="1">
                        <a:latin typeface="Calibri"/>
                        <a:ea typeface="Calibri"/>
                        <a:cs typeface="Times New Roman"/>
                      </a:endParaRPr>
                    </a:p>
                  </a:txBody>
                  <a:tcPr marL="68580" marR="68580" marT="0" marB="0"/>
                </a:tc>
              </a:tr>
              <a:tr h="306251">
                <a:tc>
                  <a:txBody>
                    <a:bodyPr/>
                    <a:lstStyle/>
                    <a:p>
                      <a:pPr marL="180340" marR="0">
                        <a:spcBef>
                          <a:spcPts val="0"/>
                        </a:spcBef>
                        <a:spcAft>
                          <a:spcPts val="0"/>
                        </a:spcAft>
                      </a:pPr>
                      <a:r>
                        <a:rPr lang="en-US" sz="2200" b="1">
                          <a:latin typeface="Times New Roman"/>
                          <a:ea typeface="Calibri"/>
                          <a:cs typeface="Times New Roman"/>
                        </a:rPr>
                        <a:t>Clo</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325 mmol (bình thường 110 - 250) </a:t>
                      </a:r>
                      <a:endParaRPr lang="en-US" sz="2200" b="1">
                        <a:latin typeface="Calibri"/>
                        <a:ea typeface="Calibri"/>
                        <a:cs typeface="Times New Roman"/>
                      </a:endParaRPr>
                    </a:p>
                  </a:txBody>
                  <a:tcPr marL="68580" marR="68580" marT="0" marB="0"/>
                </a:tc>
              </a:tr>
              <a:tr h="306251">
                <a:tc>
                  <a:txBody>
                    <a:bodyPr/>
                    <a:lstStyle/>
                    <a:p>
                      <a:pPr marL="180340" marR="0">
                        <a:spcBef>
                          <a:spcPts val="0"/>
                        </a:spcBef>
                        <a:spcAft>
                          <a:spcPts val="0"/>
                        </a:spcAft>
                      </a:pPr>
                      <a:r>
                        <a:rPr lang="en-US" sz="2200" b="1">
                          <a:latin typeface="Times New Roman"/>
                          <a:ea typeface="Calibri"/>
                          <a:cs typeface="Times New Roman"/>
                        </a:rPr>
                        <a:t>Canxi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427 mg (bình thường 100 – 300) </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800" smtClean="0"/>
          </a:p>
          <a:p>
            <a:pPr lvl="0">
              <a:buNone/>
            </a:pPr>
            <a:r>
              <a:rPr lang="en-US" sz="2800" smtClean="0"/>
              <a:t>Bước 1: pH = 7,45 </a:t>
            </a:r>
            <a:r>
              <a:rPr lang="en-US" sz="2800" smtClean="0">
                <a:sym typeface="Wingdings"/>
              </a:rPr>
              <a:t></a:t>
            </a:r>
            <a:r>
              <a:rPr lang="en-US" sz="2800" smtClean="0"/>
              <a:t> kiềm máu nhẹ</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31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31) + 21 = 42,7 </a:t>
            </a:r>
            <a:r>
              <a:rPr lang="en-US" sz="2800" smtClean="0">
                <a:sym typeface="Wingdings"/>
              </a:rPr>
              <a:t></a:t>
            </a:r>
            <a:r>
              <a:rPr lang="en-US" sz="2800" smtClean="0"/>
              <a:t> PaCO</a:t>
            </a:r>
            <a:r>
              <a:rPr lang="en-US" sz="2800" baseline="-25000" smtClean="0"/>
              <a:t>2 </a:t>
            </a:r>
            <a:r>
              <a:rPr lang="en-US" sz="2800" smtClean="0"/>
              <a:t>thực tế xấp xỉ PaCO</a:t>
            </a:r>
            <a:r>
              <a:rPr lang="en-US" sz="2800" baseline="-25000" smtClean="0"/>
              <a:t>2 </a:t>
            </a:r>
            <a:r>
              <a:rPr lang="en-US" sz="2800" smtClean="0"/>
              <a:t>dự</a:t>
            </a:r>
            <a:r>
              <a:rPr lang="en-US" sz="2800" baseline="-25000" smtClean="0"/>
              <a:t> </a:t>
            </a:r>
            <a:r>
              <a:rPr lang="en-US" sz="2800" smtClean="0"/>
              <a:t>đoán.</a:t>
            </a:r>
          </a:p>
          <a:p>
            <a:pPr lvl="0">
              <a:buNone/>
            </a:pPr>
            <a:r>
              <a:rPr lang="en-US" sz="2800" smtClean="0"/>
              <a:t>KMĐM: Kiềm chuyển hóa.   </a:t>
            </a:r>
          </a:p>
          <a:p>
            <a:pPr>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800" b="1">
                          <a:latin typeface="VNI-Helve"/>
                          <a:ea typeface="VNI-Times"/>
                          <a:cs typeface="VNI-Times"/>
                        </a:rPr>
                        <a:t>&lt; </a:t>
                      </a:r>
                      <a:r>
                        <a:rPr lang="en-US" sz="2800" b="1" smtClean="0">
                          <a:latin typeface="VNI-Helve"/>
                          <a:ea typeface="VNI-Times"/>
                          <a:cs typeface="VNI-Times"/>
                        </a:rPr>
                        <a:t>20 </a:t>
                      </a:r>
                      <a:r>
                        <a:rPr lang="en-US" sz="2800" b="1">
                          <a:latin typeface="VNI-Helve"/>
                          <a:ea typeface="VNI-Times"/>
                          <a:cs typeface="VNI-Times"/>
                        </a:rPr>
                        <a:t>mmol/L</a:t>
                      </a:r>
                      <a:endParaRPr lang="en-US" sz="28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800" b="1">
                          <a:latin typeface="VNI-Helve"/>
                          <a:ea typeface="VNI-Times"/>
                          <a:cs typeface="VNI-Times"/>
                        </a:rPr>
                        <a:t>&gt; 20 mmol/L</a:t>
                      </a:r>
                      <a:endParaRPr lang="en-US" sz="28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9144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143000"/>
            <a:ext cx="7467600" cy="5410200"/>
          </a:xfrm>
        </p:spPr>
        <p:txBody>
          <a:bodyPr>
            <a:noAutofit/>
          </a:bodyPr>
          <a:lstStyle/>
          <a:p>
            <a:pPr lvl="0">
              <a:buNone/>
            </a:pPr>
            <a:r>
              <a:rPr lang="en-US" smtClean="0"/>
              <a:t>Đánh giá Clo nước tiểu: Clo niệu 24 giờ tăng cao </a:t>
            </a:r>
            <a:r>
              <a:rPr lang="en-US" smtClean="0">
                <a:sym typeface="Wingdings"/>
              </a:rPr>
              <a:t></a:t>
            </a:r>
            <a:r>
              <a:rPr lang="en-US" smtClean="0"/>
              <a:t> theo dõi hội chứng Bartter hoặc Gitelman (đo Clo niệu 24 giờ hoặc mẫu nước tiểu ở một thời điểm; Clo niệu tăng nếu &gt; 20 mEq/l). </a:t>
            </a:r>
          </a:p>
          <a:p>
            <a:pPr lvl="0">
              <a:buNone/>
            </a:pPr>
            <a:r>
              <a:rPr lang="en-US" smtClean="0"/>
              <a:t>Canxi nước tiểu 24 giờ tăng cho thấy tăng bài tiết canxi qua nước tiểu, nên đây là hội chứng Bartter. </a:t>
            </a:r>
          </a:p>
          <a:p>
            <a:pPr lvl="0">
              <a:buNone/>
            </a:pPr>
            <a:r>
              <a:rPr lang="en-US" smtClean="0"/>
              <a:t>Các đặc điểm về điện giải và toan kiềm của HC Bartter giống như khi dùng lợi tiểu quai, do đó cần loại trừ bệnh nhân dùng lợi tiểu quai trước đó.</a:t>
            </a:r>
          </a:p>
          <a:p>
            <a:pPr>
              <a:buNone/>
            </a:pPr>
            <a:r>
              <a:rPr lang="en-US" smtClean="0"/>
              <a:t>Kết luận: </a:t>
            </a:r>
            <a:r>
              <a:rPr lang="en-US" b="1" smtClean="0">
                <a:solidFill>
                  <a:srgbClr val="00B050"/>
                </a:solidFill>
              </a:rPr>
              <a:t>Kiềm chuyển hóa do hội chứng Bartter.</a:t>
            </a:r>
          </a:p>
          <a:p>
            <a:pPr lvl="0">
              <a:buNone/>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0"/>
          <a:ext cx="7620000" cy="6858000"/>
        </p:xfrm>
        <a:graphic>
          <a:graphicData uri="http://schemas.openxmlformats.org/drawingml/2006/table">
            <a:tbl>
              <a:tblPr firstRow="1" bandRow="1">
                <a:tableStyleId>{5C22544A-7EE6-4342-B048-85BDC9FD1C3A}</a:tableStyleId>
              </a:tblPr>
              <a:tblGrid>
                <a:gridCol w="3810000"/>
                <a:gridCol w="3810000"/>
              </a:tblGrid>
              <a:tr h="414337">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414337">
                <a:tc gridSpan="2">
                  <a:txBody>
                    <a:bodyPr/>
                    <a:lstStyle/>
                    <a:p>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Na</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136 mEq/l</a:t>
                      </a:r>
                      <a:endParaRPr lang="en-US" sz="2200" b="1"/>
                    </a:p>
                  </a:txBody>
                  <a:tcPr/>
                </a:tc>
              </a:tr>
              <a:tr h="414337">
                <a:tc>
                  <a:txBody>
                    <a:bodyPr/>
                    <a:lstStyle/>
                    <a:p>
                      <a:r>
                        <a:rPr kumimoji="0" lang="en-US" sz="2200" b="1" kern="1200" smtClean="0">
                          <a:solidFill>
                            <a:schemeClr val="dk1"/>
                          </a:solidFill>
                          <a:latin typeface="+mn-lt"/>
                          <a:ea typeface="+mn-ea"/>
                          <a:cs typeface="+mn-cs"/>
                        </a:rPr>
                        <a:t>K</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4,8 mEq/l</a:t>
                      </a:r>
                      <a:endParaRPr lang="en-US" sz="2200" b="1"/>
                    </a:p>
                  </a:txBody>
                  <a:tcPr/>
                </a:tc>
              </a:tr>
              <a:tr h="414337">
                <a:tc>
                  <a:txBody>
                    <a:bodyPr/>
                    <a:lstStyle/>
                    <a:p>
                      <a:r>
                        <a:rPr kumimoji="0" lang="en-US" sz="2200" b="1" kern="1200" smtClean="0">
                          <a:solidFill>
                            <a:schemeClr val="dk1"/>
                          </a:solidFill>
                          <a:latin typeface="+mn-lt"/>
                          <a:ea typeface="+mn-ea"/>
                          <a:cs typeface="+mn-cs"/>
                        </a:rPr>
                        <a:t>Cl</a:t>
                      </a:r>
                      <a:r>
                        <a:rPr kumimoji="0" lang="en-US" sz="2200" b="1" kern="1200" baseline="30000" smtClean="0">
                          <a:solidFill>
                            <a:schemeClr val="dk1"/>
                          </a:solidFill>
                          <a:latin typeface="+mn-lt"/>
                          <a:ea typeface="+mn-ea"/>
                          <a:cs typeface="+mn-cs"/>
                        </a:rPr>
                        <a:t>-</a:t>
                      </a:r>
                      <a:endParaRPr lang="en-US" sz="2200" b="1"/>
                    </a:p>
                  </a:txBody>
                  <a:tcPr/>
                </a:tc>
                <a:tc>
                  <a:txBody>
                    <a:bodyPr/>
                    <a:lstStyle/>
                    <a:p>
                      <a:pPr algn="ctr"/>
                      <a:r>
                        <a:rPr kumimoji="0" lang="en-US" sz="2200" b="1" kern="1200" smtClean="0">
                          <a:solidFill>
                            <a:schemeClr val="dk1"/>
                          </a:solidFill>
                          <a:latin typeface="+mn-lt"/>
                          <a:ea typeface="+mn-ea"/>
                          <a:cs typeface="+mn-cs"/>
                        </a:rPr>
                        <a:t>99 mEq/l</a:t>
                      </a:r>
                      <a:endParaRPr lang="en-US" sz="2200" b="1"/>
                    </a:p>
                  </a:txBody>
                  <a:tcPr/>
                </a:tc>
              </a:tr>
              <a:tr h="414337">
                <a:tc>
                  <a:txBody>
                    <a:bodyPr/>
                    <a:lstStyle/>
                    <a:p>
                      <a:pPr marL="0" marR="0">
                        <a:spcBef>
                          <a:spcPts val="0"/>
                        </a:spcBef>
                        <a:spcAft>
                          <a:spcPts val="0"/>
                        </a:spcAft>
                      </a:pPr>
                      <a:r>
                        <a:rPr lang="en-US" sz="2200" b="1">
                          <a:latin typeface="Times New Roman"/>
                          <a:ea typeface="Calibri"/>
                          <a:cs typeface="Times New Roman"/>
                        </a:rPr>
                        <a:t>Glucose </a:t>
                      </a:r>
                      <a:endParaRPr lang="en-US" sz="2200" b="1">
                        <a:latin typeface="Calibri"/>
                        <a:ea typeface="Calibri"/>
                        <a:cs typeface="Times New Roman"/>
                      </a:endParaRPr>
                    </a:p>
                  </a:txBody>
                  <a:tcPr marL="68580" marR="68580" marT="0" marB="0"/>
                </a:tc>
                <a:tc>
                  <a:txBody>
                    <a:bodyPr/>
                    <a:lstStyle/>
                    <a:p>
                      <a:pPr algn="ctr"/>
                      <a:r>
                        <a:rPr kumimoji="0" lang="en-US" sz="2200" b="1" kern="1200" smtClean="0">
                          <a:solidFill>
                            <a:schemeClr val="dk1"/>
                          </a:solidFill>
                          <a:latin typeface="+mn-lt"/>
                          <a:ea typeface="+mn-ea"/>
                          <a:cs typeface="+mn-cs"/>
                        </a:rPr>
                        <a:t>19 mmol/l</a:t>
                      </a:r>
                      <a:endParaRPr lang="en-US" sz="2200" b="1"/>
                    </a:p>
                  </a:txBody>
                  <a:tcPr/>
                </a:tc>
              </a:tr>
              <a:tr h="414337">
                <a:tc>
                  <a:txBody>
                    <a:bodyPr/>
                    <a:lstStyle/>
                    <a:p>
                      <a:r>
                        <a:rPr kumimoji="0" lang="en-US" sz="2200" b="1" kern="1200" smtClean="0">
                          <a:solidFill>
                            <a:schemeClr val="dk1"/>
                          </a:solidFill>
                          <a:latin typeface="+mn-lt"/>
                          <a:ea typeface="+mn-ea"/>
                          <a:cs typeface="+mn-cs"/>
                        </a:rPr>
                        <a:t>BUN</a:t>
                      </a:r>
                      <a:endParaRPr lang="en-US" sz="2200" b="1"/>
                    </a:p>
                  </a:txBody>
                  <a:tcPr/>
                </a:tc>
                <a:tc>
                  <a:txBody>
                    <a:bodyPr/>
                    <a:lstStyle/>
                    <a:p>
                      <a:pPr marL="0" marR="0" algn="ctr">
                        <a:spcBef>
                          <a:spcPts val="0"/>
                        </a:spcBef>
                        <a:spcAft>
                          <a:spcPts val="0"/>
                        </a:spcAft>
                      </a:pPr>
                      <a:r>
                        <a:rPr lang="en-US" sz="2200" b="1">
                          <a:latin typeface="Times New Roman"/>
                          <a:ea typeface="Calibri"/>
                          <a:cs typeface="Times New Roman"/>
                        </a:rPr>
                        <a:t>24 mg/dl</a:t>
                      </a:r>
                      <a:endParaRPr lang="en-US" sz="2200" b="1">
                        <a:latin typeface="Calibri"/>
                        <a:ea typeface="Calibri"/>
                        <a:cs typeface="Times New Roman"/>
                      </a:endParaRPr>
                    </a:p>
                  </a:txBody>
                  <a:tcPr marL="68580" marR="68580" marT="0" marB="0"/>
                </a:tc>
              </a:tr>
              <a:tr h="414337">
                <a:tc>
                  <a:txBody>
                    <a:bodyPr/>
                    <a:lstStyle/>
                    <a:p>
                      <a:r>
                        <a:rPr kumimoji="0" lang="en-US" sz="2200" b="1" kern="1200" smtClean="0">
                          <a:solidFill>
                            <a:schemeClr val="dk1"/>
                          </a:solidFill>
                          <a:latin typeface="+mn-lt"/>
                          <a:ea typeface="+mn-ea"/>
                          <a:cs typeface="+mn-cs"/>
                        </a:rPr>
                        <a:t>Creatinin</a:t>
                      </a:r>
                      <a:endParaRPr lang="en-US" sz="2200" b="1"/>
                    </a:p>
                  </a:txBody>
                  <a:tcPr/>
                </a:tc>
                <a:tc>
                  <a:txBody>
                    <a:bodyPr/>
                    <a:lstStyle/>
                    <a:p>
                      <a:pPr algn="ctr"/>
                      <a:r>
                        <a:rPr kumimoji="0" lang="en-US" sz="2200" b="1" kern="1200" smtClean="0">
                          <a:solidFill>
                            <a:schemeClr val="dk1"/>
                          </a:solidFill>
                          <a:latin typeface="+mn-lt"/>
                          <a:ea typeface="+mn-ea"/>
                          <a:cs typeface="+mn-cs"/>
                        </a:rPr>
                        <a:t>0,9 mg/dl</a:t>
                      </a:r>
                      <a:endParaRPr lang="en-US" sz="2200" b="1"/>
                    </a:p>
                  </a:txBody>
                  <a:tcPr/>
                </a:tc>
              </a:tr>
              <a:tr h="414337">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algn="ctr"/>
                      <a:r>
                        <a:rPr kumimoji="0" lang="en-US" sz="2200" b="1" kern="1200" smtClean="0">
                          <a:solidFill>
                            <a:schemeClr val="dk1"/>
                          </a:solidFill>
                          <a:latin typeface="+mn-lt"/>
                          <a:ea typeface="+mn-ea"/>
                          <a:cs typeface="+mn-cs"/>
                        </a:rPr>
                        <a:t>7,26</a:t>
                      </a:r>
                      <a:endParaRPr lang="en-US" sz="2200" b="1"/>
                    </a:p>
                  </a:txBody>
                  <a:tcPr/>
                </a:tc>
              </a:tr>
              <a:tr h="414337">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18 mmHg</a:t>
                      </a:r>
                      <a:endParaRPr lang="en-US" sz="2200" b="1"/>
                    </a:p>
                  </a:txBody>
                  <a:tcPr/>
                </a:tc>
              </a:tr>
              <a:tr h="414337">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128 mmHg</a:t>
                      </a:r>
                      <a:endParaRPr lang="en-US" sz="2200" b="1"/>
                    </a:p>
                  </a:txBody>
                  <a:tcPr/>
                </a:tc>
              </a:tr>
              <a:tr h="414337">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algn="ctr"/>
                      <a:r>
                        <a:rPr kumimoji="0" lang="en-US" sz="2200" b="1" kern="1200" smtClean="0">
                          <a:solidFill>
                            <a:schemeClr val="dk1"/>
                          </a:solidFill>
                          <a:latin typeface="+mn-lt"/>
                          <a:ea typeface="+mn-ea"/>
                          <a:cs typeface="+mn-cs"/>
                        </a:rPr>
                        <a:t>8,1 mmol/l</a:t>
                      </a:r>
                      <a:endParaRPr lang="en-US" sz="2200" b="1"/>
                    </a:p>
                  </a:txBody>
                  <a:tcPr/>
                </a:tc>
              </a:tr>
              <a:tr h="414337">
                <a:tc gridSpan="2">
                  <a:txBody>
                    <a:bodyPr/>
                    <a:lstStyle/>
                    <a:p>
                      <a:pPr algn="ctr"/>
                      <a:r>
                        <a:rPr kumimoji="0" lang="en-US" sz="2200" b="1" kern="1200" smtClean="0">
                          <a:solidFill>
                            <a:schemeClr val="dk1"/>
                          </a:solidFill>
                          <a:latin typeface="+mn-lt"/>
                          <a:ea typeface="+mn-ea"/>
                          <a:cs typeface="+mn-cs"/>
                        </a:rPr>
                        <a:t>TPTNT</a:t>
                      </a:r>
                      <a:endParaRPr lang="en-US" sz="2200" b="1"/>
                    </a:p>
                  </a:txBody>
                  <a:tcPr/>
                </a:tc>
                <a:tc hMerge="1">
                  <a:txBody>
                    <a:bodyPr/>
                    <a:lstStyle/>
                    <a:p>
                      <a:endParaRPr lang="en-US"/>
                    </a:p>
                  </a:txBody>
                  <a:tcPr/>
                </a:tc>
              </a:tr>
              <a:tr h="414337">
                <a:tc>
                  <a:txBody>
                    <a:bodyPr/>
                    <a:lstStyle/>
                    <a:p>
                      <a:r>
                        <a:rPr kumimoji="0" lang="en-US" sz="2200" b="1" kern="1200" smtClean="0">
                          <a:solidFill>
                            <a:schemeClr val="dk1"/>
                          </a:solidFill>
                          <a:latin typeface="+mn-lt"/>
                          <a:ea typeface="+mn-ea"/>
                          <a:cs typeface="+mn-cs"/>
                        </a:rPr>
                        <a:t>Glucose </a:t>
                      </a:r>
                      <a:endParaRPr lang="en-US" sz="2200" b="1"/>
                    </a:p>
                  </a:txBody>
                  <a:tcPr/>
                </a:tc>
                <a:tc>
                  <a:txBody>
                    <a:bodyPr/>
                    <a:lstStyle/>
                    <a:p>
                      <a:pPr algn="ctr"/>
                      <a:r>
                        <a:rPr kumimoji="0" lang="en-US" sz="2200" b="1" kern="1200" smtClean="0">
                          <a:solidFill>
                            <a:schemeClr val="dk1"/>
                          </a:solidFill>
                          <a:latin typeface="+mn-lt"/>
                          <a:ea typeface="+mn-ea"/>
                          <a:cs typeface="+mn-cs"/>
                        </a:rPr>
                        <a:t>+</a:t>
                      </a:r>
                      <a:endParaRPr lang="en-US" sz="2200" b="1"/>
                    </a:p>
                  </a:txBody>
                  <a:tcPr/>
                </a:tc>
              </a:tr>
              <a:tr h="414337">
                <a:tc>
                  <a:txBody>
                    <a:bodyPr/>
                    <a:lstStyle/>
                    <a:p>
                      <a:r>
                        <a:rPr kumimoji="0" lang="en-US" sz="2400" kern="1200" smtClean="0">
                          <a:solidFill>
                            <a:schemeClr val="dk1"/>
                          </a:solidFill>
                          <a:latin typeface="+mn-lt"/>
                          <a:ea typeface="+mn-ea"/>
                          <a:cs typeface="+mn-cs"/>
                        </a:rPr>
                        <a:t>Ketone</a:t>
                      </a:r>
                      <a:endParaRPr lang="en-US" sz="2400"/>
                    </a:p>
                  </a:txBody>
                  <a:tcPr/>
                </a:tc>
                <a:tc>
                  <a:txBody>
                    <a:bodyPr/>
                    <a:lstStyle/>
                    <a:p>
                      <a:pPr algn="ctr"/>
                      <a:r>
                        <a:rPr kumimoji="0" lang="en-US" sz="2400" kern="1200" smtClean="0">
                          <a:solidFill>
                            <a:schemeClr val="dk1"/>
                          </a:solidFill>
                          <a:latin typeface="+mn-lt"/>
                          <a:ea typeface="+mn-ea"/>
                          <a:cs typeface="+mn-cs"/>
                        </a:rPr>
                        <a:t>4+</a:t>
                      </a:r>
                      <a:endParaRPr lang="en-US" sz="240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7239000" cy="1143000"/>
          </a:xfrm>
        </p:spPr>
        <p:txBody>
          <a:bodyPr>
            <a:noAutofit/>
          </a:bodyPr>
          <a:lstStyle/>
          <a:p>
            <a:r>
              <a:rPr lang="en-US" sz="4800" smtClean="0"/>
              <a:t>Trường hợp 9:</a:t>
            </a:r>
            <a:br>
              <a:rPr lang="en-US" sz="4800" smtClean="0"/>
            </a:br>
            <a:endParaRPr lang="en-US" sz="4800"/>
          </a:p>
        </p:txBody>
      </p:sp>
      <p:sp>
        <p:nvSpPr>
          <p:cNvPr id="3" name="Content Placeholder 2"/>
          <p:cNvSpPr>
            <a:spLocks noGrp="1"/>
          </p:cNvSpPr>
          <p:nvPr>
            <p:ph idx="1"/>
          </p:nvPr>
        </p:nvSpPr>
        <p:spPr>
          <a:xfrm>
            <a:off x="457200" y="2154864"/>
            <a:ext cx="7239000" cy="4398336"/>
          </a:xfrm>
        </p:spPr>
        <p:txBody>
          <a:bodyPr>
            <a:normAutofit/>
          </a:bodyPr>
          <a:lstStyle/>
          <a:p>
            <a:pPr>
              <a:buNone/>
            </a:pPr>
            <a:r>
              <a:rPr lang="en-US" sz="3600" smtClean="0"/>
              <a:t>Bệnh nhân nữ 18 tuổi, nhập viện vì yếu cơ, mệt mỏi, vọp bẻ. </a:t>
            </a:r>
          </a:p>
          <a:p>
            <a:pPr>
              <a:buNone/>
            </a:pPr>
            <a:r>
              <a:rPr lang="en-US" sz="3600" smtClean="0"/>
              <a:t>Khám lâm sàng không ghi nhận gì đặc biệt.</a:t>
            </a:r>
            <a:endParaRPr lang="en-US"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45720"/>
          <a:ext cx="7924800" cy="6736080"/>
        </p:xfrm>
        <a:graphic>
          <a:graphicData uri="http://schemas.openxmlformats.org/drawingml/2006/table">
            <a:tbl>
              <a:tblPr firstRow="1" bandRow="1">
                <a:tableStyleId>{5C22544A-7EE6-4342-B048-85BDC9FD1C3A}</a:tableStyleId>
              </a:tblPr>
              <a:tblGrid>
                <a:gridCol w="2791177"/>
                <a:gridCol w="5133623"/>
              </a:tblGrid>
              <a:tr h="358714">
                <a:tc gridSpan="2">
                  <a:txBody>
                    <a:bodyPr/>
                    <a:lstStyle/>
                    <a:p>
                      <a:pPr algn="ctr"/>
                      <a:r>
                        <a:rPr lang="en-US" sz="2200" smtClean="0"/>
                        <a:t>Kết quả</a:t>
                      </a:r>
                      <a:r>
                        <a:rPr lang="en-US" sz="2200" baseline="0" smtClean="0"/>
                        <a:t> xét nghiệm:</a:t>
                      </a:r>
                      <a:endParaRPr lang="en-US" sz="2200"/>
                    </a:p>
                  </a:txBody>
                  <a:tcPr/>
                </a:tc>
                <a:tc hMerge="1">
                  <a:txBody>
                    <a:bodyPr/>
                    <a:lstStyle/>
                    <a:p>
                      <a:endParaRPr lang="en-US"/>
                    </a:p>
                  </a:txBody>
                  <a:tcPr/>
                </a:tc>
              </a:tr>
              <a:tr h="358714">
                <a:tc gridSpan="2">
                  <a:txBody>
                    <a:bodyPr/>
                    <a:lstStyle/>
                    <a:p>
                      <a:pPr algn="ctr"/>
                      <a:r>
                        <a:rPr kumimoji="0" lang="en-US" sz="2200" b="1" kern="1200" smtClean="0">
                          <a:solidFill>
                            <a:schemeClr val="dk1"/>
                          </a:solidFill>
                          <a:latin typeface="+mn-lt"/>
                          <a:ea typeface="+mn-ea"/>
                          <a:cs typeface="+mn-cs"/>
                        </a:rPr>
                        <a:t>Điện giải đồ máu</a:t>
                      </a:r>
                      <a:endParaRPr lang="en-US" sz="2200" b="1"/>
                    </a:p>
                  </a:txBody>
                  <a:tcPr/>
                </a:tc>
                <a:tc hMerge="1">
                  <a:txBody>
                    <a:bodyPr/>
                    <a:lstStyle/>
                    <a:p>
                      <a:endParaRPr lang="en-US"/>
                    </a:p>
                  </a:txBody>
                  <a:tcPr/>
                </a:tc>
              </a:tr>
              <a:tr h="327657">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135 mEq/l</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1,8 mEq/l</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Ca</a:t>
                      </a:r>
                      <a:r>
                        <a:rPr lang="en-US" sz="2200" b="1" baseline="30000">
                          <a:latin typeface="Times New Roman"/>
                          <a:ea typeface="Calibri"/>
                          <a:cs typeface="Times New Roman"/>
                        </a:rPr>
                        <a:t>++ </a:t>
                      </a:r>
                      <a:r>
                        <a:rPr lang="en-US" sz="2200" b="1">
                          <a:latin typeface="Times New Roman"/>
                          <a:ea typeface="Calibri"/>
                          <a:cs typeface="Times New Roman"/>
                        </a:rPr>
                        <a:t>ion hóa</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0,5 mEq/l (bình thường 1,12 – 1,23)</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87 mEq/l</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Mg</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1,1 mEq/l (bình thường 1,5 – 2,5)</a:t>
                      </a:r>
                      <a:endParaRPr lang="en-US" sz="2200" b="1">
                        <a:latin typeface="Calibri"/>
                        <a:ea typeface="Calibri"/>
                        <a:cs typeface="Times New Roman"/>
                      </a:endParaRPr>
                    </a:p>
                  </a:txBody>
                  <a:tcPr marL="68580" marR="68580" marT="0" marB="0"/>
                </a:tc>
              </a:tr>
              <a:tr h="281847">
                <a:tc>
                  <a:txBody>
                    <a:bodyPr/>
                    <a:lstStyle/>
                    <a:p>
                      <a:pPr marL="0" marR="0">
                        <a:spcBef>
                          <a:spcPts val="0"/>
                        </a:spcBef>
                        <a:spcAft>
                          <a:spcPts val="0"/>
                        </a:spcAft>
                      </a:pPr>
                      <a:r>
                        <a:rPr lang="en-US" sz="2200" b="1" smtClean="0">
                          <a:latin typeface="Times New Roman"/>
                          <a:ea typeface="Calibri"/>
                          <a:cs typeface="Times New Roman"/>
                        </a:rPr>
                        <a:t>   BUN</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Bình thường</a:t>
                      </a:r>
                      <a:endParaRPr lang="en-US" sz="2200" b="1">
                        <a:latin typeface="Calibri"/>
                        <a:ea typeface="Calibri"/>
                        <a:cs typeface="Times New Roman"/>
                      </a:endParaRPr>
                    </a:p>
                  </a:txBody>
                  <a:tcPr marL="68580" marR="68580" marT="0" marB="0"/>
                </a:tc>
              </a:tr>
              <a:tr h="327657">
                <a:tc>
                  <a:txBody>
                    <a:bodyPr/>
                    <a:lstStyle/>
                    <a:p>
                      <a:pPr marL="0" marR="0">
                        <a:spcBef>
                          <a:spcPts val="0"/>
                        </a:spcBef>
                        <a:spcAft>
                          <a:spcPts val="0"/>
                        </a:spcAft>
                      </a:pPr>
                      <a:r>
                        <a:rPr lang="en-US" sz="2200" b="1" smtClean="0">
                          <a:latin typeface="Times New Roman"/>
                          <a:ea typeface="Calibri"/>
                          <a:cs typeface="Times New Roman"/>
                        </a:rPr>
                        <a:t>   Creatinin</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Bình thường</a:t>
                      </a:r>
                      <a:endParaRPr lang="en-US" sz="2200" b="1">
                        <a:latin typeface="Calibri"/>
                        <a:ea typeface="Calibri"/>
                        <a:cs typeface="Times New Roman"/>
                      </a:endParaRPr>
                    </a:p>
                  </a:txBody>
                  <a:tcPr marL="68580" marR="68580" marT="0" marB="0"/>
                </a:tc>
              </a:tr>
              <a:tr h="358714">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327657">
                <a:tc>
                  <a:txBody>
                    <a:bodyPr/>
                    <a:lstStyle/>
                    <a:p>
                      <a:pPr marL="180340" marR="0">
                        <a:spcBef>
                          <a:spcPts val="0"/>
                        </a:spcBef>
                        <a:spcAft>
                          <a:spcPts val="0"/>
                        </a:spcAft>
                      </a:pPr>
                      <a:r>
                        <a:rPr lang="en-US" sz="2200" b="1">
                          <a:latin typeface="Times New Roman"/>
                          <a:ea typeface="Calibri"/>
                          <a:cs typeface="Times New Roman"/>
                        </a:rPr>
                        <a:t>pH</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7,49</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pCO</a:t>
                      </a:r>
                      <a:r>
                        <a:rPr lang="en-US" sz="2200" b="1" baseline="-25000">
                          <a:latin typeface="Times New Roman"/>
                          <a:ea typeface="Calibri"/>
                          <a:cs typeface="Times New Roman"/>
                        </a:rPr>
                        <a:t>2</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44 mmHg</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pO</a:t>
                      </a:r>
                      <a:r>
                        <a:rPr lang="en-US" sz="2200" b="1" baseline="-25000">
                          <a:latin typeface="Times New Roman"/>
                          <a:ea typeface="Calibri"/>
                          <a:cs typeface="Times New Roman"/>
                        </a:rPr>
                        <a:t>2</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98 mmHg</a:t>
                      </a:r>
                      <a:endParaRPr lang="en-US" sz="2200" b="1">
                        <a:latin typeface="Calibri"/>
                        <a:ea typeface="Calibri"/>
                        <a:cs typeface="Times New Roman"/>
                      </a:endParaRPr>
                    </a:p>
                  </a:txBody>
                  <a:tcPr marL="68580" marR="68580" marT="0" marB="0"/>
                </a:tc>
              </a:tr>
              <a:tr h="327657">
                <a:tc>
                  <a:txBody>
                    <a:bodyPr/>
                    <a:lstStyle/>
                    <a:p>
                      <a:pPr marL="180340" marR="0">
                        <a:spcBef>
                          <a:spcPts val="0"/>
                        </a:spcBef>
                        <a:spcAft>
                          <a:spcPts val="0"/>
                        </a:spcAft>
                      </a:pPr>
                      <a:r>
                        <a:rPr lang="en-US" sz="2200" b="1">
                          <a:latin typeface="Times New Roman"/>
                          <a:ea typeface="Calibri"/>
                          <a:cs typeface="Times New Roman"/>
                        </a:rPr>
                        <a:t>HCO</a:t>
                      </a:r>
                      <a:r>
                        <a:rPr lang="en-US" sz="2200" b="1" baseline="-25000">
                          <a:latin typeface="Times New Roman"/>
                          <a:ea typeface="Calibri"/>
                          <a:cs typeface="Times New Roman"/>
                        </a:rPr>
                        <a:t>3</a:t>
                      </a:r>
                      <a:r>
                        <a:rPr lang="en-US" sz="2200" b="1" baseline="30000">
                          <a:latin typeface="Times New Roman"/>
                          <a:ea typeface="Calibri"/>
                          <a:cs typeface="Times New Roman"/>
                        </a:rPr>
                        <a:t>-</a:t>
                      </a:r>
                      <a:r>
                        <a:rPr lang="en-US" sz="2200" b="1">
                          <a:latin typeface="Times New Roman"/>
                          <a:ea typeface="Calibri"/>
                          <a:cs typeface="Times New Roman"/>
                        </a:rPr>
                        <a:t> </a:t>
                      </a:r>
                      <a:endParaRPr lang="en-US" sz="22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200" b="1">
                          <a:latin typeface="Times New Roman"/>
                          <a:ea typeface="Calibri"/>
                          <a:cs typeface="Times New Roman"/>
                        </a:rPr>
                        <a:t>32 mmol/l</a:t>
                      </a:r>
                      <a:endParaRPr lang="en-US" sz="2200" b="1">
                        <a:latin typeface="Calibri"/>
                        <a:ea typeface="Calibri"/>
                        <a:cs typeface="Times New Roman"/>
                      </a:endParaRPr>
                    </a:p>
                  </a:txBody>
                  <a:tcPr marL="68580" marR="68580" marT="0" marB="0"/>
                </a:tc>
              </a:tr>
              <a:tr h="358714">
                <a:tc gridSpan="2">
                  <a:txBody>
                    <a:bodyPr/>
                    <a:lstStyle/>
                    <a:p>
                      <a:pPr algn="ctr"/>
                      <a:r>
                        <a:rPr kumimoji="0" lang="en-US" sz="2200" b="1" kern="1200" smtClean="0">
                          <a:solidFill>
                            <a:schemeClr val="dk1"/>
                          </a:solidFill>
                          <a:latin typeface="+mn-lt"/>
                          <a:ea typeface="+mn-ea"/>
                          <a:cs typeface="+mn-cs"/>
                        </a:rPr>
                        <a:t>Nước</a:t>
                      </a:r>
                      <a:r>
                        <a:rPr kumimoji="0" lang="en-US" sz="2200" b="1" kern="1200" baseline="0" smtClean="0">
                          <a:solidFill>
                            <a:schemeClr val="dk1"/>
                          </a:solidFill>
                          <a:latin typeface="+mn-lt"/>
                          <a:ea typeface="+mn-ea"/>
                          <a:cs typeface="+mn-cs"/>
                        </a:rPr>
                        <a:t> tiểu 24 giờ</a:t>
                      </a:r>
                      <a:endParaRPr lang="en-US" sz="2200" b="1"/>
                    </a:p>
                  </a:txBody>
                  <a:tcPr/>
                </a:tc>
                <a:tc hMerge="1">
                  <a:txBody>
                    <a:bodyPr/>
                    <a:lstStyle/>
                    <a:p>
                      <a:endParaRPr lang="en-US"/>
                    </a:p>
                  </a:txBody>
                  <a:tcPr/>
                </a:tc>
              </a:tr>
              <a:tr h="281847">
                <a:tc>
                  <a:txBody>
                    <a:bodyPr/>
                    <a:lstStyle/>
                    <a:p>
                      <a:pPr marL="180340" marR="0">
                        <a:spcBef>
                          <a:spcPts val="0"/>
                        </a:spcBef>
                        <a:spcAft>
                          <a:spcPts val="0"/>
                        </a:spcAft>
                      </a:pPr>
                      <a:r>
                        <a:rPr lang="en-US" sz="2200" b="1">
                          <a:latin typeface="Times New Roman"/>
                          <a:ea typeface="Calibri"/>
                          <a:cs typeface="Times New Roman"/>
                        </a:rPr>
                        <a:t>Kali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280 mmol (bình thường 25 - 125)</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Clo</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620 mmol (bình thường 110 - 250)</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a:latin typeface="Times New Roman"/>
                          <a:ea typeface="Calibri"/>
                          <a:cs typeface="Times New Roman"/>
                        </a:rPr>
                        <a:t>Canxi</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0,11 mmol (bình thường 2,5 – 7,5)</a:t>
                      </a:r>
                      <a:endParaRPr lang="en-US" sz="2200" b="1">
                        <a:latin typeface="Calibri"/>
                        <a:ea typeface="Calibri"/>
                        <a:cs typeface="Times New Roman"/>
                      </a:endParaRPr>
                    </a:p>
                  </a:txBody>
                  <a:tcPr marL="68580" marR="68580" marT="0" marB="0"/>
                </a:tc>
              </a:tr>
              <a:tr h="281847">
                <a:tc>
                  <a:txBody>
                    <a:bodyPr/>
                    <a:lstStyle/>
                    <a:p>
                      <a:pPr marL="180340" marR="0">
                        <a:spcBef>
                          <a:spcPts val="0"/>
                        </a:spcBef>
                        <a:spcAft>
                          <a:spcPts val="0"/>
                        </a:spcAft>
                      </a:pPr>
                      <a:r>
                        <a:rPr lang="en-US" sz="2200" b="1" smtClean="0">
                          <a:latin typeface="Calibri"/>
                          <a:ea typeface="Calibri"/>
                          <a:cs typeface="Times New Roman"/>
                        </a:rPr>
                        <a:t>Mg</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26 mmol (bình thường 2,5 – 8)</a:t>
                      </a:r>
                      <a:endParaRPr lang="en-US" sz="2200" b="1">
                        <a:latin typeface="Calibri"/>
                        <a:ea typeface="Calibri"/>
                        <a:cs typeface="Times New Roman"/>
                      </a:endParaRPr>
                    </a:p>
                  </a:txBody>
                  <a:tcPr marL="68580" marR="68580" marT="0" marB="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800" smtClean="0"/>
          </a:p>
          <a:p>
            <a:pPr lvl="0">
              <a:buNone/>
            </a:pPr>
            <a:r>
              <a:rPr lang="en-US" sz="2800" smtClean="0"/>
              <a:t>Bước 1: pH = 7,49 </a:t>
            </a:r>
            <a:r>
              <a:rPr lang="en-US" sz="2800" smtClean="0">
                <a:sym typeface="Wingdings"/>
              </a:rPr>
              <a:t></a:t>
            </a:r>
            <a:r>
              <a:rPr lang="en-US" sz="2800" smtClean="0"/>
              <a:t> kiềm máu</a:t>
            </a:r>
          </a:p>
          <a:p>
            <a:pPr lvl="0">
              <a:buNone/>
            </a:pPr>
            <a:r>
              <a:rPr lang="en-US" sz="2800" smtClean="0"/>
              <a:t>Bước 2: HCO</a:t>
            </a:r>
            <a:r>
              <a:rPr lang="en-US" sz="2800" baseline="-25000" smtClean="0"/>
              <a:t>3</a:t>
            </a:r>
            <a:r>
              <a:rPr lang="en-US" sz="2800" baseline="30000" smtClean="0"/>
              <a:t>-</a:t>
            </a:r>
            <a:r>
              <a:rPr lang="en-US" sz="2800" baseline="-25000" smtClean="0"/>
              <a:t> </a:t>
            </a:r>
            <a:r>
              <a:rPr lang="en-US" sz="2800" smtClean="0"/>
              <a:t>= 32 mm/l &gt; 22 </a:t>
            </a:r>
            <a:r>
              <a:rPr lang="en-US" sz="2800" smtClean="0">
                <a:sym typeface="Wingdings"/>
              </a:rPr>
              <a:t></a:t>
            </a:r>
            <a:r>
              <a:rPr lang="en-US" sz="2800" smtClean="0"/>
              <a:t> kiềm chuyển hóa</a:t>
            </a:r>
          </a:p>
          <a:p>
            <a:pPr lvl="0">
              <a:buNone/>
            </a:pPr>
            <a:r>
              <a:rPr lang="en-US" sz="2800" smtClean="0"/>
              <a:t>Bước 3: tính bù của hô hấp</a:t>
            </a:r>
          </a:p>
          <a:p>
            <a:pPr>
              <a:buNone/>
            </a:pPr>
            <a:r>
              <a:rPr lang="en-US" sz="2800" smtClean="0"/>
              <a:t>PaCO</a:t>
            </a:r>
            <a:r>
              <a:rPr lang="en-US" sz="2800" baseline="-25000" smtClean="0"/>
              <a:t>2</a:t>
            </a:r>
            <a:r>
              <a:rPr lang="en-US" sz="2800" smtClean="0"/>
              <a:t> dự đoán = (0,7 x 32) + 21 = 43,4 </a:t>
            </a:r>
            <a:r>
              <a:rPr lang="en-US" sz="2800" smtClean="0">
                <a:sym typeface="Wingdings"/>
              </a:rPr>
              <a:t></a:t>
            </a:r>
            <a:r>
              <a:rPr lang="en-US" sz="2800" smtClean="0"/>
              <a:t> PaCO</a:t>
            </a:r>
            <a:r>
              <a:rPr lang="en-US" sz="2800" baseline="-25000" smtClean="0"/>
              <a:t>2 </a:t>
            </a:r>
            <a:r>
              <a:rPr lang="en-US" sz="2800" smtClean="0"/>
              <a:t>thực tế gần bằng PaCO</a:t>
            </a:r>
            <a:r>
              <a:rPr lang="en-US" sz="2800" baseline="-25000" smtClean="0"/>
              <a:t>2 </a:t>
            </a:r>
            <a:r>
              <a:rPr lang="en-US" sz="2800" smtClean="0"/>
              <a:t>dự</a:t>
            </a:r>
            <a:r>
              <a:rPr lang="en-US" sz="2800" baseline="-25000" smtClean="0"/>
              <a:t> </a:t>
            </a:r>
            <a:r>
              <a:rPr lang="en-US" sz="2800" smtClean="0"/>
              <a:t>đoán.</a:t>
            </a:r>
          </a:p>
          <a:p>
            <a:pPr lvl="0">
              <a:buNone/>
            </a:pPr>
            <a:r>
              <a:rPr lang="en-US" sz="2800" smtClean="0"/>
              <a:t>KMĐM: Kiềm chuyển hóa.    </a:t>
            </a:r>
          </a:p>
          <a:p>
            <a:pPr>
              <a:buNone/>
            </a:pPr>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943600" cy="1143000"/>
          </a:xfrm>
        </p:spPr>
        <p:txBody>
          <a:bodyPr/>
          <a:lstStyle/>
          <a:p>
            <a:r>
              <a:rPr lang="en-US" smtClean="0"/>
              <a:t>KiỀM CHUYỂN HÓA</a:t>
            </a:r>
            <a:endParaRPr lang="en-US"/>
          </a:p>
        </p:txBody>
      </p:sp>
      <p:graphicFrame>
        <p:nvGraphicFramePr>
          <p:cNvPr id="4" name="Content Placeholder 3"/>
          <p:cNvGraphicFramePr>
            <a:graphicFrameLocks noGrp="1"/>
          </p:cNvGraphicFramePr>
          <p:nvPr>
            <p:ph idx="1"/>
          </p:nvPr>
        </p:nvGraphicFramePr>
        <p:xfrm>
          <a:off x="76199" y="1523999"/>
          <a:ext cx="8077201" cy="5009314"/>
        </p:xfrm>
        <a:graphic>
          <a:graphicData uri="http://schemas.openxmlformats.org/drawingml/2006/table">
            <a:tbl>
              <a:tblPr firstRow="1" bandRow="1">
                <a:tableStyleId>{5C22544A-7EE6-4342-B048-85BDC9FD1C3A}</a:tableStyleId>
              </a:tblPr>
              <a:tblGrid>
                <a:gridCol w="4191000"/>
                <a:gridCol w="3886201"/>
              </a:tblGrid>
              <a:tr h="870302">
                <a:tc gridSpan="2">
                  <a:txBody>
                    <a:bodyPr/>
                    <a:lstStyle/>
                    <a:p>
                      <a:pPr algn="ctr"/>
                      <a:r>
                        <a:rPr kumimoji="0" lang="en-US" sz="2500" b="1" kern="1200" smtClean="0">
                          <a:solidFill>
                            <a:schemeClr val="lt1"/>
                          </a:solidFill>
                          <a:latin typeface="+mn-lt"/>
                          <a:ea typeface="+mn-ea"/>
                          <a:cs typeface="+mn-cs"/>
                        </a:rPr>
                        <a:t>Nồng</a:t>
                      </a:r>
                      <a:r>
                        <a:rPr kumimoji="0" lang="en-US" sz="2500" b="1" kern="1200" baseline="0" smtClean="0">
                          <a:solidFill>
                            <a:schemeClr val="lt1"/>
                          </a:solidFill>
                          <a:latin typeface="+mn-lt"/>
                          <a:ea typeface="+mn-ea"/>
                          <a:cs typeface="+mn-cs"/>
                        </a:rPr>
                        <a:t> độ Clo niệu trong chẩn đoán kiềm chuyển hóa</a:t>
                      </a:r>
                      <a:endParaRPr lang="en-US" sz="2500"/>
                    </a:p>
                  </a:txBody>
                  <a:tcPr/>
                </a:tc>
                <a:tc hMerge="1">
                  <a:txBody>
                    <a:bodyPr/>
                    <a:lstStyle/>
                    <a:p>
                      <a:endParaRPr lang="en-US"/>
                    </a:p>
                  </a:txBody>
                  <a:tcPr/>
                </a:tc>
              </a:tr>
              <a:tr h="725252">
                <a:tc>
                  <a:txBody>
                    <a:bodyPr/>
                    <a:lstStyle/>
                    <a:p>
                      <a:pPr marL="0" marR="0" algn="ctr">
                        <a:spcBef>
                          <a:spcPts val="0"/>
                        </a:spcBef>
                        <a:spcAft>
                          <a:spcPts val="0"/>
                        </a:spcAft>
                      </a:pPr>
                      <a:r>
                        <a:rPr lang="en-US" sz="2800" b="1">
                          <a:latin typeface="VNI-Helve"/>
                          <a:ea typeface="VNI-Times"/>
                          <a:cs typeface="VNI-Times"/>
                        </a:rPr>
                        <a:t>&lt; </a:t>
                      </a:r>
                      <a:r>
                        <a:rPr lang="en-US" sz="2800" b="1" smtClean="0">
                          <a:latin typeface="VNI-Helve"/>
                          <a:ea typeface="VNI-Times"/>
                          <a:cs typeface="VNI-Times"/>
                        </a:rPr>
                        <a:t>20 </a:t>
                      </a:r>
                      <a:r>
                        <a:rPr lang="en-US" sz="2800" b="1">
                          <a:latin typeface="VNI-Helve"/>
                          <a:ea typeface="VNI-Times"/>
                          <a:cs typeface="VNI-Times"/>
                        </a:rPr>
                        <a:t>mmol/L</a:t>
                      </a:r>
                      <a:endParaRPr lang="en-US" sz="2800" b="1">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2800" b="1">
                          <a:latin typeface="VNI-Helve"/>
                          <a:ea typeface="VNI-Times"/>
                          <a:cs typeface="VNI-Times"/>
                        </a:rPr>
                        <a:t>&gt; 20 mmol/L</a:t>
                      </a:r>
                      <a:endParaRPr lang="en-US" sz="2800" b="1">
                        <a:latin typeface="Times New Roman"/>
                        <a:ea typeface="Times New Roman"/>
                        <a:cs typeface="Times New Roman"/>
                      </a:endParaRPr>
                    </a:p>
                  </a:txBody>
                  <a:tcPr marL="68580" marR="68580" marT="0" marB="0"/>
                </a:tc>
              </a:tr>
              <a:tr h="2900246">
                <a:tc>
                  <a:txBody>
                    <a:bodyPr/>
                    <a:lstStyle/>
                    <a:p>
                      <a:pPr rtl="0"/>
                      <a:r>
                        <a:rPr kumimoji="0" lang="en-US" sz="2800" kern="1200" baseline="0" smtClean="0">
                          <a:solidFill>
                            <a:schemeClr val="dk1"/>
                          </a:solidFill>
                          <a:latin typeface="Arial" pitchFamily="34" charset="0"/>
                          <a:ea typeface="+mn-ea"/>
                          <a:cs typeface="Arial" pitchFamily="34" charset="0"/>
                        </a:rPr>
                        <a:t>Đáp ứng Cl:</a:t>
                      </a:r>
                    </a:p>
                    <a:p>
                      <a:pPr rtl="0"/>
                      <a:r>
                        <a:rPr kumimoji="0" lang="en-US" sz="2800" kern="1200" baseline="0" smtClean="0">
                          <a:solidFill>
                            <a:schemeClr val="dk1"/>
                          </a:solidFill>
                          <a:latin typeface="Arial" pitchFamily="34" charset="0"/>
                          <a:ea typeface="+mn-ea"/>
                          <a:cs typeface="Arial" pitchFamily="34" charset="0"/>
                        </a:rPr>
                        <a:t>   Nôn ói, hút dịch dạ dày</a:t>
                      </a:r>
                    </a:p>
                    <a:p>
                      <a:pPr rtl="0"/>
                      <a:r>
                        <a:rPr kumimoji="0" lang="vi-VN" sz="2800" kern="1200" baseline="0" smtClean="0">
                          <a:solidFill>
                            <a:schemeClr val="dk1"/>
                          </a:solidFill>
                          <a:latin typeface="+mn-lt"/>
                          <a:ea typeface="+mn-ea"/>
                          <a:cs typeface="+mn-cs"/>
                        </a:rPr>
                        <a:t>   Dùng lợi tiểu gần đây</a:t>
                      </a:r>
                    </a:p>
                    <a:p>
                      <a:pPr rtl="0"/>
                      <a:r>
                        <a:rPr kumimoji="0" lang="vi-VN" sz="2800" kern="1200" baseline="0" smtClean="0">
                          <a:solidFill>
                            <a:schemeClr val="dk1"/>
                          </a:solidFill>
                          <a:latin typeface="+mn-lt"/>
                          <a:ea typeface="+mn-ea"/>
                          <a:cs typeface="+mn-cs"/>
                        </a:rPr>
                        <a:t>   Sau tăng C0</a:t>
                      </a:r>
                      <a:r>
                        <a:rPr kumimoji="0" lang="vi-VN" sz="2800" kern="1200" baseline="-25000" smtClean="0">
                          <a:solidFill>
                            <a:schemeClr val="dk1"/>
                          </a:solidFill>
                          <a:latin typeface="+mn-lt"/>
                          <a:ea typeface="+mn-ea"/>
                          <a:cs typeface="+mn-cs"/>
                        </a:rPr>
                        <a:t>2</a:t>
                      </a:r>
                      <a:endParaRPr kumimoji="0" lang="vi-VN" sz="2800" kern="1200" baseline="0" smtClean="0">
                        <a:solidFill>
                          <a:schemeClr val="dk1"/>
                        </a:solidFill>
                        <a:latin typeface="+mn-lt"/>
                        <a:ea typeface="+mn-ea"/>
                        <a:cs typeface="+mn-cs"/>
                      </a:endParaRPr>
                    </a:p>
                    <a:p>
                      <a:pPr marL="0" marR="0">
                        <a:spcBef>
                          <a:spcPts val="0"/>
                        </a:spcBef>
                        <a:spcAft>
                          <a:spcPts val="0"/>
                        </a:spcAft>
                      </a:pPr>
                      <a:r>
                        <a:rPr lang="en-US" sz="2800" smtClean="0">
                          <a:latin typeface="Trebuchet MS" pitchFamily="34" charset="0"/>
                          <a:ea typeface="VNI-Times"/>
                          <a:cs typeface="VNI-Times"/>
                        </a:rPr>
                        <a:t>   </a:t>
                      </a:r>
                      <a:endParaRPr lang="en-US" sz="2800">
                        <a:latin typeface="Trebuchet MS" pitchFamily="34" charset="0"/>
                        <a:ea typeface="Times New Roman"/>
                        <a:cs typeface="Times New Roman"/>
                      </a:endParaRPr>
                    </a:p>
                  </a:txBody>
                  <a:tcPr marL="68580" marR="68580" marT="0" marB="0"/>
                </a:tc>
                <a:tc>
                  <a:txBody>
                    <a:bodyPr/>
                    <a:lstStyle/>
                    <a:p>
                      <a:pPr rtl="0"/>
                      <a:r>
                        <a:rPr kumimoji="0" lang="en-US" sz="2800" kern="1200" baseline="0" smtClean="0">
                          <a:solidFill>
                            <a:schemeClr val="dk1"/>
                          </a:solidFill>
                          <a:latin typeface="Arial" pitchFamily="34" charset="0"/>
                          <a:ea typeface="+mn-ea"/>
                          <a:cs typeface="Arial" pitchFamily="34" charset="0"/>
                        </a:rPr>
                        <a:t>Đề kháng Cl:</a:t>
                      </a:r>
                    </a:p>
                    <a:p>
                      <a:pPr rtl="0"/>
                      <a:r>
                        <a:rPr kumimoji="0" lang="vi-VN" sz="2800" kern="1200" baseline="0" smtClean="0">
                          <a:solidFill>
                            <a:schemeClr val="dk1"/>
                          </a:solidFill>
                          <a:latin typeface="Arial" pitchFamily="34" charset="0"/>
                          <a:ea typeface="+mn-ea"/>
                          <a:cs typeface="Arial" pitchFamily="34" charset="0"/>
                        </a:rPr>
                        <a:t>   Cường Aldosterone</a:t>
                      </a:r>
                    </a:p>
                    <a:p>
                      <a:pPr rtl="0"/>
                      <a:r>
                        <a:rPr kumimoji="0" lang="en-US" sz="2800" kern="1200" baseline="0" smtClean="0">
                          <a:solidFill>
                            <a:schemeClr val="dk1"/>
                          </a:solidFill>
                          <a:latin typeface="Arial" pitchFamily="34" charset="0"/>
                          <a:ea typeface="+mn-ea"/>
                          <a:cs typeface="Arial" pitchFamily="34" charset="0"/>
                        </a:rPr>
                        <a:t>   HC Cushing</a:t>
                      </a:r>
                    </a:p>
                    <a:p>
                      <a:pPr rtl="0"/>
                      <a:r>
                        <a:rPr kumimoji="0" lang="en-US" sz="2800" kern="1200" baseline="0" smtClean="0">
                          <a:solidFill>
                            <a:schemeClr val="dk1"/>
                          </a:solidFill>
                          <a:latin typeface="Arial" pitchFamily="34" charset="0"/>
                          <a:ea typeface="+mn-ea"/>
                          <a:cs typeface="Arial" pitchFamily="34" charset="0"/>
                        </a:rPr>
                        <a:t>   Đang sử dụng lợi tiểu</a:t>
                      </a:r>
                    </a:p>
                    <a:p>
                      <a:pPr rtl="0"/>
                      <a:r>
                        <a:rPr kumimoji="0" lang="en-US" sz="2800" kern="1200" baseline="0" smtClean="0">
                          <a:solidFill>
                            <a:schemeClr val="dk1"/>
                          </a:solidFill>
                          <a:latin typeface="Arial" pitchFamily="34" charset="0"/>
                          <a:ea typeface="+mn-ea"/>
                          <a:cs typeface="Arial" pitchFamily="34" charset="0"/>
                        </a:rPr>
                        <a:t>   Giảm kali máu nặng</a:t>
                      </a:r>
                    </a:p>
                    <a:p>
                      <a:pPr rtl="0"/>
                      <a:r>
                        <a:rPr kumimoji="0" lang="en-US" sz="2800" kern="1200" baseline="0" smtClean="0">
                          <a:solidFill>
                            <a:schemeClr val="dk1"/>
                          </a:solidFill>
                          <a:latin typeface="Arial" pitchFamily="34" charset="0"/>
                          <a:ea typeface="+mn-ea"/>
                          <a:cs typeface="Arial" pitchFamily="34" charset="0"/>
                        </a:rPr>
                        <a:t>   Hội chứng Bartter</a:t>
                      </a:r>
                    </a:p>
                    <a:p>
                      <a:pPr rtl="0"/>
                      <a:r>
                        <a:rPr kumimoji="0" lang="en-US" sz="2800" kern="1200" baseline="0" smtClean="0">
                          <a:solidFill>
                            <a:schemeClr val="dk1"/>
                          </a:solidFill>
                          <a:latin typeface="Arial" pitchFamily="34" charset="0"/>
                          <a:ea typeface="+mn-ea"/>
                          <a:cs typeface="Arial" pitchFamily="34" charset="0"/>
                        </a:rPr>
                        <a:t>   HC Gitelman</a:t>
                      </a:r>
                    </a:p>
                    <a:p>
                      <a:pPr marL="0" marR="0">
                        <a:spcBef>
                          <a:spcPts val="0"/>
                        </a:spcBef>
                        <a:spcAft>
                          <a:spcPts val="0"/>
                        </a:spcAft>
                      </a:pPr>
                      <a:endParaRPr lang="en-US" sz="2800">
                        <a:latin typeface="Arial" pitchFamily="34" charset="0"/>
                        <a:ea typeface="Times New Roman"/>
                        <a:cs typeface="Arial" pitchFamily="34" charset="0"/>
                      </a:endParaRPr>
                    </a:p>
                  </a:txBody>
                  <a:tcPr marL="68580" marR="68580" marT="0" marB="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752600"/>
            <a:ext cx="7467600" cy="4953000"/>
          </a:xfrm>
        </p:spPr>
        <p:txBody>
          <a:bodyPr>
            <a:noAutofit/>
          </a:bodyPr>
          <a:lstStyle/>
          <a:p>
            <a:pPr lvl="0">
              <a:buNone/>
            </a:pPr>
            <a:r>
              <a:rPr lang="en-US" sz="2400" smtClean="0"/>
              <a:t>Đánh giá Clo nước tiểu: Clo niệu 24 giờ tăng cao </a:t>
            </a:r>
            <a:r>
              <a:rPr lang="en-US" sz="2400" smtClean="0">
                <a:sym typeface="Wingdings"/>
              </a:rPr>
              <a:t></a:t>
            </a:r>
            <a:r>
              <a:rPr lang="en-US" sz="2400" smtClean="0"/>
              <a:t> theo dõi hội chứng Bartter hoặc Gitelman. </a:t>
            </a:r>
          </a:p>
          <a:p>
            <a:pPr lvl="0">
              <a:buNone/>
            </a:pPr>
            <a:r>
              <a:rPr lang="en-US" sz="2400" smtClean="0"/>
              <a:t>Canxi nước tiểu 24 giờ giảm, magie nước tiểu 24 giờ tăng, magie máu giảm nên đây là hội chứng Gitelman. </a:t>
            </a:r>
          </a:p>
          <a:p>
            <a:pPr lvl="0">
              <a:buNone/>
            </a:pPr>
            <a:r>
              <a:rPr lang="en-US" sz="2400" smtClean="0"/>
              <a:t>Các đặc điểm về điện giải và toan kiềm của hội chứng Gitelman giống như khi dùng lợi tiểu thiazide, do đó cần loại trừ bệnh nhân dùng lợi tiểu thiazide trước đó.</a:t>
            </a:r>
          </a:p>
          <a:p>
            <a:pPr>
              <a:buNone/>
            </a:pPr>
            <a:r>
              <a:rPr lang="en-US" sz="2400" smtClean="0"/>
              <a:t>Kết luận: </a:t>
            </a:r>
            <a:r>
              <a:rPr lang="en-US" sz="2400" b="1" smtClean="0">
                <a:solidFill>
                  <a:srgbClr val="00B050"/>
                </a:solidFill>
              </a:rPr>
              <a:t>Kiềm chuyển hóa do hội chứng Gitelman.</a:t>
            </a:r>
          </a:p>
          <a:p>
            <a:pPr lvl="0">
              <a:buNone/>
            </a:pPr>
            <a:endParaRPr lang="en-US" sz="23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10:</a:t>
            </a:r>
            <a:br>
              <a:rPr lang="en-US" smtClean="0"/>
            </a:br>
            <a:endParaRPr lang="en-US"/>
          </a:p>
        </p:txBody>
      </p:sp>
      <p:sp>
        <p:nvSpPr>
          <p:cNvPr id="3" name="Content Placeholder 2"/>
          <p:cNvSpPr>
            <a:spLocks noGrp="1"/>
          </p:cNvSpPr>
          <p:nvPr>
            <p:ph idx="1"/>
          </p:nvPr>
        </p:nvSpPr>
        <p:spPr/>
        <p:txBody>
          <a:bodyPr/>
          <a:lstStyle/>
          <a:p>
            <a:pPr>
              <a:buNone/>
            </a:pPr>
            <a:r>
              <a:rPr lang="en-US" smtClean="0"/>
              <a:t>Bệnh nhân nữ 21 tuổi, được phát hiện hôn mê nằm ngoài đường.</a:t>
            </a:r>
          </a:p>
          <a:p>
            <a:pPr>
              <a:buNone/>
            </a:pPr>
            <a:r>
              <a:rPr lang="en-US" smtClean="0"/>
              <a:t>Khám:</a:t>
            </a:r>
          </a:p>
          <a:p>
            <a:pPr>
              <a:buNone/>
            </a:pPr>
            <a:r>
              <a:rPr lang="en-US" smtClean="0"/>
              <a:t>Bệnh nhân mê, tím nhẹ, SpO</a:t>
            </a:r>
            <a:r>
              <a:rPr lang="en-US" baseline="-25000" smtClean="0"/>
              <a:t>2</a:t>
            </a:r>
            <a:r>
              <a:rPr lang="en-US" smtClean="0"/>
              <a:t> 92%</a:t>
            </a:r>
          </a:p>
          <a:p>
            <a:pPr>
              <a:buNone/>
            </a:pPr>
            <a:r>
              <a:rPr lang="en-US" smtClean="0"/>
              <a:t>Thở chậm, yếu, có lúc ngưng thở ngắn.</a:t>
            </a:r>
          </a:p>
          <a:p>
            <a:pPr>
              <a:buNone/>
            </a:pPr>
            <a:r>
              <a:rPr lang="en-US" smtClean="0"/>
              <a:t>Đồng tử 2 bên co nhỏ.</a:t>
            </a:r>
          </a:p>
          <a:p>
            <a:pPr>
              <a:buNone/>
            </a:pPr>
            <a:r>
              <a:rPr lang="en-US" smtClean="0"/>
              <a:t>Tiền căn: không rõ.</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143000"/>
          <a:ext cx="7620000" cy="4038600"/>
        </p:xfrm>
        <a:graphic>
          <a:graphicData uri="http://schemas.openxmlformats.org/drawingml/2006/table">
            <a:tbl>
              <a:tblPr firstRow="1" bandRow="1">
                <a:tableStyleId>{5C22544A-7EE6-4342-B048-85BDC9FD1C3A}</a:tableStyleId>
              </a:tblPr>
              <a:tblGrid>
                <a:gridCol w="3810000"/>
                <a:gridCol w="3810000"/>
              </a:tblGrid>
              <a:tr h="6731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6731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6731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7,26</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58 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65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a:latin typeface="Times New Roman"/>
                          <a:ea typeface="Calibri"/>
                          <a:cs typeface="Times New Roman"/>
                        </a:rPr>
                        <a:t>25 mmol/l</a:t>
                      </a: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2800" smtClean="0"/>
              <a:t>Bước 1: pH = 7,26 </a:t>
            </a:r>
            <a:r>
              <a:rPr lang="en-US" sz="2800" smtClean="0">
                <a:sym typeface="Wingdings"/>
              </a:rPr>
              <a:t></a:t>
            </a:r>
            <a:r>
              <a:rPr lang="en-US" sz="2800" smtClean="0"/>
              <a:t> toan máu</a:t>
            </a:r>
          </a:p>
          <a:p>
            <a:pPr lvl="0">
              <a:buNone/>
            </a:pPr>
            <a:r>
              <a:rPr lang="en-US" sz="2800" smtClean="0"/>
              <a:t>Bước 2: pCO</a:t>
            </a:r>
            <a:r>
              <a:rPr lang="en-US" sz="2800" baseline="-25000" smtClean="0"/>
              <a:t>2 </a:t>
            </a:r>
            <a:r>
              <a:rPr lang="en-US" sz="2800" smtClean="0"/>
              <a:t>= 58 mmHg &gt; 40 </a:t>
            </a:r>
            <a:r>
              <a:rPr lang="en-US" sz="2800" smtClean="0">
                <a:sym typeface="Wingdings"/>
              </a:rPr>
              <a:t></a:t>
            </a:r>
            <a:r>
              <a:rPr lang="en-US" sz="2800" smtClean="0"/>
              <a:t> toan hô hấp </a:t>
            </a:r>
          </a:p>
          <a:p>
            <a:pPr lvl="0">
              <a:buNone/>
            </a:pPr>
            <a:r>
              <a:rPr lang="en-US" sz="2800" smtClean="0"/>
              <a:t>Bước 3: đánh giá hô hấp cấp hay mạn</a:t>
            </a:r>
          </a:p>
          <a:p>
            <a:pPr>
              <a:buNone/>
            </a:pPr>
            <a:r>
              <a:rPr lang="en-US" sz="2800" smtClean="0">
                <a:sym typeface="Symbol"/>
              </a:rPr>
              <a:t></a:t>
            </a:r>
            <a:r>
              <a:rPr lang="en-US" sz="2800" smtClean="0"/>
              <a:t>pH/</a:t>
            </a:r>
            <a:r>
              <a:rPr lang="en-US" sz="2800" smtClean="0">
                <a:sym typeface="Symbol"/>
              </a:rPr>
              <a:t></a:t>
            </a:r>
            <a:r>
              <a:rPr lang="en-US" sz="2800" smtClean="0"/>
              <a:t>PaCO</a:t>
            </a:r>
            <a:r>
              <a:rPr lang="en-US" sz="2800" baseline="-25000" smtClean="0"/>
              <a:t>2</a:t>
            </a:r>
            <a:r>
              <a:rPr lang="en-US" sz="2800" smtClean="0"/>
              <a:t> = (7,4 – 7,26)/(58 – 40) # 0,008 </a:t>
            </a:r>
            <a:r>
              <a:rPr lang="en-US" sz="2800" smtClean="0">
                <a:sym typeface="Wingdings"/>
              </a:rPr>
              <a:t></a:t>
            </a:r>
            <a:r>
              <a:rPr lang="en-US" sz="2800" smtClean="0"/>
              <a:t> toan hô hấp cấp</a:t>
            </a:r>
          </a:p>
          <a:p>
            <a:pPr>
              <a:buNone/>
            </a:pPr>
            <a:r>
              <a:rPr lang="en-US" sz="2800" smtClean="0"/>
              <a:t>KMĐM: Toan hô hấp cấp + Giảm oxy máu mức độ nhẹ.</a:t>
            </a:r>
          </a:p>
          <a:p>
            <a:pPr lvl="0">
              <a:buNone/>
            </a:pPr>
            <a:r>
              <a:rPr lang="en-US" sz="2800" smtClean="0"/>
              <a:t>  </a:t>
            </a:r>
          </a:p>
          <a:p>
            <a:pPr>
              <a:buNone/>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457200" y="1219200"/>
            <a:ext cx="7239000" cy="4953000"/>
          </a:xfrm>
        </p:spPr>
        <p:txBody>
          <a:bodyPr>
            <a:normAutofit fontScale="92500" lnSpcReduction="10000"/>
          </a:bodyPr>
          <a:lstStyle/>
          <a:p>
            <a:pPr lvl="0">
              <a:buNone/>
            </a:pPr>
            <a:r>
              <a:rPr lang="en-US" sz="2800" smtClean="0"/>
              <a:t>Đánh giá P(A-a)O</a:t>
            </a:r>
            <a:r>
              <a:rPr lang="en-US" sz="2800" baseline="-25000" smtClean="0"/>
              <a:t>2 </a:t>
            </a:r>
            <a:r>
              <a:rPr lang="en-US" sz="2800" smtClean="0"/>
              <a:t>(chênh áp oxy phế nang – động mạch).</a:t>
            </a:r>
          </a:p>
          <a:p>
            <a:pPr lvl="0">
              <a:buNone/>
            </a:pPr>
            <a:r>
              <a:rPr lang="en-US" sz="2800" smtClean="0"/>
              <a:t>P</a:t>
            </a:r>
            <a:r>
              <a:rPr lang="en-US" sz="2800" baseline="-25000" smtClean="0"/>
              <a:t>A</a:t>
            </a:r>
            <a:r>
              <a:rPr lang="en-US" sz="2800" smtClean="0"/>
              <a:t>O</a:t>
            </a:r>
            <a:r>
              <a:rPr lang="en-US" sz="2800" baseline="-25000" smtClean="0"/>
              <a:t>2</a:t>
            </a:r>
            <a:r>
              <a:rPr lang="en-US" sz="2800" smtClean="0"/>
              <a:t> = FiO</a:t>
            </a:r>
            <a:r>
              <a:rPr lang="en-US" sz="2800" baseline="-25000" smtClean="0"/>
              <a:t>2</a:t>
            </a:r>
            <a:r>
              <a:rPr lang="en-US" sz="2800" smtClean="0"/>
              <a:t> x 713 – PaCO</a:t>
            </a:r>
            <a:r>
              <a:rPr lang="en-US" sz="2800" baseline="-25000" smtClean="0"/>
              <a:t>2</a:t>
            </a:r>
            <a:r>
              <a:rPr lang="en-US" sz="2800" smtClean="0"/>
              <a:t> x 1,25 = 0,21 x 713 – 58 x 1,25 = 77 mmHg</a:t>
            </a:r>
          </a:p>
          <a:p>
            <a:pPr lvl="0">
              <a:buNone/>
            </a:pPr>
            <a:r>
              <a:rPr lang="en-US" sz="2800" smtClean="0"/>
              <a:t>P(A-a)O</a:t>
            </a:r>
            <a:r>
              <a:rPr lang="en-US" sz="2800" baseline="-25000" smtClean="0"/>
              <a:t>2</a:t>
            </a:r>
            <a:r>
              <a:rPr lang="en-US" sz="2800" smtClean="0"/>
              <a:t> = P</a:t>
            </a:r>
            <a:r>
              <a:rPr lang="en-US" sz="2800" baseline="-25000" smtClean="0"/>
              <a:t>A</a:t>
            </a:r>
            <a:r>
              <a:rPr lang="en-US" sz="2800" smtClean="0"/>
              <a:t>O</a:t>
            </a:r>
            <a:r>
              <a:rPr lang="en-US" sz="2800" baseline="-25000" smtClean="0"/>
              <a:t>2 </a:t>
            </a:r>
            <a:r>
              <a:rPr lang="en-US" sz="2800" smtClean="0"/>
              <a:t>– PaO</a:t>
            </a:r>
            <a:r>
              <a:rPr lang="en-US" sz="2800" baseline="-25000" smtClean="0"/>
              <a:t>2</a:t>
            </a:r>
            <a:r>
              <a:rPr lang="en-US" sz="2800" smtClean="0"/>
              <a:t> = 77 – 65 = 12 mmHg &lt; 20 mmHg (giá trị bình thường khi thở khí trời có FiO</a:t>
            </a:r>
            <a:r>
              <a:rPr lang="en-US" sz="2800" baseline="-25000" smtClean="0"/>
              <a:t>2</a:t>
            </a:r>
            <a:r>
              <a:rPr lang="en-US" sz="2800" smtClean="0"/>
              <a:t> 21%) </a:t>
            </a:r>
            <a:r>
              <a:rPr lang="en-US" sz="2800" smtClean="0">
                <a:sym typeface="Wingdings"/>
              </a:rPr>
              <a:t></a:t>
            </a:r>
            <a:r>
              <a:rPr lang="en-US" sz="2800" smtClean="0"/>
              <a:t> P(A-a)O</a:t>
            </a:r>
            <a:r>
              <a:rPr lang="en-US" sz="2800" baseline="-25000" smtClean="0"/>
              <a:t>2</a:t>
            </a:r>
            <a:r>
              <a:rPr lang="en-US" sz="2800" smtClean="0"/>
              <a:t> thấp chứng tỏ toan hô hấp chỉ do giảm thông khí phế nang. Điều này có ích trong loại trừ viêm phổi hít, vốn thường gặp ở bệnh nhân mê.</a:t>
            </a:r>
          </a:p>
          <a:p>
            <a:pPr lvl="0">
              <a:buNone/>
            </a:pPr>
            <a:r>
              <a:rPr lang="en-US" sz="2800" smtClean="0"/>
              <a:t>Kết luận: </a:t>
            </a:r>
            <a:r>
              <a:rPr lang="en-US" sz="2800" b="1" smtClean="0">
                <a:solidFill>
                  <a:srgbClr val="00B050"/>
                </a:solidFill>
              </a:rPr>
              <a:t>Toan hô hấp cấp do giảm thông khí nghĩ do quá liều thuốc gây nghiện.    </a:t>
            </a:r>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239000" cy="1143000"/>
          </a:xfrm>
        </p:spPr>
        <p:txBody>
          <a:bodyPr>
            <a:noAutofit/>
          </a:bodyPr>
          <a:lstStyle/>
          <a:p>
            <a:r>
              <a:rPr lang="en-US" sz="4000" smtClean="0"/>
              <a:t>Trường hợp 11:</a:t>
            </a:r>
            <a:br>
              <a:rPr lang="en-US" sz="4000" smtClean="0"/>
            </a:br>
            <a:endParaRPr lang="en-US" sz="4000"/>
          </a:p>
        </p:txBody>
      </p:sp>
      <p:sp>
        <p:nvSpPr>
          <p:cNvPr id="3" name="Content Placeholder 2"/>
          <p:cNvSpPr>
            <a:spLocks noGrp="1"/>
          </p:cNvSpPr>
          <p:nvPr>
            <p:ph idx="1"/>
          </p:nvPr>
        </p:nvSpPr>
        <p:spPr/>
        <p:txBody>
          <a:bodyPr/>
          <a:lstStyle/>
          <a:p>
            <a:pPr>
              <a:buNone/>
            </a:pPr>
            <a:r>
              <a:rPr lang="en-US" smtClean="0"/>
              <a:t>Bệnh nhân nam 69 tuổi, nhập viện vì khó thở.</a:t>
            </a:r>
          </a:p>
          <a:p>
            <a:pPr>
              <a:buNone/>
            </a:pPr>
            <a:r>
              <a:rPr lang="en-US" smtClean="0"/>
              <a:t>3 ngày nay bệnh nhân ho, khạc đàm mủ, khó thở nhiều, ngủ gà. </a:t>
            </a:r>
          </a:p>
          <a:p>
            <a:pPr>
              <a:buNone/>
            </a:pPr>
            <a:r>
              <a:rPr lang="en-US" smtClean="0"/>
              <a:t>Tiền căn:</a:t>
            </a:r>
          </a:p>
          <a:p>
            <a:pPr>
              <a:buNone/>
            </a:pPr>
            <a:r>
              <a:rPr lang="en-US" smtClean="0"/>
              <a:t>	Hút thuốc lá nhiều từ trẻ.</a:t>
            </a:r>
          </a:p>
          <a:p>
            <a:pPr>
              <a:buNone/>
            </a:pPr>
            <a:r>
              <a:rPr lang="en-US" smtClean="0"/>
              <a:t>	Được chẩn đoán bệnh phổi tắc nghẽn mạn tính 5 năm nay, đang điều trị thở oxy tại nhà.</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2800" b="1" smtClean="0">
                <a:solidFill>
                  <a:srgbClr val="00B050"/>
                </a:solidFill>
              </a:rPr>
              <a:t>Đọc kết quả khí máu động mạch:</a:t>
            </a:r>
          </a:p>
          <a:p>
            <a:pPr>
              <a:buNone/>
            </a:pPr>
            <a:endParaRPr lang="en-US" sz="2300" smtClean="0"/>
          </a:p>
          <a:p>
            <a:pPr lvl="0">
              <a:buNone/>
            </a:pPr>
            <a:r>
              <a:rPr lang="en-US" sz="2300" smtClean="0"/>
              <a:t>Bước 1: pH = 7,26 &lt; 7,35 </a:t>
            </a:r>
            <a:r>
              <a:rPr lang="en-US" sz="2300" smtClean="0">
                <a:sym typeface="Wingdings"/>
              </a:rPr>
              <a:t></a:t>
            </a:r>
            <a:r>
              <a:rPr lang="en-US" sz="2300" smtClean="0"/>
              <a:t> toan máu</a:t>
            </a:r>
          </a:p>
          <a:p>
            <a:pPr lvl="0">
              <a:buNone/>
            </a:pPr>
            <a:r>
              <a:rPr lang="en-US" sz="2300" smtClean="0"/>
              <a:t>Bước 2: HCO</a:t>
            </a:r>
            <a:r>
              <a:rPr lang="en-US" sz="2300" baseline="-25000" smtClean="0"/>
              <a:t>3</a:t>
            </a:r>
            <a:r>
              <a:rPr lang="en-US" sz="2300" baseline="30000" smtClean="0"/>
              <a:t>-</a:t>
            </a:r>
            <a:r>
              <a:rPr lang="en-US" sz="2300" baseline="-25000" smtClean="0"/>
              <a:t> </a:t>
            </a:r>
            <a:r>
              <a:rPr lang="en-US" sz="2300" smtClean="0"/>
              <a:t>= 8,1 mm/l &lt; 22 </a:t>
            </a:r>
            <a:r>
              <a:rPr lang="en-US" sz="2300" smtClean="0">
                <a:sym typeface="Wingdings"/>
              </a:rPr>
              <a:t></a:t>
            </a:r>
            <a:r>
              <a:rPr lang="en-US" sz="2300" smtClean="0"/>
              <a:t> toan chuyển hóa</a:t>
            </a:r>
          </a:p>
          <a:p>
            <a:pPr lvl="0">
              <a:buNone/>
            </a:pPr>
            <a:r>
              <a:rPr lang="en-US" sz="2300" smtClean="0"/>
              <a:t>Bước 3: tính bù của hô hấp</a:t>
            </a:r>
          </a:p>
          <a:p>
            <a:pPr>
              <a:buNone/>
            </a:pPr>
            <a:r>
              <a:rPr lang="en-US" sz="2300" smtClean="0"/>
              <a:t>	PaCO</a:t>
            </a:r>
            <a:r>
              <a:rPr lang="en-US" sz="2300" baseline="-25000" smtClean="0"/>
              <a:t>2</a:t>
            </a:r>
            <a:r>
              <a:rPr lang="en-US" sz="2300" smtClean="0"/>
              <a:t> dự đoán = (1,5 x 8,1) + 8 = 20 </a:t>
            </a:r>
            <a:r>
              <a:rPr lang="en-US" sz="2300" smtClean="0">
                <a:sym typeface="Wingdings"/>
              </a:rPr>
              <a:t></a:t>
            </a:r>
            <a:r>
              <a:rPr lang="en-US" sz="2300" smtClean="0"/>
              <a:t> PaCO</a:t>
            </a:r>
            <a:r>
              <a:rPr lang="en-US" sz="2300" baseline="-25000" smtClean="0"/>
              <a:t>2 </a:t>
            </a:r>
            <a:r>
              <a:rPr lang="en-US" sz="2300" smtClean="0"/>
              <a:t>thực tế bằng PaCO</a:t>
            </a:r>
            <a:r>
              <a:rPr lang="en-US" sz="2300" baseline="-25000" smtClean="0"/>
              <a:t>2 </a:t>
            </a:r>
            <a:r>
              <a:rPr lang="en-US" sz="2300" smtClean="0"/>
              <a:t>dự</a:t>
            </a:r>
            <a:r>
              <a:rPr lang="en-US" sz="2300" baseline="-25000" smtClean="0"/>
              <a:t> </a:t>
            </a:r>
            <a:r>
              <a:rPr lang="en-US" sz="2300" smtClean="0"/>
              <a:t>đoán.</a:t>
            </a:r>
          </a:p>
          <a:p>
            <a:pPr lvl="0">
              <a:buNone/>
            </a:pPr>
            <a:r>
              <a:rPr lang="en-US" sz="2300" smtClean="0"/>
              <a:t>Bước 4: </a:t>
            </a:r>
          </a:p>
          <a:p>
            <a:pPr lvl="0">
              <a:buNone/>
            </a:pPr>
            <a:r>
              <a:rPr lang="en-US" sz="2300" smtClean="0"/>
              <a:t>	Anion gap máu (AG) = [Na</a:t>
            </a:r>
            <a:r>
              <a:rPr lang="en-US" sz="2300" baseline="30000" smtClean="0"/>
              <a:t>+</a:t>
            </a:r>
            <a:r>
              <a:rPr lang="en-US" sz="2300" smtClean="0"/>
              <a:t>] + [HCO</a:t>
            </a:r>
            <a:r>
              <a:rPr lang="en-US" sz="2300" baseline="-25000" smtClean="0"/>
              <a:t>3-</a:t>
            </a:r>
            <a:r>
              <a:rPr lang="en-US" sz="2300" smtClean="0"/>
              <a:t>] – [Cl</a:t>
            </a:r>
            <a:r>
              <a:rPr lang="en-US" sz="2300" baseline="30000" smtClean="0"/>
              <a:t>-</a:t>
            </a:r>
            <a:r>
              <a:rPr lang="en-US" sz="2300" smtClean="0"/>
              <a:t>] = 136 – 8,1 – 99 = 28,9 &gt; 12 </a:t>
            </a:r>
            <a:r>
              <a:rPr lang="en-US" sz="2300" smtClean="0">
                <a:sym typeface="Wingdings"/>
              </a:rPr>
              <a:t></a:t>
            </a:r>
            <a:r>
              <a:rPr lang="en-US" sz="2300" smtClean="0"/>
              <a:t> tăng anion gap.</a:t>
            </a:r>
          </a:p>
          <a:p>
            <a:pPr lvl="0">
              <a:buNone/>
            </a:pPr>
            <a:r>
              <a:rPr lang="en-US" sz="2300" smtClean="0">
                <a:sym typeface="Symbol"/>
              </a:rPr>
              <a:t>	</a:t>
            </a:r>
            <a:r>
              <a:rPr lang="en-US" sz="2300" smtClean="0"/>
              <a:t>AG/</a:t>
            </a:r>
            <a:r>
              <a:rPr lang="en-US" sz="2300" smtClean="0">
                <a:sym typeface="Symbol"/>
              </a:rPr>
              <a:t></a:t>
            </a:r>
            <a:r>
              <a:rPr lang="en-US" sz="2300" smtClean="0"/>
              <a:t> HCO</a:t>
            </a:r>
            <a:r>
              <a:rPr lang="en-US" sz="2300" baseline="-25000" smtClean="0"/>
              <a:t>3-</a:t>
            </a:r>
            <a:r>
              <a:rPr lang="en-US" sz="2300" smtClean="0"/>
              <a:t> = (28,9 – 12)/(24 – 8,1) # 1,06 </a:t>
            </a:r>
            <a:r>
              <a:rPr lang="en-US" sz="2300" smtClean="0">
                <a:sym typeface="Wingdings"/>
              </a:rPr>
              <a:t></a:t>
            </a:r>
            <a:r>
              <a:rPr lang="en-US" sz="2300" smtClean="0"/>
              <a:t> toan chuyển hóa tăng AG đơn thuần</a:t>
            </a:r>
          </a:p>
          <a:p>
            <a:pPr lvl="0">
              <a:buNone/>
            </a:pPr>
            <a:r>
              <a:rPr lang="en-US" sz="2300" smtClean="0"/>
              <a:t>KMĐM: Toan chuyển hóa tăng anion gap đơn thuần.  </a:t>
            </a:r>
          </a:p>
          <a:p>
            <a:pPr>
              <a:buNone/>
            </a:pP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143000"/>
          <a:ext cx="7620000" cy="4711700"/>
        </p:xfrm>
        <a:graphic>
          <a:graphicData uri="http://schemas.openxmlformats.org/drawingml/2006/table">
            <a:tbl>
              <a:tblPr firstRow="1" bandRow="1">
                <a:tableStyleId>{5C22544A-7EE6-4342-B048-85BDC9FD1C3A}</a:tableStyleId>
              </a:tblPr>
              <a:tblGrid>
                <a:gridCol w="3810000"/>
                <a:gridCol w="3810000"/>
              </a:tblGrid>
              <a:tr h="6731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6731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6731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7,2</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78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40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6731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lgn="ctr">
                        <a:spcBef>
                          <a:spcPts val="0"/>
                        </a:spcBef>
                        <a:spcAft>
                          <a:spcPts val="0"/>
                        </a:spcAft>
                      </a:pPr>
                      <a:r>
                        <a:rPr lang="en-US" sz="2800" b="1" smtClean="0">
                          <a:latin typeface="Times New Roman"/>
                          <a:ea typeface="Calibri"/>
                          <a:cs typeface="Times New Roman"/>
                        </a:rPr>
                        <a:t>29.7 </a:t>
                      </a:r>
                      <a:r>
                        <a:rPr lang="en-US" sz="2800" b="1">
                          <a:latin typeface="Times New Roman"/>
                          <a:ea typeface="Calibri"/>
                          <a:cs typeface="Times New Roman"/>
                        </a:rPr>
                        <a:t>mmol/l</a:t>
                      </a:r>
                      <a:endParaRPr lang="en-US" sz="2800" b="1">
                        <a:latin typeface="Calibri"/>
                        <a:ea typeface="Calibri"/>
                        <a:cs typeface="Times New Roman"/>
                      </a:endParaRPr>
                    </a:p>
                  </a:txBody>
                  <a:tcPr marL="68580" marR="68580" marT="0" marB="0"/>
                </a:tc>
              </a:tr>
              <a:tr h="673100">
                <a:tc gridSpan="2">
                  <a:txBody>
                    <a:bodyPr/>
                    <a:lstStyle/>
                    <a:p>
                      <a:r>
                        <a:rPr lang="en-US" sz="2800" b="1" smtClean="0"/>
                        <a:t>             Sp</a:t>
                      </a:r>
                      <a:r>
                        <a:rPr kumimoji="0" lang="en-US" sz="2800" b="1" kern="1200" smtClean="0">
                          <a:solidFill>
                            <a:schemeClr val="dk1"/>
                          </a:solidFill>
                          <a:latin typeface="+mn-lt"/>
                          <a:ea typeface="+mn-ea"/>
                          <a:cs typeface="+mn-cs"/>
                        </a:rPr>
                        <a:t>O</a:t>
                      </a:r>
                      <a:r>
                        <a:rPr kumimoji="0" lang="en-US" sz="2800" b="1" kern="1200" baseline="-25000" smtClean="0">
                          <a:solidFill>
                            <a:schemeClr val="dk1"/>
                          </a:solidFill>
                          <a:latin typeface="+mn-lt"/>
                          <a:ea typeface="+mn-ea"/>
                          <a:cs typeface="+mn-cs"/>
                        </a:rPr>
                        <a:t>2                                            </a:t>
                      </a:r>
                      <a:r>
                        <a:rPr lang="en-US" sz="2800" b="1" smtClean="0">
                          <a:latin typeface="Times New Roman"/>
                          <a:ea typeface="Calibri"/>
                          <a:cs typeface="Times New Roman"/>
                        </a:rPr>
                        <a:t>87%</a:t>
                      </a:r>
                      <a:endParaRPr lang="en-US" sz="2800" b="1">
                        <a:latin typeface="Calibri"/>
                        <a:ea typeface="Calibri"/>
                        <a:cs typeface="Times New Roman"/>
                      </a:endParaRPr>
                    </a:p>
                  </a:txBody>
                  <a:tcPr/>
                </a:tc>
                <a:tc hMerge="1">
                  <a:txBody>
                    <a:bodyPr/>
                    <a:lstStyle/>
                    <a:p>
                      <a:pPr marL="0" marR="0" algn="ctr">
                        <a:spcBef>
                          <a:spcPts val="0"/>
                        </a:spcBef>
                        <a:spcAft>
                          <a:spcPts val="0"/>
                        </a:spcAft>
                      </a:pP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000" smtClean="0"/>
              <a:t>Bước 1: pH = 7,2 </a:t>
            </a:r>
            <a:r>
              <a:rPr lang="en-US" sz="3000" smtClean="0">
                <a:sym typeface="Wingdings"/>
              </a:rPr>
              <a:t></a:t>
            </a:r>
            <a:r>
              <a:rPr lang="en-US" sz="3000" smtClean="0"/>
              <a:t> toan máu</a:t>
            </a:r>
          </a:p>
          <a:p>
            <a:pPr lvl="0">
              <a:buNone/>
            </a:pPr>
            <a:r>
              <a:rPr lang="en-US" sz="3000" smtClean="0"/>
              <a:t>Bước 2: pCO</a:t>
            </a:r>
            <a:r>
              <a:rPr lang="en-US" sz="3000" baseline="-25000" smtClean="0"/>
              <a:t>2 </a:t>
            </a:r>
            <a:r>
              <a:rPr lang="en-US" sz="3000" smtClean="0"/>
              <a:t>= 78 mmHg &gt; 40 </a:t>
            </a:r>
            <a:r>
              <a:rPr lang="en-US" sz="3000" smtClean="0">
                <a:sym typeface="Wingdings"/>
              </a:rPr>
              <a:t></a:t>
            </a:r>
            <a:r>
              <a:rPr lang="en-US" sz="3000" smtClean="0"/>
              <a:t> toan hô hấp</a:t>
            </a:r>
          </a:p>
          <a:p>
            <a:pPr lvl="0">
              <a:buNone/>
            </a:pPr>
            <a:r>
              <a:rPr lang="en-US" sz="3000" smtClean="0"/>
              <a:t>Bước 3: </a:t>
            </a:r>
            <a:r>
              <a:rPr lang="en-US" sz="3200" smtClean="0"/>
              <a:t>đánh giá hô hấp cấp hay mạn</a:t>
            </a:r>
          </a:p>
          <a:p>
            <a:pPr>
              <a:buNone/>
            </a:pPr>
            <a:r>
              <a:rPr lang="en-US" sz="3200" smtClean="0">
                <a:sym typeface="Symbol"/>
              </a:rPr>
              <a:t></a:t>
            </a:r>
            <a:r>
              <a:rPr lang="en-US" sz="3200" smtClean="0"/>
              <a:t>pH/</a:t>
            </a:r>
            <a:r>
              <a:rPr lang="en-US" sz="3200" smtClean="0">
                <a:sym typeface="Symbol"/>
              </a:rPr>
              <a:t></a:t>
            </a:r>
            <a:r>
              <a:rPr lang="en-US" sz="3200" smtClean="0"/>
              <a:t>PaCO</a:t>
            </a:r>
            <a:r>
              <a:rPr lang="en-US" sz="3200" baseline="-25000" smtClean="0"/>
              <a:t>2</a:t>
            </a:r>
            <a:r>
              <a:rPr lang="en-US" sz="3200" smtClean="0"/>
              <a:t> = (7,4 – 7,2)/(78 – 40) # 0,005 </a:t>
            </a:r>
            <a:r>
              <a:rPr lang="en-US" sz="3200" smtClean="0">
                <a:sym typeface="Wingdings"/>
              </a:rPr>
              <a:t></a:t>
            </a:r>
            <a:r>
              <a:rPr lang="en-US" sz="3200" smtClean="0"/>
              <a:t> toan hô hấp cấp trên nền mạn.</a:t>
            </a:r>
          </a:p>
          <a:p>
            <a:pPr>
              <a:buNone/>
            </a:pPr>
            <a:r>
              <a:rPr lang="en-US" sz="3000" smtClean="0"/>
              <a:t>KMĐM: toan hô hấp cấp trên nền mạn</a:t>
            </a:r>
          </a:p>
          <a:p>
            <a:pPr>
              <a:buNone/>
            </a:pPr>
            <a:endParaRPr lang="en-US" sz="3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600200"/>
            <a:ext cx="7239000" cy="4953000"/>
          </a:xfrm>
        </p:spPr>
        <p:txBody>
          <a:bodyPr>
            <a:normAutofit/>
          </a:bodyPr>
          <a:lstStyle/>
          <a:p>
            <a:pPr>
              <a:buNone/>
            </a:pPr>
            <a:r>
              <a:rPr lang="en-US" sz="2800" smtClean="0"/>
              <a:t>PaO</a:t>
            </a:r>
            <a:r>
              <a:rPr lang="en-US" sz="2800" baseline="-25000" smtClean="0"/>
              <a:t>2</a:t>
            </a:r>
            <a:r>
              <a:rPr lang="en-US" sz="2800" smtClean="0"/>
              <a:t> = 40</a:t>
            </a:r>
            <a:r>
              <a:rPr lang="en-US" sz="2800" smtClean="0">
                <a:sym typeface="Wingdings"/>
              </a:rPr>
              <a:t>  giảm oxy máu mức độ nặng</a:t>
            </a:r>
            <a:endParaRPr lang="en-US" sz="2800" smtClean="0"/>
          </a:p>
          <a:p>
            <a:pPr>
              <a:buNone/>
            </a:pPr>
            <a:r>
              <a:rPr lang="en-US" sz="2800" smtClean="0"/>
              <a:t>Sp0</a:t>
            </a:r>
            <a:r>
              <a:rPr lang="en-US" sz="2800" baseline="-25000" smtClean="0"/>
              <a:t>2</a:t>
            </a:r>
            <a:r>
              <a:rPr lang="en-US" sz="2800" smtClean="0"/>
              <a:t>= 87</a:t>
            </a:r>
            <a:r>
              <a:rPr lang="en-US" sz="2800" smtClean="0">
                <a:sym typeface="Wingdings"/>
              </a:rPr>
              <a:t> </a:t>
            </a:r>
            <a:r>
              <a:rPr lang="en-US" sz="2800" smtClean="0"/>
              <a:t> Sa0</a:t>
            </a:r>
            <a:r>
              <a:rPr lang="en-US" sz="2800" baseline="-25000" smtClean="0"/>
              <a:t>2 </a:t>
            </a:r>
            <a:r>
              <a:rPr lang="en-US" sz="2800" smtClean="0">
                <a:sym typeface="Wingdings"/>
              </a:rPr>
              <a:t>= ? </a:t>
            </a:r>
            <a:r>
              <a:rPr lang="en-US" sz="2800" smtClean="0"/>
              <a:t> PaO</a:t>
            </a:r>
            <a:r>
              <a:rPr lang="en-US" sz="2800" baseline="-25000" smtClean="0"/>
              <a:t>2</a:t>
            </a:r>
            <a:r>
              <a:rPr lang="en-US" sz="2800" smtClean="0">
                <a:sym typeface="Wingdings"/>
              </a:rPr>
              <a:t> = ?</a:t>
            </a:r>
          </a:p>
          <a:p>
            <a:pPr>
              <a:buNone/>
            </a:pPr>
            <a:endParaRPr lang="en-US" sz="2800" smtClean="0"/>
          </a:p>
          <a:p>
            <a:pPr lvl="0">
              <a:buNone/>
            </a:pPr>
            <a:r>
              <a:rPr lang="en-US" sz="2800" smtClean="0"/>
              <a:t>Như vậy không phù hợp giữa Sa0</a:t>
            </a:r>
            <a:r>
              <a:rPr lang="en-US" sz="2800" baseline="-25000" smtClean="0"/>
              <a:t>2 </a:t>
            </a:r>
            <a:r>
              <a:rPr lang="en-US" sz="2800" smtClean="0"/>
              <a:t>và PaO</a:t>
            </a:r>
            <a:r>
              <a:rPr lang="en-US" sz="2800" baseline="-25000" smtClean="0"/>
              <a:t>2 </a:t>
            </a:r>
            <a:r>
              <a:rPr lang="en-US" sz="2800" smtClean="0">
                <a:sym typeface="Wingdings"/>
              </a:rPr>
              <a:t> lấy nhầm máu tĩnh mạch.</a:t>
            </a:r>
          </a:p>
          <a:p>
            <a:pPr lvl="0">
              <a:buNone/>
            </a:pPr>
            <a:r>
              <a:rPr lang="en-US" sz="2800" smtClean="0"/>
              <a:t>     </a:t>
            </a:r>
          </a:p>
          <a:p>
            <a:pPr lvl="0">
              <a:buNone/>
            </a:pPr>
            <a:r>
              <a:rPr lang="en-US" sz="2800" smtClean="0"/>
              <a:t>Kết luận: </a:t>
            </a:r>
            <a:r>
              <a:rPr lang="en-US" sz="2800" b="1" smtClean="0">
                <a:solidFill>
                  <a:srgbClr val="00B050"/>
                </a:solidFill>
              </a:rPr>
              <a:t>Toan hô hấp cấp trên nền mạn do đợt cấp COPD.    </a:t>
            </a: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7239000" cy="1143000"/>
          </a:xfrm>
        </p:spPr>
        <p:txBody>
          <a:bodyPr>
            <a:noAutofit/>
          </a:bodyPr>
          <a:lstStyle/>
          <a:p>
            <a:r>
              <a:rPr lang="en-US" sz="4800" smtClean="0"/>
              <a:t>Trường hợp 12:</a:t>
            </a:r>
            <a:br>
              <a:rPr lang="en-US" sz="4800" smtClean="0"/>
            </a:br>
            <a:endParaRPr lang="en-US" sz="4800"/>
          </a:p>
        </p:txBody>
      </p:sp>
      <p:sp>
        <p:nvSpPr>
          <p:cNvPr id="3" name="Content Placeholder 2"/>
          <p:cNvSpPr>
            <a:spLocks noGrp="1"/>
          </p:cNvSpPr>
          <p:nvPr>
            <p:ph idx="1"/>
          </p:nvPr>
        </p:nvSpPr>
        <p:spPr>
          <a:xfrm>
            <a:off x="609600" y="2209800"/>
            <a:ext cx="7239000" cy="4245936"/>
          </a:xfrm>
        </p:spPr>
        <p:txBody>
          <a:bodyPr>
            <a:normAutofit/>
          </a:bodyPr>
          <a:lstStyle/>
          <a:p>
            <a:pPr>
              <a:buNone/>
            </a:pPr>
            <a:r>
              <a:rPr lang="en-US" sz="3200" smtClean="0"/>
              <a:t>Bệnh nhân 69 tuổi, đột ngột ngưng tim một thời gian ngắn sau phẫu thuật. </a:t>
            </a:r>
          </a:p>
          <a:p>
            <a:pPr>
              <a:buNone/>
            </a:pPr>
            <a:r>
              <a:rPr lang="en-US" sz="3200" smtClean="0"/>
              <a:t>Khí máu động mạch được lấy 5 phút sau ngưng tim</a:t>
            </a:r>
            <a:endParaRPr lang="en-US" sz="3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76200"/>
          <a:ext cx="7848599" cy="6705600"/>
        </p:xfrm>
        <a:graphic>
          <a:graphicData uri="http://schemas.openxmlformats.org/drawingml/2006/table">
            <a:tbl>
              <a:tblPr firstRow="1" bandRow="1">
                <a:tableStyleId>{5C22544A-7EE6-4342-B048-85BDC9FD1C3A}</a:tableStyleId>
              </a:tblPr>
              <a:tblGrid>
                <a:gridCol w="3275598"/>
                <a:gridCol w="4573001"/>
              </a:tblGrid>
              <a:tr h="609600">
                <a:tc gridSpan="2">
                  <a:txBody>
                    <a:bodyPr/>
                    <a:lstStyle/>
                    <a:p>
                      <a:pPr algn="ctr"/>
                      <a:r>
                        <a:rPr lang="en-US" sz="2200" smtClean="0"/>
                        <a:t>Kết quả</a:t>
                      </a:r>
                      <a:r>
                        <a:rPr lang="en-US" sz="2200" baseline="0" smtClean="0"/>
                        <a:t> xét nghiệm: </a:t>
                      </a:r>
                      <a:endParaRPr lang="en-US" sz="2200"/>
                    </a:p>
                  </a:txBody>
                  <a:tcPr/>
                </a:tc>
                <a:tc hMerge="1">
                  <a:txBody>
                    <a:bodyPr/>
                    <a:lstStyle/>
                    <a:p>
                      <a:endParaRPr lang="en-US"/>
                    </a:p>
                  </a:txBody>
                  <a:tcPr/>
                </a:tc>
              </a:tr>
              <a:tr h="609600">
                <a:tc gridSpan="2">
                  <a:txBody>
                    <a:bodyPr/>
                    <a:lstStyle/>
                    <a:p>
                      <a:pPr algn="ctr"/>
                      <a:r>
                        <a:rPr kumimoji="0" lang="en-US" sz="2200" b="1" kern="1200" smtClean="0">
                          <a:solidFill>
                            <a:schemeClr val="dk1"/>
                          </a:solidFill>
                          <a:latin typeface="+mn-lt"/>
                          <a:ea typeface="+mn-ea"/>
                          <a:cs typeface="+mn-cs"/>
                        </a:rPr>
                        <a:t>Khí máu động mạch</a:t>
                      </a:r>
                      <a:endParaRPr lang="en-US" sz="2200" b="1"/>
                    </a:p>
                  </a:txBody>
                  <a:tcPr/>
                </a:tc>
                <a:tc hMerge="1">
                  <a:txBody>
                    <a:bodyPr/>
                    <a:lstStyle/>
                    <a:p>
                      <a:endParaRPr lang="en-US"/>
                    </a:p>
                  </a:txBody>
                  <a:tcPr/>
                </a:tc>
              </a:tr>
              <a:tr h="609600">
                <a:tc>
                  <a:txBody>
                    <a:bodyPr/>
                    <a:lstStyle/>
                    <a:p>
                      <a:r>
                        <a:rPr kumimoji="0" lang="en-US" sz="2200" b="1" kern="1200" smtClean="0">
                          <a:solidFill>
                            <a:schemeClr val="dk1"/>
                          </a:solidFill>
                          <a:latin typeface="+mn-lt"/>
                          <a:ea typeface="+mn-ea"/>
                          <a:cs typeface="+mn-cs"/>
                        </a:rPr>
                        <a:t>pH</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6,85</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pCO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82 mmHg</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pO</a:t>
                      </a:r>
                      <a:r>
                        <a:rPr kumimoji="0" lang="en-US" sz="2200" b="1" kern="1200" baseline="-25000" smtClean="0">
                          <a:solidFill>
                            <a:schemeClr val="dk1"/>
                          </a:solidFill>
                          <a:latin typeface="+mn-lt"/>
                          <a:ea typeface="+mn-ea"/>
                          <a:cs typeface="+mn-cs"/>
                        </a:rPr>
                        <a:t>2</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214 mmHg</a:t>
                      </a:r>
                      <a:endParaRPr lang="en-US" sz="2200" b="1">
                        <a:latin typeface="Calibri"/>
                        <a:ea typeface="Calibri"/>
                        <a:cs typeface="Times New Roman"/>
                      </a:endParaRPr>
                    </a:p>
                  </a:txBody>
                  <a:tcPr marL="68580" marR="68580" marT="0" marB="0"/>
                </a:tc>
              </a:tr>
              <a:tr h="609600">
                <a:tc>
                  <a:txBody>
                    <a:bodyPr/>
                    <a:lstStyle/>
                    <a:p>
                      <a:r>
                        <a:rPr kumimoji="0" lang="en-US" sz="2200" b="1" kern="1200" smtClean="0">
                          <a:solidFill>
                            <a:schemeClr val="dk1"/>
                          </a:solidFill>
                          <a:latin typeface="+mn-lt"/>
                          <a:ea typeface="+mn-ea"/>
                          <a:cs typeface="+mn-cs"/>
                        </a:rPr>
                        <a:t>HCO</a:t>
                      </a:r>
                      <a:r>
                        <a:rPr kumimoji="0" lang="en-US" sz="2200" b="1" kern="1200" baseline="-25000" smtClean="0">
                          <a:solidFill>
                            <a:schemeClr val="dk1"/>
                          </a:solidFill>
                          <a:latin typeface="+mn-lt"/>
                          <a:ea typeface="+mn-ea"/>
                          <a:cs typeface="+mn-cs"/>
                        </a:rPr>
                        <a:t>3-</a:t>
                      </a:r>
                      <a:r>
                        <a:rPr kumimoji="0" lang="en-US" sz="2200" b="1" kern="1200" smtClean="0">
                          <a:solidFill>
                            <a:schemeClr val="dk1"/>
                          </a:solidFill>
                          <a:latin typeface="+mn-lt"/>
                          <a:ea typeface="+mn-ea"/>
                          <a:cs typeface="+mn-cs"/>
                        </a:rPr>
                        <a:t> </a:t>
                      </a:r>
                      <a:endParaRPr lang="en-US" sz="2200" b="1"/>
                    </a:p>
                  </a:txBody>
                  <a:tcPr/>
                </a:tc>
                <a:tc>
                  <a:txBody>
                    <a:bodyPr/>
                    <a:lstStyle/>
                    <a:p>
                      <a:pPr marL="0" marR="0" algn="l">
                        <a:spcBef>
                          <a:spcPts val="0"/>
                        </a:spcBef>
                        <a:spcAft>
                          <a:spcPts val="0"/>
                        </a:spcAft>
                      </a:pPr>
                      <a:r>
                        <a:rPr lang="en-US" sz="2200" b="1">
                          <a:latin typeface="Times New Roman"/>
                          <a:ea typeface="Calibri"/>
                          <a:cs typeface="Times New Roman"/>
                        </a:rPr>
                        <a:t>14 mmol/l</a:t>
                      </a:r>
                      <a:endParaRPr lang="en-US" sz="2200" b="1">
                        <a:latin typeface="Calibri"/>
                        <a:ea typeface="Calibri"/>
                        <a:cs typeface="Times New Roman"/>
                      </a:endParaRPr>
                    </a:p>
                  </a:txBody>
                  <a:tcPr marL="68580" marR="68580" marT="0" marB="0"/>
                </a:tc>
              </a:tr>
              <a:tr h="609600">
                <a:tc gridSpan="2">
                  <a:txBody>
                    <a:bodyPr/>
                    <a:lstStyle/>
                    <a:p>
                      <a:pPr algn="ctr"/>
                      <a:r>
                        <a:rPr lang="en-US" sz="2200" b="1" smtClean="0">
                          <a:latin typeface="Calibri"/>
                          <a:ea typeface="Calibri"/>
                          <a:cs typeface="Times New Roman"/>
                        </a:rPr>
                        <a:t>Điện</a:t>
                      </a:r>
                      <a:r>
                        <a:rPr lang="en-US" sz="2200" b="1" baseline="0" smtClean="0">
                          <a:latin typeface="Calibri"/>
                          <a:ea typeface="Calibri"/>
                          <a:cs typeface="Times New Roman"/>
                        </a:rPr>
                        <a:t> giải đồ máu</a:t>
                      </a:r>
                      <a:endParaRPr lang="en-US" sz="2200" b="1">
                        <a:latin typeface="Calibri"/>
                        <a:ea typeface="Calibri"/>
                        <a:cs typeface="Times New Roman"/>
                      </a:endParaRPr>
                    </a:p>
                  </a:txBody>
                  <a:tcPr/>
                </a:tc>
                <a:tc hMerge="1">
                  <a:txBody>
                    <a:bodyPr/>
                    <a:lstStyle/>
                    <a:p>
                      <a:endParaRPr lang="en-US"/>
                    </a:p>
                  </a:txBody>
                  <a:tcPr/>
                </a:tc>
              </a:tr>
              <a:tr h="609600">
                <a:tc>
                  <a:txBody>
                    <a:bodyPr/>
                    <a:lstStyle/>
                    <a:p>
                      <a:pPr marL="180340" marR="0">
                        <a:spcBef>
                          <a:spcPts val="0"/>
                        </a:spcBef>
                        <a:spcAft>
                          <a:spcPts val="0"/>
                        </a:spcAft>
                      </a:pPr>
                      <a:r>
                        <a:rPr lang="en-US" sz="2200" b="1">
                          <a:latin typeface="Times New Roman"/>
                          <a:ea typeface="Calibri"/>
                          <a:cs typeface="Times New Roman"/>
                        </a:rPr>
                        <a:t>Na</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136 mEq/l</a:t>
                      </a:r>
                      <a:endParaRPr lang="en-US" sz="2200" b="1">
                        <a:latin typeface="Calibri"/>
                        <a:ea typeface="Calibri"/>
                        <a:cs typeface="Times New Roman"/>
                      </a:endParaRPr>
                    </a:p>
                  </a:txBody>
                  <a:tcPr marL="68580" marR="68580" marT="0" marB="0"/>
                </a:tc>
              </a:tr>
              <a:tr h="609600">
                <a:tc>
                  <a:txBody>
                    <a:bodyPr/>
                    <a:lstStyle/>
                    <a:p>
                      <a:pPr marL="180340" marR="0">
                        <a:spcBef>
                          <a:spcPts val="0"/>
                        </a:spcBef>
                        <a:spcAft>
                          <a:spcPts val="0"/>
                        </a:spcAft>
                      </a:pPr>
                      <a:r>
                        <a:rPr lang="en-US" sz="2200" b="1">
                          <a:latin typeface="Times New Roman"/>
                          <a:ea typeface="Calibri"/>
                          <a:cs typeface="Times New Roman"/>
                        </a:rPr>
                        <a:t>K</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3,8 mEq/l</a:t>
                      </a:r>
                      <a:endParaRPr lang="en-US" sz="2200" b="1">
                        <a:latin typeface="Calibri"/>
                        <a:ea typeface="Calibri"/>
                        <a:cs typeface="Times New Roman"/>
                      </a:endParaRPr>
                    </a:p>
                  </a:txBody>
                  <a:tcPr marL="68580" marR="68580" marT="0" marB="0"/>
                </a:tc>
              </a:tr>
              <a:tr h="609600">
                <a:tc>
                  <a:txBody>
                    <a:bodyPr/>
                    <a:lstStyle/>
                    <a:p>
                      <a:pPr marL="180340" marR="0">
                        <a:spcBef>
                          <a:spcPts val="0"/>
                        </a:spcBef>
                        <a:spcAft>
                          <a:spcPts val="0"/>
                        </a:spcAft>
                      </a:pPr>
                      <a:r>
                        <a:rPr lang="en-US" sz="2200" b="1">
                          <a:latin typeface="Times New Roman"/>
                          <a:ea typeface="Calibri"/>
                          <a:cs typeface="Times New Roman"/>
                        </a:rPr>
                        <a:t>Cl</a:t>
                      </a:r>
                      <a:r>
                        <a:rPr lang="en-US" sz="2200" b="1" baseline="30000">
                          <a:latin typeface="Times New Roman"/>
                          <a:ea typeface="Calibri"/>
                          <a:cs typeface="Times New Roman"/>
                        </a:rPr>
                        <a:t>-</a:t>
                      </a:r>
                      <a:endParaRPr lang="en-US" sz="2200" b="1">
                        <a:latin typeface="Calibri"/>
                        <a:ea typeface="Calibri"/>
                        <a:cs typeface="Times New Roman"/>
                      </a:endParaRPr>
                    </a:p>
                  </a:txBody>
                  <a:tcPr marL="68580" marR="68580" marT="0" marB="0"/>
                </a:tc>
                <a:tc>
                  <a:txBody>
                    <a:bodyPr/>
                    <a:lstStyle/>
                    <a:p>
                      <a:pPr marL="0" marR="0">
                        <a:spcBef>
                          <a:spcPts val="0"/>
                        </a:spcBef>
                        <a:spcAft>
                          <a:spcPts val="0"/>
                        </a:spcAft>
                      </a:pPr>
                      <a:r>
                        <a:rPr lang="en-US" sz="2200" b="1">
                          <a:latin typeface="Times New Roman"/>
                          <a:ea typeface="Calibri"/>
                          <a:cs typeface="Times New Roman"/>
                        </a:rPr>
                        <a:t>98 mEq/l</a:t>
                      </a:r>
                      <a:endParaRPr lang="en-US" sz="2200" b="1">
                        <a:latin typeface="Calibri"/>
                        <a:ea typeface="Calibri"/>
                        <a:cs typeface="Times New Roman"/>
                      </a:endParaRPr>
                    </a:p>
                  </a:txBody>
                  <a:tcPr marL="68580" marR="68580" marT="0" marB="0"/>
                </a:tc>
              </a:tr>
              <a:tr h="609600">
                <a:tc gridSpan="2">
                  <a:txBody>
                    <a:bodyPr/>
                    <a:lstStyle/>
                    <a:p>
                      <a:r>
                        <a:rPr lang="en-US" sz="2200" b="1" smtClean="0">
                          <a:latin typeface="Calibri"/>
                          <a:ea typeface="Calibri"/>
                          <a:cs typeface="Times New Roman"/>
                        </a:rPr>
                        <a:t>Lactate                                      </a:t>
                      </a:r>
                      <a:r>
                        <a:rPr kumimoji="0" lang="en-US" sz="2200" b="1" kern="1200" smtClean="0">
                          <a:solidFill>
                            <a:schemeClr val="dk1"/>
                          </a:solidFill>
                          <a:latin typeface="+mn-lt"/>
                          <a:ea typeface="+mn-ea"/>
                          <a:cs typeface="+mn-cs"/>
                        </a:rPr>
                        <a:t>12 mmol/l (bt 0,4 – 1,5 mmol/l)</a:t>
                      </a:r>
                      <a:endParaRPr lang="en-US" sz="2200" b="1">
                        <a:latin typeface="Calibri"/>
                        <a:ea typeface="Calibri"/>
                        <a:cs typeface="Times New Roman"/>
                      </a:endParaRPr>
                    </a:p>
                  </a:txBody>
                  <a:tcPr/>
                </a:tc>
                <a:tc hMerge="1">
                  <a:txBody>
                    <a:bodyPr/>
                    <a:lstStyle/>
                    <a:p>
                      <a:endParaRPr lang="en-US"/>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467600" cy="5846136"/>
          </a:xfrm>
        </p:spPr>
        <p:txBody>
          <a:bodyPr>
            <a:normAutofit fontScale="92500"/>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000" smtClean="0"/>
              <a:t>Bước 1: pH = 6,85 </a:t>
            </a:r>
            <a:r>
              <a:rPr lang="en-US" sz="3000" smtClean="0">
                <a:sym typeface="Wingdings"/>
              </a:rPr>
              <a:t></a:t>
            </a:r>
            <a:r>
              <a:rPr lang="en-US" sz="3000" smtClean="0"/>
              <a:t> toan máu</a:t>
            </a:r>
          </a:p>
          <a:p>
            <a:pPr lvl="0">
              <a:buNone/>
            </a:pPr>
            <a:r>
              <a:rPr lang="en-US" sz="3000" smtClean="0"/>
              <a:t>Bước 2: pCO</a:t>
            </a:r>
            <a:r>
              <a:rPr lang="en-US" sz="3000" baseline="-25000" smtClean="0"/>
              <a:t>2 </a:t>
            </a:r>
            <a:r>
              <a:rPr lang="en-US" sz="3000" smtClean="0"/>
              <a:t>= 82 mmHg &gt; 40 </a:t>
            </a:r>
            <a:r>
              <a:rPr lang="en-US" sz="3000" smtClean="0">
                <a:sym typeface="Wingdings"/>
              </a:rPr>
              <a:t></a:t>
            </a:r>
            <a:r>
              <a:rPr lang="en-US" sz="3000" smtClean="0"/>
              <a:t> toan hô hấp</a:t>
            </a:r>
          </a:p>
          <a:p>
            <a:pPr lvl="0">
              <a:buNone/>
            </a:pPr>
            <a:r>
              <a:rPr lang="en-US" sz="3000" smtClean="0"/>
              <a:t>HC0</a:t>
            </a:r>
            <a:r>
              <a:rPr lang="en-US" sz="3000" baseline="-25000" smtClean="0"/>
              <a:t>3</a:t>
            </a:r>
            <a:r>
              <a:rPr lang="en-US" sz="3000" smtClean="0"/>
              <a:t> giảm</a:t>
            </a:r>
            <a:r>
              <a:rPr lang="en-US" sz="3000" smtClean="0">
                <a:sym typeface="Wingdings"/>
              </a:rPr>
              <a:t>  toan hỗn hợp</a:t>
            </a:r>
            <a:endParaRPr lang="en-US" sz="3000" smtClean="0"/>
          </a:p>
          <a:p>
            <a:pPr lvl="0">
              <a:buNone/>
            </a:pPr>
            <a:r>
              <a:rPr lang="en-US" sz="3000" smtClean="0"/>
              <a:t>Cách khác: đánh giá toan hô hấp cấp hay mạn, hay toan chuyển hóa + hô hấp có bù đủ hay không.</a:t>
            </a:r>
          </a:p>
          <a:p>
            <a:pPr lvl="0">
              <a:buNone/>
            </a:pPr>
            <a:r>
              <a:rPr lang="en-US" sz="3000" smtClean="0"/>
              <a:t>Bước 4: đánh giá AG = 136 – 98 – 14 = 24 </a:t>
            </a:r>
            <a:r>
              <a:rPr lang="en-US" sz="3000" smtClean="0">
                <a:sym typeface="Wingdings"/>
              </a:rPr>
              <a:t></a:t>
            </a:r>
            <a:r>
              <a:rPr lang="en-US" sz="3000" smtClean="0"/>
              <a:t> toan chuyển hóa tăng anion gap. </a:t>
            </a:r>
          </a:p>
          <a:p>
            <a:pPr lvl="0">
              <a:buNone/>
            </a:pPr>
            <a:r>
              <a:rPr lang="en-US" sz="3000" smtClean="0">
                <a:sym typeface="Symbol"/>
              </a:rPr>
              <a:t></a:t>
            </a:r>
            <a:r>
              <a:rPr lang="en-US" sz="3000" smtClean="0"/>
              <a:t>AG/</a:t>
            </a:r>
            <a:r>
              <a:rPr lang="en-US" sz="3000" smtClean="0">
                <a:sym typeface="Symbol"/>
              </a:rPr>
              <a:t></a:t>
            </a:r>
            <a:r>
              <a:rPr lang="en-US" sz="3000" smtClean="0"/>
              <a:t> HCO</a:t>
            </a:r>
            <a:r>
              <a:rPr lang="en-US" sz="3000" baseline="-25000" smtClean="0"/>
              <a:t>3-</a:t>
            </a:r>
            <a:r>
              <a:rPr lang="en-US" sz="3000" smtClean="0"/>
              <a:t> = (24 – 12)/(24 – 14) # 1,2 </a:t>
            </a:r>
            <a:r>
              <a:rPr lang="en-US" sz="3000" smtClean="0">
                <a:sym typeface="Wingdings"/>
              </a:rPr>
              <a:t></a:t>
            </a:r>
            <a:r>
              <a:rPr lang="en-US" sz="3000" smtClean="0"/>
              <a:t> toan chuyển hóa tăng AG đơn thuần</a:t>
            </a:r>
            <a:endParaRPr lang="en-US" sz="3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905000"/>
            <a:ext cx="7239000" cy="4343400"/>
          </a:xfrm>
        </p:spPr>
        <p:txBody>
          <a:bodyPr>
            <a:normAutofit/>
          </a:bodyPr>
          <a:lstStyle/>
          <a:p>
            <a:pPr lvl="0">
              <a:buNone/>
            </a:pPr>
            <a:r>
              <a:rPr lang="en-US" sz="2800" smtClean="0"/>
              <a:t>Toan hô hấp do ngưng thở.</a:t>
            </a:r>
          </a:p>
          <a:p>
            <a:pPr lvl="0">
              <a:buNone/>
            </a:pPr>
            <a:r>
              <a:rPr lang="en-US" sz="2800" smtClean="0"/>
              <a:t>Lactat máu tăng cao nên nghĩ toan chuyển hóa này là do acid lactic (sinh ra do ngưng tim ngưng thở).</a:t>
            </a:r>
          </a:p>
          <a:p>
            <a:pPr lvl="0">
              <a:buNone/>
            </a:pPr>
            <a:r>
              <a:rPr lang="en-US" sz="2800" smtClean="0"/>
              <a:t>Kết luận: </a:t>
            </a:r>
            <a:r>
              <a:rPr lang="en-US" sz="2800" b="1" smtClean="0">
                <a:solidFill>
                  <a:srgbClr val="00B050"/>
                </a:solidFill>
              </a:rPr>
              <a:t>Toan hô hấp cấp phối hợp toan chuyển hóa do acid lactic do ngưng tim ngưng thở.  </a:t>
            </a:r>
            <a:r>
              <a:rPr lang="en-US" sz="2800" smtClean="0"/>
              <a:t>  </a:t>
            </a:r>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143000"/>
          </a:xfrm>
        </p:spPr>
        <p:txBody>
          <a:bodyPr>
            <a:normAutofit fontScale="90000"/>
          </a:bodyPr>
          <a:lstStyle/>
          <a:p>
            <a:r>
              <a:rPr lang="en-US" smtClean="0"/>
              <a:t>Trường hợp 13:</a:t>
            </a:r>
            <a:br>
              <a:rPr lang="en-US" smtClean="0"/>
            </a:br>
            <a:endParaRPr lang="en-US"/>
          </a:p>
        </p:txBody>
      </p:sp>
      <p:sp>
        <p:nvSpPr>
          <p:cNvPr id="3" name="Content Placeholder 2"/>
          <p:cNvSpPr>
            <a:spLocks noGrp="1"/>
          </p:cNvSpPr>
          <p:nvPr>
            <p:ph idx="1"/>
          </p:nvPr>
        </p:nvSpPr>
        <p:spPr>
          <a:xfrm>
            <a:off x="533400" y="1609416"/>
            <a:ext cx="7239000" cy="4846320"/>
          </a:xfrm>
        </p:spPr>
        <p:txBody>
          <a:bodyPr/>
          <a:lstStyle/>
          <a:p>
            <a:pPr>
              <a:buNone/>
            </a:pPr>
            <a:r>
              <a:rPr lang="en-US" smtClean="0"/>
              <a:t>Bệnh nhân nam 45 tuổi, nhập viện vì đau ngực.</a:t>
            </a:r>
          </a:p>
          <a:p>
            <a:pPr>
              <a:buNone/>
            </a:pPr>
            <a:r>
              <a:rPr lang="en-US" smtClean="0"/>
              <a:t>Đau ngực cấp tính kiểu màng phổi, sau đó ho ra máu. </a:t>
            </a:r>
          </a:p>
          <a:p>
            <a:pPr>
              <a:buNone/>
            </a:pPr>
            <a:r>
              <a:rPr lang="en-US" smtClean="0"/>
              <a:t>Tiền căn: viêm mạch máu đang điều trị bằng prednisone 30 mg/ngày. </a:t>
            </a:r>
          </a:p>
          <a:p>
            <a:pPr>
              <a:buNone/>
            </a:pPr>
            <a:r>
              <a:rPr lang="en-US" smtClean="0"/>
              <a:t>Khám lâm sàng ghi nhận mạch 110 lần/phút, nhịp thở 25 lần/phút, có tiếng cọ màng phổi.</a:t>
            </a:r>
          </a:p>
          <a:p>
            <a:pPr>
              <a:buNone/>
            </a:pPr>
            <a:r>
              <a:rPr lang="en-US" smtClean="0"/>
              <a:t>Về sau bệnh nhân được chẩn đoán xác định là thuyên tắc phổi</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381000"/>
          <a:ext cx="7162800" cy="6019800"/>
        </p:xfrm>
        <a:graphic>
          <a:graphicData uri="http://schemas.openxmlformats.org/drawingml/2006/table">
            <a:tbl>
              <a:tblPr firstRow="1" bandRow="1">
                <a:tableStyleId>{5C22544A-7EE6-4342-B048-85BDC9FD1C3A}</a:tableStyleId>
              </a:tblPr>
              <a:tblGrid>
                <a:gridCol w="3581400"/>
                <a:gridCol w="3581400"/>
              </a:tblGrid>
              <a:tr h="1003300">
                <a:tc gridSpan="2">
                  <a:txBody>
                    <a:bodyPr/>
                    <a:lstStyle/>
                    <a:p>
                      <a:pPr algn="ctr"/>
                      <a:r>
                        <a:rPr lang="en-US" sz="2800" smtClean="0"/>
                        <a:t>Kết quả</a:t>
                      </a:r>
                      <a:r>
                        <a:rPr lang="en-US" sz="2800" baseline="0" smtClean="0"/>
                        <a:t> xét nghiệm:</a:t>
                      </a:r>
                      <a:endParaRPr lang="en-US" sz="2800"/>
                    </a:p>
                  </a:txBody>
                  <a:tcPr/>
                </a:tc>
                <a:tc hMerge="1">
                  <a:txBody>
                    <a:bodyPr/>
                    <a:lstStyle/>
                    <a:p>
                      <a:endParaRPr lang="en-US"/>
                    </a:p>
                  </a:txBody>
                  <a:tcPr/>
                </a:tc>
              </a:tr>
              <a:tr h="1003300">
                <a:tc gridSpan="2">
                  <a:txBody>
                    <a:bodyPr/>
                    <a:lstStyle/>
                    <a:p>
                      <a:pPr algn="ctr"/>
                      <a:r>
                        <a:rPr kumimoji="0" lang="en-US" sz="2800" b="1" kern="1200" smtClean="0">
                          <a:solidFill>
                            <a:schemeClr val="dk1"/>
                          </a:solidFill>
                          <a:latin typeface="+mn-lt"/>
                          <a:ea typeface="+mn-ea"/>
                          <a:cs typeface="+mn-cs"/>
                        </a:rPr>
                        <a:t>Khí máu động mạch (BN thở</a:t>
                      </a:r>
                      <a:r>
                        <a:rPr kumimoji="0" lang="en-US" sz="2800" b="1" kern="1200" baseline="0" smtClean="0">
                          <a:solidFill>
                            <a:schemeClr val="dk1"/>
                          </a:solidFill>
                          <a:latin typeface="+mn-lt"/>
                          <a:ea typeface="+mn-ea"/>
                          <a:cs typeface="+mn-cs"/>
                        </a:rPr>
                        <a:t> khí phòng)</a:t>
                      </a:r>
                      <a:endParaRPr lang="en-US" sz="2800" b="1"/>
                    </a:p>
                  </a:txBody>
                  <a:tcPr/>
                </a:tc>
                <a:tc hMerge="1">
                  <a:txBody>
                    <a:bodyPr/>
                    <a:lstStyle/>
                    <a:p>
                      <a:endParaRPr lang="en-US"/>
                    </a:p>
                  </a:txBody>
                  <a:tcPr/>
                </a:tc>
              </a:tr>
              <a:tr h="1003300">
                <a:tc>
                  <a:txBody>
                    <a:bodyPr/>
                    <a:lstStyle/>
                    <a:p>
                      <a:r>
                        <a:rPr kumimoji="0" lang="en-US" sz="2800" b="1" kern="1200" smtClean="0">
                          <a:solidFill>
                            <a:schemeClr val="dk1"/>
                          </a:solidFill>
                          <a:latin typeface="+mn-lt"/>
                          <a:ea typeface="+mn-ea"/>
                          <a:cs typeface="+mn-cs"/>
                        </a:rPr>
                        <a:t>pH</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7,51</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pCO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27 mmHg</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pO</a:t>
                      </a:r>
                      <a:r>
                        <a:rPr kumimoji="0" lang="en-US" sz="2800" b="1" kern="1200" baseline="-25000" smtClean="0">
                          <a:solidFill>
                            <a:schemeClr val="dk1"/>
                          </a:solidFill>
                          <a:latin typeface="+mn-lt"/>
                          <a:ea typeface="+mn-ea"/>
                          <a:cs typeface="+mn-cs"/>
                        </a:rPr>
                        <a:t>2</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smtClean="0">
                          <a:latin typeface="Times New Roman"/>
                          <a:ea typeface="Calibri"/>
                          <a:cs typeface="Times New Roman"/>
                        </a:rPr>
                        <a:t>62 </a:t>
                      </a:r>
                      <a:r>
                        <a:rPr lang="en-US" sz="2800" b="1">
                          <a:latin typeface="Times New Roman"/>
                          <a:ea typeface="Calibri"/>
                          <a:cs typeface="Times New Roman"/>
                        </a:rPr>
                        <a:t>mmHg</a:t>
                      </a:r>
                      <a:endParaRPr lang="en-US" sz="2800" b="1">
                        <a:latin typeface="Calibri"/>
                        <a:ea typeface="Calibri"/>
                        <a:cs typeface="Times New Roman"/>
                      </a:endParaRPr>
                    </a:p>
                  </a:txBody>
                  <a:tcPr marL="68580" marR="68580" marT="0" marB="0"/>
                </a:tc>
              </a:tr>
              <a:tr h="1003300">
                <a:tc>
                  <a:txBody>
                    <a:bodyPr/>
                    <a:lstStyle/>
                    <a:p>
                      <a:r>
                        <a:rPr kumimoji="0" lang="en-US" sz="2800" b="1" kern="1200" smtClean="0">
                          <a:solidFill>
                            <a:schemeClr val="dk1"/>
                          </a:solidFill>
                          <a:latin typeface="+mn-lt"/>
                          <a:ea typeface="+mn-ea"/>
                          <a:cs typeface="+mn-cs"/>
                        </a:rPr>
                        <a:t>HCO</a:t>
                      </a:r>
                      <a:r>
                        <a:rPr kumimoji="0" lang="en-US" sz="2800" b="1" kern="1200" baseline="-25000" smtClean="0">
                          <a:solidFill>
                            <a:schemeClr val="dk1"/>
                          </a:solidFill>
                          <a:latin typeface="+mn-lt"/>
                          <a:ea typeface="+mn-ea"/>
                          <a:cs typeface="+mn-cs"/>
                        </a:rPr>
                        <a:t>3-</a:t>
                      </a:r>
                      <a:r>
                        <a:rPr kumimoji="0" lang="en-US" sz="2800" b="1" kern="1200" smtClean="0">
                          <a:solidFill>
                            <a:schemeClr val="dk1"/>
                          </a:solidFill>
                          <a:latin typeface="+mn-lt"/>
                          <a:ea typeface="+mn-ea"/>
                          <a:cs typeface="+mn-cs"/>
                        </a:rPr>
                        <a:t> </a:t>
                      </a:r>
                      <a:endParaRPr lang="en-US" sz="2800" b="1"/>
                    </a:p>
                  </a:txBody>
                  <a:tcPr/>
                </a:tc>
                <a:tc>
                  <a:txBody>
                    <a:bodyPr/>
                    <a:lstStyle/>
                    <a:p>
                      <a:pPr marL="0" marR="0">
                        <a:spcBef>
                          <a:spcPts val="0"/>
                        </a:spcBef>
                        <a:spcAft>
                          <a:spcPts val="0"/>
                        </a:spcAft>
                      </a:pPr>
                      <a:r>
                        <a:rPr lang="en-US" sz="2800" b="1">
                          <a:latin typeface="Times New Roman"/>
                          <a:ea typeface="Calibri"/>
                          <a:cs typeface="Times New Roman"/>
                        </a:rPr>
                        <a:t>21 mmol/l</a:t>
                      </a:r>
                      <a:endParaRPr lang="en-US" sz="2800" b="1">
                        <a:latin typeface="Calibri"/>
                        <a:ea typeface="Calibri"/>
                        <a:cs typeface="Times New Roman"/>
                      </a:endParaRPr>
                    </a:p>
                  </a:txBody>
                  <a:tcPr marL="68580" marR="68580" marT="0" marB="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buNone/>
            </a:pPr>
            <a:r>
              <a:rPr lang="en-US" sz="3200" b="1" smtClean="0">
                <a:solidFill>
                  <a:srgbClr val="00B050"/>
                </a:solidFill>
              </a:rPr>
              <a:t>Đọc kết quả khí máu động mạch:</a:t>
            </a:r>
          </a:p>
          <a:p>
            <a:pPr>
              <a:buNone/>
            </a:pPr>
            <a:endParaRPr lang="en-US" sz="2300" smtClean="0"/>
          </a:p>
          <a:p>
            <a:pPr lvl="0">
              <a:buNone/>
            </a:pPr>
            <a:r>
              <a:rPr lang="en-US" sz="3200" smtClean="0"/>
              <a:t>Bước 1: pH = 7,51 </a:t>
            </a:r>
            <a:r>
              <a:rPr lang="en-US" sz="3200" smtClean="0">
                <a:sym typeface="Wingdings"/>
              </a:rPr>
              <a:t></a:t>
            </a:r>
            <a:r>
              <a:rPr lang="en-US" sz="3200" smtClean="0"/>
              <a:t> kiềm máu</a:t>
            </a:r>
          </a:p>
          <a:p>
            <a:pPr lvl="0">
              <a:buNone/>
            </a:pPr>
            <a:r>
              <a:rPr lang="en-US" sz="3200" smtClean="0"/>
              <a:t>Bước 2: pCO</a:t>
            </a:r>
            <a:r>
              <a:rPr lang="en-US" sz="3200" baseline="-25000" smtClean="0"/>
              <a:t>2 </a:t>
            </a:r>
            <a:r>
              <a:rPr lang="en-US" sz="3200" smtClean="0"/>
              <a:t>= 27 mmHg &lt; 40 </a:t>
            </a:r>
            <a:r>
              <a:rPr lang="en-US" sz="3200" smtClean="0">
                <a:sym typeface="Wingdings"/>
              </a:rPr>
              <a:t></a:t>
            </a:r>
            <a:r>
              <a:rPr lang="en-US" sz="3200" smtClean="0"/>
              <a:t> kiềm hô hấp</a:t>
            </a:r>
          </a:p>
          <a:p>
            <a:pPr lvl="0">
              <a:buNone/>
            </a:pPr>
            <a:r>
              <a:rPr lang="en-US" sz="3200" smtClean="0"/>
              <a:t>Bước 3: đánh giá hô hấp cấp hay mạn</a:t>
            </a:r>
          </a:p>
          <a:p>
            <a:pPr>
              <a:buNone/>
            </a:pPr>
            <a:r>
              <a:rPr lang="en-US" sz="3200" smtClean="0">
                <a:sym typeface="Symbol"/>
              </a:rPr>
              <a:t></a:t>
            </a:r>
            <a:r>
              <a:rPr lang="en-US" sz="3200" smtClean="0"/>
              <a:t>pH/</a:t>
            </a:r>
            <a:r>
              <a:rPr lang="en-US" sz="3200" smtClean="0">
                <a:sym typeface="Symbol"/>
              </a:rPr>
              <a:t></a:t>
            </a:r>
            <a:r>
              <a:rPr lang="en-US" sz="3200" smtClean="0"/>
              <a:t>PaCO</a:t>
            </a:r>
            <a:r>
              <a:rPr lang="en-US" sz="3200" baseline="-25000" smtClean="0"/>
              <a:t>2</a:t>
            </a:r>
            <a:r>
              <a:rPr lang="en-US" sz="3200" smtClean="0"/>
              <a:t> = (7,51 – 7,4)/(40 – 27) # 0,008 </a:t>
            </a:r>
            <a:r>
              <a:rPr lang="en-US" sz="3200" smtClean="0">
                <a:sym typeface="Wingdings"/>
              </a:rPr>
              <a:t></a:t>
            </a:r>
            <a:r>
              <a:rPr lang="en-US" sz="3200" smtClean="0"/>
              <a:t> kiềm hô hấp cấp</a:t>
            </a:r>
            <a:endParaRPr lang="en-US"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304800" y="1371600"/>
            <a:ext cx="7696200" cy="4953000"/>
          </a:xfrm>
        </p:spPr>
        <p:txBody>
          <a:bodyPr>
            <a:normAutofit fontScale="92500" lnSpcReduction="10000"/>
          </a:bodyPr>
          <a:lstStyle/>
          <a:p>
            <a:pPr lvl="0">
              <a:buNone/>
            </a:pPr>
            <a:r>
              <a:rPr lang="en-US" sz="2800" smtClean="0"/>
              <a:t>Nguyên nhân của toan chuyển hóa tăng anion gap:</a:t>
            </a:r>
          </a:p>
          <a:p>
            <a:pPr>
              <a:buFontTx/>
              <a:buChar char="•"/>
            </a:pPr>
            <a:r>
              <a:rPr lang="fr-FR" sz="2800" smtClean="0"/>
              <a:t>Suy thận</a:t>
            </a:r>
          </a:p>
          <a:p>
            <a:pPr>
              <a:buFontTx/>
              <a:buChar char="•"/>
            </a:pPr>
            <a:r>
              <a:rPr lang="fr-FR" sz="2800" smtClean="0"/>
              <a:t>Toan máu lactic</a:t>
            </a:r>
          </a:p>
          <a:p>
            <a:pPr>
              <a:buFontTx/>
              <a:buChar char="•"/>
            </a:pPr>
            <a:r>
              <a:rPr lang="fr-FR" sz="2800" smtClean="0"/>
              <a:t>Nhiễm ceton acid (ĐTĐ</a:t>
            </a:r>
            <a:r>
              <a:rPr lang="vi-VN" sz="2800" smtClean="0"/>
              <a:t>,</a:t>
            </a:r>
            <a:r>
              <a:rPr lang="fr-FR" sz="2800" smtClean="0"/>
              <a:t> nghiện rượu)</a:t>
            </a:r>
          </a:p>
          <a:p>
            <a:pPr>
              <a:buFontTx/>
              <a:buChar char="•"/>
            </a:pPr>
            <a:r>
              <a:rPr lang="fr-FR" sz="2800" smtClean="0"/>
              <a:t>Ngộ độc: salicylates, ethylene glycol, methanol, paraldehyde</a:t>
            </a:r>
          </a:p>
          <a:p>
            <a:pPr>
              <a:buNone/>
            </a:pPr>
            <a:r>
              <a:rPr lang="en-US" sz="2800" smtClean="0"/>
              <a:t>Đối chiếu lâm sàng: tiền căn đái tháo đường típ 1 không tuân thủ điều trị, đường huyết tăng cao, nước tiểu có ceton dương tính 4+ gợi ý toan chuyển hóa do nhiễm ceton acid.</a:t>
            </a:r>
          </a:p>
          <a:p>
            <a:pPr>
              <a:buNone/>
            </a:pPr>
            <a:r>
              <a:rPr lang="en-US" b="1" smtClean="0"/>
              <a:t>Chẩn đoán</a:t>
            </a:r>
            <a:r>
              <a:rPr lang="en-US" smtClean="0"/>
              <a:t>: </a:t>
            </a:r>
            <a:r>
              <a:rPr lang="en-US" b="1" smtClean="0">
                <a:solidFill>
                  <a:srgbClr val="00B050"/>
                </a:solidFill>
              </a:rPr>
              <a:t>Toan chuyển hóa do nhiễm ceton acid trên bệnh nhân ĐTĐ type 1</a:t>
            </a:r>
          </a:p>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792162"/>
          </a:xfrm>
        </p:spPr>
        <p:txBody>
          <a:bodyPr vert="horz" lIns="0" rIns="0" bIns="0" anchor="b">
            <a:noAutofit/>
          </a:bodyPr>
          <a:lstStyle/>
          <a:p>
            <a:pPr algn="ctr"/>
            <a:r>
              <a:rPr lang="en-US" b="1" dirty="0" smtClean="0">
                <a:solidFill>
                  <a:srgbClr val="2E5692"/>
                </a:solidFill>
              </a:rPr>
              <a:t>KIỀM HÔ HẤP </a:t>
            </a:r>
            <a:r>
              <a:rPr lang="en-US" b="1" smtClean="0">
                <a:solidFill>
                  <a:srgbClr val="2E5692"/>
                </a:solidFill>
              </a:rPr>
              <a:t/>
            </a:r>
            <a:br>
              <a:rPr lang="en-US" b="1" smtClean="0">
                <a:solidFill>
                  <a:srgbClr val="2E5692"/>
                </a:solidFill>
              </a:rPr>
            </a:br>
            <a:endParaRPr lang="en-US" b="1" dirty="0">
              <a:solidFill>
                <a:srgbClr val="2E5692"/>
              </a:solidFill>
            </a:endParaRPr>
          </a:p>
        </p:txBody>
      </p:sp>
      <p:sp>
        <p:nvSpPr>
          <p:cNvPr id="3" name="Content Placeholder 2"/>
          <p:cNvSpPr>
            <a:spLocks noGrp="1"/>
          </p:cNvSpPr>
          <p:nvPr>
            <p:ph idx="1"/>
          </p:nvPr>
        </p:nvSpPr>
        <p:spPr>
          <a:xfrm>
            <a:off x="-76200" y="1295400"/>
            <a:ext cx="8915400" cy="5486400"/>
          </a:xfrm>
        </p:spPr>
        <p:txBody>
          <a:bodyPr>
            <a:noAutofit/>
          </a:bodyPr>
          <a:lstStyle/>
          <a:p>
            <a:pPr lvl="0">
              <a:buNone/>
            </a:pPr>
            <a:r>
              <a:rPr lang="en-US" sz="2400" b="1" smtClean="0"/>
              <a:t>      </a:t>
            </a:r>
            <a:r>
              <a:rPr lang="en-US" sz="2400" b="1" u="sng" smtClean="0"/>
              <a:t>Nguyên </a:t>
            </a:r>
            <a:r>
              <a:rPr lang="en-US" sz="2400" b="1" u="sng" dirty="0" err="1"/>
              <a:t>nhân</a:t>
            </a:r>
            <a:r>
              <a:rPr lang="en-US" sz="2400" b="1" dirty="0"/>
              <a:t> </a:t>
            </a:r>
            <a:endParaRPr lang="en-US" sz="2400" dirty="0"/>
          </a:p>
          <a:p>
            <a:pPr lvl="1"/>
            <a:r>
              <a:rPr lang="en-US" sz="2400" smtClean="0"/>
              <a:t>Bệnh lý thần kinh trung ương: chấn thương sọ não, </a:t>
            </a:r>
          </a:p>
          <a:p>
            <a:pPr lvl="1">
              <a:buNone/>
            </a:pPr>
            <a:r>
              <a:rPr lang="en-US" sz="2400" smtClean="0"/>
              <a:t>		viêm não, u não, tai biến mạch máu não </a:t>
            </a:r>
          </a:p>
          <a:p>
            <a:pPr lvl="1"/>
            <a:r>
              <a:rPr lang="en-US" sz="2400" smtClean="0"/>
              <a:t>Đau, lo âu </a:t>
            </a:r>
          </a:p>
          <a:p>
            <a:pPr lvl="1"/>
            <a:r>
              <a:rPr lang="en-US" sz="2400" smtClean="0"/>
              <a:t>Tăng </a:t>
            </a:r>
            <a:r>
              <a:rPr lang="en-US" sz="2400" dirty="0" err="1"/>
              <a:t>thông</a:t>
            </a:r>
            <a:r>
              <a:rPr lang="en-US" sz="2400" dirty="0"/>
              <a:t> </a:t>
            </a:r>
            <a:r>
              <a:rPr lang="en-US" sz="2400" dirty="0" err="1"/>
              <a:t>khí</a:t>
            </a:r>
            <a:r>
              <a:rPr lang="en-US" sz="2400" dirty="0"/>
              <a:t> </a:t>
            </a:r>
            <a:r>
              <a:rPr lang="en-US" sz="2400" dirty="0" err="1"/>
              <a:t>phế</a:t>
            </a:r>
            <a:r>
              <a:rPr lang="en-US" sz="2400" dirty="0"/>
              <a:t> </a:t>
            </a:r>
            <a:r>
              <a:rPr lang="en-US" sz="2400" dirty="0" err="1"/>
              <a:t>nang</a:t>
            </a:r>
            <a:r>
              <a:rPr lang="en-US" sz="2400" dirty="0"/>
              <a:t> do </a:t>
            </a:r>
            <a:r>
              <a:rPr lang="en-US" sz="2400" dirty="0" err="1"/>
              <a:t>hysterie</a:t>
            </a:r>
            <a:r>
              <a:rPr lang="en-US" sz="2400" dirty="0"/>
              <a:t> </a:t>
            </a:r>
          </a:p>
          <a:p>
            <a:pPr lvl="1"/>
            <a:r>
              <a:rPr lang="en-US" sz="2400" smtClean="0"/>
              <a:t>Hôn mê gan</a:t>
            </a:r>
          </a:p>
          <a:p>
            <a:pPr lvl="1"/>
            <a:r>
              <a:rPr lang="en-US" sz="2400" smtClean="0"/>
              <a:t>Bệnh </a:t>
            </a:r>
            <a:r>
              <a:rPr lang="en-US" sz="2400" dirty="0" err="1"/>
              <a:t>hô</a:t>
            </a:r>
            <a:r>
              <a:rPr lang="en-US" sz="2400" dirty="0"/>
              <a:t> </a:t>
            </a:r>
            <a:r>
              <a:rPr lang="en-US" sz="2400" dirty="0" err="1"/>
              <a:t>hấp</a:t>
            </a:r>
            <a:r>
              <a:rPr lang="en-US" sz="2400" dirty="0"/>
              <a:t>: </a:t>
            </a:r>
            <a:r>
              <a:rPr lang="en-US" sz="2400" dirty="0" err="1"/>
              <a:t>viêm</a:t>
            </a:r>
            <a:r>
              <a:rPr lang="en-US" sz="2400" dirty="0"/>
              <a:t> </a:t>
            </a:r>
            <a:r>
              <a:rPr lang="en-US" sz="2400" dirty="0" err="1"/>
              <a:t>phổi</a:t>
            </a:r>
            <a:r>
              <a:rPr lang="en-US" sz="2400" dirty="0"/>
              <a:t>, </a:t>
            </a:r>
            <a:r>
              <a:rPr lang="en-US" sz="2400" dirty="0" err="1"/>
              <a:t>thuyên</a:t>
            </a:r>
            <a:r>
              <a:rPr lang="en-US" sz="2400" dirty="0"/>
              <a:t> </a:t>
            </a:r>
            <a:r>
              <a:rPr lang="en-US" sz="2400" err="1"/>
              <a:t>tắc</a:t>
            </a:r>
            <a:r>
              <a:rPr lang="en-US" sz="2400"/>
              <a:t> </a:t>
            </a:r>
            <a:r>
              <a:rPr lang="en-US" sz="2400" smtClean="0"/>
              <a:t>phổi</a:t>
            </a:r>
            <a:endParaRPr lang="en-US" sz="2400" dirty="0"/>
          </a:p>
          <a:p>
            <a:pPr lvl="1"/>
            <a:r>
              <a:rPr lang="en-US" sz="2400" smtClean="0"/>
              <a:t>Giảm oxy máu: gây tăng thông khí phế nang bù trừ</a:t>
            </a:r>
          </a:p>
          <a:p>
            <a:pPr lvl="1"/>
            <a:r>
              <a:rPr lang="en-US" sz="2400" smtClean="0"/>
              <a:t>Sốc</a:t>
            </a:r>
            <a:r>
              <a:rPr lang="en-US" sz="2400" dirty="0"/>
              <a:t>: </a:t>
            </a:r>
            <a:r>
              <a:rPr lang="en-US" sz="2400" dirty="0" err="1"/>
              <a:t>sốc</a:t>
            </a:r>
            <a:r>
              <a:rPr lang="en-US" sz="2400" dirty="0"/>
              <a:t> </a:t>
            </a:r>
            <a:r>
              <a:rPr lang="en-US" sz="2400" dirty="0" err="1"/>
              <a:t>tim</a:t>
            </a:r>
            <a:r>
              <a:rPr lang="en-US" sz="2400" dirty="0"/>
              <a:t>, </a:t>
            </a:r>
            <a:r>
              <a:rPr lang="en-US" sz="2400" dirty="0" err="1"/>
              <a:t>sốc</a:t>
            </a:r>
            <a:r>
              <a:rPr lang="en-US" sz="2400" dirty="0"/>
              <a:t> </a:t>
            </a:r>
            <a:r>
              <a:rPr lang="en-US" sz="2400" dirty="0" err="1"/>
              <a:t>nhiễm</a:t>
            </a:r>
            <a:r>
              <a:rPr lang="en-US" sz="2400" dirty="0"/>
              <a:t> </a:t>
            </a:r>
            <a:r>
              <a:rPr lang="en-US" sz="2400" dirty="0" err="1"/>
              <a:t>trùng</a:t>
            </a:r>
            <a:r>
              <a:rPr lang="en-US" sz="2400" dirty="0"/>
              <a:t>, </a:t>
            </a:r>
            <a:r>
              <a:rPr lang="en-US" sz="2400" dirty="0" err="1"/>
              <a:t>giảm</a:t>
            </a:r>
            <a:r>
              <a:rPr lang="en-US" sz="2400" dirty="0"/>
              <a:t> </a:t>
            </a:r>
            <a:r>
              <a:rPr lang="en-US" sz="2400" dirty="0" err="1"/>
              <a:t>thể</a:t>
            </a:r>
            <a:r>
              <a:rPr lang="en-US" sz="2400" dirty="0"/>
              <a:t> </a:t>
            </a:r>
            <a:r>
              <a:rPr lang="en-US" sz="2400" dirty="0" err="1"/>
              <a:t>tích</a:t>
            </a:r>
            <a:r>
              <a:rPr lang="en-US" sz="2400" dirty="0"/>
              <a:t> </a:t>
            </a:r>
            <a:r>
              <a:rPr lang="en-US" sz="2400" dirty="0" err="1"/>
              <a:t>tuần</a:t>
            </a:r>
            <a:r>
              <a:rPr lang="en-US" sz="2400" dirty="0"/>
              <a:t> </a:t>
            </a:r>
            <a:r>
              <a:rPr lang="en-US" sz="2400" dirty="0" err="1"/>
              <a:t>hoàn</a:t>
            </a:r>
            <a:endParaRPr lang="en-US" sz="2400" dirty="0"/>
          </a:p>
          <a:p>
            <a:pPr lvl="1"/>
            <a:r>
              <a:rPr lang="en-US" sz="2400" smtClean="0"/>
              <a:t>Ngộ </a:t>
            </a:r>
            <a:r>
              <a:rPr lang="en-US" sz="2400" dirty="0" err="1"/>
              <a:t>độc</a:t>
            </a:r>
            <a:r>
              <a:rPr lang="en-US" sz="2400" dirty="0"/>
              <a:t> </a:t>
            </a:r>
            <a:r>
              <a:rPr lang="en-US" sz="2400" dirty="0" err="1"/>
              <a:t>aspirine</a:t>
            </a:r>
            <a:endParaRPr lang="en-US" sz="2400" dirty="0"/>
          </a:p>
          <a:p>
            <a:pPr lvl="1"/>
            <a:r>
              <a:rPr lang="en-US" sz="2400" smtClean="0"/>
              <a:t>Thở </a:t>
            </a:r>
            <a:r>
              <a:rPr lang="en-US" sz="2400" dirty="0" err="1"/>
              <a:t>máy</a:t>
            </a:r>
            <a:r>
              <a:rPr lang="en-US" sz="2400" dirty="0"/>
              <a:t> </a:t>
            </a:r>
            <a:r>
              <a:rPr lang="en-US" sz="2400" dirty="0" err="1"/>
              <a:t>điều</a:t>
            </a:r>
            <a:r>
              <a:rPr lang="en-US" sz="2400" dirty="0"/>
              <a:t> </a:t>
            </a:r>
            <a:r>
              <a:rPr lang="en-US" sz="2400" err="1"/>
              <a:t>chỉnh</a:t>
            </a:r>
            <a:r>
              <a:rPr lang="en-US" sz="2400"/>
              <a:t> </a:t>
            </a:r>
            <a:r>
              <a:rPr lang="en-US" sz="2400" smtClean="0"/>
              <a:t>không phù hợp</a:t>
            </a:r>
            <a:endParaRPr lang="en-US" sz="24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239000" cy="1143000"/>
          </a:xfrm>
        </p:spPr>
        <p:txBody>
          <a:bodyPr/>
          <a:lstStyle/>
          <a:p>
            <a:r>
              <a:rPr lang="en-US" smtClean="0"/>
              <a:t>Chẩn đoán nguyên nhân</a:t>
            </a:r>
            <a:endParaRPr lang="en-US"/>
          </a:p>
        </p:txBody>
      </p:sp>
      <p:sp>
        <p:nvSpPr>
          <p:cNvPr id="3" name="Content Placeholder 2"/>
          <p:cNvSpPr>
            <a:spLocks noGrp="1"/>
          </p:cNvSpPr>
          <p:nvPr>
            <p:ph idx="1"/>
          </p:nvPr>
        </p:nvSpPr>
        <p:spPr>
          <a:xfrm>
            <a:off x="609600" y="1905000"/>
            <a:ext cx="7239000" cy="4953000"/>
          </a:xfrm>
        </p:spPr>
        <p:txBody>
          <a:bodyPr>
            <a:normAutofit/>
          </a:bodyPr>
          <a:lstStyle/>
          <a:p>
            <a:pPr>
              <a:buNone/>
            </a:pPr>
            <a:r>
              <a:rPr lang="en-US" sz="2800" smtClean="0"/>
              <a:t>Kiềm hô hấp do:</a:t>
            </a:r>
          </a:p>
          <a:p>
            <a:pPr>
              <a:buNone/>
            </a:pPr>
            <a:r>
              <a:rPr lang="en-US" sz="2800" smtClean="0">
                <a:sym typeface="Wingdings"/>
              </a:rPr>
              <a:t>	Bệnh lý hô hấp (thuyên tắc phổi)</a:t>
            </a:r>
          </a:p>
          <a:p>
            <a:pPr>
              <a:buNone/>
            </a:pPr>
            <a:r>
              <a:rPr lang="en-US" sz="2800" smtClean="0">
                <a:sym typeface="Wingdings"/>
              </a:rPr>
              <a:t>	Giảm oxy máu</a:t>
            </a:r>
          </a:p>
          <a:p>
            <a:pPr>
              <a:buNone/>
            </a:pPr>
            <a:r>
              <a:rPr lang="en-US" sz="2800" smtClean="0">
                <a:sym typeface="Wingdings"/>
              </a:rPr>
              <a:t>	Đau, lo âu (?)</a:t>
            </a:r>
          </a:p>
          <a:p>
            <a:pPr lvl="0">
              <a:buNone/>
            </a:pPr>
            <a:r>
              <a:rPr lang="en-US" sz="2800" smtClean="0"/>
              <a:t>     </a:t>
            </a:r>
          </a:p>
          <a:p>
            <a:pPr lvl="0">
              <a:buNone/>
            </a:pPr>
            <a:r>
              <a:rPr lang="en-US" sz="2800" smtClean="0"/>
              <a:t>Kết luận: </a:t>
            </a:r>
            <a:r>
              <a:rPr lang="en-US" sz="2800" b="1" smtClean="0">
                <a:solidFill>
                  <a:srgbClr val="00B050"/>
                </a:solidFill>
              </a:rPr>
              <a:t>Kiềm hô hấp cấp trên bệnh nhân thuyên tắc phổi.</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239000" cy="1143000"/>
          </a:xfrm>
        </p:spPr>
        <p:txBody>
          <a:bodyPr/>
          <a:lstStyle/>
          <a:p>
            <a:pPr algn="ctr"/>
            <a:r>
              <a:rPr lang="en-US" sz="4000" smtClean="0"/>
              <a:t>TÀI LIỆU THAM KHẢO</a:t>
            </a:r>
          </a:p>
        </p:txBody>
      </p:sp>
      <p:sp>
        <p:nvSpPr>
          <p:cNvPr id="3" name="Content Placeholder 2"/>
          <p:cNvSpPr>
            <a:spLocks noGrp="1"/>
          </p:cNvSpPr>
          <p:nvPr>
            <p:ph idx="1"/>
          </p:nvPr>
        </p:nvSpPr>
        <p:spPr>
          <a:xfrm>
            <a:off x="76200" y="1219200"/>
            <a:ext cx="8153400" cy="5257800"/>
          </a:xfrm>
        </p:spPr>
        <p:txBody>
          <a:bodyPr>
            <a:noAutofit/>
          </a:bodyPr>
          <a:lstStyle/>
          <a:p>
            <a:pPr marL="514350" lvl="0" indent="-514350">
              <a:buFont typeface="+mj-lt"/>
              <a:buAutoNum type="arabicParenR"/>
            </a:pPr>
            <a:r>
              <a:rPr lang="en-US" sz="1900" smtClean="0"/>
              <a:t>Bùi Xuân Phúc, Đặng Vạn Phước. Rối loạn toan kiềm. Trong: Đặng Vạn Phước, Châu Ngọc Hoa, chủ biên. Điều trị học nội khoa. TP Hồ Chí Minh: NXB Y Học; 2009. tr. 38-47. </a:t>
            </a:r>
          </a:p>
          <a:p>
            <a:pPr marL="514350" lvl="0" indent="-514350">
              <a:buFont typeface="+mj-lt"/>
              <a:buAutoNum type="arabicParenR"/>
            </a:pPr>
            <a:r>
              <a:rPr lang="en-US" sz="1900" smtClean="0"/>
              <a:t>Bùi Xuân Phúc, Đặng Vạn Phước. Khí máu động mạch. Trong: Đặng Vạn Phước, Châu Ngọc Hoa, chủ biên. Điều trị học nội khoa. TP Hồ Chí Minh: NXB Y Học; 2009. tr. 48-56.</a:t>
            </a:r>
          </a:p>
          <a:p>
            <a:pPr marL="514350" lvl="0" indent="-514350">
              <a:buFont typeface="+mj-lt"/>
              <a:buAutoNum type="arabicParenR"/>
            </a:pPr>
            <a:r>
              <a:rPr lang="en-US" sz="1900" smtClean="0">
                <a:hlinkClick r:id="rId2"/>
              </a:rPr>
              <a:t>http://www.anaesthesiamcq.com/AcidBaseBook/AB9_6Case2.php</a:t>
            </a:r>
            <a:r>
              <a:rPr lang="en-US" sz="1900" smtClean="0"/>
              <a:t> </a:t>
            </a:r>
          </a:p>
          <a:p>
            <a:pPr marL="514350" lvl="0" indent="-514350">
              <a:buFont typeface="+mj-lt"/>
              <a:buAutoNum type="arabicParenR"/>
            </a:pPr>
            <a:r>
              <a:rPr lang="en-US" sz="1900" smtClean="0">
                <a:hlinkClick r:id="rId3"/>
              </a:rPr>
              <a:t>http://www.anaesthesiamcq.com/AcidBaseBook/AB9_6Case20.php</a:t>
            </a:r>
            <a:endParaRPr lang="en-US" sz="1900" smtClean="0"/>
          </a:p>
          <a:p>
            <a:pPr marL="514350" lvl="0" indent="-514350">
              <a:buFont typeface="+mj-lt"/>
              <a:buAutoNum type="arabicParenR"/>
            </a:pPr>
            <a:r>
              <a:rPr lang="en-US" sz="1900" smtClean="0"/>
              <a:t>Davis DP, Bramwell KJ, Hamilton RS, Williams SR. Ethylene glycol poisoning: case report of a record-high level and a review. J Emerg Med 1997;15(5):653-67. [</a:t>
            </a:r>
            <a:r>
              <a:rPr lang="en-US" sz="1900" smtClean="0">
                <a:hlinkClick r:id="rId4"/>
              </a:rPr>
              <a:t>PubMed</a:t>
            </a:r>
            <a:r>
              <a:rPr lang="en-US" sz="1900" smtClean="0"/>
              <a:t>]</a:t>
            </a:r>
          </a:p>
          <a:p>
            <a:pPr marL="514350" lvl="0" indent="-514350">
              <a:buFont typeface="+mj-lt"/>
              <a:buAutoNum type="arabicParenR"/>
            </a:pPr>
            <a:r>
              <a:rPr lang="en-US" sz="1900" smtClean="0">
                <a:hlinkClick r:id="rId5"/>
              </a:rPr>
              <a:t>www.mediplane.com/education/PDF/CS_Salicylate_Toxicity.pdf</a:t>
            </a:r>
            <a:r>
              <a:rPr lang="en-US" sz="1900" smtClean="0"/>
              <a:t> </a:t>
            </a:r>
          </a:p>
          <a:p>
            <a:pPr marL="514350" lvl="0" indent="-514350">
              <a:buFont typeface="+mj-lt"/>
              <a:buAutoNum type="arabicParenR"/>
            </a:pPr>
            <a:r>
              <a:rPr lang="en-US" sz="1900" smtClean="0"/>
              <a:t>Morovic-Vergles J, Galesic K, Vergles D. Primary Sjogren's syndrome presenting as hypokalemic paralysis. Ann Saudi Med 2007;27:125-7. [</a:t>
            </a:r>
            <a:r>
              <a:rPr lang="en-US" sz="1900" smtClean="0">
                <a:hlinkClick r:id="rId6"/>
              </a:rPr>
              <a:t>PubMed</a:t>
            </a:r>
            <a:r>
              <a:rPr lang="en-US" sz="1900" smtClean="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477000" cy="1143000"/>
          </a:xfrm>
        </p:spPr>
        <p:txBody>
          <a:bodyPr/>
          <a:lstStyle/>
          <a:p>
            <a:r>
              <a:rPr lang="en-US" sz="4000" smtClean="0"/>
              <a:t>TÀI LIỆU THAM KHẢO</a:t>
            </a:r>
          </a:p>
        </p:txBody>
      </p:sp>
      <p:sp>
        <p:nvSpPr>
          <p:cNvPr id="3" name="Content Placeholder 2"/>
          <p:cNvSpPr>
            <a:spLocks noGrp="1"/>
          </p:cNvSpPr>
          <p:nvPr>
            <p:ph idx="1"/>
          </p:nvPr>
        </p:nvSpPr>
        <p:spPr>
          <a:xfrm>
            <a:off x="304800" y="685800"/>
            <a:ext cx="7696200" cy="5562600"/>
          </a:xfrm>
        </p:spPr>
        <p:txBody>
          <a:bodyPr>
            <a:noAutofit/>
          </a:bodyPr>
          <a:lstStyle/>
          <a:p>
            <a:pPr marL="514350" lvl="0" indent="-514350">
              <a:buFont typeface="+mj-lt"/>
              <a:buAutoNum type="arabicParenR" startAt="8"/>
            </a:pPr>
            <a:r>
              <a:rPr lang="en-US" sz="1600" smtClean="0"/>
              <a:t>Ram R, Swarnalatha G, Ashok KK, Madhuri HR, Dakshinamurty KV. Fanconi syndrome following honeybee stings. Int Urol Nephrol 2010. [Epub ahead of print] [</a:t>
            </a:r>
            <a:r>
              <a:rPr lang="en-US" sz="1600" smtClean="0">
                <a:hlinkClick r:id="rId2"/>
              </a:rPr>
              <a:t>PubMed</a:t>
            </a:r>
            <a:r>
              <a:rPr lang="en-US" sz="1600" smtClean="0"/>
              <a:t>]</a:t>
            </a:r>
          </a:p>
          <a:p>
            <a:pPr marL="514350" lvl="0" indent="-514350">
              <a:buFont typeface="+mj-lt"/>
              <a:buAutoNum type="arabicParenR" startAt="8"/>
            </a:pPr>
            <a:r>
              <a:rPr lang="en-US" sz="1600" smtClean="0"/>
              <a:t>Richardson RM, Forbath N, Karanicolas S. Hypokalemic metabolic alkalosis caused by surreptitious vomiting: report of four cases. Can Med Assoc J 1983;129(2):142-6. [</a:t>
            </a:r>
            <a:r>
              <a:rPr lang="en-US" sz="1600" smtClean="0">
                <a:hlinkClick r:id="rId3"/>
              </a:rPr>
              <a:t>PubMed</a:t>
            </a:r>
            <a:r>
              <a:rPr lang="en-US" sz="1600" smtClean="0"/>
              <a:t>]</a:t>
            </a:r>
          </a:p>
          <a:p>
            <a:pPr marL="514350" lvl="0" indent="-514350">
              <a:buFont typeface="+mj-lt"/>
              <a:buAutoNum type="arabicParenR" startAt="8"/>
            </a:pPr>
            <a:r>
              <a:rPr lang="en-US" sz="1600" smtClean="0"/>
              <a:t>Colussi G, De Ferrari ME, Tedeschi S, Prandoni S, Syrén ML, Civati G. Bartter syndrome type 3: an unusual cause of nephrolithiasis. Nephrol Dial Transplant 2002;17(3):521-3. [</a:t>
            </a:r>
            <a:r>
              <a:rPr lang="en-US" sz="1600" smtClean="0">
                <a:hlinkClick r:id="rId4"/>
              </a:rPr>
              <a:t>PubMed</a:t>
            </a:r>
            <a:r>
              <a:rPr lang="en-US" sz="1600" smtClean="0"/>
              <a:t>]</a:t>
            </a:r>
          </a:p>
          <a:p>
            <a:pPr marL="514350" lvl="0" indent="-514350">
              <a:buFont typeface="+mj-lt"/>
              <a:buAutoNum type="arabicParenR" startAt="8"/>
            </a:pPr>
            <a:r>
              <a:rPr lang="en-US" sz="1600" smtClean="0"/>
              <a:t>Tuhta GA, Tuhta A, Erdogan M. Gitelman syndrome with mental retardation: a case report. J Nephrol 2010 ;23(5):617-8. [</a:t>
            </a:r>
            <a:r>
              <a:rPr lang="en-US" sz="1600" smtClean="0">
                <a:hlinkClick r:id="rId5"/>
              </a:rPr>
              <a:t>PubMed</a:t>
            </a:r>
            <a:r>
              <a:rPr lang="en-US" sz="1600" smtClean="0"/>
              <a:t>]</a:t>
            </a:r>
          </a:p>
          <a:p>
            <a:pPr marL="514350" lvl="0" indent="-514350">
              <a:buFont typeface="+mj-lt"/>
              <a:buAutoNum type="arabicParenR" startAt="8"/>
            </a:pPr>
            <a:r>
              <a:rPr lang="en-US" sz="1600" smtClean="0">
                <a:hlinkClick r:id="rId6"/>
              </a:rPr>
              <a:t>http://www.cmua.nl/content/SEHLiteratuur/SEH%20literatuurbestanden/ABG%20-%20monograph%20J%20Holmes.pdf</a:t>
            </a:r>
            <a:r>
              <a:rPr lang="en-US" sz="1600" smtClean="0"/>
              <a:t> </a:t>
            </a:r>
          </a:p>
          <a:p>
            <a:pPr marL="514350" lvl="0" indent="-514350">
              <a:buFont typeface="+mj-lt"/>
              <a:buAutoNum type="arabicParenR" startAt="8"/>
            </a:pPr>
            <a:r>
              <a:rPr lang="en-US" sz="1600" smtClean="0"/>
              <a:t>Dursunoglu N, Dursunoglu D,  Moray A, Gur S, Kavas M. A rapid decrease in pulmonary arterial pressure by noninvasive positive pressure ventilation in a patient with chronic obstructive pulmonary disease. Indian J Crit Care Med 2007; 11(2): 90-92.</a:t>
            </a:r>
          </a:p>
          <a:p>
            <a:pPr marL="514350" lvl="0" indent="-514350">
              <a:buFont typeface="+mj-lt"/>
              <a:buAutoNum type="arabicParenR" startAt="8"/>
            </a:pPr>
            <a:r>
              <a:rPr lang="en-US" sz="1600" smtClean="0"/>
              <a:t>Hennessey IAM, Japp A. Arterial blood gases made easy. London: Elservier; 2007. p.74-75. </a:t>
            </a:r>
          </a:p>
          <a:p>
            <a:pPr marL="514350" lvl="0" indent="-514350">
              <a:buFont typeface="+mj-lt"/>
              <a:buAutoNum type="arabicParenR" startAt="8"/>
            </a:pPr>
            <a:r>
              <a:rPr lang="en-US" sz="1600" smtClean="0">
                <a:hlinkClick r:id="rId7"/>
              </a:rPr>
              <a:t>http://www.anaesthesiamcq.com/AcidBaseBook/AB9_6Case9.php</a:t>
            </a:r>
            <a:r>
              <a:rPr lang="en-US" sz="1600" smtClean="0"/>
              <a:t> </a:t>
            </a:r>
          </a:p>
          <a:p>
            <a:pPr marL="514350" lvl="0" indent="-514350">
              <a:buFont typeface="+mj-lt"/>
              <a:buAutoNum type="arabicParenR" startAt="8"/>
            </a:pPr>
            <a:r>
              <a:rPr lang="en-US" sz="1600" smtClean="0"/>
              <a:t>Lê Hùng. Dịch và điện giải: từ lý thuyết đến lâm sàng. TP Hồ Chí Minh: NXB Y Học; 1994.tr. 203-204. </a:t>
            </a:r>
            <a:endParaRPr lang="en-US"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239000" cy="1143000"/>
          </a:xfrm>
        </p:spPr>
        <p:txBody>
          <a:bodyPr/>
          <a:lstStyle/>
          <a:p>
            <a:r>
              <a:rPr lang="en-US" smtClean="0"/>
              <a:t>TÍNH ĐỘ LỌC CẦU THẬN</a:t>
            </a:r>
            <a:endParaRPr lang="en-US"/>
          </a:p>
        </p:txBody>
      </p:sp>
      <p:sp>
        <p:nvSpPr>
          <p:cNvPr id="3" name="Content Placeholder 2"/>
          <p:cNvSpPr>
            <a:spLocks noGrp="1"/>
          </p:cNvSpPr>
          <p:nvPr>
            <p:ph idx="1"/>
          </p:nvPr>
        </p:nvSpPr>
        <p:spPr>
          <a:xfrm>
            <a:off x="457200" y="1600200"/>
            <a:ext cx="7696200" cy="4953000"/>
          </a:xfrm>
        </p:spPr>
        <p:txBody>
          <a:bodyPr>
            <a:noAutofit/>
          </a:bodyPr>
          <a:lstStyle/>
          <a:p>
            <a:pPr>
              <a:buNone/>
            </a:pPr>
            <a:r>
              <a:rPr lang="vi-VN" sz="3000" smtClean="0"/>
              <a:t>Cách </a:t>
            </a:r>
            <a:r>
              <a:rPr lang="en-US" sz="3000" smtClean="0"/>
              <a:t>1</a:t>
            </a:r>
            <a:r>
              <a:rPr lang="vi-VN" sz="3000" smtClean="0"/>
              <a:t>: Công thức Co</a:t>
            </a:r>
            <a:r>
              <a:rPr lang="en-US" sz="3000" smtClean="0"/>
              <a:t>c</a:t>
            </a:r>
            <a:r>
              <a:rPr lang="vi-VN" sz="3000" smtClean="0"/>
              <a:t>k</a:t>
            </a:r>
            <a:r>
              <a:rPr lang="en-US" sz="3000" smtClean="0"/>
              <a:t>c</a:t>
            </a:r>
            <a:r>
              <a:rPr lang="vi-VN" sz="3000" smtClean="0"/>
              <a:t>roft-Gault:  </a:t>
            </a:r>
            <a:br>
              <a:rPr lang="vi-VN" sz="3000" smtClean="0"/>
            </a:br>
            <a:r>
              <a:rPr lang="vi-VN" sz="3000" smtClean="0"/>
              <a:t>Ccreatinin = [(140-tuổi) x cân nặng (kg)] / [72 x creatinin máu (mg%)] </a:t>
            </a:r>
            <a:br>
              <a:rPr lang="vi-VN" sz="3000" smtClean="0"/>
            </a:br>
            <a:r>
              <a:rPr lang="vi-VN" sz="3000" smtClean="0"/>
              <a:t>Nếu là nữ</a:t>
            </a:r>
            <a:r>
              <a:rPr lang="en-US" sz="3000" smtClean="0"/>
              <a:t>:</a:t>
            </a:r>
            <a:r>
              <a:rPr lang="vi-VN" sz="3000" smtClean="0"/>
              <a:t> lấy </a:t>
            </a:r>
            <a:r>
              <a:rPr lang="en-US" sz="3000" smtClean="0"/>
              <a:t>kết quả </a:t>
            </a:r>
            <a:r>
              <a:rPr lang="vi-VN" sz="3000" smtClean="0"/>
              <a:t>trên x 0.85</a:t>
            </a:r>
            <a:endParaRPr lang="en-US" sz="3000" smtClean="0"/>
          </a:p>
          <a:p>
            <a:pPr>
              <a:buNone/>
            </a:pPr>
            <a:endParaRPr lang="en-US" sz="3000" smtClean="0"/>
          </a:p>
          <a:p>
            <a:pPr>
              <a:buNone/>
            </a:pPr>
            <a:r>
              <a:rPr lang="vi-VN" sz="3000" smtClean="0"/>
              <a:t>Cách </a:t>
            </a:r>
            <a:r>
              <a:rPr lang="en-US" sz="3000" smtClean="0"/>
              <a:t>2</a:t>
            </a:r>
            <a:r>
              <a:rPr lang="vi-VN" sz="3000" smtClean="0"/>
              <a:t>: </a:t>
            </a:r>
            <a:br>
              <a:rPr lang="vi-VN" sz="3000" smtClean="0"/>
            </a:br>
            <a:r>
              <a:rPr lang="vi-VN" sz="3000" smtClean="0"/>
              <a:t>Ccreatinin = (U x V) / P </a:t>
            </a:r>
            <a:br>
              <a:rPr lang="vi-VN" sz="3000" smtClean="0"/>
            </a:br>
            <a:r>
              <a:rPr lang="vi-VN" sz="3000" smtClean="0"/>
              <a:t>U: Nồng độ creatinin</a:t>
            </a:r>
            <a:r>
              <a:rPr lang="en-US" sz="3000" smtClean="0"/>
              <a:t>/</a:t>
            </a:r>
            <a:r>
              <a:rPr lang="vi-VN" sz="3000" smtClean="0"/>
              <a:t> nước tiểu</a:t>
            </a:r>
            <a:r>
              <a:rPr lang="en-US" sz="3000" smtClean="0"/>
              <a:t> 24 giờ</a:t>
            </a:r>
            <a:r>
              <a:rPr lang="vi-VN" sz="3000" smtClean="0"/>
              <a:t> </a:t>
            </a:r>
            <a:br>
              <a:rPr lang="vi-VN" sz="3000" smtClean="0"/>
            </a:br>
            <a:r>
              <a:rPr lang="vi-VN" sz="3000" smtClean="0"/>
              <a:t>V: Thể tích nước tiểu / </a:t>
            </a:r>
            <a:r>
              <a:rPr lang="en-US" sz="3000" smtClean="0"/>
              <a:t>24 giờ (</a:t>
            </a:r>
            <a:r>
              <a:rPr lang="en-US" sz="3000" smtClean="0">
                <a:latin typeface="Calibri"/>
                <a:cs typeface="Calibri"/>
              </a:rPr>
              <a:t>→ ml/</a:t>
            </a:r>
            <a:r>
              <a:rPr lang="vi-VN" sz="3000" smtClean="0"/>
              <a:t>phút</a:t>
            </a:r>
            <a:r>
              <a:rPr lang="en-US" sz="3000" smtClean="0"/>
              <a:t>)</a:t>
            </a:r>
            <a:r>
              <a:rPr lang="vi-VN" sz="3000" smtClean="0"/>
              <a:t> </a:t>
            </a:r>
            <a:br>
              <a:rPr lang="vi-VN" sz="3000" smtClean="0"/>
            </a:br>
            <a:r>
              <a:rPr lang="vi-VN" sz="3000" smtClean="0"/>
              <a:t>P: Nồng độ creatinin máu </a:t>
            </a:r>
            <a:r>
              <a:rPr lang="vi-VN" sz="2800" smtClean="0"/>
              <a:t/>
            </a:r>
            <a:br>
              <a:rPr lang="vi-VN" sz="2800" smtClean="0"/>
            </a:br>
            <a:r>
              <a:rPr lang="vi-VN" sz="2800" smtClean="0"/>
              <a:t/>
            </a:r>
            <a:br>
              <a:rPr lang="vi-VN" sz="2800" smtClean="0"/>
            </a:b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r>
              <a:rPr lang="en-US" smtClean="0"/>
              <a:t>Trường hợp 2:</a:t>
            </a:r>
            <a:br>
              <a:rPr lang="en-US" smtClean="0"/>
            </a:br>
            <a:endParaRPr lang="en-US"/>
          </a:p>
        </p:txBody>
      </p:sp>
      <p:sp>
        <p:nvSpPr>
          <p:cNvPr id="3" name="Content Placeholder 2"/>
          <p:cNvSpPr>
            <a:spLocks noGrp="1"/>
          </p:cNvSpPr>
          <p:nvPr>
            <p:ph idx="1"/>
          </p:nvPr>
        </p:nvSpPr>
        <p:spPr>
          <a:xfrm>
            <a:off x="457200" y="1524000"/>
            <a:ext cx="7239000" cy="4846320"/>
          </a:xfrm>
        </p:spPr>
        <p:txBody>
          <a:bodyPr/>
          <a:lstStyle/>
          <a:p>
            <a:pPr>
              <a:buNone/>
            </a:pPr>
            <a:r>
              <a:rPr lang="en-US" smtClean="0"/>
              <a:t>Bệnh nhân nam 60 tuổi nhập viện vì tiêu phân đen.</a:t>
            </a:r>
          </a:p>
          <a:p>
            <a:pPr>
              <a:buNone/>
            </a:pPr>
            <a:r>
              <a:rPr lang="en-US" smtClean="0"/>
              <a:t>Vài ngày nay bệnh nhân tiêu phân đen và ói khoảng 500 ml máu vào ngày nhập viện. </a:t>
            </a:r>
          </a:p>
          <a:p>
            <a:pPr>
              <a:buNone/>
            </a:pPr>
            <a:r>
              <a:rPr lang="en-US" smtClean="0"/>
              <a:t>Khám lâm sàng:</a:t>
            </a:r>
          </a:p>
          <a:p>
            <a:pPr>
              <a:buNone/>
            </a:pPr>
            <a:r>
              <a:rPr lang="en-US" smtClean="0"/>
              <a:t>	Bệnh nhân rất đừ, mạch 120 lần/phút, huyết áp 80/50 mmHg, da lạnh ẩm. </a:t>
            </a:r>
          </a:p>
          <a:p>
            <a:pPr>
              <a:buNone/>
            </a:pPr>
            <a:r>
              <a:rPr lang="en-US" smtClean="0"/>
              <a:t>Tiền căn: xơ gan do rượu Child C, dãn tĩnh mạch thực quản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43000" y="0"/>
          <a:ext cx="5638800" cy="6774016"/>
        </p:xfrm>
        <a:graphic>
          <a:graphicData uri="http://schemas.openxmlformats.org/drawingml/2006/table">
            <a:tbl>
              <a:tblPr firstRow="1" bandRow="1">
                <a:tableStyleId>{5C22544A-7EE6-4342-B048-85BDC9FD1C3A}</a:tableStyleId>
              </a:tblPr>
              <a:tblGrid>
                <a:gridCol w="2587214"/>
                <a:gridCol w="3051586"/>
              </a:tblGrid>
              <a:tr h="121920">
                <a:tc gridSpan="2">
                  <a:txBody>
                    <a:bodyPr/>
                    <a:lstStyle/>
                    <a:p>
                      <a:pPr algn="ctr"/>
                      <a:r>
                        <a:rPr lang="en-US" sz="2000" smtClean="0"/>
                        <a:t>Kết quả</a:t>
                      </a:r>
                      <a:r>
                        <a:rPr lang="en-US" sz="2000" baseline="0" smtClean="0"/>
                        <a:t> xét nghiệm:</a:t>
                      </a:r>
                      <a:endParaRPr lang="en-US" sz="2000"/>
                    </a:p>
                  </a:txBody>
                  <a:tcPr/>
                </a:tc>
                <a:tc hMerge="1">
                  <a:txBody>
                    <a:bodyPr/>
                    <a:lstStyle/>
                    <a:p>
                      <a:endParaRPr lang="en-US"/>
                    </a:p>
                  </a:txBody>
                  <a:tcPr/>
                </a:tc>
              </a:tr>
              <a:tr h="404022">
                <a:tc gridSpan="2">
                  <a:txBody>
                    <a:bodyPr/>
                    <a:lstStyle/>
                    <a:p>
                      <a:pPr algn="ctr"/>
                      <a:r>
                        <a:rPr kumimoji="0" lang="en-US" sz="2000" b="1" kern="1200" smtClean="0">
                          <a:solidFill>
                            <a:schemeClr val="dk1"/>
                          </a:solidFill>
                          <a:latin typeface="+mn-lt"/>
                          <a:ea typeface="+mn-ea"/>
                          <a:cs typeface="+mn-cs"/>
                        </a:rPr>
                        <a:t>Điện giải đồ máu</a:t>
                      </a:r>
                      <a:endParaRPr lang="en-US" sz="2000" b="1"/>
                    </a:p>
                  </a:txBody>
                  <a:tcPr/>
                </a:tc>
                <a:tc hMerge="1">
                  <a:txBody>
                    <a:bodyPr/>
                    <a:lstStyle/>
                    <a:p>
                      <a:endParaRPr lang="en-US"/>
                    </a:p>
                  </a:txBody>
                  <a:tcPr/>
                </a:tc>
              </a:tr>
              <a:tr h="404022">
                <a:tc>
                  <a:txBody>
                    <a:bodyPr/>
                    <a:lstStyle/>
                    <a:p>
                      <a:r>
                        <a:rPr kumimoji="0" lang="en-US" sz="2000" b="1" kern="1200" smtClean="0">
                          <a:solidFill>
                            <a:schemeClr val="dk1"/>
                          </a:solidFill>
                          <a:latin typeface="+mn-lt"/>
                          <a:ea typeface="+mn-ea"/>
                          <a:cs typeface="+mn-cs"/>
                        </a:rPr>
                        <a:t>Na</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131 mEq/l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K</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4,2 mEq/l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Cl</a:t>
                      </a:r>
                      <a:r>
                        <a:rPr kumimoji="0" lang="en-US" sz="2000" b="1" kern="1200" baseline="30000" smtClean="0">
                          <a:solidFill>
                            <a:schemeClr val="dk1"/>
                          </a:solidFill>
                          <a:latin typeface="+mn-lt"/>
                          <a:ea typeface="+mn-ea"/>
                          <a:cs typeface="+mn-cs"/>
                        </a:rPr>
                        <a:t>-</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85 mEq/l</a:t>
                      </a:r>
                      <a:endParaRPr lang="en-US" sz="2000" b="1">
                        <a:latin typeface="Calibri"/>
                        <a:ea typeface="Calibri"/>
                        <a:cs typeface="Times New Roman"/>
                      </a:endParaRPr>
                    </a:p>
                  </a:txBody>
                  <a:tcPr marL="68580" marR="68580" marT="0" marB="0"/>
                </a:tc>
              </a:tr>
              <a:tr h="317446">
                <a:tc>
                  <a:txBody>
                    <a:bodyPr/>
                    <a:lstStyle/>
                    <a:p>
                      <a:pPr marL="0" marR="0">
                        <a:spcBef>
                          <a:spcPts val="0"/>
                        </a:spcBef>
                        <a:spcAft>
                          <a:spcPts val="0"/>
                        </a:spcAft>
                      </a:pPr>
                      <a:r>
                        <a:rPr lang="en-US" sz="2000" b="1">
                          <a:latin typeface="Times New Roman"/>
                          <a:ea typeface="Calibri"/>
                          <a:cs typeface="Times New Roman"/>
                        </a:rPr>
                        <a:t>Glucose </a:t>
                      </a:r>
                      <a:endParaRPr lang="en-US" sz="2000" b="1">
                        <a:latin typeface="Calibri"/>
                        <a:ea typeface="Calibri"/>
                        <a:cs typeface="Times New Roman"/>
                      </a:endParaRPr>
                    </a:p>
                  </a:txBody>
                  <a:tcPr marL="68580" marR="68580" marT="0" marB="0"/>
                </a:tc>
                <a:tc>
                  <a:txBody>
                    <a:bodyPr/>
                    <a:lstStyle/>
                    <a:p>
                      <a:pPr marL="0" marR="0" algn="ctr">
                        <a:spcBef>
                          <a:spcPts val="0"/>
                        </a:spcBef>
                        <a:spcAft>
                          <a:spcPts val="0"/>
                        </a:spcAft>
                      </a:pPr>
                      <a:r>
                        <a:rPr lang="en-US" sz="2000" b="1">
                          <a:latin typeface="Times New Roman"/>
                          <a:ea typeface="Calibri"/>
                          <a:cs typeface="Times New Roman"/>
                        </a:rPr>
                        <a:t>5,2 </a:t>
                      </a:r>
                      <a:r>
                        <a:rPr lang="en-US" sz="2000" b="1" smtClean="0">
                          <a:latin typeface="Times New Roman"/>
                          <a:ea typeface="Calibri"/>
                          <a:cs typeface="Times New Roman"/>
                        </a:rPr>
                        <a:t>mmol/l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BUN</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69 mg/dl</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Creatinin</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2,45 mg/dl</a:t>
                      </a:r>
                      <a:endParaRPr lang="en-US" sz="2000" b="1">
                        <a:latin typeface="Calibri"/>
                        <a:ea typeface="Calibri"/>
                        <a:cs typeface="Times New Roman"/>
                      </a:endParaRPr>
                    </a:p>
                  </a:txBody>
                  <a:tcPr marL="68580" marR="68580" marT="0" marB="0"/>
                </a:tc>
              </a:tr>
              <a:tr h="404022">
                <a:tc gridSpan="2">
                  <a:txBody>
                    <a:bodyPr/>
                    <a:lstStyle/>
                    <a:p>
                      <a:pPr algn="ctr"/>
                      <a:r>
                        <a:rPr kumimoji="0" lang="en-US" sz="2000" b="1" kern="1200" smtClean="0">
                          <a:solidFill>
                            <a:schemeClr val="dk1"/>
                          </a:solidFill>
                          <a:latin typeface="+mn-lt"/>
                          <a:ea typeface="+mn-ea"/>
                          <a:cs typeface="+mn-cs"/>
                        </a:rPr>
                        <a:t>Khí máu động mạch</a:t>
                      </a:r>
                      <a:endParaRPr lang="en-US" sz="2000" b="1"/>
                    </a:p>
                  </a:txBody>
                  <a:tcPr/>
                </a:tc>
                <a:tc hMerge="1">
                  <a:txBody>
                    <a:bodyPr/>
                    <a:lstStyle/>
                    <a:p>
                      <a:endParaRPr lang="en-US"/>
                    </a:p>
                  </a:txBody>
                  <a:tcPr/>
                </a:tc>
              </a:tr>
              <a:tr h="404022">
                <a:tc>
                  <a:txBody>
                    <a:bodyPr/>
                    <a:lstStyle/>
                    <a:p>
                      <a:r>
                        <a:rPr kumimoji="0" lang="en-US" sz="2000" b="1" kern="1200" smtClean="0">
                          <a:solidFill>
                            <a:schemeClr val="dk1"/>
                          </a:solidFill>
                          <a:latin typeface="+mn-lt"/>
                          <a:ea typeface="+mn-ea"/>
                          <a:cs typeface="+mn-cs"/>
                        </a:rPr>
                        <a:t>pH</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7,1</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pCO</a:t>
                      </a:r>
                      <a:r>
                        <a:rPr kumimoji="0" lang="en-US" sz="2000" b="1" kern="1200" baseline="-25000" smtClean="0">
                          <a:solidFill>
                            <a:schemeClr val="dk1"/>
                          </a:solidFill>
                          <a:latin typeface="+mn-lt"/>
                          <a:ea typeface="+mn-ea"/>
                          <a:cs typeface="+mn-cs"/>
                        </a:rPr>
                        <a:t>2</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13,8 mmHg</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pO</a:t>
                      </a:r>
                      <a:r>
                        <a:rPr kumimoji="0" lang="en-US" sz="2000" b="1" kern="1200" baseline="-25000" smtClean="0">
                          <a:solidFill>
                            <a:schemeClr val="dk1"/>
                          </a:solidFill>
                          <a:latin typeface="+mn-lt"/>
                          <a:ea typeface="+mn-ea"/>
                          <a:cs typeface="+mn-cs"/>
                        </a:rPr>
                        <a:t>2</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103 mmHg</a:t>
                      </a:r>
                      <a:endParaRPr lang="en-US" sz="2000" b="1">
                        <a:latin typeface="Calibri"/>
                        <a:ea typeface="Calibri"/>
                        <a:cs typeface="Times New Roman"/>
                      </a:endParaRPr>
                    </a:p>
                  </a:txBody>
                  <a:tcPr marL="68580" marR="68580" marT="0" marB="0"/>
                </a:tc>
              </a:tr>
              <a:tr h="404022">
                <a:tc>
                  <a:txBody>
                    <a:bodyPr/>
                    <a:lstStyle/>
                    <a:p>
                      <a:r>
                        <a:rPr kumimoji="0" lang="en-US" sz="2000" b="1" kern="1200" smtClean="0">
                          <a:solidFill>
                            <a:schemeClr val="dk1"/>
                          </a:solidFill>
                          <a:latin typeface="+mn-lt"/>
                          <a:ea typeface="+mn-ea"/>
                          <a:cs typeface="+mn-cs"/>
                        </a:rPr>
                        <a:t>HCO</a:t>
                      </a:r>
                      <a:r>
                        <a:rPr kumimoji="0" lang="en-US" sz="2000" b="1" kern="1200" baseline="-25000" smtClean="0">
                          <a:solidFill>
                            <a:schemeClr val="dk1"/>
                          </a:solidFill>
                          <a:latin typeface="+mn-lt"/>
                          <a:ea typeface="+mn-ea"/>
                          <a:cs typeface="+mn-cs"/>
                        </a:rPr>
                        <a:t>3-</a:t>
                      </a:r>
                      <a:r>
                        <a:rPr kumimoji="0" lang="en-US" sz="2000" b="1" kern="1200" smtClean="0">
                          <a:solidFill>
                            <a:schemeClr val="dk1"/>
                          </a:solidFill>
                          <a:latin typeface="+mn-lt"/>
                          <a:ea typeface="+mn-ea"/>
                          <a:cs typeface="+mn-cs"/>
                        </a:rPr>
                        <a:t> </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4,1 mmol/l</a:t>
                      </a:r>
                      <a:endParaRPr lang="en-US" sz="2000" b="1">
                        <a:latin typeface="Calibri"/>
                        <a:ea typeface="Calibri"/>
                        <a:cs typeface="Times New Roman"/>
                      </a:endParaRPr>
                    </a:p>
                  </a:txBody>
                  <a:tcPr marL="68580" marR="68580" marT="0" marB="0"/>
                </a:tc>
              </a:tr>
              <a:tr h="404022">
                <a:tc gridSpan="2">
                  <a:txBody>
                    <a:bodyPr/>
                    <a:lstStyle/>
                    <a:p>
                      <a:pPr algn="ctr"/>
                      <a:r>
                        <a:rPr kumimoji="0" lang="en-US" sz="2000" b="1" kern="1200" smtClean="0">
                          <a:solidFill>
                            <a:schemeClr val="dk1"/>
                          </a:solidFill>
                          <a:latin typeface="+mn-lt"/>
                          <a:ea typeface="+mn-ea"/>
                          <a:cs typeface="+mn-cs"/>
                        </a:rPr>
                        <a:t>TPTNT</a:t>
                      </a:r>
                      <a:endParaRPr lang="en-US" sz="2000" b="1"/>
                    </a:p>
                  </a:txBody>
                  <a:tcPr/>
                </a:tc>
                <a:tc hMerge="1">
                  <a:txBody>
                    <a:bodyPr/>
                    <a:lstStyle/>
                    <a:p>
                      <a:endParaRPr lang="en-US"/>
                    </a:p>
                  </a:txBody>
                  <a:tcPr/>
                </a:tc>
              </a:tr>
              <a:tr h="404022">
                <a:tc>
                  <a:txBody>
                    <a:bodyPr/>
                    <a:lstStyle/>
                    <a:p>
                      <a:r>
                        <a:rPr kumimoji="0" lang="en-US" sz="2000" kern="1200" smtClean="0">
                          <a:solidFill>
                            <a:schemeClr val="dk1"/>
                          </a:solidFill>
                          <a:latin typeface="+mn-lt"/>
                          <a:ea typeface="+mn-ea"/>
                          <a:cs typeface="+mn-cs"/>
                        </a:rPr>
                        <a:t>Ketone</a:t>
                      </a:r>
                      <a:endParaRPr lang="en-US" sz="2000"/>
                    </a:p>
                  </a:txBody>
                  <a:tcPr/>
                </a:tc>
                <a:tc>
                  <a:txBody>
                    <a:bodyPr/>
                    <a:lstStyle/>
                    <a:p>
                      <a:pPr algn="ctr"/>
                      <a:r>
                        <a:rPr kumimoji="0" lang="en-US" sz="2000" kern="1200" smtClean="0">
                          <a:solidFill>
                            <a:schemeClr val="dk1"/>
                          </a:solidFill>
                          <a:latin typeface="+mn-lt"/>
                          <a:ea typeface="+mn-ea"/>
                          <a:cs typeface="+mn-cs"/>
                        </a:rPr>
                        <a:t>Vết</a:t>
                      </a:r>
                      <a:endParaRPr lang="en-US" sz="2000"/>
                    </a:p>
                  </a:txBody>
                  <a:tcPr/>
                </a:tc>
              </a:tr>
              <a:tr h="404022">
                <a:tc>
                  <a:txBody>
                    <a:bodyPr/>
                    <a:lstStyle/>
                    <a:p>
                      <a:r>
                        <a:rPr lang="en-US" sz="2000" b="1" smtClean="0"/>
                        <a:t>Hb máu</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6,2 g/dl</a:t>
                      </a:r>
                      <a:endParaRPr lang="en-US" sz="2000" b="1">
                        <a:latin typeface="Calibri"/>
                        <a:ea typeface="Calibri"/>
                        <a:cs typeface="Times New Roman"/>
                      </a:endParaRPr>
                    </a:p>
                  </a:txBody>
                  <a:tcPr marL="68580" marR="68580" marT="0" marB="0"/>
                </a:tc>
              </a:tr>
              <a:tr h="404022">
                <a:tc>
                  <a:txBody>
                    <a:bodyPr/>
                    <a:lstStyle/>
                    <a:p>
                      <a:r>
                        <a:rPr lang="en-US" sz="2000" b="1" smtClean="0"/>
                        <a:t>Lactate máu</a:t>
                      </a:r>
                      <a:endParaRPr lang="en-US" sz="2000" b="1"/>
                    </a:p>
                  </a:txBody>
                  <a:tcPr/>
                </a:tc>
                <a:tc>
                  <a:txBody>
                    <a:bodyPr/>
                    <a:lstStyle/>
                    <a:p>
                      <a:pPr marL="0" marR="0" algn="ctr">
                        <a:spcBef>
                          <a:spcPts val="0"/>
                        </a:spcBef>
                        <a:spcAft>
                          <a:spcPts val="0"/>
                        </a:spcAft>
                      </a:pPr>
                      <a:r>
                        <a:rPr lang="en-US" sz="2000" b="1">
                          <a:latin typeface="Times New Roman"/>
                          <a:ea typeface="Calibri"/>
                          <a:cs typeface="Times New Roman"/>
                        </a:rPr>
                        <a:t>20,3 </a:t>
                      </a:r>
                      <a:r>
                        <a:rPr lang="en-US" sz="2000" b="1" smtClean="0">
                          <a:latin typeface="Times New Roman"/>
                          <a:ea typeface="Calibri"/>
                          <a:cs typeface="Times New Roman"/>
                        </a:rPr>
                        <a:t>mmol/l</a:t>
                      </a:r>
                      <a:endParaRPr lang="en-US" sz="2000" b="1">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467600" cy="5846136"/>
          </a:xfrm>
        </p:spPr>
        <p:txBody>
          <a:bodyPr>
            <a:normAutofit/>
          </a:bodyPr>
          <a:lstStyle/>
          <a:p>
            <a:pPr>
              <a:buNone/>
            </a:pPr>
            <a:r>
              <a:rPr lang="en-US" sz="3200" b="1" smtClean="0">
                <a:solidFill>
                  <a:srgbClr val="00B050"/>
                </a:solidFill>
              </a:rPr>
              <a:t>	Đọc kết quả khí máu động mạch:</a:t>
            </a:r>
            <a:endParaRPr lang="en-US" sz="3200" smtClean="0">
              <a:solidFill>
                <a:srgbClr val="00B050"/>
              </a:solidFill>
            </a:endParaRPr>
          </a:p>
          <a:p>
            <a:pPr lvl="0">
              <a:buNone/>
            </a:pPr>
            <a:endParaRPr lang="en-US" smtClean="0"/>
          </a:p>
          <a:p>
            <a:pPr lvl="0">
              <a:buNone/>
            </a:pPr>
            <a:r>
              <a:rPr lang="en-US" sz="2400" smtClean="0"/>
              <a:t>Bước 1: pH = 7,1 &lt; 7,35 </a:t>
            </a:r>
            <a:r>
              <a:rPr lang="en-US" sz="2400" smtClean="0">
                <a:sym typeface="Wingdings"/>
              </a:rPr>
              <a:t></a:t>
            </a:r>
            <a:r>
              <a:rPr lang="en-US" sz="2400" smtClean="0"/>
              <a:t> toan máu</a:t>
            </a:r>
          </a:p>
          <a:p>
            <a:pPr lvl="0">
              <a:buNone/>
            </a:pPr>
            <a:r>
              <a:rPr lang="en-US" sz="2400" smtClean="0"/>
              <a:t>Bước 2: HCO</a:t>
            </a:r>
            <a:r>
              <a:rPr lang="en-US" sz="2400" baseline="-25000" smtClean="0"/>
              <a:t>3- </a:t>
            </a:r>
            <a:r>
              <a:rPr lang="en-US" sz="2400" smtClean="0"/>
              <a:t>= 4,1 mmol/l &lt; 22 </a:t>
            </a:r>
            <a:r>
              <a:rPr lang="en-US" sz="2400" smtClean="0">
                <a:sym typeface="Wingdings"/>
              </a:rPr>
              <a:t></a:t>
            </a:r>
            <a:r>
              <a:rPr lang="en-US" sz="2400" smtClean="0"/>
              <a:t> toan chuyển hóa</a:t>
            </a:r>
          </a:p>
          <a:p>
            <a:pPr lvl="0">
              <a:buNone/>
            </a:pPr>
            <a:r>
              <a:rPr lang="en-US" sz="2400" smtClean="0"/>
              <a:t>Bước 3: tính bù của hô hấp</a:t>
            </a:r>
          </a:p>
          <a:p>
            <a:pPr>
              <a:buNone/>
            </a:pPr>
            <a:r>
              <a:rPr lang="en-US" sz="2400" smtClean="0"/>
              <a:t>	PaCO</a:t>
            </a:r>
            <a:r>
              <a:rPr lang="en-US" sz="2400" baseline="-25000" smtClean="0"/>
              <a:t>2</a:t>
            </a:r>
            <a:r>
              <a:rPr lang="en-US" sz="2400" smtClean="0"/>
              <a:t> dự đoán = (1,5 x 4,1) + 8 = 14 </a:t>
            </a:r>
            <a:r>
              <a:rPr lang="en-US" sz="2400" smtClean="0">
                <a:sym typeface="Wingdings"/>
              </a:rPr>
              <a:t></a:t>
            </a:r>
            <a:r>
              <a:rPr lang="en-US" sz="2400" smtClean="0"/>
              <a:t> PaCO</a:t>
            </a:r>
            <a:r>
              <a:rPr lang="en-US" sz="2400" baseline="-25000" smtClean="0"/>
              <a:t>2 </a:t>
            </a:r>
            <a:r>
              <a:rPr lang="en-US" sz="2400" smtClean="0"/>
              <a:t>thực tế bằng PaCO</a:t>
            </a:r>
            <a:r>
              <a:rPr lang="en-US" sz="2400" baseline="-25000" smtClean="0"/>
              <a:t>2 </a:t>
            </a:r>
            <a:r>
              <a:rPr lang="en-US" sz="2400" smtClean="0"/>
              <a:t>dự</a:t>
            </a:r>
            <a:r>
              <a:rPr lang="en-US" sz="2400" baseline="-25000" smtClean="0"/>
              <a:t> </a:t>
            </a:r>
            <a:r>
              <a:rPr lang="en-US" sz="2400" smtClean="0"/>
              <a:t>đoán.</a:t>
            </a:r>
          </a:p>
          <a:p>
            <a:pPr lvl="0">
              <a:buNone/>
            </a:pPr>
            <a:r>
              <a:rPr lang="en-US" sz="2400" smtClean="0"/>
              <a:t>Bước 4: anion gap máu (AG) = 131 – 4,1 – 85 = 41,9 &gt; 12 </a:t>
            </a:r>
            <a:r>
              <a:rPr lang="en-US" sz="2400" smtClean="0">
                <a:sym typeface="Wingdings"/>
              </a:rPr>
              <a:t></a:t>
            </a:r>
            <a:r>
              <a:rPr lang="en-US" sz="2400" smtClean="0"/>
              <a:t> tăng anion gap</a:t>
            </a:r>
          </a:p>
          <a:p>
            <a:pPr lvl="0">
              <a:buNone/>
            </a:pPr>
            <a:r>
              <a:rPr lang="en-US" sz="2400" smtClean="0">
                <a:sym typeface="Symbol"/>
              </a:rPr>
              <a:t>	 </a:t>
            </a:r>
            <a:r>
              <a:rPr lang="en-US" sz="2400" smtClean="0"/>
              <a:t>AG/</a:t>
            </a:r>
            <a:r>
              <a:rPr lang="en-US" sz="2400" smtClean="0">
                <a:sym typeface="Symbol"/>
              </a:rPr>
              <a:t></a:t>
            </a:r>
            <a:r>
              <a:rPr lang="en-US" sz="2400" smtClean="0"/>
              <a:t> HCO3 = (41,9 – 12)/(24 – 4,1) = 1,5 </a:t>
            </a:r>
            <a:r>
              <a:rPr lang="en-US" sz="2400" smtClean="0">
                <a:sym typeface="Wingdings"/>
              </a:rPr>
              <a:t></a:t>
            </a:r>
            <a:r>
              <a:rPr lang="en-US" sz="2400" smtClean="0"/>
              <a:t> toan chuyển hóa tăng AG đơn thuần</a:t>
            </a:r>
          </a:p>
          <a:p>
            <a:pPr>
              <a:buNone/>
            </a:pP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855</TotalTime>
  <Words>4112</Words>
  <Application>Microsoft Office PowerPoint</Application>
  <PresentationFormat>On-screen Show (4:3)</PresentationFormat>
  <Paragraphs>666</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Opulent</vt:lpstr>
      <vt:lpstr>CHẨN ĐOÁN  RỐI LOẠN TOAN KIỀM </vt:lpstr>
      <vt:lpstr>PowerPoint Presentation</vt:lpstr>
      <vt:lpstr>Trường hợp 1: </vt:lpstr>
      <vt:lpstr>PowerPoint Presentation</vt:lpstr>
      <vt:lpstr>PowerPoint Presentation</vt:lpstr>
      <vt:lpstr>Chẩn đoán nguyên nhân</vt:lpstr>
      <vt:lpstr>Trường hợp 2: </vt:lpstr>
      <vt:lpstr>PowerPoint Presentation</vt:lpstr>
      <vt:lpstr>PowerPoint Presentation</vt:lpstr>
      <vt:lpstr>Chẩn đoán nguyên nhân</vt:lpstr>
      <vt:lpstr>PowerPoint Presentation</vt:lpstr>
      <vt:lpstr>Trường hợp 3: </vt:lpstr>
      <vt:lpstr>PowerPoint Presentation</vt:lpstr>
      <vt:lpstr>PowerPoint Presentation</vt:lpstr>
      <vt:lpstr>Chẩn đoán nguyên nhân</vt:lpstr>
      <vt:lpstr>Trường hợp 4: </vt:lpstr>
      <vt:lpstr>PowerPoint Presentation</vt:lpstr>
      <vt:lpstr>PowerPoint Presentation</vt:lpstr>
      <vt:lpstr>Chẩn đoán nguyên nhân</vt:lpstr>
      <vt:lpstr>Trường hợp 5: </vt:lpstr>
      <vt:lpstr>PowerPoint Presentation</vt:lpstr>
      <vt:lpstr>PowerPoint Presentation</vt:lpstr>
      <vt:lpstr>Chẩn đoán nguyên nhân</vt:lpstr>
      <vt:lpstr>Trường hợp 6: </vt:lpstr>
      <vt:lpstr>PowerPoint Presentation</vt:lpstr>
      <vt:lpstr>PowerPoint Presentation</vt:lpstr>
      <vt:lpstr>Chẩn đoán nguyên nhân</vt:lpstr>
      <vt:lpstr>Chẩn đoán nguyên nhân</vt:lpstr>
      <vt:lpstr>Trường hợp 7: </vt:lpstr>
      <vt:lpstr>PowerPoint Presentation</vt:lpstr>
      <vt:lpstr>PowerPoint Presentation</vt:lpstr>
      <vt:lpstr>KIỀM HÔ HẤP  </vt:lpstr>
      <vt:lpstr>KiỀM CHUYỂN HÓA</vt:lpstr>
      <vt:lpstr>Chẩn đoán nguyên nhân</vt:lpstr>
      <vt:lpstr>Trường hợp 8: </vt:lpstr>
      <vt:lpstr>PowerPoint Presentation</vt:lpstr>
      <vt:lpstr>PowerPoint Presentation</vt:lpstr>
      <vt:lpstr>KiỀM CHUYỂN HÓA</vt:lpstr>
      <vt:lpstr>Chẩn đoán nguyên nhân</vt:lpstr>
      <vt:lpstr>Trường hợp 9: </vt:lpstr>
      <vt:lpstr>PowerPoint Presentation</vt:lpstr>
      <vt:lpstr>PowerPoint Presentation</vt:lpstr>
      <vt:lpstr>KiỀM CHUYỂN HÓA</vt:lpstr>
      <vt:lpstr>Chẩn đoán nguyên nhân</vt:lpstr>
      <vt:lpstr>Trường hợp 10: </vt:lpstr>
      <vt:lpstr>PowerPoint Presentation</vt:lpstr>
      <vt:lpstr>PowerPoint Presentation</vt:lpstr>
      <vt:lpstr>Chẩn đoán nguyên nhân</vt:lpstr>
      <vt:lpstr>Trường hợp 11: </vt:lpstr>
      <vt:lpstr>PowerPoint Presentation</vt:lpstr>
      <vt:lpstr>PowerPoint Presentation</vt:lpstr>
      <vt:lpstr>Chẩn đoán nguyên nhân</vt:lpstr>
      <vt:lpstr>Trường hợp 12: </vt:lpstr>
      <vt:lpstr>PowerPoint Presentation</vt:lpstr>
      <vt:lpstr>PowerPoint Presentation</vt:lpstr>
      <vt:lpstr>Chẩn đoán nguyên nhân</vt:lpstr>
      <vt:lpstr>Trường hợp 13: </vt:lpstr>
      <vt:lpstr>PowerPoint Presentation</vt:lpstr>
      <vt:lpstr>PowerPoint Presentation</vt:lpstr>
      <vt:lpstr>KIỀM HÔ HẤP  </vt:lpstr>
      <vt:lpstr>Chẩn đoán nguyên nhân</vt:lpstr>
      <vt:lpstr>TÀI LIỆU THAM KHẢO</vt:lpstr>
      <vt:lpstr>TÀI LIỆU THAM KHẢO</vt:lpstr>
      <vt:lpstr>TÍNH ĐỘ LỌC CẦU THẬN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CHẨN ĐOÁN RỐI LOẠN TOAN KIỀM</dc:title>
  <dc:creator>HP</dc:creator>
  <cp:lastModifiedBy>DELL-VOSTRO</cp:lastModifiedBy>
  <cp:revision>96</cp:revision>
  <dcterms:created xsi:type="dcterms:W3CDTF">2012-08-09T06:33:34Z</dcterms:created>
  <dcterms:modified xsi:type="dcterms:W3CDTF">2017-10-14T08:28:53Z</dcterms:modified>
</cp:coreProperties>
</file>