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7" r:id="rId3"/>
    <p:sldId id="302" r:id="rId5"/>
    <p:sldId id="355" r:id="rId6"/>
    <p:sldId id="258" r:id="rId7"/>
    <p:sldId id="358" r:id="rId8"/>
    <p:sldId id="328" r:id="rId9"/>
    <p:sldId id="329" r:id="rId10"/>
    <p:sldId id="279" r:id="rId11"/>
    <p:sldId id="306" r:id="rId12"/>
    <p:sldId id="303" r:id="rId13"/>
    <p:sldId id="261" r:id="rId14"/>
    <p:sldId id="304" r:id="rId15"/>
    <p:sldId id="330" r:id="rId16"/>
    <p:sldId id="305" r:id="rId17"/>
    <p:sldId id="356" r:id="rId18"/>
    <p:sldId id="331" r:id="rId19"/>
    <p:sldId id="382" r:id="rId20"/>
    <p:sldId id="359" r:id="rId21"/>
    <p:sldId id="332" r:id="rId22"/>
    <p:sldId id="333" r:id="rId23"/>
    <p:sldId id="360" r:id="rId24"/>
    <p:sldId id="361" r:id="rId25"/>
    <p:sldId id="362" r:id="rId26"/>
    <p:sldId id="368" r:id="rId27"/>
    <p:sldId id="367" r:id="rId28"/>
    <p:sldId id="265" r:id="rId29"/>
    <p:sldId id="264" r:id="rId30"/>
    <p:sldId id="284"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876" y="-156"/>
      </p:cViewPr>
      <p:guideLst>
        <p:guide orient="horz" pos="2296"/>
        <p:guide pos="2897"/>
      </p:guideLst>
    </p:cSldViewPr>
  </p:slideViewPr>
  <p:notesTextViewPr>
    <p:cViewPr>
      <p:scale>
        <a:sx n="1" d="1"/>
        <a:sy n="1" d="1"/>
      </p:scale>
      <p:origin x="0" y="0"/>
    </p:cViewPr>
  </p:notesTextViewPr>
  <p:sorterViewPr showFormatting="0">
    <p:cViewPr>
      <p:scale>
        <a:sx n="200" d="100"/>
        <a:sy n="200" d="100"/>
      </p:scale>
      <p:origin x="0" y="0"/>
    </p:cViewPr>
  </p:sorterViewPr>
  <p:notesViewPr>
    <p:cSldViewPr snapToGrid="0">
      <p:cViewPr varScale="1">
        <p:scale>
          <a:sx n="56" d="100"/>
          <a:sy n="56" d="100"/>
        </p:scale>
        <p:origin x="-2838" y="-84"/>
      </p:cViewPr>
      <p:guideLst>
        <p:guide orient="horz" pos="2830"/>
        <p:guide pos="218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Calibri" panose="020F0502020204030204" pitchFamily="34" charset="0"/>
              </a:rPr>
              <a:t>never/infrequent wheeze (52.1%); </a:t>
            </a:r>
            <a:r>
              <a:rPr lang="en-US" sz="1200" b="0" i="1" kern="1200" dirty="0" smtClean="0">
                <a:solidFill>
                  <a:schemeClr val="tx1"/>
                </a:solidFill>
                <a:effectLst/>
                <a:latin typeface="+mn-lt"/>
                <a:ea typeface="+mn-ea"/>
                <a:cs typeface="Calibri" panose="020F0502020204030204" pitchFamily="34" charset="0"/>
              </a:rPr>
              <a:t>2</a:t>
            </a:r>
            <a:r>
              <a:rPr lang="en-US" sz="1200" b="0" i="0" kern="1200" dirty="0" smtClean="0">
                <a:solidFill>
                  <a:schemeClr val="tx1"/>
                </a:solidFill>
                <a:effectLst/>
                <a:latin typeface="+mn-lt"/>
                <a:ea typeface="+mn-ea"/>
                <a:cs typeface="Calibri" panose="020F0502020204030204" pitchFamily="34" charset="0"/>
              </a:rPr>
              <a:t>) early onset preschool remitting wheeze (23.9%), with 50–60% prevalence of wheeze during infancy, decreasing to 20% around early childhood and to less than 10% afterward; </a:t>
            </a:r>
            <a:r>
              <a:rPr lang="en-US" sz="1200" b="0" i="1" kern="1200" dirty="0" smtClean="0">
                <a:solidFill>
                  <a:schemeClr val="tx1"/>
                </a:solidFill>
                <a:effectLst/>
                <a:latin typeface="+mn-lt"/>
                <a:ea typeface="+mn-ea"/>
                <a:cs typeface="Calibri" panose="020F0502020204030204" pitchFamily="34" charset="0"/>
              </a:rPr>
              <a:t>3</a:t>
            </a:r>
            <a:r>
              <a:rPr lang="en-US" sz="1200" b="0" i="0" kern="1200" dirty="0" smtClean="0">
                <a:solidFill>
                  <a:schemeClr val="tx1"/>
                </a:solidFill>
                <a:effectLst/>
                <a:latin typeface="+mn-lt"/>
                <a:ea typeface="+mn-ea"/>
                <a:cs typeface="Calibri" panose="020F0502020204030204" pitchFamily="34" charset="0"/>
              </a:rPr>
              <a:t>) early onset midchildhood remitting wheeze (9%), with early onset and peak prevalence (∼75%) in preschool/early school age, decreasing to 23% in midchildhood, and diminishing further by adolescence; </a:t>
            </a:r>
            <a:r>
              <a:rPr lang="en-US" sz="1200" b="0" i="1" kern="1200" dirty="0" smtClean="0">
                <a:solidFill>
                  <a:schemeClr val="tx1"/>
                </a:solidFill>
                <a:effectLst/>
                <a:latin typeface="+mn-lt"/>
                <a:ea typeface="+mn-ea"/>
                <a:cs typeface="Calibri" panose="020F0502020204030204" pitchFamily="34" charset="0"/>
              </a:rPr>
              <a:t>4</a:t>
            </a:r>
            <a:r>
              <a:rPr lang="en-US" sz="1200" b="0" i="0" kern="1200" dirty="0" smtClean="0">
                <a:solidFill>
                  <a:schemeClr val="tx1"/>
                </a:solidFill>
                <a:effectLst/>
                <a:latin typeface="+mn-lt"/>
                <a:ea typeface="+mn-ea"/>
                <a:cs typeface="Calibri" panose="020F0502020204030204" pitchFamily="34" charset="0"/>
              </a:rPr>
              <a:t>) persistent wheeze (7.9%) with 53% wheeze prevalence during infancy, and an increasing prevalence thereafter to a high prevalence of approximately 80%; and </a:t>
            </a:r>
            <a:r>
              <a:rPr lang="en-US" sz="1200" b="0" i="1" kern="1200" dirty="0" smtClean="0">
                <a:solidFill>
                  <a:schemeClr val="tx1"/>
                </a:solidFill>
                <a:effectLst/>
                <a:latin typeface="+mn-lt"/>
                <a:ea typeface="+mn-ea"/>
                <a:cs typeface="Calibri" panose="020F0502020204030204" pitchFamily="34" charset="0"/>
              </a:rPr>
              <a:t>5</a:t>
            </a:r>
            <a:r>
              <a:rPr lang="en-US" sz="1200" b="0" i="0" kern="1200" dirty="0" smtClean="0">
                <a:solidFill>
                  <a:schemeClr val="tx1"/>
                </a:solidFill>
                <a:effectLst/>
                <a:latin typeface="+mn-lt"/>
                <a:ea typeface="+mn-ea"/>
                <a:cs typeface="Calibri" panose="020F0502020204030204" pitchFamily="34" charset="0"/>
              </a:rPr>
              <a:t>) late-onset wheeze (7.1%) with a low prevalence of 27% until preschool/early school age, increasing rapidly to a peak prevalence of 74% in adolescence.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vi-VN" sz="1200" dirty="0" smtClean="0">
                <a:latin typeface="Arial" panose="020B0604020202020204" pitchFamily="34" charset="0"/>
                <a:ea typeface="Microsoft YaHei" panose="020B0503020204020204" pitchFamily="34" charset="-122"/>
                <a:cs typeface="Arial" panose="020B0604020202020204" pitchFamily="34" charset="0"/>
                <a:sym typeface="+mn-ea"/>
              </a:rPr>
              <a:t>- L</a:t>
            </a:r>
            <a:r>
              <a:rPr lang="vi-VN" altLang="vi-VN" sz="1200" dirty="0" smtClean="0">
                <a:latin typeface="Arial" panose="020B0604020202020204" pitchFamily="34" charset="0"/>
                <a:ea typeface="Microsoft YaHei" panose="020B0503020204020204" pitchFamily="34" charset="-122"/>
                <a:cs typeface="Arial" panose="020B0604020202020204" pitchFamily="34" charset="0"/>
                <a:sym typeface="+mn-ea"/>
              </a:rPr>
              <a:t>à tiếng có âm sắc trầm, nghe ở thì thở ra, xuất phát từ thanh quản, do khép dây thanh để tạo ra áp lực dương cuối kì thở ra, gặp ở trẻ &lt;2 tháng và trẻ sinh non với phổi chưa trưởng thành và thiếu surfactant.</a:t>
            </a:r>
            <a:endParaRPr lang="vi-VN" altLang="vi-VN" sz="1200" dirty="0" smtClean="0">
              <a:latin typeface="Arial" panose="020B0604020202020204" pitchFamily="34" charset="0"/>
              <a:ea typeface="Microsoft YaHei" panose="020B0503020204020204" pitchFamily="34" charset="-122"/>
              <a:cs typeface="Arial" panose="020B0604020202020204" pitchFamily="34" charset="0"/>
              <a:sym typeface="+mn-ea"/>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4355" y="4954905"/>
            <a:ext cx="10515600" cy="1325563"/>
          </a:xfrm>
        </p:spPr>
        <p:txBody>
          <a:bodyPr/>
          <a:lstStyle/>
          <a:p>
            <a:r>
              <a:rPr lang="vi-VN" altLang="en-US">
                <a:solidFill>
                  <a:srgbClr val="00B0F0"/>
                </a:solidFill>
                <a:sym typeface="+mn-ea"/>
              </a:rPr>
              <a:t>Wheezing chest in pediatric age group </a:t>
            </a:r>
            <a:endParaRPr lang="en-US"/>
          </a:p>
        </p:txBody>
      </p:sp>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4" name="文本框 31"/>
          <p:cNvSpPr txBox="1"/>
          <p:nvPr/>
        </p:nvSpPr>
        <p:spPr>
          <a:xfrm>
            <a:off x="735965" y="1816735"/>
            <a:ext cx="8195945" cy="2584450"/>
          </a:xfrm>
          <a:prstGeom prst="rect">
            <a:avLst/>
          </a:prstGeom>
          <a:noFill/>
          <a:ln w="9525">
            <a:noFill/>
          </a:ln>
        </p:spPr>
        <p:txBody>
          <a:bodyPr wrap="square" anchor="t">
            <a:spAutoFit/>
          </a:bodyPr>
          <a:lstStyle/>
          <a:p>
            <a:pPr algn="l">
              <a:buFont typeface="Arial" panose="020B0604020202020204" pitchFamily="34" charset="0"/>
            </a:pPr>
            <a:r>
              <a:rPr lang="en-US" sz="5400" dirty="0">
                <a:solidFill>
                  <a:srgbClr val="02B3C5"/>
                </a:solidFill>
                <a:latin typeface="Comic Sans MS" panose="030F0702030302020204" charset="0"/>
                <a:ea typeface="SimSun" panose="02010600030101010101" pitchFamily="2" charset="-122"/>
                <a:cs typeface="Comic Sans MS" panose="030F0702030302020204" charset="0"/>
              </a:rPr>
              <a:t>APPROACH TO </a:t>
            </a:r>
            <a:endParaRPr lang="en-US" sz="5400" dirty="0">
              <a:solidFill>
                <a:srgbClr val="02B3C5"/>
              </a:solidFill>
              <a:latin typeface="Comic Sans MS" panose="030F0702030302020204" charset="0"/>
              <a:ea typeface="SimSun" panose="02010600030101010101" pitchFamily="2" charset="-122"/>
              <a:cs typeface="Comic Sans MS" panose="030F0702030302020204" charset="0"/>
            </a:endParaRPr>
          </a:p>
          <a:p>
            <a:pPr algn="l">
              <a:buFont typeface="Arial" panose="020B0604020202020204" pitchFamily="34" charset="0"/>
            </a:pPr>
            <a:r>
              <a:rPr lang="en-US" sz="5400" dirty="0">
                <a:solidFill>
                  <a:srgbClr val="02B3C5"/>
                </a:solidFill>
                <a:latin typeface="Comic Sans MS" panose="030F0702030302020204" charset="0"/>
                <a:ea typeface="SimSun" panose="02010600030101010101" pitchFamily="2" charset="-122"/>
                <a:cs typeface="Comic Sans MS" panose="030F0702030302020204" charset="0"/>
              </a:rPr>
              <a:t>A CHILD WITH </a:t>
            </a:r>
            <a:endParaRPr lang="en-US" sz="5400" dirty="0">
              <a:solidFill>
                <a:srgbClr val="02B3C5"/>
              </a:solidFill>
              <a:latin typeface="Comic Sans MS" panose="030F0702030302020204" charset="0"/>
              <a:ea typeface="SimSun" panose="02010600030101010101" pitchFamily="2" charset="-122"/>
              <a:cs typeface="Comic Sans MS" panose="030F0702030302020204" charset="0"/>
            </a:endParaRPr>
          </a:p>
          <a:p>
            <a:pPr algn="l">
              <a:buFont typeface="Arial" panose="020B0604020202020204" pitchFamily="34" charset="0"/>
            </a:pPr>
            <a:r>
              <a:rPr lang="en-US" sz="5400" dirty="0">
                <a:solidFill>
                  <a:srgbClr val="02B3C5"/>
                </a:solidFill>
                <a:latin typeface="Comic Sans MS" panose="030F0702030302020204" charset="0"/>
                <a:ea typeface="SimSun" panose="02010600030101010101" pitchFamily="2" charset="-122"/>
                <a:cs typeface="Comic Sans MS" panose="030F0702030302020204" charset="0"/>
              </a:rPr>
              <a:t>WHEEZING</a:t>
            </a:r>
            <a:endParaRPr lang="en-US" sz="5400" dirty="0">
              <a:solidFill>
                <a:srgbClr val="02B3C5"/>
              </a:solidFill>
              <a:latin typeface="Comic Sans MS" panose="030F0702030302020204" charset="0"/>
              <a:ea typeface="SimSun" panose="02010600030101010101" pitchFamily="2" charset="-122"/>
              <a:cs typeface="Comic Sans MS" panose="030F0702030302020204" charset="0"/>
            </a:endParaRPr>
          </a:p>
        </p:txBody>
      </p:sp>
      <p:sp>
        <p:nvSpPr>
          <p:cNvPr id="4125" name="文本框 32"/>
          <p:cNvSpPr txBox="1"/>
          <p:nvPr/>
        </p:nvSpPr>
        <p:spPr>
          <a:xfrm>
            <a:off x="-1370330" y="433705"/>
            <a:ext cx="12916535" cy="1168400"/>
          </a:xfrm>
          <a:prstGeom prst="rect">
            <a:avLst/>
          </a:prstGeom>
          <a:noFill/>
          <a:ln w="9525">
            <a:noFill/>
          </a:ln>
        </p:spPr>
        <p:txBody>
          <a:bodyPr wrap="square" anchor="t">
            <a:spAutoFit/>
          </a:bodyPr>
          <a:lstStyle/>
          <a:p>
            <a:pPr algn="ctr">
              <a:buFont typeface="Arial" panose="020B0604020202020204" pitchFamily="34" charset="0"/>
            </a:pPr>
            <a:r>
              <a:rPr lang="en-US" altLang="vi-VN" sz="2800" b="1"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Peadiatric Club - Hai Phong University of Medicine and Pharmacy</a:t>
            </a:r>
            <a:endParaRPr lang="vi-VN" altLang="en-US" sz="2800" b="1"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buFont typeface="Arial" panose="020B0604020202020204" pitchFamily="34" charset="0"/>
            </a:pPr>
            <a:r>
              <a:rPr lang="en-US" altLang="vi-VN" sz="2800" b="1"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Respiratory Team</a:t>
            </a:r>
            <a:endParaRPr lang="vi-VN" altLang="en-US" sz="1400" b="1" smtClean="0">
              <a:solidFill>
                <a:schemeClr val="accent4"/>
              </a:solidFill>
            </a:endParaRPr>
          </a:p>
          <a:p>
            <a:pPr algn="dist">
              <a:buFont typeface="Arial" panose="020B0604020202020204" pitchFamily="34" charset="0"/>
            </a:pPr>
            <a:endParaRPr lang="zh-CN" alt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1767840" y="5641658"/>
            <a:ext cx="2074863" cy="306705"/>
          </a:xfrm>
          <a:prstGeom prst="rect">
            <a:avLst/>
          </a:prstGeom>
          <a:noFill/>
          <a:ln w="9525">
            <a:noFill/>
          </a:ln>
        </p:spPr>
        <p:txBody>
          <a:bodyPr anchor="t">
            <a:spAutoFit/>
          </a:bodyPr>
          <a:lstStyle/>
          <a:p>
            <a:pPr algn="dist">
              <a:buFont typeface="Arial" panose="020B0604020202020204" pitchFamily="34" charset="0"/>
            </a:pPr>
            <a:endParaRPr lang="zh-CN" altLang="en-US" sz="1400" dirty="0">
              <a:solidFill>
                <a:srgbClr val="424242"/>
              </a:solidFill>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6241415" y="2327275"/>
            <a:ext cx="3750310" cy="2811780"/>
          </a:xfrm>
          <a:prstGeom prst="rect">
            <a:avLst/>
          </a:prstGeom>
        </p:spPr>
      </p:pic>
      <p:pic>
        <p:nvPicPr>
          <p:cNvPr id="2" name="Content Placeholder 1"/>
          <p:cNvPicPr>
            <a:picLocks noGrp="1" noChangeAspect="1"/>
          </p:cNvPicPr>
          <p:nvPr>
            <p:ph idx="1"/>
          </p:nvPr>
        </p:nvPicPr>
        <p:blipFill>
          <a:blip r:embed="rId2"/>
          <a:stretch>
            <a:fillRect/>
          </a:stretch>
        </p:blipFill>
        <p:spPr>
          <a:xfrm>
            <a:off x="9965055" y="-7620"/>
            <a:ext cx="2227580" cy="2227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wedge/>
      </p:transition>
    </mc:Choice>
    <mc:Fallback>
      <p:transition spd="slow">
        <p:wedg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5"/>
          <p:cNvSpPr txBox="1"/>
          <p:nvPr/>
        </p:nvSpPr>
        <p:spPr>
          <a:xfrm>
            <a:off x="3552508" y="15875"/>
            <a:ext cx="4252912" cy="460375"/>
          </a:xfrm>
          <a:prstGeom prst="rect">
            <a:avLst/>
          </a:prstGeom>
          <a:noFill/>
          <a:ln w="9525">
            <a:noFill/>
          </a:ln>
        </p:spPr>
        <p:txBody>
          <a:bodyPr anchor="t">
            <a:spAutoFit/>
          </a:bodyPr>
          <a:lstStyle/>
          <a:p>
            <a:pPr algn="ctr"/>
            <a:r>
              <a:rPr lang="vi-VN" altLang="en-US" sz="2400" dirty="0">
                <a:solidFill>
                  <a:srgbClr val="404040"/>
                </a:solidFill>
                <a:ea typeface="SimSun" panose="02010600030101010101" pitchFamily="2" charset="-122"/>
                <a:cs typeface="Calibri" panose="020F0502020204030204" pitchFamily="34" charset="0"/>
              </a:rPr>
              <a:t>MECHANISM</a:t>
            </a:r>
            <a:endParaRPr lang="vi-VN" altLang="en-US" sz="2400" dirty="0">
              <a:solidFill>
                <a:srgbClr val="404040"/>
              </a:solidFill>
              <a:ea typeface="SimSun" panose="02010600030101010101" pitchFamily="2" charset="-122"/>
              <a:cs typeface="Calibri" panose="020F0502020204030204" pitchFamily="34" charset="0"/>
            </a:endParaRPr>
          </a:p>
        </p:txBody>
      </p:sp>
      <p:sp>
        <p:nvSpPr>
          <p:cNvPr id="3" name="椭圆 2"/>
          <p:cNvSpPr/>
          <p:nvPr/>
        </p:nvSpPr>
        <p:spPr>
          <a:xfrm>
            <a:off x="4413250" y="2093913"/>
            <a:ext cx="3262313" cy="326231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Teardrop 3@|1FFC:2381804|FBC:16777215|LFC:16777215|LBC:16777215"/>
          <p:cNvSpPr/>
          <p:nvPr/>
        </p:nvSpPr>
        <p:spPr>
          <a:xfrm>
            <a:off x="4279900" y="3819525"/>
            <a:ext cx="1819275" cy="1817688"/>
          </a:xfrm>
          <a:prstGeom prst="teardrop">
            <a:avLst/>
          </a:prstGeom>
          <a:solidFill>
            <a:schemeClr val="tx2">
              <a:lumMod val="20000"/>
              <a:lumOff val="80000"/>
            </a:schemeClr>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Teardrop 9@|1FFC:1554685|FBC:16777215|LFC:16777215|LBC:16777215"/>
          <p:cNvSpPr/>
          <p:nvPr/>
        </p:nvSpPr>
        <p:spPr>
          <a:xfrm rot="16200000">
            <a:off x="6153150" y="3819525"/>
            <a:ext cx="1817688" cy="1817688"/>
          </a:xfrm>
          <a:prstGeom prst="teardrop">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Teardrop 11@|1FFC:14657585|FBC:16777215|LFC:16777215|LBC:16777215"/>
          <p:cNvSpPr/>
          <p:nvPr/>
        </p:nvSpPr>
        <p:spPr>
          <a:xfrm flipV="1">
            <a:off x="4279900" y="1963738"/>
            <a:ext cx="1819275" cy="1819275"/>
          </a:xfrm>
          <a:prstGeom prst="teardrop">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Teardrop 13@|1FFC:4308095|FBC:16777215|LFC:16777215|LBC:16777215"/>
          <p:cNvSpPr/>
          <p:nvPr/>
        </p:nvSpPr>
        <p:spPr>
          <a:xfrm rot="5400000" flipV="1">
            <a:off x="6152356" y="1964531"/>
            <a:ext cx="1819275" cy="1817688"/>
          </a:xfrm>
          <a:prstGeom prst="teardrop">
            <a:avLst/>
          </a:prstGeom>
          <a:gradFill>
            <a:gsLst>
              <a:gs pos="0">
                <a:srgbClr val="14CD68"/>
              </a:gs>
              <a:gs pos="100000">
                <a:srgbClr val="0B6E38"/>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5@|1FFC:10921638|FBC:16777215|LFC:16777215|LBC:16777215"/>
          <p:cNvSpPr/>
          <p:nvPr/>
        </p:nvSpPr>
        <p:spPr>
          <a:xfrm>
            <a:off x="5419725" y="3086100"/>
            <a:ext cx="1411288" cy="141128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cxnSp>
        <p:nvCxnSpPr>
          <p:cNvPr id="25" name="直接连接符 24"/>
          <p:cNvCxnSpPr/>
          <p:nvPr/>
        </p:nvCxnSpPr>
        <p:spPr>
          <a:xfrm>
            <a:off x="1019175" y="3738563"/>
            <a:ext cx="2863850"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6050" y="387350"/>
            <a:ext cx="4331970" cy="3077845"/>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Inflammation: asthma, bronchitis, gastroesophageal reflux, gas-esophageal probe, dysphagia.</a:t>
            </a:r>
            <a:endPar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Bronchospasm: anaphylactic shock, organic phosphorus poisoning</a:t>
            </a:r>
            <a:endPar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Structural abnormalities: narrow or soft bronchial cartilage cartilage, lung dysplasia, lack of alpha-antitrypsin ...</a:t>
            </a:r>
            <a:endParaRPr kumimoji="0" lang="en-US" altLang="zh-CN" sz="20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p:txBody>
      </p:sp>
      <p:sp>
        <p:nvSpPr>
          <p:cNvPr id="27" name="矩形 26"/>
          <p:cNvSpPr/>
          <p:nvPr/>
        </p:nvSpPr>
        <p:spPr>
          <a:xfrm>
            <a:off x="231775" y="4332605"/>
            <a:ext cx="4048125" cy="800100"/>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Foreign body</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tumor in the bronchus</a:t>
            </a:r>
            <a:endPar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p:txBody>
      </p:sp>
      <p:sp>
        <p:nvSpPr>
          <p:cNvPr id="29712" name="TextBox 13"/>
          <p:cNvSpPr txBox="1"/>
          <p:nvPr/>
        </p:nvSpPr>
        <p:spPr>
          <a:xfrm>
            <a:off x="4140200" y="2320290"/>
            <a:ext cx="1880870" cy="1107440"/>
          </a:xfrm>
          <a:prstGeom prst="rect">
            <a:avLst/>
          </a:prstGeom>
          <a:noFill/>
          <a:ln w="9525">
            <a:noFill/>
          </a:ln>
        </p:spPr>
        <p:txBody>
          <a:bodyPr wrap="square" lIns="0" tIns="0" rIns="0" bIns="0" anchor="t">
            <a:spAutoFit/>
          </a:bodyPr>
          <a:lstStyle/>
          <a:p>
            <a:pPr algn="ctr" defTabSz="1216025">
              <a:spcBef>
                <a:spcPct val="20000"/>
              </a:spcBef>
            </a:pPr>
            <a:r>
              <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2.1.1.Stenosis of the airway inside</a:t>
            </a:r>
            <a:endPar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9713" name="TextBox 13"/>
          <p:cNvSpPr txBox="1"/>
          <p:nvPr/>
        </p:nvSpPr>
        <p:spPr>
          <a:xfrm>
            <a:off x="3874135" y="4497705"/>
            <a:ext cx="2413000" cy="738505"/>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2.1.2.Obstruction in the airway</a:t>
            </a:r>
            <a:endPar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cxnSp>
        <p:nvCxnSpPr>
          <p:cNvPr id="30" name="直接连接符 29"/>
          <p:cNvCxnSpPr/>
          <p:nvPr/>
        </p:nvCxnSpPr>
        <p:spPr>
          <a:xfrm>
            <a:off x="8328025" y="3738563"/>
            <a:ext cx="2865438"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805420" y="295275"/>
            <a:ext cx="4355465" cy="3261995"/>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Lung and bronchial cysts</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Vascular ring</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Heart or large blood vessels</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teratomas, neuroblastoma, thymus tumor, t lymphoma, Chromophile tumor, lymphoma</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Lymph nodes in the mediastinum large</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Tuberculosis, leukemia</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p:txBody>
      </p:sp>
      <p:sp>
        <p:nvSpPr>
          <p:cNvPr id="32" name="矩形 31"/>
          <p:cNvSpPr/>
          <p:nvPr/>
        </p:nvSpPr>
        <p:spPr>
          <a:xfrm>
            <a:off x="8353425" y="4332288"/>
            <a:ext cx="3086100" cy="1661795"/>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Congestive heart failure</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Immunodeficiency</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Cystic fibrosis</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vi-VN" altLang="en-US"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 </a:t>
            </a:r>
            <a:r>
              <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rPr>
              <a:t>Immobilized hair syndrome</a:t>
            </a:r>
            <a:endParaRPr kumimoji="0" lang="en-US" altLang="zh-CN" sz="20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ea typeface="Microsoft YaHei" panose="020B0503020204020204" pitchFamily="34" charset="-122"/>
              <a:cs typeface="+mn-ea"/>
              <a:sym typeface="Arial" panose="020B0604020202020204" pitchFamily="34" charset="0"/>
            </a:endParaRPr>
          </a:p>
        </p:txBody>
      </p:sp>
      <p:sp>
        <p:nvSpPr>
          <p:cNvPr id="29717" name="TextBox 13"/>
          <p:cNvSpPr txBox="1"/>
          <p:nvPr/>
        </p:nvSpPr>
        <p:spPr>
          <a:xfrm>
            <a:off x="6182360" y="2319655"/>
            <a:ext cx="1788795" cy="1107440"/>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2.1.3.Pinched from the outside</a:t>
            </a:r>
            <a:endPar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9718" name="TextBox 13"/>
          <p:cNvSpPr txBox="1"/>
          <p:nvPr/>
        </p:nvSpPr>
        <p:spPr>
          <a:xfrm>
            <a:off x="6403975" y="4332605"/>
            <a:ext cx="1345565" cy="738505"/>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2.1.4.Mix ture</a:t>
            </a:r>
            <a:endParaRPr lang="en-US" altLang="zh-CN"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635" y="51435"/>
            <a:ext cx="3382010" cy="211899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52070" y="329565"/>
            <a:ext cx="3329305" cy="922020"/>
          </a:xfrm>
          <a:prstGeom prst="rect">
            <a:avLst/>
          </a:prstGeom>
          <a:noFill/>
          <a:ln w="9525">
            <a:noFill/>
          </a:ln>
        </p:spPr>
        <p:txBody>
          <a:bodyPr wrap="square" anchor="t">
            <a:spAutoFit/>
          </a:bodyPr>
          <a:lstStyle/>
          <a:p>
            <a:pPr algn="ctr"/>
            <a:r>
              <a:rPr lang="vi-VN" altLang="en-US" sz="5400" dirty="0">
                <a:solidFill>
                  <a:schemeClr val="bg1"/>
                </a:solidFill>
                <a:ea typeface="SimSun" panose="02010600030101010101" pitchFamily="2" charset="-122"/>
                <a:cs typeface="Calibri" panose="020F0502020204030204" pitchFamily="34" charset="0"/>
              </a:rPr>
              <a:t>AGES</a:t>
            </a:r>
            <a:endParaRPr lang="vi-VN" altLang="en-US" sz="5400" dirty="0">
              <a:solidFill>
                <a:schemeClr val="bg1"/>
              </a:solidFill>
              <a:ea typeface="SimSun" panose="02010600030101010101" pitchFamily="2" charset="-122"/>
              <a:cs typeface="Calibri" panose="020F0502020204030204" pitchFamily="34" charset="0"/>
            </a:endParaRPr>
          </a:p>
        </p:txBody>
      </p:sp>
      <p:graphicFrame>
        <p:nvGraphicFramePr>
          <p:cNvPr id="3" name="Content Placeholder 2"/>
          <p:cNvGraphicFramePr/>
          <p:nvPr>
            <p:ph idx="1"/>
          </p:nvPr>
        </p:nvGraphicFramePr>
        <p:xfrm>
          <a:off x="838200" y="1825625"/>
          <a:ext cx="10547985" cy="4495800"/>
        </p:xfrm>
        <a:graphic>
          <a:graphicData uri="http://schemas.openxmlformats.org/drawingml/2006/table">
            <a:tbl>
              <a:tblPr firstRow="1" bandRow="1">
                <a:tableStyleId>{5C22544A-7EE6-4342-B048-85BDC9FD1C3A}</a:tableStyleId>
              </a:tblPr>
              <a:tblGrid>
                <a:gridCol w="3515995"/>
                <a:gridCol w="3515995"/>
                <a:gridCol w="3515995"/>
              </a:tblGrid>
              <a:tr h="1123950">
                <a:tc>
                  <a:txBody>
                    <a:bodyPr/>
                    <a:p>
                      <a:pPr algn="ctr">
                        <a:buNone/>
                      </a:pPr>
                      <a:r>
                        <a:rPr lang="en-US" sz="2400" b="1"/>
                        <a:t>Frequency</a:t>
                      </a:r>
                      <a:endParaRPr lang="en-US" sz="2400" b="1"/>
                    </a:p>
                  </a:txBody>
                  <a:tcPr anchor="ctr" anchorCtr="0"/>
                </a:tc>
                <a:tc>
                  <a:txBody>
                    <a:bodyPr/>
                    <a:p>
                      <a:pPr algn="ctr">
                        <a:buNone/>
                      </a:pPr>
                      <a:r>
                        <a:rPr lang="vi-VN" altLang="en-US" sz="2400" b="1"/>
                        <a:t>&lt; 12 months</a:t>
                      </a:r>
                      <a:endParaRPr lang="vi-VN" altLang="en-US" sz="2400" b="1"/>
                    </a:p>
                  </a:txBody>
                  <a:tcPr anchor="ctr" anchorCtr="0"/>
                </a:tc>
                <a:tc>
                  <a:txBody>
                    <a:bodyPr/>
                    <a:p>
                      <a:pPr algn="ctr">
                        <a:buNone/>
                      </a:pPr>
                      <a:r>
                        <a:rPr lang="vi-VN" altLang="en-US" sz="2400" b="1"/>
                        <a:t>&gt;12 months</a:t>
                      </a:r>
                      <a:endParaRPr lang="vi-VN" altLang="en-US" sz="2400" b="1"/>
                    </a:p>
                  </a:txBody>
                  <a:tcPr anchor="ctr" anchorCtr="0"/>
                </a:tc>
              </a:tr>
              <a:tr h="1123950">
                <a:tc>
                  <a:txBody>
                    <a:bodyPr/>
                    <a:p>
                      <a:pPr algn="ctr">
                        <a:buNone/>
                      </a:pPr>
                      <a:r>
                        <a:rPr lang="en-US" sz="2400" b="1"/>
                        <a:t>Common</a:t>
                      </a:r>
                      <a:endParaRPr lang="en-US" sz="2400" b="1"/>
                    </a:p>
                  </a:txBody>
                  <a:tcPr anchor="ctr" anchorCtr="0"/>
                </a:tc>
                <a:tc>
                  <a:txBody>
                    <a:bodyPr/>
                    <a:p>
                      <a:pPr algn="l">
                        <a:buNone/>
                      </a:pPr>
                      <a:r>
                        <a:rPr lang="en-US" sz="2200" b="0"/>
                        <a:t>- Bronchitis</a:t>
                      </a:r>
                      <a:endParaRPr lang="en-US" sz="2200" b="0"/>
                    </a:p>
                    <a:p>
                      <a:pPr algn="l">
                        <a:buNone/>
                      </a:pPr>
                      <a:r>
                        <a:rPr lang="en-US" sz="2200" b="0"/>
                        <a:t>-</a:t>
                      </a:r>
                      <a:r>
                        <a:rPr lang="vi-VN" altLang="en-US" sz="2200" b="0"/>
                        <a:t>Asthma</a:t>
                      </a:r>
                      <a:r>
                        <a:rPr lang="en-US" sz="2200" b="0"/>
                        <a:t> </a:t>
                      </a:r>
                      <a:r>
                        <a:rPr lang="vi-VN" altLang="en-US" sz="2200" b="0"/>
                        <a:t>in </a:t>
                      </a:r>
                      <a:r>
                        <a:rPr lang="en-US" sz="2200" b="0"/>
                        <a:t>infants</a:t>
                      </a:r>
                      <a:endParaRPr lang="en-US" sz="2200" b="0"/>
                    </a:p>
                    <a:p>
                      <a:pPr algn="l">
                        <a:buNone/>
                      </a:pPr>
                      <a:r>
                        <a:rPr lang="en-US" sz="2200" b="0"/>
                        <a:t>-Obstructive syndrome</a:t>
                      </a:r>
                      <a:endParaRPr lang="en-US" sz="2200" b="0"/>
                    </a:p>
                  </a:txBody>
                  <a:tcPr anchor="t" anchorCtr="0"/>
                </a:tc>
                <a:tc>
                  <a:txBody>
                    <a:bodyPr/>
                    <a:p>
                      <a:pPr algn="l">
                        <a:buNone/>
                      </a:pPr>
                      <a:r>
                        <a:rPr lang="en-US" sz="2200" b="0"/>
                        <a:t>-</a:t>
                      </a:r>
                      <a:r>
                        <a:rPr lang="vi-VN" altLang="en-US" sz="2200" b="0"/>
                        <a:t>Asthma</a:t>
                      </a:r>
                      <a:endParaRPr lang="en-US" sz="2200" b="0"/>
                    </a:p>
                    <a:p>
                      <a:pPr algn="l">
                        <a:buNone/>
                      </a:pPr>
                      <a:r>
                        <a:rPr lang="en-US" sz="2200" b="0"/>
                        <a:t>-Pneumonia with obstructive syndrome</a:t>
                      </a:r>
                      <a:endParaRPr lang="en-US" sz="2200" b="0"/>
                    </a:p>
                  </a:txBody>
                  <a:tcPr anchor="t" anchorCtr="0"/>
                </a:tc>
              </a:tr>
              <a:tr h="1123950">
                <a:tc>
                  <a:txBody>
                    <a:bodyPr/>
                    <a:p>
                      <a:pPr algn="ctr">
                        <a:buNone/>
                      </a:pPr>
                      <a:r>
                        <a:rPr lang="vi-VN" altLang="en-US" sz="2400" b="1"/>
                        <a:t>Less common </a:t>
                      </a:r>
                      <a:endParaRPr lang="vi-VN" altLang="en-US" sz="2400" b="1"/>
                    </a:p>
                  </a:txBody>
                  <a:tcPr anchor="ctr" anchorCtr="0"/>
                </a:tc>
                <a:tc>
                  <a:txBody>
                    <a:bodyPr/>
                    <a:p>
                      <a:pPr algn="l">
                        <a:buNone/>
                      </a:pPr>
                      <a:r>
                        <a:rPr lang="vi-VN" altLang="en-US" sz="2200" b="0"/>
                        <a:t>- g</a:t>
                      </a:r>
                      <a:r>
                        <a:rPr lang="en-US" sz="2200" b="0"/>
                        <a:t>astroesophageal reflux disease</a:t>
                      </a:r>
                      <a:endParaRPr lang="en-US" sz="2200" b="0"/>
                    </a:p>
                    <a:p>
                      <a:pPr algn="l">
                        <a:buNone/>
                      </a:pPr>
                      <a:r>
                        <a:rPr lang="en-US" sz="2200" b="0"/>
                        <a:t>- </a:t>
                      </a:r>
                      <a:r>
                        <a:rPr lang="vi-VN" altLang="en-US" sz="2200" b="0"/>
                        <a:t>foreign body</a:t>
                      </a:r>
                      <a:endParaRPr lang="en-US" sz="2200" b="0"/>
                    </a:p>
                    <a:p>
                      <a:pPr algn="l">
                        <a:buNone/>
                      </a:pPr>
                      <a:r>
                        <a:rPr lang="en-US" sz="2200" b="0"/>
                        <a:t>- Lung bronchopulmonary dysplasia</a:t>
                      </a:r>
                      <a:endParaRPr lang="en-US" sz="2200" b="0"/>
                    </a:p>
                  </a:txBody>
                  <a:tcPr anchor="t" anchorCtr="0"/>
                </a:tc>
                <a:tc>
                  <a:txBody>
                    <a:bodyPr/>
                    <a:p>
                      <a:pPr algn="l">
                        <a:buNone/>
                      </a:pPr>
                      <a:r>
                        <a:rPr lang="vi-VN" altLang="en-US" sz="2200" b="0"/>
                        <a:t>- Foreign bodies</a:t>
                      </a:r>
                      <a:endParaRPr lang="vi-VN" altLang="en-US" sz="2200" b="0"/>
                    </a:p>
                  </a:txBody>
                  <a:tcPr anchor="t" anchorCtr="0"/>
                </a:tc>
              </a:tr>
              <a:tr h="1123950">
                <a:tc>
                  <a:txBody>
                    <a:bodyPr/>
                    <a:p>
                      <a:pPr algn="ctr">
                        <a:buNone/>
                      </a:pPr>
                      <a:r>
                        <a:rPr lang="en-US" sz="2400" b="1"/>
                        <a:t>Rarely</a:t>
                      </a:r>
                      <a:endParaRPr lang="en-US" sz="2400" b="1"/>
                    </a:p>
                  </a:txBody>
                  <a:tcPr anchor="ctr" anchorCtr="0"/>
                </a:tc>
                <a:tc>
                  <a:txBody>
                    <a:bodyPr/>
                    <a:p>
                      <a:pPr algn="l">
                        <a:buNone/>
                      </a:pPr>
                      <a:r>
                        <a:rPr lang="en-US" sz="2200" b="0"/>
                        <a:t>- Congenital heart disease</a:t>
                      </a:r>
                      <a:endParaRPr lang="en-US" sz="2200" b="0"/>
                    </a:p>
                    <a:p>
                      <a:pPr algn="l">
                        <a:buNone/>
                      </a:pPr>
                      <a:r>
                        <a:rPr lang="en-US" sz="2200" b="0"/>
                        <a:t>- Respiratory congenital malformations</a:t>
                      </a:r>
                      <a:endParaRPr lang="en-US" sz="2200" b="0"/>
                    </a:p>
                  </a:txBody>
                  <a:tcPr anchor="t" anchorCtr="0"/>
                </a:tc>
                <a:tc>
                  <a:txBody>
                    <a:bodyPr/>
                    <a:p>
                      <a:pPr algn="l">
                        <a:buNone/>
                      </a:pPr>
                      <a:r>
                        <a:rPr lang="en-US" sz="2200" b="0"/>
                        <a:t>- Lymphadenopathy</a:t>
                      </a:r>
                      <a:endParaRPr lang="en-US" sz="2200" b="0"/>
                    </a:p>
                    <a:p>
                      <a:pPr algn="l">
                        <a:buNone/>
                      </a:pPr>
                      <a:r>
                        <a:rPr lang="en-US" sz="2200" b="0"/>
                        <a:t>-</a:t>
                      </a:r>
                      <a:r>
                        <a:rPr lang="vi-VN" altLang="en-US" sz="2200" b="0"/>
                        <a:t>Tumor</a:t>
                      </a:r>
                      <a:r>
                        <a:rPr lang="en-US" sz="2200" b="0"/>
                        <a:t> mediastinum</a:t>
                      </a:r>
                      <a:endParaRPr lang="en-US" sz="2200" b="0"/>
                    </a:p>
                  </a:txBody>
                  <a:tcPr anchor="t" anchorCtr="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
          <p:cNvSpPr txBox="1"/>
          <p:nvPr/>
        </p:nvSpPr>
        <p:spPr>
          <a:xfrm>
            <a:off x="386080" y="295275"/>
            <a:ext cx="8885555" cy="706755"/>
          </a:xfrm>
          <a:prstGeom prst="rect">
            <a:avLst/>
          </a:prstGeom>
          <a:noFill/>
          <a:ln w="9525">
            <a:noFill/>
          </a:ln>
        </p:spPr>
        <p:txBody>
          <a:bodyPr wrap="square" anchor="t">
            <a:spAutoFit/>
          </a:bodyPr>
          <a:lstStyle/>
          <a:p>
            <a:r>
              <a:rPr lang="vi-VN" altLang="en-US" sz="4000" b="1" dirty="0">
                <a:solidFill>
                  <a:srgbClr val="404040"/>
                </a:solidFill>
                <a:ea typeface="SimSun" panose="02010600030101010101" pitchFamily="2" charset="-122"/>
                <a:cs typeface="Calibri" panose="020F0502020204030204" pitchFamily="34" charset="0"/>
              </a:rPr>
              <a:t>Acute or Chronic or Reccurent</a:t>
            </a:r>
            <a:endParaRPr lang="vi-VN" altLang="en-US" sz="4000" b="1" dirty="0">
              <a:solidFill>
                <a:srgbClr val="404040"/>
              </a:solidFill>
              <a:ea typeface="SimSun" panose="02010600030101010101" pitchFamily="2" charset="-122"/>
              <a:cs typeface="Calibri" panose="020F0502020204030204" pitchFamily="34" charset="0"/>
            </a:endParaRPr>
          </a:p>
        </p:txBody>
      </p:sp>
      <p:sp>
        <p:nvSpPr>
          <p:cNvPr id="3" name="任意多边形 2"/>
          <p:cNvSpPr/>
          <p:nvPr/>
        </p:nvSpPr>
        <p:spPr bwMode="auto">
          <a:xfrm>
            <a:off x="1325245" y="1043305"/>
            <a:ext cx="3988435" cy="5655945"/>
          </a:xfrm>
          <a:custGeom>
            <a:avLst/>
            <a:gdLst>
              <a:gd name="connsiteX0" fmla="*/ 0 w 3414186"/>
              <a:gd name="connsiteY0" fmla="*/ 0 h 1101307"/>
              <a:gd name="connsiteX1" fmla="*/ 3414186 w 3414186"/>
              <a:gd name="connsiteY1" fmla="*/ 0 h 1101307"/>
              <a:gd name="connsiteX2" fmla="*/ 3414186 w 3414186"/>
              <a:gd name="connsiteY2" fmla="*/ 244735 h 1101307"/>
              <a:gd name="connsiteX3" fmla="*/ 3414186 w 3414186"/>
              <a:gd name="connsiteY3" fmla="*/ 262215 h 1101307"/>
              <a:gd name="connsiteX4" fmla="*/ 3414186 w 3414186"/>
              <a:gd name="connsiteY4" fmla="*/ 868209 h 1101307"/>
              <a:gd name="connsiteX5" fmla="*/ 2863486 w 3414186"/>
              <a:gd name="connsiteY5" fmla="*/ 1101307 h 1101307"/>
              <a:gd name="connsiteX6" fmla="*/ 0 w 3414186"/>
              <a:gd name="connsiteY6" fmla="*/ 1101307 h 1101307"/>
              <a:gd name="connsiteX7" fmla="*/ 0 w 3414186"/>
              <a:gd name="connsiteY7" fmla="*/ 262215 h 1101307"/>
              <a:gd name="connsiteX8" fmla="*/ 0 w 3414186"/>
              <a:gd name="connsiteY8" fmla="*/ 244735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186" h="1101307">
                <a:moveTo>
                  <a:pt x="0" y="0"/>
                </a:moveTo>
                <a:lnTo>
                  <a:pt x="3414186" y="0"/>
                </a:lnTo>
                <a:lnTo>
                  <a:pt x="3414186" y="244735"/>
                </a:lnTo>
                <a:lnTo>
                  <a:pt x="3414186" y="262215"/>
                </a:lnTo>
                <a:lnTo>
                  <a:pt x="3414186" y="868209"/>
                </a:lnTo>
                <a:cubicBezTo>
                  <a:pt x="3202644" y="881257"/>
                  <a:pt x="3010818" y="967097"/>
                  <a:pt x="2863486" y="1101307"/>
                </a:cubicBezTo>
                <a:lnTo>
                  <a:pt x="0" y="1101307"/>
                </a:lnTo>
                <a:lnTo>
                  <a:pt x="0" y="262215"/>
                </a:lnTo>
                <a:lnTo>
                  <a:pt x="0" y="244735"/>
                </a:lnTo>
                <a:close/>
              </a:path>
            </a:pathLst>
          </a:custGeom>
          <a:gradFill>
            <a:gsLst>
              <a:gs pos="0">
                <a:srgbClr val="FECF40"/>
              </a:gs>
              <a:gs pos="100000">
                <a:srgbClr val="846C21"/>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任意多边形 3"/>
          <p:cNvSpPr/>
          <p:nvPr/>
        </p:nvSpPr>
        <p:spPr bwMode="auto">
          <a:xfrm>
            <a:off x="6069330" y="1043305"/>
            <a:ext cx="4516755" cy="5655310"/>
          </a:xfrm>
          <a:custGeom>
            <a:avLst/>
            <a:gdLst>
              <a:gd name="connsiteX0" fmla="*/ 0 w 3414185"/>
              <a:gd name="connsiteY0" fmla="*/ 0 h 1101307"/>
              <a:gd name="connsiteX1" fmla="*/ 3414185 w 3414185"/>
              <a:gd name="connsiteY1" fmla="*/ 0 h 1101307"/>
              <a:gd name="connsiteX2" fmla="*/ 3414185 w 3414185"/>
              <a:gd name="connsiteY2" fmla="*/ 244735 h 1101307"/>
              <a:gd name="connsiteX3" fmla="*/ 3414185 w 3414185"/>
              <a:gd name="connsiteY3" fmla="*/ 262215 h 1101307"/>
              <a:gd name="connsiteX4" fmla="*/ 3414185 w 3414185"/>
              <a:gd name="connsiteY4" fmla="*/ 1101307 h 1101307"/>
              <a:gd name="connsiteX5" fmla="*/ 550700 w 3414185"/>
              <a:gd name="connsiteY5" fmla="*/ 1101307 h 1101307"/>
              <a:gd name="connsiteX6" fmla="*/ 0 w 3414185"/>
              <a:gd name="connsiteY6" fmla="*/ 868209 h 1101307"/>
              <a:gd name="connsiteX7" fmla="*/ 0 w 3414185"/>
              <a:gd name="connsiteY7" fmla="*/ 262215 h 1101307"/>
              <a:gd name="connsiteX8" fmla="*/ 0 w 3414185"/>
              <a:gd name="connsiteY8" fmla="*/ 244735 h 11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185" h="1101307">
                <a:moveTo>
                  <a:pt x="0" y="0"/>
                </a:moveTo>
                <a:lnTo>
                  <a:pt x="3414185" y="0"/>
                </a:lnTo>
                <a:lnTo>
                  <a:pt x="3414185" y="244735"/>
                </a:lnTo>
                <a:lnTo>
                  <a:pt x="3414185" y="262215"/>
                </a:lnTo>
                <a:lnTo>
                  <a:pt x="3414185" y="1101307"/>
                </a:lnTo>
                <a:lnTo>
                  <a:pt x="550700" y="1101307"/>
                </a:lnTo>
                <a:cubicBezTo>
                  <a:pt x="403368" y="967097"/>
                  <a:pt x="211544" y="881257"/>
                  <a:pt x="0" y="868209"/>
                </a:cubicBezTo>
                <a:lnTo>
                  <a:pt x="0" y="262215"/>
                </a:lnTo>
                <a:lnTo>
                  <a:pt x="0" y="244735"/>
                </a:lnTo>
                <a:close/>
              </a:path>
            </a:pathLst>
          </a:custGeom>
          <a:gradFill>
            <a:gsLst>
              <a:gs pos="0">
                <a:srgbClr val="14CD68"/>
              </a:gs>
              <a:gs pos="100000">
                <a:srgbClr val="0B6E38"/>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1" name="TextBox 13"/>
          <p:cNvSpPr txBox="1"/>
          <p:nvPr/>
        </p:nvSpPr>
        <p:spPr>
          <a:xfrm>
            <a:off x="1324928" y="1139508"/>
            <a:ext cx="1952625" cy="368935"/>
          </a:xfrm>
          <a:prstGeom prst="rect">
            <a:avLst/>
          </a:prstGeom>
          <a:noFill/>
          <a:ln w="9525">
            <a:noFill/>
          </a:ln>
        </p:spPr>
        <p:txBody>
          <a:bodyPr lIns="0" tIns="0" rIns="0" bIns="0" anchor="t">
            <a:spAutoFit/>
          </a:bodyPr>
          <a:lstStyle/>
          <a:p>
            <a:pPr defTabSz="1216025">
              <a:spcBef>
                <a:spcPct val="20000"/>
              </a:spcBef>
            </a:pPr>
            <a:r>
              <a:rPr lang="vi-VN" altLang="en-US"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ACUTE</a:t>
            </a:r>
            <a:endParaRPr lang="vi-VN" altLang="en-US"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TextBox 13"/>
          <p:cNvSpPr txBox="1"/>
          <p:nvPr/>
        </p:nvSpPr>
        <p:spPr>
          <a:xfrm>
            <a:off x="1344930" y="1685925"/>
            <a:ext cx="2962910" cy="3820160"/>
          </a:xfrm>
          <a:prstGeom prst="rect">
            <a:avLst/>
          </a:prstGeom>
          <a:noFill/>
          <a:ln w="9525">
            <a:noFill/>
          </a:ln>
        </p:spPr>
        <p:txBody>
          <a:bodyPr wrap="square" lIns="0" tIns="0" rIns="0" bIns="0" anchor="t">
            <a:spAutoFit/>
          </a:bodyPr>
          <a:lstStyle/>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Reactive airway disease : Asthma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Bronchial edema :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•Infection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•Inhalation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•Increased PVP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Bronchial hypersecretion :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Infection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Inhalation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Cholinergic drugs</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Aspiration : Foreign body Aspiration of gastric contents</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7" name="TextBox 13"/>
          <p:cNvSpPr txBox="1"/>
          <p:nvPr/>
        </p:nvSpPr>
        <p:spPr>
          <a:xfrm>
            <a:off x="6184900" y="1139825"/>
            <a:ext cx="4043680" cy="368935"/>
          </a:xfrm>
          <a:prstGeom prst="rect">
            <a:avLst/>
          </a:prstGeom>
          <a:noFill/>
          <a:ln w="9525">
            <a:noFill/>
          </a:ln>
        </p:spPr>
        <p:txBody>
          <a:bodyPr wrap="square" lIns="0" tIns="0" rIns="0" bIns="0" anchor="t">
            <a:spAutoFit/>
          </a:bodyPr>
          <a:lstStyle/>
          <a:p>
            <a:pPr algn="r" defTabSz="1216025">
              <a:spcBef>
                <a:spcPct val="20000"/>
              </a:spcBef>
            </a:pPr>
            <a:r>
              <a:rPr lang="vi-VN" altLang="en-US"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CHRONIC OR RECURRENT</a:t>
            </a:r>
            <a:endParaRPr lang="vi-VN" altLang="en-US" sz="24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8" name="TextBox 13"/>
          <p:cNvSpPr txBox="1"/>
          <p:nvPr/>
        </p:nvSpPr>
        <p:spPr>
          <a:xfrm>
            <a:off x="6185535" y="1508760"/>
            <a:ext cx="4043045" cy="4651375"/>
          </a:xfrm>
          <a:prstGeom prst="rect">
            <a:avLst/>
          </a:prstGeom>
          <a:noFill/>
          <a:ln w="9525">
            <a:noFill/>
          </a:ln>
        </p:spPr>
        <p:txBody>
          <a:bodyPr wrap="square" lIns="0" tIns="0" rIns="0" bIns="0" anchor="t">
            <a:spAutoFit/>
          </a:bodyPr>
          <a:lstStyle/>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Airway compression by mass or blood vessel: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Vascular ring/sling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 Bronchial or pulmonary cysts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•Lymph node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Dynamic airway collapse: Bronchomalacia/tracheomalacia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Aspiration :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Foreign body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GORD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Bronchial hypersecretion : Bronchitis, Bonchiectasis, Cystic fibrosis, Primary ciliary dyskinesia </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a:p>
            <a:pPr algn="l" defTabSz="1216025">
              <a:spcBef>
                <a:spcPct val="20000"/>
              </a:spcBef>
            </a:pPr>
            <a:r>
              <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Intrinsic airway lesions: Endobronchial tumors (carcinoid)</a:t>
            </a:r>
            <a:endParaRPr lang="en-US" altLang="zh-CN" sz="1800"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38200" y="501650"/>
          <a:ext cx="10418445" cy="6527165"/>
        </p:xfrm>
        <a:graphic>
          <a:graphicData uri="http://schemas.openxmlformats.org/drawingml/2006/table">
            <a:tbl>
              <a:tblPr firstRow="1" firstCol="1" bandRow="1">
                <a:tableStyleId>{5C22544A-7EE6-4342-B048-85BDC9FD1C3A}</a:tableStyleId>
              </a:tblPr>
              <a:tblGrid>
                <a:gridCol w="1570990"/>
                <a:gridCol w="3028315"/>
                <a:gridCol w="5819140"/>
              </a:tblGrid>
              <a:tr h="443230">
                <a:tc>
                  <a:txBody>
                    <a:bodyPr/>
                    <a:lstStyle/>
                    <a:p>
                      <a:pPr marL="0" marR="0" algn="ctr">
                        <a:lnSpc>
                          <a:spcPct val="107000"/>
                        </a:lnSpc>
                        <a:spcBef>
                          <a:spcPts val="0"/>
                        </a:spcBef>
                        <a:spcAft>
                          <a:spcPts val="750"/>
                        </a:spcAft>
                      </a:pPr>
                      <a:r>
                        <a:rPr lang="en-US" sz="1600">
                          <a:effectLst/>
                        </a:rPr>
                        <a:t>Đặc điểm</a:t>
                      </a: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gn="ctr">
                        <a:lnSpc>
                          <a:spcPct val="107000"/>
                        </a:lnSpc>
                        <a:spcBef>
                          <a:spcPts val="0"/>
                        </a:spcBef>
                        <a:spcAft>
                          <a:spcPts val="750"/>
                        </a:spcAft>
                      </a:pPr>
                      <a:r>
                        <a:rPr lang="en-US" sz="1600" dirty="0" err="1">
                          <a:effectLst/>
                        </a:rPr>
                        <a:t>Thở</a:t>
                      </a:r>
                      <a:r>
                        <a:rPr lang="en-US" sz="1600" dirty="0">
                          <a:effectLst/>
                        </a:rPr>
                        <a:t> </a:t>
                      </a:r>
                      <a:r>
                        <a:rPr lang="en-US" sz="1600" dirty="0" err="1">
                          <a:effectLst/>
                        </a:rPr>
                        <a:t>rít</a:t>
                      </a:r>
                      <a:r>
                        <a:rPr lang="en-US" sz="1600" dirty="0">
                          <a:effectLst/>
                        </a:rPr>
                        <a:t> (stridor)</a:t>
                      </a:r>
                      <a:endParaRPr lang="en-US" sz="1600" dirty="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gn="ctr">
                        <a:lnSpc>
                          <a:spcPct val="107000"/>
                        </a:lnSpc>
                        <a:spcBef>
                          <a:spcPts val="0"/>
                        </a:spcBef>
                        <a:spcAft>
                          <a:spcPts val="750"/>
                        </a:spcAft>
                      </a:pPr>
                      <a:r>
                        <a:rPr lang="en-US" sz="1600" dirty="0" err="1">
                          <a:effectLst/>
                        </a:rPr>
                        <a:t>Khò</a:t>
                      </a:r>
                      <a:r>
                        <a:rPr lang="en-US" sz="1600" dirty="0">
                          <a:effectLst/>
                        </a:rPr>
                        <a:t> </a:t>
                      </a:r>
                      <a:r>
                        <a:rPr lang="en-US" sz="1600" dirty="0" err="1">
                          <a:effectLst/>
                        </a:rPr>
                        <a:t>khè</a:t>
                      </a:r>
                      <a:r>
                        <a:rPr lang="en-US" sz="1600" dirty="0">
                          <a:effectLst/>
                        </a:rPr>
                        <a:t> (wheeze)</a:t>
                      </a:r>
                      <a:endParaRPr lang="en-US" sz="1600" dirty="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r>
              <a:tr h="1678940">
                <a:tc>
                  <a:txBody>
                    <a:bodyPr/>
                    <a:lstStyle/>
                    <a:p>
                      <a:pPr marL="0" marR="0" algn="ctr">
                        <a:lnSpc>
                          <a:spcPct val="107000"/>
                        </a:lnSpc>
                        <a:spcBef>
                          <a:spcPts val="0"/>
                        </a:spcBef>
                        <a:spcAft>
                          <a:spcPts val="750"/>
                        </a:spcAft>
                      </a:pPr>
                      <a:endParaRPr lang="en-US" sz="1600">
                        <a:effectLst/>
                      </a:endParaRPr>
                    </a:p>
                    <a:p>
                      <a:pPr marL="0" marR="0" algn="ctr">
                        <a:lnSpc>
                          <a:spcPct val="107000"/>
                        </a:lnSpc>
                        <a:spcBef>
                          <a:spcPts val="0"/>
                        </a:spcBef>
                        <a:spcAft>
                          <a:spcPts val="750"/>
                        </a:spcAft>
                      </a:pPr>
                      <a:r>
                        <a:rPr lang="en-US" sz="1600">
                          <a:effectLst/>
                        </a:rPr>
                        <a:t>Description </a:t>
                      </a:r>
                      <a:endParaRPr lang="en-US" sz="1600">
                        <a:effectLst/>
                      </a:endParaRPr>
                    </a:p>
                  </a:txBody>
                  <a:tcPr marL="45310" marR="45310" marT="0" marB="0"/>
                </a:tc>
                <a:tc>
                  <a:txBody>
                    <a:bodyPr/>
                    <a:lstStyle/>
                    <a:p>
                      <a:pPr marL="0" marR="0">
                        <a:lnSpc>
                          <a:spcPct val="107000"/>
                        </a:lnSpc>
                        <a:spcBef>
                          <a:spcPts val="0"/>
                        </a:spcBef>
                        <a:spcAft>
                          <a:spcPts val="750"/>
                        </a:spcAft>
                      </a:pPr>
                      <a:r>
                        <a:rPr lang="en-US" sz="1600" dirty="0">
                          <a:effectLst/>
                          <a:latin typeface="Calibri" panose="020F0502020204030204" pitchFamily="34" charset="0"/>
                          <a:ea typeface="Calibri" panose="020F0502020204030204" pitchFamily="34" charset="0"/>
                          <a:cs typeface="Times New Roman" panose="02020603050405020304" charset="0"/>
                        </a:rPr>
                        <a:t>A loud, harsh, intense sound.</a:t>
                      </a:r>
                      <a:endParaRPr lang="en-US" sz="1600" dirty="0">
                        <a:effectLst/>
                        <a:latin typeface="Calibri" panose="020F0502020204030204" pitchFamily="34" charset="0"/>
                        <a:ea typeface="Calibri" panose="020F0502020204030204" pitchFamily="34" charset="0"/>
                        <a:cs typeface="Times New Roman" panose="02020603050405020304" charset="0"/>
                      </a:endParaRPr>
                    </a:p>
                    <a:p>
                      <a:pPr marL="0" marR="0">
                        <a:lnSpc>
                          <a:spcPct val="107000"/>
                        </a:lnSpc>
                        <a:spcBef>
                          <a:spcPts val="0"/>
                        </a:spcBef>
                        <a:spcAft>
                          <a:spcPts val="750"/>
                        </a:spcAft>
                      </a:pPr>
                      <a:r>
                        <a:rPr lang="en-US" sz="1600" dirty="0">
                          <a:effectLst/>
                          <a:latin typeface="Calibri" panose="020F0502020204030204" pitchFamily="34" charset="0"/>
                          <a:ea typeface="Calibri" panose="020F0502020204030204" pitchFamily="34" charset="0"/>
                          <a:cs typeface="Times New Roman" panose="02020603050405020304" charset="0"/>
                        </a:rPr>
                        <a:t>Listening is mainly in the inhalation, can be heard in the exhalation, or  </a:t>
                      </a:r>
                      <a:r>
                        <a:rPr lang="vi-VN" altLang="en-US" sz="1600" dirty="0">
                          <a:effectLst/>
                          <a:latin typeface="Calibri" panose="020F0502020204030204" pitchFamily="34" charset="0"/>
                          <a:ea typeface="Calibri" panose="020F0502020204030204" pitchFamily="34" charset="0"/>
                          <a:cs typeface="Times New Roman" panose="02020603050405020304" charset="0"/>
                        </a:rPr>
                        <a:t>in </a:t>
                      </a:r>
                      <a:r>
                        <a:rPr lang="en-US" sz="1600" dirty="0">
                          <a:effectLst/>
                          <a:latin typeface="Calibri" panose="020F0502020204030204" pitchFamily="34" charset="0"/>
                          <a:ea typeface="Calibri" panose="020F0502020204030204" pitchFamily="34" charset="0"/>
                          <a:cs typeface="Times New Roman" panose="02020603050405020304" charset="0"/>
                        </a:rPr>
                        <a:t>both</a:t>
                      </a:r>
                      <a:r>
                        <a:rPr lang="vi-VN" altLang="en-US" sz="1600" dirty="0">
                          <a:effectLst/>
                          <a:latin typeface="Calibri" panose="020F0502020204030204" pitchFamily="34" charset="0"/>
                          <a:ea typeface="Calibri" panose="020F0502020204030204" pitchFamily="34" charset="0"/>
                          <a:cs typeface="Times New Roman" panose="02020603050405020304" charset="0"/>
                        </a:rPr>
                        <a:t>. </a:t>
                      </a:r>
                      <a:endParaRPr lang="vi-VN" altLang="en-US" sz="1600" dirty="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en-US" sz="1600">
                          <a:effectLst/>
                          <a:latin typeface="Calibri" panose="020F0502020204030204" pitchFamily="34" charset="0"/>
                          <a:ea typeface="Calibri" panose="020F0502020204030204" pitchFamily="34" charset="0"/>
                          <a:cs typeface="Times New Roman" panose="02020603050405020304" charset="0"/>
                        </a:rPr>
                        <a:t>the sounds with deep timbre, the most audible in the exhalation, sounds almost like snoring, the "music".</a:t>
                      </a: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r>
              <a:tr h="626110">
                <a:tc>
                  <a:txBody>
                    <a:bodyPr/>
                    <a:lstStyle/>
                    <a:p>
                      <a:pPr marL="0" marR="0" algn="ctr">
                        <a:lnSpc>
                          <a:spcPct val="107000"/>
                        </a:lnSpc>
                        <a:spcBef>
                          <a:spcPts val="0"/>
                        </a:spcBef>
                        <a:spcAft>
                          <a:spcPts val="750"/>
                        </a:spcAft>
                      </a:pPr>
                      <a:endParaRPr lang="en-US" sz="1600">
                        <a:effectLst/>
                      </a:endParaRPr>
                    </a:p>
                    <a:p>
                      <a:pPr marL="0" marR="0" algn="ctr">
                        <a:lnSpc>
                          <a:spcPct val="107000"/>
                        </a:lnSpc>
                        <a:spcBef>
                          <a:spcPts val="0"/>
                        </a:spcBef>
                        <a:spcAft>
                          <a:spcPts val="750"/>
                        </a:spcAft>
                      </a:pPr>
                      <a:r>
                        <a:rPr lang="en-US" sz="1600">
                          <a:effectLst/>
                        </a:rPr>
                        <a:t>Reason</a:t>
                      </a:r>
                      <a:endParaRPr lang="en-US" sz="1600">
                        <a:effectLst/>
                      </a:endParaRPr>
                    </a:p>
                    <a:p>
                      <a:pPr marL="0" marR="0" algn="ctr">
                        <a:lnSpc>
                          <a:spcPct val="107000"/>
                        </a:lnSpc>
                        <a:spcBef>
                          <a:spcPts val="0"/>
                        </a:spcBef>
                        <a:spcAft>
                          <a:spcPts val="750"/>
                        </a:spcAft>
                      </a:pP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endParaRPr lang="en-US" sz="1600">
                        <a:effectLst/>
                      </a:endParaRPr>
                    </a:p>
                    <a:p>
                      <a:pPr marL="0" marR="0">
                        <a:lnSpc>
                          <a:spcPct val="107000"/>
                        </a:lnSpc>
                        <a:spcBef>
                          <a:spcPts val="0"/>
                        </a:spcBef>
                        <a:spcAft>
                          <a:spcPts val="750"/>
                        </a:spcAft>
                      </a:pPr>
                      <a:r>
                        <a:rPr lang="en-US" sz="1600">
                          <a:effectLst/>
                        </a:rPr>
                        <a:t>Spasm, laryngeal edema, trachea</a:t>
                      </a:r>
                      <a:endParaRPr lang="en-US" sz="1600" dirty="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en-US" sz="1600">
                          <a:effectLst/>
                        </a:rPr>
                        <a:t>Because air pass through the airway is constricted / narrow (in the lower respiratory tract)</a:t>
                      </a:r>
                      <a:endParaRPr lang="en-US" sz="1600">
                        <a:effectLst/>
                      </a:endParaRPr>
                    </a:p>
                  </a:txBody>
                  <a:tcPr marL="45310" marR="45310" marT="0" marB="0"/>
                </a:tc>
              </a:tr>
              <a:tr h="1167130">
                <a:tc>
                  <a:txBody>
                    <a:bodyPr/>
                    <a:lstStyle/>
                    <a:p>
                      <a:pPr marL="0" marR="0" algn="ctr">
                        <a:lnSpc>
                          <a:spcPct val="107000"/>
                        </a:lnSpc>
                        <a:spcBef>
                          <a:spcPts val="0"/>
                        </a:spcBef>
                        <a:spcAft>
                          <a:spcPts val="750"/>
                        </a:spcAft>
                      </a:pPr>
                      <a:r>
                        <a:rPr lang="vi-VN" altLang="en-US" sz="1600">
                          <a:effectLst/>
                          <a:latin typeface="Calibri" panose="020F0502020204030204" pitchFamily="34" charset="0"/>
                          <a:ea typeface="Calibri" panose="020F0502020204030204" pitchFamily="34" charset="0"/>
                          <a:cs typeface="Times New Roman" panose="02020603050405020304" charset="0"/>
                        </a:rPr>
                        <a:t>Common disease</a:t>
                      </a:r>
                      <a:endParaRPr lang="vi-VN" alt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en-US" sz="1600">
                          <a:effectLst/>
                        </a:rPr>
                        <a:t>Croup</a:t>
                      </a:r>
                      <a:endParaRPr lang="en-US" sz="1600">
                        <a:effectLst/>
                      </a:endParaRPr>
                    </a:p>
                    <a:p>
                      <a:pPr marL="0" marR="0">
                        <a:lnSpc>
                          <a:spcPct val="107000"/>
                        </a:lnSpc>
                        <a:spcBef>
                          <a:spcPts val="0"/>
                        </a:spcBef>
                        <a:spcAft>
                          <a:spcPts val="750"/>
                        </a:spcAft>
                      </a:pPr>
                      <a:r>
                        <a:rPr lang="vi-VN" altLang="en-US" sz="1600">
                          <a:effectLst/>
                          <a:latin typeface="Calibri" panose="020F0502020204030204" pitchFamily="34" charset="0"/>
                          <a:ea typeface="Calibri" panose="020F0502020204030204" pitchFamily="34" charset="0"/>
                          <a:cs typeface="Times New Roman" panose="02020603050405020304" charset="0"/>
                        </a:rPr>
                        <a:t>foreign body</a:t>
                      </a:r>
                      <a:endParaRPr lang="vi-VN" alt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vi-VN" altLang="en-US" sz="1600">
                          <a:effectLst/>
                        </a:rPr>
                        <a:t>B</a:t>
                      </a:r>
                      <a:r>
                        <a:rPr lang="en-US" sz="1600">
                          <a:effectLst/>
                        </a:rPr>
                        <a:t>ronchiolitis, pneumonia, emphysema</a:t>
                      </a:r>
                      <a:endParaRPr lang="en-US" sz="1600">
                        <a:effectLst/>
                      </a:endParaRPr>
                    </a:p>
                    <a:p>
                      <a:pPr marL="0" marR="0">
                        <a:lnSpc>
                          <a:spcPct val="107000"/>
                        </a:lnSpc>
                        <a:spcBef>
                          <a:spcPts val="0"/>
                        </a:spcBef>
                        <a:spcAft>
                          <a:spcPts val="750"/>
                        </a:spcAft>
                      </a:pPr>
                      <a:r>
                        <a:rPr lang="en-US" sz="1600">
                          <a:effectLst/>
                        </a:rPr>
                        <a:t>+&gt; 18m: is usually asthma</a:t>
                      </a:r>
                      <a:endParaRPr lang="en-US" sz="1600">
                        <a:effectLst/>
                      </a:endParaRPr>
                    </a:p>
                    <a:p>
                      <a:pPr marL="0" marR="0">
                        <a:lnSpc>
                          <a:spcPct val="107000"/>
                        </a:lnSpc>
                        <a:spcBef>
                          <a:spcPts val="0"/>
                        </a:spcBef>
                        <a:spcAft>
                          <a:spcPts val="750"/>
                        </a:spcAft>
                      </a:pPr>
                      <a:r>
                        <a:rPr lang="en-US" sz="1600">
                          <a:effectLst/>
                        </a:rPr>
                        <a:t>+ &lt;6m: is usually </a:t>
                      </a:r>
                      <a:r>
                        <a:rPr lang="vi-VN" altLang="en-US" sz="1600">
                          <a:effectLst/>
                        </a:rPr>
                        <a:t>Bronchilitis</a:t>
                      </a:r>
                      <a:endParaRPr lang="vi-VN" altLang="en-US" sz="1600">
                        <a:effectLst/>
                      </a:endParaRPr>
                    </a:p>
                  </a:txBody>
                  <a:tcPr marL="45310" marR="45310" marT="0" marB="0"/>
                </a:tc>
              </a:tr>
              <a:tr h="986155">
                <a:tc>
                  <a:txBody>
                    <a:bodyPr/>
                    <a:lstStyle/>
                    <a:p>
                      <a:pPr marL="0" marR="0" algn="ctr">
                        <a:lnSpc>
                          <a:spcPct val="107000"/>
                        </a:lnSpc>
                        <a:spcBef>
                          <a:spcPts val="0"/>
                        </a:spcBef>
                        <a:spcAft>
                          <a:spcPts val="750"/>
                        </a:spcAft>
                      </a:pPr>
                      <a:r>
                        <a:rPr lang="en-US" sz="1600">
                          <a:effectLst/>
                        </a:rPr>
                        <a:t>Well-positioned </a:t>
                      </a:r>
                      <a:endParaRPr lang="en-US" sz="1600">
                        <a:effectLst/>
                      </a:endParaRPr>
                    </a:p>
                  </a:txBody>
                  <a:tcPr marL="45310" marR="45310" marT="0" marB="0"/>
                </a:tc>
                <a:tc>
                  <a:txBody>
                    <a:bodyPr/>
                    <a:lstStyle/>
                    <a:p>
                      <a:pPr marL="0" marR="0">
                        <a:lnSpc>
                          <a:spcPct val="107000"/>
                        </a:lnSpc>
                        <a:spcBef>
                          <a:spcPts val="0"/>
                        </a:spcBef>
                        <a:spcAft>
                          <a:spcPts val="750"/>
                        </a:spcAft>
                      </a:pPr>
                      <a:r>
                        <a:rPr lang="en-US" sz="1600">
                          <a:effectLst/>
                          <a:latin typeface="Calibri" panose="020F0502020204030204" pitchFamily="34" charset="0"/>
                          <a:ea typeface="Calibri" panose="020F0502020204030204" pitchFamily="34" charset="0"/>
                          <a:cs typeface="Times New Roman" panose="02020603050405020304" charset="0"/>
                        </a:rPr>
                        <a:t>Location of the Front Neck due to turbulence in the upper part of the upper airway spasm</a:t>
                      </a: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r>
              <a:tr h="1625600">
                <a:tc>
                  <a:txBody>
                    <a:bodyPr/>
                    <a:lstStyle/>
                    <a:p>
                      <a:pPr marL="0" marR="0" algn="ctr">
                        <a:lnSpc>
                          <a:spcPct val="107000"/>
                        </a:lnSpc>
                        <a:spcBef>
                          <a:spcPts val="0"/>
                        </a:spcBef>
                        <a:spcAft>
                          <a:spcPts val="750"/>
                        </a:spcAft>
                      </a:pPr>
                      <a:r>
                        <a:rPr lang="en-US" sz="1600">
                          <a:effectLst/>
                        </a:rPr>
                        <a:t>Distinguished from other </a:t>
                      </a:r>
                      <a:r>
                        <a:rPr lang="vi-VN" altLang="en-US" sz="1600">
                          <a:effectLst/>
                        </a:rPr>
                        <a:t>sounds</a:t>
                      </a:r>
                      <a:endParaRPr lang="vi-VN" altLang="en-US" sz="1600">
                        <a:effectLst/>
                      </a:endParaRPr>
                    </a:p>
                  </a:txBody>
                  <a:tcPr marL="45310" marR="45310" marT="0" marB="0"/>
                </a:tc>
                <a:tc>
                  <a:txBody>
                    <a:bodyPr/>
                    <a:lstStyle/>
                    <a:p>
                      <a:pPr marL="0" marR="0">
                        <a:lnSpc>
                          <a:spcPct val="107000"/>
                        </a:lnSpc>
                        <a:spcBef>
                          <a:spcPts val="0"/>
                        </a:spcBef>
                        <a:spcAft>
                          <a:spcPts val="75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charset="0"/>
                      </a:endParaRPr>
                    </a:p>
                  </a:txBody>
                  <a:tcPr marL="45310" marR="45310" marT="0" marB="0"/>
                </a:tc>
                <a:tc>
                  <a:txBody>
                    <a:bodyPr/>
                    <a:lstStyle/>
                    <a:p>
                      <a:pPr marL="0" marR="0">
                        <a:lnSpc>
                          <a:spcPct val="107000"/>
                        </a:lnSpc>
                        <a:spcBef>
                          <a:spcPts val="0"/>
                        </a:spcBef>
                        <a:spcAft>
                          <a:spcPts val="750"/>
                        </a:spcAft>
                      </a:pPr>
                      <a:r>
                        <a:rPr lang="en-US" sz="1600">
                          <a:effectLst/>
                        </a:rPr>
                        <a:t>With nasal congestion: infants breathe mainly through their nose, while the size of their nostrils is small and their asthma is blocked with colds and coughs (making babies sneeze). clear the child's nose with 2-3 drops of nasal drops, then listen again. children with nasal congestion will breathe more smoothly after ventilation</a:t>
                      </a:r>
                      <a:endParaRPr lang="en-US" sz="1600">
                        <a:effectLst/>
                      </a:endParaRPr>
                    </a:p>
                  </a:txBody>
                  <a:tcPr marL="45310" marR="4531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1">
              <a:lumMod val="20000"/>
              <a:lumOff val="8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1672590" y="1960880"/>
            <a:ext cx="8813800" cy="2799715"/>
          </a:xfrm>
          <a:prstGeom prst="rect">
            <a:avLst/>
          </a:prstGeom>
          <a:noFill/>
          <a:ln w="9525">
            <a:noFill/>
          </a:ln>
        </p:spPr>
        <p:txBody>
          <a:bodyPr wrap="square" anchor="t">
            <a:spAutoFit/>
          </a:bodyPr>
          <a:lstStyle/>
          <a:p>
            <a:pPr algn="ctr"/>
            <a:r>
              <a:rPr lang="en-US" altLang="zh-CN" sz="5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rPr>
              <a:t>PART</a:t>
            </a:r>
            <a:endParaRPr lang="en-US" altLang="zh-CN" sz="5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endParaRPr>
          </a:p>
          <a:p>
            <a:pPr algn="ctr"/>
            <a:r>
              <a:rPr lang="en-US" altLang="zh-CN" sz="5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rPr>
              <a:t>03</a:t>
            </a:r>
            <a:endParaRPr lang="en-US" altLang="zh-CN" sz="5000"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endParaRPr>
          </a:p>
          <a:p>
            <a:pPr algn="ctr"/>
            <a:r>
              <a:rPr lang="en-US" altLang="zh-CN" sz="3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 </a:t>
            </a:r>
            <a:r>
              <a:rPr lang="vi-VN" altLang="en-US" sz="40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Approach to a child with wheezing</a:t>
            </a:r>
            <a:endParaRPr lang="en-US" altLang="zh-CN" sz="3600" dirty="0">
              <a:solidFill>
                <a:schemeClr val="tx1"/>
              </a:solidFill>
              <a:effectLst>
                <a:outerShdw blurRad="38100" dist="19050" dir="2700000" algn="tl" rotWithShape="0">
                  <a:schemeClr val="dk1">
                    <a:alpha val="40000"/>
                  </a:schemeClr>
                </a:outerShdw>
              </a:effectLst>
              <a:ea typeface="SimSun" panose="02010600030101010101" pitchFamily="2" charset="-122"/>
              <a:cs typeface="Calibri" panose="020F0502020204030204" pitchFamily="34" charset="0"/>
            </a:endParaRPr>
          </a:p>
          <a:p>
            <a:pPr algn="ctr"/>
            <a:endParaRPr lang="zh-CN" altLang="en-US" sz="3600" dirty="0">
              <a:solidFill>
                <a:schemeClr val="tx1"/>
              </a:solidFill>
              <a:effectLst>
                <a:outerShdw blurRad="38100" dist="19050" dir="2700000" algn="tl" rotWithShape="0">
                  <a:schemeClr val="dk1">
                    <a:alpha val="40000"/>
                  </a:schemeClr>
                </a:outerShdw>
              </a:effectLst>
              <a:ea typeface="SimSun" panose="02010600030101010101" pitchFamily="2" charset="-122"/>
              <a:cs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0801" y="1175658"/>
            <a:ext cx="8606970" cy="5297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3144" y="402380"/>
            <a:ext cx="3773714"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GENERAL </a:t>
            </a:r>
            <a:endParaRPr lang="en-US" b="1"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6628" y="138852"/>
            <a:ext cx="388983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smtClean="0">
                <a:solidFill>
                  <a:srgbClr val="FF0000"/>
                </a:solidFill>
                <a:latin typeface="Arial" panose="020B0604020202020204" pitchFamily="34" charset="0"/>
                <a:cs typeface="Arial" panose="020B0604020202020204" pitchFamily="34" charset="0"/>
              </a:rPr>
              <a:t>QUESTION ???</a:t>
            </a:r>
            <a:endParaRPr lang="en-US" sz="2000" b="1" dirty="0">
              <a:solidFill>
                <a:srgbClr val="FF0000"/>
              </a:solidFill>
              <a:latin typeface="Arial" panose="020B0604020202020204" pitchFamily="34" charset="0"/>
              <a:cs typeface="Arial" panose="020B0604020202020204" pitchFamily="34" charset="0"/>
            </a:endParaRPr>
          </a:p>
        </p:txBody>
      </p:sp>
      <p:sp>
        <p:nvSpPr>
          <p:cNvPr id="5" name="Rectangle 4"/>
          <p:cNvSpPr/>
          <p:nvPr/>
        </p:nvSpPr>
        <p:spPr>
          <a:xfrm>
            <a:off x="105227" y="828279"/>
            <a:ext cx="5442857" cy="7402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1600"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Course: </a:t>
            </a:r>
            <a:r>
              <a:rPr lang="en-US" sz="1600" dirty="0" smtClean="0">
                <a:latin typeface="Arial" panose="020B0604020202020204" pitchFamily="34" charset="0"/>
                <a:cs typeface="Arial" panose="020B0604020202020204" pitchFamily="34" charset="0"/>
              </a:rPr>
              <a:t>acute or gradual</a:t>
            </a:r>
            <a:endParaRPr lang="en-US" sz="1600"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Pattern of wheezing: </a:t>
            </a:r>
            <a:r>
              <a:rPr lang="en-US" sz="1600" dirty="0" smtClean="0">
                <a:latin typeface="Arial" panose="020B0604020202020204" pitchFamily="34" charset="0"/>
                <a:cs typeface="Arial" panose="020B0604020202020204" pitchFamily="34" charset="0"/>
              </a:rPr>
              <a:t>Episodic </a:t>
            </a:r>
            <a:r>
              <a:rPr lang="en-US" sz="1600" dirty="0" smtClean="0">
                <a:latin typeface="Arial" panose="020B0604020202020204" pitchFamily="34" charset="0"/>
                <a:cs typeface="Arial" panose="020B0604020202020204" pitchFamily="34" charset="0"/>
              </a:rPr>
              <a:t>or </a:t>
            </a:r>
            <a:r>
              <a:rPr lang="en-US" sz="1600" dirty="0" smtClean="0">
                <a:latin typeface="Arial" panose="020B0604020202020204" pitchFamily="34" charset="0"/>
                <a:cs typeface="Arial" panose="020B0604020202020204" pitchFamily="34" charset="0"/>
              </a:rPr>
              <a:t>Persistent </a:t>
            </a:r>
            <a:endParaRPr lang="en-US" sz="1600" dirty="0" smtClean="0">
              <a:latin typeface="Arial" panose="020B0604020202020204" pitchFamily="34" charset="0"/>
              <a:cs typeface="Arial" panose="020B0604020202020204" pitchFamily="34" charset="0"/>
            </a:endParaRPr>
          </a:p>
        </p:txBody>
      </p:sp>
      <p:sp>
        <p:nvSpPr>
          <p:cNvPr id="8" name="Rectangle 7"/>
          <p:cNvSpPr/>
          <p:nvPr/>
        </p:nvSpPr>
        <p:spPr>
          <a:xfrm>
            <a:off x="123370" y="1807020"/>
            <a:ext cx="5406573" cy="4281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Patient age at onset of wheezes </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7141027" y="1629217"/>
            <a:ext cx="4717144" cy="7837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&lt; 6month</a:t>
            </a:r>
            <a:r>
              <a:rPr lang="en-US" dirty="0" smtClean="0">
                <a:latin typeface="Arial" panose="020B0604020202020204" pitchFamily="34" charset="0"/>
                <a:cs typeface="Arial" panose="020B0604020202020204" pitchFamily="34" charset="0"/>
              </a:rPr>
              <a:t>: congenital, </a:t>
            </a:r>
            <a:r>
              <a:rPr lang="en-US" dirty="0">
                <a:latin typeface="Arial" panose="020B0604020202020204" pitchFamily="34" charset="0"/>
                <a:cs typeface="Arial" panose="020B0604020202020204" pitchFamily="34" charset="0"/>
              </a:rPr>
              <a:t>gastroesophageal </a:t>
            </a:r>
            <a:r>
              <a:rPr lang="en-US" dirty="0" smtClean="0">
                <a:latin typeface="Arial" panose="020B0604020202020204" pitchFamily="34" charset="0"/>
                <a:cs typeface="Arial" panose="020B0604020202020204" pitchFamily="34" charset="0"/>
              </a:rPr>
              <a:t>reflux, </a:t>
            </a:r>
            <a:r>
              <a:rPr lang="en-US" dirty="0" smtClean="0">
                <a:latin typeface="Arial" panose="020B0604020202020204" pitchFamily="34" charset="0"/>
                <a:cs typeface="Arial" panose="020B0604020202020204" pitchFamily="34" charset="0"/>
              </a:rPr>
              <a:t>cow’s </a:t>
            </a:r>
            <a:r>
              <a:rPr lang="en-US" dirty="0" smtClean="0">
                <a:latin typeface="Arial" panose="020B0604020202020204" pitchFamily="34" charset="0"/>
                <a:cs typeface="Arial" panose="020B0604020202020204" pitchFamily="34" charset="0"/>
              </a:rPr>
              <a:t>milk allergy,… </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79825" y="2663370"/>
            <a:ext cx="5406571" cy="60234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Change In position? Worsening or improvement </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7119256" y="2616198"/>
            <a:ext cx="4180115" cy="60234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Tracheomalacia, vascular ring</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59654" y="3668485"/>
            <a:ext cx="5326742" cy="4426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Wheezing associated with feeding?</a:t>
            </a:r>
            <a:endParaRPr lang="en-US" dirty="0">
              <a:latin typeface="Arial" panose="020B0604020202020204" pitchFamily="34" charset="0"/>
              <a:cs typeface="Arial" panose="020B0604020202020204" pitchFamily="34" charset="0"/>
            </a:endParaRPr>
          </a:p>
        </p:txBody>
      </p:sp>
      <p:sp>
        <p:nvSpPr>
          <p:cNvPr id="11" name="Rectangle 10"/>
          <p:cNvSpPr/>
          <p:nvPr/>
        </p:nvSpPr>
        <p:spPr>
          <a:xfrm>
            <a:off x="7141028" y="763931"/>
            <a:ext cx="4136572" cy="7402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Foreign body</a:t>
            </a:r>
            <a:endParaRPr lang="en-US" dirty="0" smtClean="0">
              <a:latin typeface="Arial" panose="020B0604020202020204" pitchFamily="34" charset="0"/>
              <a:cs typeface="Arial" panose="020B0604020202020204" pitchFamily="34" charset="0"/>
            </a:endParaRPr>
          </a:p>
          <a:p>
            <a:pPr algn="ctr"/>
            <a:r>
              <a:rPr lang="en-US" dirty="0" smtClean="0">
                <a:latin typeface="Arial" panose="020B0604020202020204" pitchFamily="34" charset="0"/>
                <a:cs typeface="Arial" panose="020B0604020202020204" pitchFamily="34" charset="0"/>
              </a:rPr>
              <a:t>Asthma/Congenital </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7141028" y="3585027"/>
            <a:ext cx="4891315" cy="609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Tracheoesophageal f</a:t>
            </a:r>
            <a:r>
              <a:rPr lang="en-US" dirty="0" smtClean="0">
                <a:latin typeface="Arial" panose="020B0604020202020204" pitchFamily="34" charset="0"/>
                <a:cs typeface="Arial" panose="020B0604020202020204" pitchFamily="34" charset="0"/>
              </a:rPr>
              <a:t>istula, </a:t>
            </a:r>
            <a:r>
              <a:rPr lang="en-US" dirty="0">
                <a:latin typeface="Arial" panose="020B0604020202020204" pitchFamily="34" charset="0"/>
                <a:cs typeface="Arial" panose="020B0604020202020204" pitchFamily="34" charset="0"/>
              </a:rPr>
              <a:t>gastroesophageal reflux</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159655" y="4811486"/>
            <a:ext cx="5326741" cy="406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Change in season? </a:t>
            </a:r>
            <a:endParaRPr lang="en-US" dirty="0">
              <a:latin typeface="Arial" panose="020B0604020202020204" pitchFamily="34" charset="0"/>
              <a:cs typeface="Arial" panose="020B0604020202020204" pitchFamily="34" charset="0"/>
            </a:endParaRPr>
          </a:p>
        </p:txBody>
      </p:sp>
      <p:sp>
        <p:nvSpPr>
          <p:cNvPr id="14" name="Rectangle 13"/>
          <p:cNvSpPr/>
          <p:nvPr/>
        </p:nvSpPr>
        <p:spPr>
          <a:xfrm>
            <a:off x="7162799" y="4655459"/>
            <a:ext cx="4136572"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Bronchiolitis </a:t>
            </a:r>
            <a:endParaRPr lang="en-US" dirty="0">
              <a:latin typeface="Arial" panose="020B0604020202020204" pitchFamily="34" charset="0"/>
              <a:cs typeface="Arial" panose="020B0604020202020204" pitchFamily="34" charset="0"/>
            </a:endParaRPr>
          </a:p>
        </p:txBody>
      </p:sp>
      <p:sp>
        <p:nvSpPr>
          <p:cNvPr id="15" name="Rectangle 14"/>
          <p:cNvSpPr/>
          <p:nvPr/>
        </p:nvSpPr>
        <p:spPr>
          <a:xfrm>
            <a:off x="217714" y="5783944"/>
            <a:ext cx="5348513" cy="6313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Arial" panose="020B0604020202020204" pitchFamily="34" charset="0"/>
                <a:cs typeface="Arial" panose="020B0604020202020204" pitchFamily="34" charset="0"/>
              </a:rPr>
              <a:t>Family history of asthma?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Response to bronchodilators?</a:t>
            </a:r>
            <a:endParaRPr lang="en-US" dirty="0">
              <a:latin typeface="Arial" panose="020B0604020202020204" pitchFamily="34" charset="0"/>
              <a:cs typeface="Arial" panose="020B0604020202020204" pitchFamily="34" charset="0"/>
            </a:endParaRPr>
          </a:p>
        </p:txBody>
      </p:sp>
      <p:sp>
        <p:nvSpPr>
          <p:cNvPr id="16" name="Right Arrow 15"/>
          <p:cNvSpPr/>
          <p:nvPr/>
        </p:nvSpPr>
        <p:spPr>
          <a:xfrm>
            <a:off x="6197600" y="1002451"/>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197600" y="1825162"/>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248401" y="2721427"/>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197600" y="3693884"/>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162799" y="5892802"/>
            <a:ext cx="4673601" cy="4789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Asthma</a:t>
            </a:r>
            <a:endParaRPr lang="en-US" dirty="0">
              <a:latin typeface="Arial" panose="020B0604020202020204" pitchFamily="34" charset="0"/>
              <a:cs typeface="Arial" panose="020B0604020202020204" pitchFamily="34" charset="0"/>
            </a:endParaRPr>
          </a:p>
        </p:txBody>
      </p:sp>
      <p:sp>
        <p:nvSpPr>
          <p:cNvPr id="21" name="Right Arrow 20"/>
          <p:cNvSpPr/>
          <p:nvPr/>
        </p:nvSpPr>
        <p:spPr>
          <a:xfrm>
            <a:off x="6204857" y="5979888"/>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262915" y="4775201"/>
            <a:ext cx="595086" cy="39188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34195" y="1301750"/>
            <a:ext cx="1627505" cy="2368550"/>
          </a:xfrm>
        </p:spPr>
        <p:txBody>
          <a:bodyPr/>
          <a:p>
            <a:r>
              <a:rPr lang="en-US" sz="2000"/>
              <a:t>https://www.racgp.org.au/afp/2015/june/the-wheezing-child-an-algorithm/</a:t>
            </a:r>
            <a:endParaRPr lang="en-US" sz="2000"/>
          </a:p>
        </p:txBody>
      </p:sp>
      <p:pic>
        <p:nvPicPr>
          <p:cNvPr id="4" name="Content Placeholder 3"/>
          <p:cNvPicPr>
            <a:picLocks noChangeAspect="1"/>
          </p:cNvPicPr>
          <p:nvPr>
            <p:ph idx="1"/>
          </p:nvPr>
        </p:nvPicPr>
        <p:blipFill>
          <a:blip r:embed="rId1"/>
          <a:stretch>
            <a:fillRect/>
          </a:stretch>
        </p:blipFill>
        <p:spPr>
          <a:xfrm>
            <a:off x="2465070" y="-10160"/>
            <a:ext cx="6117590" cy="6761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hu Nguyen\Desktop\ppt khóa luận\104428972_397253151165368_7710819833334209343_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9543" y="1364343"/>
            <a:ext cx="9608457" cy="5312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22058" y="233011"/>
            <a:ext cx="4107542"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ctr"/>
            <a:r>
              <a:rPr lang="en-US" b="1" dirty="0">
                <a:solidFill>
                  <a:schemeClr val="tx1"/>
                </a:solidFill>
                <a:latin typeface="Arial" panose="020B0604020202020204" pitchFamily="34" charset="0"/>
                <a:ea typeface="+mn-ea"/>
                <a:cs typeface="Arial" panose="020B0604020202020204" pitchFamily="34" charset="0"/>
              </a:rPr>
              <a:t>WHEEZING </a:t>
            </a:r>
            <a:r>
              <a:rPr lang="en-US" sz="2000" b="1" dirty="0">
                <a:solidFill>
                  <a:schemeClr val="tx1"/>
                </a:solidFill>
                <a:latin typeface="Arial" panose="020B0604020202020204" pitchFamily="34" charset="0"/>
                <a:ea typeface="+mn-ea"/>
                <a:cs typeface="Arial" panose="020B0604020202020204" pitchFamily="34" charset="0"/>
              </a:rPr>
              <a:t>PHENOTYPES</a:t>
            </a:r>
            <a:r>
              <a:rPr lang="en-US" b="1" dirty="0" smtClean="0">
                <a:solidFill>
                  <a:schemeClr val="tx1"/>
                </a:solidFill>
                <a:latin typeface="Arial" panose="020B0604020202020204" pitchFamily="34" charset="0"/>
                <a:ea typeface="+mn-ea"/>
                <a:cs typeface="Arial" panose="020B0604020202020204" pitchFamily="34" charset="0"/>
              </a:rPr>
              <a:t>?</a:t>
            </a:r>
            <a:endParaRPr lang="en-US" b="1" dirty="0" smtClean="0">
              <a:solidFill>
                <a:schemeClr val="tx1"/>
              </a:solidFill>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45143"/>
            <a:ext cx="5297714" cy="5805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WHEEZING PHENOTYPES?</a:t>
            </a:r>
            <a:endParaRPr lang="en-US"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381" y="2206173"/>
            <a:ext cx="11151961" cy="4339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6" y="1133022"/>
            <a:ext cx="32194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896" y="1304472"/>
            <a:ext cx="7600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5"/>
          <p:cNvSpPr txBox="1"/>
          <p:nvPr/>
        </p:nvSpPr>
        <p:spPr>
          <a:xfrm>
            <a:off x="1010444" y="454764"/>
            <a:ext cx="4252912" cy="1015663"/>
          </a:xfrm>
          <a:prstGeom prst="rect">
            <a:avLst/>
          </a:prstGeom>
          <a:noFill/>
          <a:ln w="9525">
            <a:noFill/>
          </a:ln>
        </p:spPr>
        <p:txBody>
          <a:bodyPr anchor="t">
            <a:spAutoFit/>
          </a:bodyPr>
          <a:lstStyle/>
          <a:p>
            <a:r>
              <a:rPr lang="vi-VN" altLang="zh-CN" sz="6000" b="1" dirty="0">
                <a:solidFill>
                  <a:schemeClr val="accent1"/>
                </a:solidFill>
                <a:effectLst>
                  <a:outerShdw blurRad="38100" dist="25400" dir="5400000" algn="ctr" rotWithShape="0">
                    <a:srgbClr val="6E747A">
                      <a:alpha val="43000"/>
                    </a:srgbClr>
                  </a:outerShdw>
                </a:effectLst>
                <a:ea typeface="Calibri" panose="020F0502020204030204" pitchFamily="34" charset="0"/>
                <a:cs typeface="Calibri" panose="020F0502020204030204" pitchFamily="34" charset="0"/>
              </a:rPr>
              <a:t>Mục tiêu</a:t>
            </a:r>
            <a:endParaRPr lang="vi-VN" altLang="zh-CN" sz="6000" b="1" dirty="0">
              <a:solidFill>
                <a:schemeClr val="accent1"/>
              </a:solidFill>
              <a:effectLst>
                <a:outerShdw blurRad="38100" dist="25400" dir="5400000" algn="ctr" rotWithShape="0">
                  <a:srgbClr val="6E747A">
                    <a:alpha val="43000"/>
                  </a:srgbClr>
                </a:outerShdw>
              </a:effectLst>
              <a:ea typeface="Calibri" panose="020F0502020204030204" pitchFamily="34" charset="0"/>
              <a:cs typeface="Calibri" panose="020F0502020204030204" pitchFamily="34" charset="0"/>
            </a:endParaRPr>
          </a:p>
        </p:txBody>
      </p:sp>
      <p:sp>
        <p:nvSpPr>
          <p:cNvPr id="3" name="Line 29"/>
          <p:cNvSpPr>
            <a:spLocks noChangeShapeType="1"/>
          </p:cNvSpPr>
          <p:nvPr/>
        </p:nvSpPr>
        <p:spPr bwMode="gray">
          <a:xfrm flipH="1">
            <a:off x="-4762" y="6456363"/>
            <a:ext cx="2479675" cy="20002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4" name="Line 30"/>
          <p:cNvSpPr>
            <a:spLocks noChangeShapeType="1"/>
          </p:cNvSpPr>
          <p:nvPr/>
        </p:nvSpPr>
        <p:spPr bwMode="gray">
          <a:xfrm flipH="1">
            <a:off x="-4762" y="4311650"/>
            <a:ext cx="536575" cy="23447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5" name="AutoShape 31"/>
          <p:cNvSpPr>
            <a:spLocks noChangeArrowheads="1"/>
          </p:cNvSpPr>
          <p:nvPr/>
        </p:nvSpPr>
        <p:spPr bwMode="gray">
          <a:xfrm>
            <a:off x="1414463" y="3943350"/>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AutoShape 32"/>
          <p:cNvSpPr>
            <a:spLocks noChangeArrowheads="1"/>
          </p:cNvSpPr>
          <p:nvPr/>
        </p:nvSpPr>
        <p:spPr bwMode="gray">
          <a:xfrm>
            <a:off x="2139950" y="4579938"/>
            <a:ext cx="200025"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AutoShape 33"/>
          <p:cNvSpPr>
            <a:spLocks noChangeArrowheads="1"/>
          </p:cNvSpPr>
          <p:nvPr/>
        </p:nvSpPr>
        <p:spPr bwMode="gray">
          <a:xfrm>
            <a:off x="2552700" y="5514975"/>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Line 34"/>
          <p:cNvSpPr>
            <a:spLocks noChangeShapeType="1"/>
          </p:cNvSpPr>
          <p:nvPr/>
        </p:nvSpPr>
        <p:spPr bwMode="gray">
          <a:xfrm flipH="1">
            <a:off x="-4762" y="4125913"/>
            <a:ext cx="1465263" cy="253047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0" name="Line 35"/>
          <p:cNvSpPr>
            <a:spLocks noChangeShapeType="1"/>
          </p:cNvSpPr>
          <p:nvPr/>
        </p:nvSpPr>
        <p:spPr bwMode="gray">
          <a:xfrm flipH="1">
            <a:off x="-4762" y="5648325"/>
            <a:ext cx="2546350" cy="1008063"/>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1" name="Line 36"/>
          <p:cNvSpPr>
            <a:spLocks noChangeShapeType="1"/>
          </p:cNvSpPr>
          <p:nvPr/>
        </p:nvSpPr>
        <p:spPr bwMode="gray">
          <a:xfrm flipH="1">
            <a:off x="-4762" y="2800350"/>
            <a:ext cx="1641475" cy="38560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2" name="Line 37"/>
          <p:cNvSpPr>
            <a:spLocks noChangeShapeType="1"/>
          </p:cNvSpPr>
          <p:nvPr/>
        </p:nvSpPr>
        <p:spPr bwMode="gray">
          <a:xfrm flipH="1">
            <a:off x="-4762" y="3967163"/>
            <a:ext cx="2030413" cy="268922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3" name="Line 38"/>
          <p:cNvSpPr>
            <a:spLocks noChangeShapeType="1"/>
          </p:cNvSpPr>
          <p:nvPr/>
        </p:nvSpPr>
        <p:spPr bwMode="gray">
          <a:xfrm flipH="1">
            <a:off x="-4762" y="5081588"/>
            <a:ext cx="2503488" cy="157480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4" name="Line 39"/>
          <p:cNvSpPr>
            <a:spLocks noChangeShapeType="1"/>
          </p:cNvSpPr>
          <p:nvPr/>
        </p:nvSpPr>
        <p:spPr bwMode="gray">
          <a:xfrm flipH="1">
            <a:off x="-4762" y="6000750"/>
            <a:ext cx="3400425" cy="6556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5"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6" name="Line 42@|9FFC:0|FBC:0|LFC:10921638|LBC:16777215"/>
          <p:cNvSpPr>
            <a:spLocks noChangeShapeType="1"/>
          </p:cNvSpPr>
          <p:nvPr/>
        </p:nvSpPr>
        <p:spPr bwMode="gray">
          <a:xfrm flipH="1">
            <a:off x="-31750" y="4724400"/>
            <a:ext cx="2211388" cy="207645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7"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64" name="Text Box 45@|17FFC:3940327|FBC:16777215|LFC:6902852|LBC:16777215"/>
          <p:cNvSpPr txBox="1"/>
          <p:nvPr/>
        </p:nvSpPr>
        <p:spPr>
          <a:xfrm>
            <a:off x="82550" y="5864225"/>
            <a:ext cx="1554480" cy="583565"/>
          </a:xfrm>
          <a:prstGeom prst="rect">
            <a:avLst/>
          </a:prstGeom>
          <a:noFill/>
          <a:ln w="9525">
            <a:noFill/>
          </a:ln>
        </p:spPr>
        <p:txBody>
          <a:bodyPr wrap="square" anchor="t">
            <a:spAutoFit/>
          </a:bodyPr>
          <a:lstStyle/>
          <a:p>
            <a:pPr algn="ctr" defTabSz="914400">
              <a:spcBef>
                <a:spcPct val="50000"/>
              </a:spcBef>
            </a:pP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Calibri" panose="020F0502020204030204" pitchFamily="34" charset="0"/>
                <a:sym typeface="+mn-ea"/>
              </a:rPr>
              <a:t>OBJECT</a:t>
            </a:r>
            <a:endPar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Microsoft YaHei" panose="020B0503020204020204" pitchFamily="34" charset="-122"/>
              <a:cs typeface="Calibri" panose="020F0502020204030204" pitchFamily="34" charset="0"/>
              <a:sym typeface="+mn-ea"/>
            </a:endParaRPr>
          </a:p>
        </p:txBody>
      </p:sp>
      <p:sp>
        <p:nvSpPr>
          <p:cNvPr id="20" name="AutoShape 55"/>
          <p:cNvSpPr>
            <a:spLocks noChangeArrowheads="1"/>
          </p:cNvSpPr>
          <p:nvPr/>
        </p:nvSpPr>
        <p:spPr bwMode="gray">
          <a:xfrm>
            <a:off x="1485900" y="23177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1" name="AutoShape 56"/>
          <p:cNvSpPr>
            <a:spLocks noChangeArrowheads="1"/>
          </p:cNvSpPr>
          <p:nvPr/>
        </p:nvSpPr>
        <p:spPr bwMode="gray">
          <a:xfrm>
            <a:off x="1912938" y="352901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2" name="AutoShape 57"/>
          <p:cNvSpPr>
            <a:spLocks noChangeArrowheads="1"/>
          </p:cNvSpPr>
          <p:nvPr/>
        </p:nvSpPr>
        <p:spPr bwMode="gray">
          <a:xfrm>
            <a:off x="2436813" y="468153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3" name="AutoShape 58"/>
          <p:cNvSpPr>
            <a:spLocks noChangeArrowheads="1"/>
          </p:cNvSpPr>
          <p:nvPr/>
        </p:nvSpPr>
        <p:spPr bwMode="gray">
          <a:xfrm>
            <a:off x="454025" y="4110038"/>
            <a:ext cx="200025"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4" name="AutoShape 59"/>
          <p:cNvSpPr>
            <a:spLocks noChangeArrowheads="1"/>
          </p:cNvSpPr>
          <p:nvPr/>
        </p:nvSpPr>
        <p:spPr bwMode="gray">
          <a:xfrm>
            <a:off x="2495550" y="6367463"/>
            <a:ext cx="201613"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71" name="TextBox 13@|17FFC:16777215|FBC:16777215|LFC:16777215|LBC:16777215"/>
          <p:cNvSpPr txBox="1"/>
          <p:nvPr/>
        </p:nvSpPr>
        <p:spPr>
          <a:xfrm>
            <a:off x="2200275" y="2317750"/>
            <a:ext cx="8662035" cy="522605"/>
          </a:xfrm>
          <a:prstGeom prst="rect">
            <a:avLst/>
          </a:prstGeom>
          <a:noFill/>
          <a:ln w="9525">
            <a:noFill/>
          </a:ln>
        </p:spPr>
        <p:txBody>
          <a:bodyPr wrap="square" lIns="0" tIns="0" rIns="0" bIns="0" anchor="t">
            <a:spAutoFit/>
          </a:bodyPr>
          <a:lstStyle/>
          <a:p>
            <a:pPr defTabSz="1216025">
              <a:spcBef>
                <a:spcPct val="20000"/>
              </a:spcBef>
            </a:pPr>
            <a:r>
              <a:rPr lang="en-US" altLang="vi-VN" sz="3400" b="1" dirty="0">
                <a:solidFill>
                  <a:schemeClr val="tx1"/>
                </a:solidFill>
                <a:cs typeface="Calibri" panose="020F0502020204030204" pitchFamily="34" charset="0"/>
                <a:sym typeface="+mn-ea"/>
              </a:rPr>
              <a:t>I. M</a:t>
            </a:r>
            <a:r>
              <a:rPr lang="vi-VN" altLang="en-US" sz="3400" b="1" dirty="0">
                <a:solidFill>
                  <a:schemeClr val="tx1"/>
                </a:solidFill>
                <a:cs typeface="Calibri" panose="020F0502020204030204" pitchFamily="34" charset="0"/>
                <a:sym typeface="+mn-ea"/>
              </a:rPr>
              <a:t>edical terms in repiratory abnormal sounds</a:t>
            </a:r>
            <a:endParaRPr lang="vi-VN" altLang="en-US" sz="3400" b="1" dirty="0">
              <a:solidFill>
                <a:schemeClr val="tx1"/>
              </a:solidFill>
              <a:ea typeface="Microsoft YaHei" panose="020B0503020204020204" pitchFamily="34" charset="-122"/>
              <a:cs typeface="Calibri" panose="020F0502020204030204" pitchFamily="34" charset="0"/>
              <a:sym typeface="+mn-ea"/>
            </a:endParaRPr>
          </a:p>
        </p:txBody>
      </p:sp>
      <p:sp>
        <p:nvSpPr>
          <p:cNvPr id="27673" name="TextBox 13@|17FFC:16777215|FBC:16777215|LFC:16777215|LBC:16777215"/>
          <p:cNvSpPr txBox="1"/>
          <p:nvPr/>
        </p:nvSpPr>
        <p:spPr>
          <a:xfrm>
            <a:off x="2697163" y="3570288"/>
            <a:ext cx="1952625" cy="522605"/>
          </a:xfrm>
          <a:prstGeom prst="rect">
            <a:avLst/>
          </a:prstGeom>
          <a:noFill/>
          <a:ln w="9525">
            <a:noFill/>
          </a:ln>
        </p:spPr>
        <p:txBody>
          <a:bodyPr wrap="square" lIns="0" tIns="0" rIns="0" bIns="0" anchor="t">
            <a:spAutoFit/>
          </a:bodyPr>
          <a:lstStyle/>
          <a:p>
            <a:pPr defTabSz="1216025">
              <a:spcBef>
                <a:spcPct val="20000"/>
              </a:spcBef>
            </a:pPr>
            <a:r>
              <a:rPr lang="en-US" altLang="zh-CN" sz="34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II. Causes </a:t>
            </a:r>
            <a:endParaRPr lang="en-US" altLang="zh-CN" sz="34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5" name="TextBox 13@|17FFC:16777215|FBC:16777215|LFC:16777215|LBC:16777215"/>
          <p:cNvSpPr txBox="1"/>
          <p:nvPr/>
        </p:nvSpPr>
        <p:spPr>
          <a:xfrm>
            <a:off x="3176905" y="4727575"/>
            <a:ext cx="7314565" cy="522605"/>
          </a:xfrm>
          <a:prstGeom prst="rect">
            <a:avLst/>
          </a:prstGeom>
          <a:noFill/>
          <a:ln w="9525">
            <a:noFill/>
          </a:ln>
        </p:spPr>
        <p:txBody>
          <a:bodyPr wrap="square" lIns="0" tIns="0" rIns="0" bIns="0" anchor="t">
            <a:spAutoFit/>
          </a:bodyPr>
          <a:lstStyle/>
          <a:p>
            <a:pPr defTabSz="1216025">
              <a:spcBef>
                <a:spcPct val="20000"/>
              </a:spcBef>
            </a:pPr>
            <a:r>
              <a:rPr lang="en-US" altLang="zh-CN" sz="34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III. </a:t>
            </a:r>
            <a:r>
              <a:rPr lang="vi-VN" altLang="en-US" sz="34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Approach to a child with wheezing</a:t>
            </a:r>
            <a:r>
              <a:rPr lang="en-US" altLang="zh-CN" sz="34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 </a:t>
            </a:r>
            <a:endParaRPr lang="en-US" altLang="zh-CN" sz="34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71"/>
                                        </p:tgtEl>
                                        <p:attrNameLst>
                                          <p:attrName>style.visibility</p:attrName>
                                        </p:attrNameLst>
                                      </p:cBhvr>
                                      <p:to>
                                        <p:strVal val="visible"/>
                                      </p:to>
                                    </p:set>
                                    <p:animEffect transition="in" filter="checkerboard(across)">
                                      <p:cBhvr>
                                        <p:cTn id="7" dur="500"/>
                                        <p:tgtEl>
                                          <p:spTgt spid="276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673"/>
                                        </p:tgtEl>
                                        <p:attrNameLst>
                                          <p:attrName>style.visibility</p:attrName>
                                        </p:attrNameLst>
                                      </p:cBhvr>
                                      <p:to>
                                        <p:strVal val="visible"/>
                                      </p:to>
                                    </p:set>
                                    <p:animEffect transition="in" filter="checkerboard(across)">
                                      <p:cBhvr>
                                        <p:cTn id="12" dur="500"/>
                                        <p:tgtEl>
                                          <p:spTgt spid="276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75"/>
                                        </p:tgtEl>
                                        <p:attrNameLst>
                                          <p:attrName>style.visibility</p:attrName>
                                        </p:attrNameLst>
                                      </p:cBhvr>
                                      <p:to>
                                        <p:strVal val="visible"/>
                                      </p:to>
                                    </p:set>
                                    <p:animEffect transition="in" filter="blinds(horizontal)">
                                      <p:cBhvr>
                                        <p:cTn id="17"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1" grpId="0"/>
      <p:bldP spid="27671" grpId="1"/>
      <p:bldP spid="27673" grpId="0"/>
      <p:bldP spid="27673" grpId="1"/>
      <p:bldP spid="27675" grpId="0"/>
      <p:bldP spid="2767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6971" y="1494971"/>
            <a:ext cx="3018972" cy="369332"/>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nvGraphicFramePr>
        <p:xfrm>
          <a:off x="0" y="0"/>
          <a:ext cx="11930742" cy="6462535"/>
        </p:xfrm>
        <a:graphic>
          <a:graphicData uri="http://schemas.openxmlformats.org/drawingml/2006/table">
            <a:tbl>
              <a:tblPr firstRow="1" bandRow="1">
                <a:tableStyleId>{F5AB1C69-6EDB-4FF4-983F-18BD219EF322}</a:tableStyleId>
              </a:tblPr>
              <a:tblGrid>
                <a:gridCol w="4107543"/>
                <a:gridCol w="5384088"/>
                <a:gridCol w="2439111"/>
              </a:tblGrid>
              <a:tr h="931939">
                <a:tc>
                  <a:txBody>
                    <a:bodyPr/>
                    <a:lstStyle/>
                    <a:p>
                      <a:pPr algn="ctr"/>
                      <a:r>
                        <a:rPr lang="en-US" sz="2400" dirty="0" smtClean="0"/>
                        <a:t>Asthma</a:t>
                      </a:r>
                      <a:r>
                        <a:rPr lang="en-US" sz="2400" baseline="0" dirty="0" smtClean="0"/>
                        <a:t> </a:t>
                      </a:r>
                      <a:endParaRPr lang="en-US" sz="2400" dirty="0"/>
                    </a:p>
                  </a:txBody>
                  <a:tcPr anchor="ctr"/>
                </a:tc>
                <a:tc>
                  <a:txBody>
                    <a:bodyPr/>
                    <a:lstStyle/>
                    <a:p>
                      <a:pPr algn="ctr"/>
                      <a:r>
                        <a:rPr lang="en-US" sz="2400" dirty="0" smtClean="0"/>
                        <a:t>Bronchiolitis </a:t>
                      </a:r>
                      <a:endParaRPr lang="en-US" sz="2400" dirty="0"/>
                    </a:p>
                  </a:txBody>
                  <a:tcPr anchor="ctr"/>
                </a:tc>
                <a:tc>
                  <a:txBody>
                    <a:bodyPr/>
                    <a:lstStyle/>
                    <a:p>
                      <a:pPr algn="ctr"/>
                      <a:r>
                        <a:rPr lang="en-US" sz="2400" dirty="0" smtClean="0"/>
                        <a:t>Others</a:t>
                      </a:r>
                      <a:r>
                        <a:rPr lang="en-US" sz="2400" baseline="0" dirty="0" smtClean="0"/>
                        <a:t> causes</a:t>
                      </a:r>
                      <a:endParaRPr lang="en-US" sz="2400" dirty="0"/>
                    </a:p>
                  </a:txBody>
                  <a:tcPr anchor="ctr"/>
                </a:tc>
              </a:tr>
              <a:tr h="931939">
                <a:tc>
                  <a:txBody>
                    <a:bodyPr/>
                    <a:lstStyle/>
                    <a:p>
                      <a:pPr marL="285750" indent="-285750">
                        <a:lnSpc>
                          <a:spcPct val="150000"/>
                        </a:lnSpc>
                        <a:buFontTx/>
                        <a:buChar char="-"/>
                      </a:pPr>
                      <a:r>
                        <a:rPr lang="en-US" sz="2000" dirty="0" smtClean="0"/>
                        <a:t>Intermittent</a:t>
                      </a:r>
                      <a:r>
                        <a:rPr lang="en-US" sz="2000" baseline="0" dirty="0" smtClean="0"/>
                        <a:t> dry coughing </a:t>
                      </a:r>
                      <a:endParaRPr lang="en-US" sz="2000" baseline="0" dirty="0" smtClean="0"/>
                    </a:p>
                    <a:p>
                      <a:pPr marL="285750" indent="-285750">
                        <a:lnSpc>
                          <a:spcPct val="150000"/>
                        </a:lnSpc>
                        <a:buFontTx/>
                        <a:buChar char="-"/>
                      </a:pPr>
                      <a:r>
                        <a:rPr lang="en-US" sz="2000" baseline="0" dirty="0" smtClean="0"/>
                        <a:t>Expiratory wheezing </a:t>
                      </a:r>
                      <a:endParaRPr lang="en-US" sz="2000" baseline="0" dirty="0" smtClean="0"/>
                    </a:p>
                    <a:p>
                      <a:pPr marL="285750" indent="-285750">
                        <a:lnSpc>
                          <a:spcPct val="150000"/>
                        </a:lnSpc>
                        <a:buFontTx/>
                        <a:buChar char="-"/>
                      </a:pPr>
                      <a:r>
                        <a:rPr lang="en-US" sz="2000" baseline="0" dirty="0" smtClean="0"/>
                        <a:t>Older children report associated shortness of breath and chese tightness,</a:t>
                      </a:r>
                      <a:endParaRPr lang="en-US" sz="2000" baseline="0" dirty="0" smtClean="0"/>
                    </a:p>
                    <a:p>
                      <a:pPr marL="285750" indent="-285750">
                        <a:lnSpc>
                          <a:spcPct val="150000"/>
                        </a:lnSpc>
                        <a:buFontTx/>
                        <a:buChar char="-"/>
                      </a:pPr>
                      <a:r>
                        <a:rPr lang="en-US" sz="2000" baseline="0" dirty="0" smtClean="0"/>
                        <a:t>Asthma should be suspected in any child with weezing on more than occasion.</a:t>
                      </a:r>
                      <a:endParaRPr lang="en-US" sz="2000" baseline="0" dirty="0" smtClean="0"/>
                    </a:p>
                    <a:p>
                      <a:pPr marL="0" indent="0">
                        <a:lnSpc>
                          <a:spcPct val="150000"/>
                        </a:lnSpc>
                        <a:buFontTx/>
                        <a:buNone/>
                      </a:pPr>
                      <a:r>
                        <a:rPr lang="en-US" sz="2000" b="1" baseline="0" dirty="0" smtClean="0"/>
                        <a:t>FULL RESPONSE TO BRONCHODILATORS </a:t>
                      </a:r>
                      <a:endParaRPr lang="en-US" sz="2000" b="1" dirty="0"/>
                    </a:p>
                  </a:txBody>
                  <a:tcPr/>
                </a:tc>
                <a:tc>
                  <a:txBody>
                    <a:bodyPr/>
                    <a:lstStyle/>
                    <a:p>
                      <a:pPr lvl="0" algn="just">
                        <a:lnSpc>
                          <a:spcPct val="150000"/>
                        </a:lnSpc>
                      </a:pPr>
                      <a:r>
                        <a:rPr lang="en-US" sz="2000" kern="1200" dirty="0" smtClean="0">
                          <a:effectLst/>
                        </a:rPr>
                        <a:t>It is inflammatory obstruction of small airways  </a:t>
                      </a:r>
                      <a:endParaRPr lang="en-US" sz="2000" kern="1200" dirty="0" smtClean="0">
                        <a:effectLst/>
                      </a:endParaRPr>
                    </a:p>
                    <a:p>
                      <a:pPr lvl="0" algn="just">
                        <a:lnSpc>
                          <a:spcPct val="150000"/>
                        </a:lnSpc>
                      </a:pPr>
                      <a:r>
                        <a:rPr lang="en-US" sz="2000" kern="1200" dirty="0" smtClean="0">
                          <a:effectLst/>
                        </a:rPr>
                        <a:t>age : first 2 years , peak 6 between 6 and 18 months , more sever 1-3 months </a:t>
                      </a:r>
                      <a:endParaRPr lang="en-US" sz="2000" kern="1200" dirty="0" smtClean="0">
                        <a:effectLst/>
                      </a:endParaRPr>
                    </a:p>
                    <a:p>
                      <a:pPr lvl="0" algn="just">
                        <a:lnSpc>
                          <a:spcPct val="150000"/>
                        </a:lnSpc>
                      </a:pPr>
                      <a:r>
                        <a:rPr lang="en-US" sz="2000" kern="1200" dirty="0" smtClean="0">
                          <a:effectLst/>
                        </a:rPr>
                        <a:t>seasonal disease , peaking during winter and early spring </a:t>
                      </a:r>
                      <a:endParaRPr lang="en-US" sz="2000" kern="1200" dirty="0" smtClean="0">
                        <a:effectLst/>
                      </a:endParaRPr>
                    </a:p>
                    <a:p>
                      <a:pPr lvl="0" algn="just">
                        <a:lnSpc>
                          <a:spcPct val="150000"/>
                        </a:lnSpc>
                      </a:pPr>
                      <a:r>
                        <a:rPr lang="en-US" sz="2000" kern="1200" dirty="0" smtClean="0">
                          <a:effectLst/>
                        </a:rPr>
                        <a:t>symptom include coryzal prodrome lasting one to three days follows by persistent cough, and either tachypnea or chest recession ( or both ) and either wheeze , or crackle on auscultation </a:t>
                      </a:r>
                      <a:endParaRPr lang="en-US" sz="2000" kern="1200" dirty="0" smtClean="0">
                        <a:effectLst/>
                      </a:endParaRPr>
                    </a:p>
                    <a:p>
                      <a:pPr lvl="0" algn="just">
                        <a:lnSpc>
                          <a:spcPct val="150000"/>
                        </a:lnSpc>
                      </a:pPr>
                      <a:r>
                        <a:rPr lang="en-US" sz="2000" kern="1200" dirty="0" smtClean="0">
                          <a:effectLst/>
                        </a:rPr>
                        <a:t>cause : rsv , or influenzavirus , parainfluenzavirus, mycoplasma pneumonia , chlamylia trachomalis </a:t>
                      </a:r>
                      <a:endParaRPr lang="en-US" sz="2000" kern="1200" dirty="0" smtClean="0">
                        <a:effectLst/>
                      </a:endParaRPr>
                    </a:p>
                    <a:p>
                      <a:pPr algn="just">
                        <a:lnSpc>
                          <a:spcPct val="150000"/>
                        </a:lnSpc>
                      </a:pPr>
                      <a:r>
                        <a:rPr lang="en-US" sz="2000" dirty="0" smtClean="0"/>
                        <a:t>-</a:t>
                      </a:r>
                      <a:r>
                        <a:rPr lang="en-US" sz="2000" baseline="0" dirty="0" smtClean="0"/>
                        <a:t> </a:t>
                      </a:r>
                      <a:r>
                        <a:rPr lang="en-US" sz="2000" b="1" baseline="0" dirty="0" smtClean="0"/>
                        <a:t>PARTIAL RESPONSE TO BRONCHODILATORS</a:t>
                      </a:r>
                      <a:endParaRPr lang="en-US" sz="2000" b="1" dirty="0"/>
                    </a:p>
                  </a:txBody>
                  <a:tcPr/>
                </a:tc>
                <a:tc>
                  <a:txBody>
                    <a:bodyPr/>
                    <a:lstStyle/>
                    <a:p>
                      <a:pPr>
                        <a:lnSpc>
                          <a:spcPct val="150000"/>
                        </a:lnSpc>
                      </a:pPr>
                      <a:r>
                        <a:rPr lang="en-US" sz="2000" b="1" dirty="0" smtClean="0"/>
                        <a:t>NO</a:t>
                      </a:r>
                      <a:r>
                        <a:rPr lang="en-US" sz="2000" b="1" baseline="0" dirty="0" smtClean="0"/>
                        <a:t> RESPONSE TO BRONCHODILATORS</a:t>
                      </a:r>
                      <a:endParaRPr lang="en-US" sz="2000" b="1" dirty="0"/>
                    </a:p>
                  </a:txBody>
                  <a:tcPr/>
                </a:tc>
              </a:tr>
            </a:tbl>
          </a:graphicData>
        </a:graphic>
      </p:graphicFrame>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2971" y="3193143"/>
            <a:ext cx="8795658" cy="2061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0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233714" y="159657"/>
            <a:ext cx="4368800" cy="584775"/>
          </a:xfrm>
          <a:prstGeom prst="rect">
            <a:avLst/>
          </a:prstGeom>
          <a:noFill/>
        </p:spPr>
        <p:txBody>
          <a:bodyPr wrap="square" rtlCol="0">
            <a:spAutoFit/>
          </a:bodyPr>
          <a:lstStyle/>
          <a:p>
            <a:r>
              <a:rPr lang="en-US" sz="3200" b="1" dirty="0" smtClean="0"/>
              <a:t>CASE REPORT </a:t>
            </a:r>
            <a:endParaRPr lang="en-US" sz="3200" b="1" dirty="0"/>
          </a:p>
        </p:txBody>
      </p:sp>
      <p:sp>
        <p:nvSpPr>
          <p:cNvPr id="5" name="TextBox 4"/>
          <p:cNvSpPr txBox="1"/>
          <p:nvPr/>
        </p:nvSpPr>
        <p:spPr>
          <a:xfrm>
            <a:off x="261255" y="870856"/>
            <a:ext cx="5123543" cy="4524315"/>
          </a:xfrm>
          <a:prstGeom prst="rect">
            <a:avLst/>
          </a:prstGeom>
          <a:noFill/>
        </p:spPr>
        <p:txBody>
          <a:bodyPr wrap="square" rtlCol="0">
            <a:spAutoFit/>
          </a:bodyPr>
          <a:lstStyle/>
          <a:p>
            <a:pPr marL="342900" indent="-342900">
              <a:lnSpc>
                <a:spcPct val="150000"/>
              </a:lnSpc>
              <a:buAutoNum type="arabicPeriod"/>
            </a:pPr>
            <a:r>
              <a:rPr lang="en-US" sz="2400" dirty="0" smtClean="0"/>
              <a:t>Trẻ nam 5 tháng tuổi vào viện vì ho khò khè tái đi tái lại, ba mẹ đều bị viêm mũi dị ứng. </a:t>
            </a:r>
            <a:endParaRPr lang="en-US" sz="2400" dirty="0" smtClean="0"/>
          </a:p>
          <a:p>
            <a:pPr marL="285750" indent="-285750">
              <a:lnSpc>
                <a:spcPct val="150000"/>
              </a:lnSpc>
              <a:buFontTx/>
              <a:buChar char="-"/>
            </a:pPr>
            <a:r>
              <a:rPr lang="en-US" sz="2400" dirty="0" smtClean="0"/>
              <a:t>Bắt đầu khò khè từ lúc 2 tháng tuổi, khò khè tăng lên khi nằm ngửa, giảm đi khi nằm nghiêng, không đáp ứng với thuốc giãn phế quản.</a:t>
            </a:r>
            <a:endParaRPr lang="en-US" sz="2400" dirty="0" smtClean="0"/>
          </a:p>
          <a:p>
            <a:pPr marL="285750" indent="-285750">
              <a:lnSpc>
                <a:spcPct val="150000"/>
              </a:lnSpc>
              <a:buFontTx/>
              <a:buChar char="-"/>
            </a:pPr>
            <a:r>
              <a:rPr lang="en-US" sz="2400" dirty="0" smtClean="0"/>
              <a:t>Khám: khò khè 2 thì liên tục  </a:t>
            </a:r>
            <a:endParaRPr lang="en-US" sz="2400" dirty="0"/>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914" y="766898"/>
            <a:ext cx="5413828" cy="5646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rc 6"/>
          <p:cNvSpPr/>
          <p:nvPr/>
        </p:nvSpPr>
        <p:spPr>
          <a:xfrm>
            <a:off x="5384799" y="2394857"/>
            <a:ext cx="377372" cy="55154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rot="7484044">
            <a:off x="9230448" y="2619465"/>
            <a:ext cx="683121" cy="37374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23026" y="5689600"/>
            <a:ext cx="293914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Dị tật đường hô hấp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50"/>
                                        <p:tgtEl>
                                          <p:spTgt spid="4099"/>
                                        </p:tgtEl>
                                      </p:cBhvr>
                                    </p:animEffect>
                                    <p:anim calcmode="lin" valueType="num">
                                      <p:cBhvr>
                                        <p:cTn id="8" dur="250" fill="hold"/>
                                        <p:tgtEl>
                                          <p:spTgt spid="4099"/>
                                        </p:tgtEl>
                                        <p:attrNameLst>
                                          <p:attrName>ppt_x</p:attrName>
                                        </p:attrNameLst>
                                      </p:cBhvr>
                                      <p:tavLst>
                                        <p:tav tm="0">
                                          <p:val>
                                            <p:strVal val="#ppt_x"/>
                                          </p:val>
                                        </p:tav>
                                        <p:tav tm="100000">
                                          <p:val>
                                            <p:strVal val="#ppt_x"/>
                                          </p:val>
                                        </p:tav>
                                      </p:tavLst>
                                    </p:anim>
                                    <p:anim calcmode="lin" valueType="num">
                                      <p:cBhvr>
                                        <p:cTn id="9" dur="25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50"/>
                                        <p:tgtEl>
                                          <p:spTgt spid="9">
                                            <p:txEl>
                                              <p:pRg st="0" end="0"/>
                                            </p:txEl>
                                          </p:spTgt>
                                        </p:tgtEl>
                                      </p:cBhvr>
                                    </p:animEffect>
                                    <p:anim calcmode="lin" valueType="num">
                                      <p:cBhvr>
                                        <p:cTn id="22"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3714" y="159657"/>
            <a:ext cx="4368800" cy="584775"/>
          </a:xfrm>
          <a:prstGeom prst="rect">
            <a:avLst/>
          </a:prstGeom>
          <a:noFill/>
        </p:spPr>
        <p:txBody>
          <a:bodyPr wrap="square" rtlCol="0">
            <a:spAutoFit/>
          </a:bodyPr>
          <a:lstStyle/>
          <a:p>
            <a:r>
              <a:rPr lang="en-US" sz="3200" b="1" dirty="0" smtClean="0"/>
              <a:t>CASE REPORT </a:t>
            </a:r>
            <a:endParaRPr lang="en-US" sz="3200" b="1" dirty="0"/>
          </a:p>
        </p:txBody>
      </p:sp>
      <p:sp>
        <p:nvSpPr>
          <p:cNvPr id="5" name="TextBox 4"/>
          <p:cNvSpPr txBox="1"/>
          <p:nvPr/>
        </p:nvSpPr>
        <p:spPr>
          <a:xfrm>
            <a:off x="391885" y="1320800"/>
            <a:ext cx="4804229" cy="3970318"/>
          </a:xfrm>
          <a:prstGeom prst="rect">
            <a:avLst/>
          </a:prstGeom>
          <a:noFill/>
        </p:spPr>
        <p:txBody>
          <a:bodyPr wrap="square" rtlCol="0">
            <a:spAutoFit/>
          </a:bodyPr>
          <a:lstStyle/>
          <a:p>
            <a:pPr algn="just">
              <a:lnSpc>
                <a:spcPct val="150000"/>
              </a:lnSpc>
            </a:pPr>
            <a:r>
              <a:rPr lang="en-US" sz="2400" dirty="0" smtClean="0"/>
              <a:t>2. Bé trai 6 tháng nhập viện vì ho, khò khè tái đi tái lại từ lúc 2 tháng </a:t>
            </a:r>
            <a:endParaRPr lang="en-US" sz="2400" dirty="0" smtClean="0"/>
          </a:p>
          <a:p>
            <a:pPr algn="just">
              <a:lnSpc>
                <a:spcPct val="150000"/>
              </a:lnSpc>
            </a:pPr>
            <a:r>
              <a:rPr lang="en-US" sz="2400" dirty="0" smtClean="0"/>
              <a:t>Chẩn đoán và điều trị như VTPQ + TNDDTQ nhưng không giảm, trẻ vẫn còn khò khè</a:t>
            </a:r>
            <a:endParaRPr lang="en-US" sz="2400" dirty="0" smtClean="0"/>
          </a:p>
          <a:p>
            <a:pPr algn="just">
              <a:lnSpc>
                <a:spcPct val="150000"/>
              </a:lnSpc>
            </a:pPr>
            <a:r>
              <a:rPr lang="en-US" sz="2400" dirty="0" smtClean="0"/>
              <a:t>Lâm sàng: khò khè 2 thì</a:t>
            </a:r>
            <a:endParaRPr lang="en-US" sz="2400" dirty="0" smtClean="0"/>
          </a:p>
          <a:p>
            <a:pPr algn="just">
              <a:lnSpc>
                <a:spcPct val="150000"/>
              </a:lnSpc>
            </a:pPr>
            <a:r>
              <a:rPr lang="en-US" sz="2400" dirty="0" smtClean="0"/>
              <a:t>X-quang: ứ khí 2 bên </a:t>
            </a:r>
            <a:endParaRPr lang="en-US" sz="24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39543" y="597187"/>
            <a:ext cx="5820228" cy="5934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rot="3466078">
            <a:off x="8549959" y="3541788"/>
            <a:ext cx="683121" cy="37374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04457" y="5515429"/>
            <a:ext cx="271417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Rò khí phế quản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50"/>
                                        <p:tgtEl>
                                          <p:spTgt spid="5122"/>
                                        </p:tgtEl>
                                      </p:cBhvr>
                                    </p:animEffect>
                                    <p:anim calcmode="lin" valueType="num">
                                      <p:cBhvr>
                                        <p:cTn id="8" dur="250" fill="hold"/>
                                        <p:tgtEl>
                                          <p:spTgt spid="5122"/>
                                        </p:tgtEl>
                                        <p:attrNameLst>
                                          <p:attrName>ppt_x</p:attrName>
                                        </p:attrNameLst>
                                      </p:cBhvr>
                                      <p:tavLst>
                                        <p:tav tm="0">
                                          <p:val>
                                            <p:strVal val="#ppt_x"/>
                                          </p:val>
                                        </p:tav>
                                        <p:tav tm="100000">
                                          <p:val>
                                            <p:strVal val="#ppt_x"/>
                                          </p:val>
                                        </p:tav>
                                      </p:tavLst>
                                    </p:anim>
                                    <p:anim calcmode="lin" valueType="num">
                                      <p:cBhvr>
                                        <p:cTn id="9"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anim calcmode="lin" valueType="num">
                                      <p:cBhvr>
                                        <p:cTn id="15" dur="250" fill="hold"/>
                                        <p:tgtEl>
                                          <p:spTgt spid="7"/>
                                        </p:tgtEl>
                                        <p:attrNameLst>
                                          <p:attrName>ppt_x</p:attrName>
                                        </p:attrNameLst>
                                      </p:cBhvr>
                                      <p:tavLst>
                                        <p:tav tm="0">
                                          <p:val>
                                            <p:strVal val="#ppt_x"/>
                                          </p:val>
                                        </p:tav>
                                        <p:tav tm="100000">
                                          <p:val>
                                            <p:strVal val="#ppt_x"/>
                                          </p:val>
                                        </p:tav>
                                      </p:tavLst>
                                    </p:anim>
                                    <p:anim calcmode="lin" valueType="num">
                                      <p:cBhvr>
                                        <p:cTn id="16"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250"/>
                                        <p:tgtEl>
                                          <p:spTgt spid="6">
                                            <p:txEl>
                                              <p:pRg st="0" end="0"/>
                                            </p:txEl>
                                          </p:spTgt>
                                        </p:tgtEl>
                                      </p:cBhvr>
                                    </p:animEffect>
                                    <p:anim calcmode="lin" valueType="num">
                                      <p:cBhvr>
                                        <p:cTn id="22"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600" y="733814"/>
            <a:ext cx="6371771" cy="6186309"/>
          </a:xfrm>
          <a:prstGeom prst="rect">
            <a:avLst/>
          </a:prstGeom>
          <a:noFill/>
        </p:spPr>
        <p:txBody>
          <a:bodyPr wrap="square" rtlCol="0">
            <a:spAutoFit/>
          </a:bodyPr>
          <a:lstStyle/>
          <a:p>
            <a:pPr algn="just">
              <a:lnSpc>
                <a:spcPct val="150000"/>
              </a:lnSpc>
            </a:pPr>
            <a:r>
              <a:rPr lang="en-US" sz="2400" dirty="0" smtClean="0"/>
              <a:t>3. Bé trai 18 tháng, ho, khò khè kéo dài từ lúc 6 tháng tuổi.</a:t>
            </a:r>
            <a:endParaRPr lang="en-US" sz="2400" dirty="0" smtClean="0"/>
          </a:p>
          <a:p>
            <a:pPr algn="just">
              <a:lnSpc>
                <a:spcPct val="150000"/>
              </a:lnSpc>
            </a:pPr>
            <a:r>
              <a:rPr lang="en-US" sz="2400" dirty="0" smtClean="0"/>
              <a:t>Vào viện vì một đợt khó thở cấp</a:t>
            </a:r>
            <a:endParaRPr lang="en-US" sz="2400" dirty="0" smtClean="0"/>
          </a:p>
          <a:p>
            <a:pPr algn="just">
              <a:lnSpc>
                <a:spcPct val="150000"/>
              </a:lnSpc>
            </a:pPr>
            <a:r>
              <a:rPr lang="en-US" sz="2400" dirty="0" smtClean="0"/>
              <a:t>Chẩn đoán: TD hen bội nhiễm viêm phổi </a:t>
            </a:r>
            <a:endParaRPr lang="en-US" sz="2400" dirty="0" smtClean="0"/>
          </a:p>
          <a:p>
            <a:pPr algn="just">
              <a:lnSpc>
                <a:spcPct val="150000"/>
              </a:lnSpc>
            </a:pPr>
            <a:r>
              <a:rPr lang="en-US" sz="2400" dirty="0" smtClean="0"/>
              <a:t>Lâm sàng: đáp ứng không hoàn toàn với thuốc giãn phế quản </a:t>
            </a:r>
            <a:endParaRPr lang="en-US" sz="2400" dirty="0" smtClean="0"/>
          </a:p>
          <a:p>
            <a:pPr algn="just">
              <a:lnSpc>
                <a:spcPct val="150000"/>
              </a:lnSpc>
            </a:pPr>
            <a:r>
              <a:rPr lang="en-US" sz="2400" dirty="0" smtClean="0"/>
              <a:t>CLS: 	X-quang: tăng sáng phổi T</a:t>
            </a:r>
            <a:endParaRPr lang="en-US" sz="2400" dirty="0" smtClean="0"/>
          </a:p>
          <a:p>
            <a:pPr algn="just">
              <a:lnSpc>
                <a:spcPct val="150000"/>
              </a:lnSpc>
            </a:pPr>
            <a:r>
              <a:rPr lang="en-US" sz="2400" dirty="0" smtClean="0"/>
              <a:t>	CT: tổn thương dạng nang dịch trong trung thất giữa, chèn ép gây hẹp phế quản gốc T.</a:t>
            </a:r>
            <a:endParaRPr lang="en-US" sz="2400" dirty="0" smtClean="0"/>
          </a:p>
          <a:p>
            <a:pPr algn="just">
              <a:lnSpc>
                <a:spcPct val="150000"/>
              </a:lnSpc>
            </a:pPr>
            <a:r>
              <a:rPr lang="en-US" sz="2400" dirty="0"/>
              <a:t>	</a:t>
            </a:r>
            <a:r>
              <a:rPr lang="en-US" sz="2400" dirty="0" smtClean="0"/>
              <a:t>Nội soi phế quản: Phế quản gốc T hẹp hoàn toàn.</a:t>
            </a:r>
            <a:endParaRPr lang="en-US" sz="2400" dirty="0"/>
          </a:p>
        </p:txBody>
      </p:sp>
      <p:sp>
        <p:nvSpPr>
          <p:cNvPr id="5" name="TextBox 4"/>
          <p:cNvSpPr txBox="1"/>
          <p:nvPr/>
        </p:nvSpPr>
        <p:spPr>
          <a:xfrm>
            <a:off x="1233714" y="159657"/>
            <a:ext cx="4368800" cy="584775"/>
          </a:xfrm>
          <a:prstGeom prst="rect">
            <a:avLst/>
          </a:prstGeom>
          <a:noFill/>
        </p:spPr>
        <p:txBody>
          <a:bodyPr wrap="square" rtlCol="0">
            <a:spAutoFit/>
          </a:bodyPr>
          <a:lstStyle/>
          <a:p>
            <a:r>
              <a:rPr lang="en-US" sz="3200" b="1" dirty="0" smtClean="0"/>
              <a:t>CASE REPORT </a:t>
            </a:r>
            <a:endParaRPr lang="en-US" sz="3200" b="1"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3371" y="580571"/>
            <a:ext cx="5152572" cy="538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94286" y="6342743"/>
            <a:ext cx="399142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smtClean="0"/>
              <a:t>U bên ngoài chèn ép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anim calcmode="lin" valueType="num">
                                      <p:cBhvr>
                                        <p:cTn id="8" dur="500" fill="hold"/>
                                        <p:tgtEl>
                                          <p:spTgt spid="6146"/>
                                        </p:tgtEl>
                                        <p:attrNameLst>
                                          <p:attrName>ppt_x</p:attrName>
                                        </p:attrNameLst>
                                      </p:cBhvr>
                                      <p:tavLst>
                                        <p:tav tm="0">
                                          <p:val>
                                            <p:strVal val="#ppt_x"/>
                                          </p:val>
                                        </p:tav>
                                        <p:tav tm="100000">
                                          <p:val>
                                            <p:strVal val="#ppt_x"/>
                                          </p:val>
                                        </p:tav>
                                      </p:tavLst>
                                    </p:anim>
                                    <p:anim calcmode="lin" valueType="num">
                                      <p:cBhvr>
                                        <p:cTn id="9" dur="5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500"/>
                                        <p:tgtEl>
                                          <p:spTgt spid="4">
                                            <p:txEl>
                                              <p:pRg st="5" end="5"/>
                                            </p:txEl>
                                          </p:spTgt>
                                        </p:tgtEl>
                                      </p:cBhvr>
                                    </p:animEffect>
                                    <p:anim calcmode="lin" valueType="num">
                                      <p:cBhvr>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anim calcmode="lin" valueType="num">
                                      <p:cBhvr>
                                        <p:cTn id="2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anim calcmode="lin" valueType="num">
                                      <p:cBhvr>
                                        <p:cTn id="29" dur="250" fill="hold"/>
                                        <p:tgtEl>
                                          <p:spTgt spid="6"/>
                                        </p:tgtEl>
                                        <p:attrNameLst>
                                          <p:attrName>ppt_x</p:attrName>
                                        </p:attrNameLst>
                                      </p:cBhvr>
                                      <p:tavLst>
                                        <p:tav tm="0">
                                          <p:val>
                                            <p:strVal val="#ppt_x"/>
                                          </p:val>
                                        </p:tav>
                                        <p:tav tm="100000">
                                          <p:val>
                                            <p:strVal val="#ppt_x"/>
                                          </p:val>
                                        </p:tav>
                                      </p:tavLst>
                                    </p:anim>
                                    <p:anim calcmode="lin" valueType="num">
                                      <p:cBhvr>
                                        <p:cTn id="30"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566" y="3801381"/>
            <a:ext cx="6264501" cy="305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99886"/>
            <a:ext cx="5021943"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68" y="3730171"/>
            <a:ext cx="5511346" cy="2473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0570" y="747939"/>
            <a:ext cx="6342743" cy="2546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371" y="3018971"/>
            <a:ext cx="6884989" cy="3135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5"/>
          <p:cNvSpPr txBox="1"/>
          <p:nvPr/>
        </p:nvSpPr>
        <p:spPr>
          <a:xfrm>
            <a:off x="385763" y="295275"/>
            <a:ext cx="4252912" cy="460375"/>
          </a:xfrm>
          <a:prstGeom prst="rect">
            <a:avLst/>
          </a:prstGeom>
          <a:noFill/>
          <a:ln w="9525">
            <a:noFill/>
          </a:ln>
        </p:spPr>
        <p:txBody>
          <a:bodyPr anchor="t">
            <a:spAutoFit/>
          </a:bodyPr>
          <a:lstStyle/>
          <a:p>
            <a:endParaRPr lang="zh-CN" altLang="en-US" sz="2400" dirty="0">
              <a:solidFill>
                <a:srgbClr val="404040"/>
              </a:solidFill>
              <a:ea typeface="Calibri" panose="020F0502020204030204" pitchFamily="34" charset="0"/>
              <a:cs typeface="Calibri" panose="020F0502020204030204" pitchFamily="34" charset="0"/>
            </a:endParaRPr>
          </a:p>
        </p:txBody>
      </p:sp>
      <p:sp>
        <p:nvSpPr>
          <p:cNvPr id="3"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Oval 287"/>
          <p:cNvSpPr/>
          <p:nvPr/>
        </p:nvSpPr>
        <p:spPr>
          <a:xfrm>
            <a:off x="4148138" y="273685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291"/>
          <p:cNvSpPr/>
          <p:nvPr/>
        </p:nvSpPr>
        <p:spPr>
          <a:xfrm>
            <a:off x="4108450" y="3657600"/>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5"/>
          <p:cNvSpPr/>
          <p:nvPr/>
        </p:nvSpPr>
        <p:spPr>
          <a:xfrm>
            <a:off x="4492625" y="450373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9"/>
          <p:cNvSpPr/>
          <p:nvPr/>
        </p:nvSpPr>
        <p:spPr>
          <a:xfrm>
            <a:off x="6742113" y="1979613"/>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6</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Oval 303"/>
          <p:cNvSpPr/>
          <p:nvPr/>
        </p:nvSpPr>
        <p:spPr>
          <a:xfrm>
            <a:off x="7399338" y="273685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7</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Oval 307"/>
          <p:cNvSpPr/>
          <p:nvPr/>
        </p:nvSpPr>
        <p:spPr>
          <a:xfrm>
            <a:off x="7410450" y="3657600"/>
            <a:ext cx="658813" cy="639763"/>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8</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4749800" y="1982788"/>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5" name="Oval 309"/>
          <p:cNvSpPr/>
          <p:nvPr/>
        </p:nvSpPr>
        <p:spPr>
          <a:xfrm>
            <a:off x="5743575" y="171450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Oval 44"/>
          <p:cNvSpPr/>
          <p:nvPr/>
        </p:nvSpPr>
        <p:spPr>
          <a:xfrm>
            <a:off x="6992938" y="4503738"/>
            <a:ext cx="658813"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9</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279" name="TextBox 13"/>
          <p:cNvSpPr txBox="1"/>
          <p:nvPr/>
        </p:nvSpPr>
        <p:spPr>
          <a:xfrm>
            <a:off x="7907338" y="1885950"/>
            <a:ext cx="1952625" cy="246063"/>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0" name="TextBox 13"/>
          <p:cNvSpPr txBox="1"/>
          <p:nvPr/>
        </p:nvSpPr>
        <p:spPr>
          <a:xfrm>
            <a:off x="7910513" y="2171700"/>
            <a:ext cx="2335212"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1" name="TextBox 13"/>
          <p:cNvSpPr txBox="1"/>
          <p:nvPr/>
        </p:nvSpPr>
        <p:spPr>
          <a:xfrm>
            <a:off x="8458200" y="2716213"/>
            <a:ext cx="1954213" cy="246062"/>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2" name="TextBox 13"/>
          <p:cNvSpPr txBox="1"/>
          <p:nvPr/>
        </p:nvSpPr>
        <p:spPr>
          <a:xfrm>
            <a:off x="8462963" y="3001963"/>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3" name="TextBox 13"/>
          <p:cNvSpPr txBox="1"/>
          <p:nvPr/>
        </p:nvSpPr>
        <p:spPr>
          <a:xfrm>
            <a:off x="8458200" y="3706813"/>
            <a:ext cx="1954213" cy="246062"/>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4" name="TextBox 13"/>
          <p:cNvSpPr txBox="1"/>
          <p:nvPr/>
        </p:nvSpPr>
        <p:spPr>
          <a:xfrm>
            <a:off x="8462963" y="3992563"/>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5" name="TextBox 13@|17FFC:16777215|FBC:16777215|LFC:16777215|LBC:16777215"/>
          <p:cNvSpPr txBox="1"/>
          <p:nvPr/>
        </p:nvSpPr>
        <p:spPr>
          <a:xfrm>
            <a:off x="7907338" y="4619625"/>
            <a:ext cx="1952625" cy="246063"/>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6" name="TextBox 13@|17FFC:16777215|FBC:16777215|LFC:16777215|LBC:16777215"/>
          <p:cNvSpPr txBox="1"/>
          <p:nvPr/>
        </p:nvSpPr>
        <p:spPr>
          <a:xfrm>
            <a:off x="7910513" y="4905375"/>
            <a:ext cx="2335212"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7" name="TextBox 13"/>
          <p:cNvSpPr txBox="1"/>
          <p:nvPr/>
        </p:nvSpPr>
        <p:spPr>
          <a:xfrm>
            <a:off x="2713038" y="1885950"/>
            <a:ext cx="1952625" cy="246063"/>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8" name="TextBox 13"/>
          <p:cNvSpPr txBox="1"/>
          <p:nvPr/>
        </p:nvSpPr>
        <p:spPr>
          <a:xfrm>
            <a:off x="2716213" y="2171700"/>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9" name="TextBox 13"/>
          <p:cNvSpPr txBox="1"/>
          <p:nvPr/>
        </p:nvSpPr>
        <p:spPr>
          <a:xfrm>
            <a:off x="2306638" y="2716213"/>
            <a:ext cx="1952625" cy="246062"/>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0" name="TextBox 13"/>
          <p:cNvSpPr txBox="1"/>
          <p:nvPr/>
        </p:nvSpPr>
        <p:spPr>
          <a:xfrm>
            <a:off x="2306638" y="3706813"/>
            <a:ext cx="1952625" cy="246062"/>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1" name="TextBox 13@|17FFC:16777215|FBC:16777215|LFC:16777215|LBC:16777215"/>
          <p:cNvSpPr txBox="1"/>
          <p:nvPr/>
        </p:nvSpPr>
        <p:spPr>
          <a:xfrm>
            <a:off x="2949575" y="4603750"/>
            <a:ext cx="1952625" cy="246063"/>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2" name="TextBox 13@|17FFC:16777215|FBC:16777215|LFC:16777215|LBC:16777215"/>
          <p:cNvSpPr txBox="1"/>
          <p:nvPr/>
        </p:nvSpPr>
        <p:spPr>
          <a:xfrm>
            <a:off x="2954338" y="4889500"/>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3" name="TextBox 13"/>
          <p:cNvSpPr txBox="1"/>
          <p:nvPr/>
        </p:nvSpPr>
        <p:spPr>
          <a:xfrm>
            <a:off x="2316163" y="2989263"/>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4" name="TextBox 13"/>
          <p:cNvSpPr txBox="1"/>
          <p:nvPr/>
        </p:nvSpPr>
        <p:spPr>
          <a:xfrm>
            <a:off x="2316163" y="3981450"/>
            <a:ext cx="2333625"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5" name="TextBox 13"/>
          <p:cNvSpPr txBox="1"/>
          <p:nvPr/>
        </p:nvSpPr>
        <p:spPr>
          <a:xfrm>
            <a:off x="5364163" y="3446463"/>
            <a:ext cx="1373187" cy="307975"/>
          </a:xfrm>
          <a:prstGeom prst="rect">
            <a:avLst/>
          </a:prstGeom>
          <a:noFill/>
          <a:ln w="9525">
            <a:noFill/>
          </a:ln>
        </p:spPr>
        <p:txBody>
          <a:bodyPr wrap="square" lIns="0" tIns="0" rIns="0" bIns="0" anchor="t">
            <a:spAutoFit/>
          </a:bodyPr>
          <a:lstStyle/>
          <a:p>
            <a:pPr algn="ct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6" name="TextBox 13"/>
          <p:cNvSpPr txBox="1"/>
          <p:nvPr/>
        </p:nvSpPr>
        <p:spPr>
          <a:xfrm>
            <a:off x="6423025" y="1249363"/>
            <a:ext cx="1952625" cy="246062"/>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ADD TITLE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7" name="TextBox 13"/>
          <p:cNvSpPr txBox="1"/>
          <p:nvPr/>
        </p:nvSpPr>
        <p:spPr>
          <a:xfrm>
            <a:off x="6426200" y="1535113"/>
            <a:ext cx="2335213" cy="184150"/>
          </a:xfrm>
          <a:prstGeom prst="rect">
            <a:avLst/>
          </a:prstGeom>
          <a:noFill/>
          <a:ln w="9525">
            <a:noFill/>
          </a:ln>
        </p:spPr>
        <p:txBody>
          <a:bodyPr wrap="square" lIns="0" tIns="0" rIns="0" bIns="0" anchor="t">
            <a:spAutoFit/>
          </a:bodyPr>
          <a:lstStyle/>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Add your words here</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5"/>
          <p:cNvSpPr txBox="1"/>
          <p:nvPr/>
        </p:nvSpPr>
        <p:spPr>
          <a:xfrm>
            <a:off x="385763" y="295275"/>
            <a:ext cx="4252912" cy="461963"/>
          </a:xfrm>
          <a:prstGeom prst="rect">
            <a:avLst/>
          </a:prstGeom>
          <a:noFill/>
          <a:ln w="9525">
            <a:noFill/>
          </a:ln>
        </p:spPr>
        <p:txBody>
          <a:bodyPr anchor="t">
            <a:spAutoFit/>
          </a:bodyPr>
          <a:lstStyle/>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3" name="矩形 32"/>
          <p:cNvSpPr/>
          <p:nvPr/>
        </p:nvSpPr>
        <p:spPr>
          <a:xfrm>
            <a:off x="3536950" y="4346575"/>
            <a:ext cx="1250950" cy="398463"/>
          </a:xfrm>
          <a:prstGeom prst="rect">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6" name="矩形 35"/>
          <p:cNvSpPr/>
          <p:nvPr/>
        </p:nvSpPr>
        <p:spPr>
          <a:xfrm>
            <a:off x="5530850" y="5218113"/>
            <a:ext cx="1250950" cy="398463"/>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9" name="矩形 38"/>
          <p:cNvSpPr/>
          <p:nvPr/>
        </p:nvSpPr>
        <p:spPr>
          <a:xfrm>
            <a:off x="7489825" y="4303713"/>
            <a:ext cx="1250950" cy="400050"/>
          </a:xfrm>
          <a:prstGeom prst="rect">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5371" name="TextBox 13"/>
          <p:cNvSpPr txBox="1"/>
          <p:nvPr/>
        </p:nvSpPr>
        <p:spPr>
          <a:xfrm>
            <a:off x="3733800" y="4406900"/>
            <a:ext cx="855663" cy="276225"/>
          </a:xfrm>
          <a:prstGeom prst="rect">
            <a:avLst/>
          </a:prstGeom>
          <a:noFill/>
          <a:ln w="9525">
            <a:noFill/>
          </a:ln>
        </p:spPr>
        <p:txBody>
          <a:bodyPr wrap="square" lIns="0" tIns="0" rIns="0" bIns="0" anchor="t">
            <a:spAutoFit/>
          </a:bodyPr>
          <a:lstStyle/>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372" name="TextBox 13"/>
          <p:cNvSpPr txBox="1"/>
          <p:nvPr/>
        </p:nvSpPr>
        <p:spPr>
          <a:xfrm>
            <a:off x="5729288" y="5278438"/>
            <a:ext cx="855662" cy="277812"/>
          </a:xfrm>
          <a:prstGeom prst="rect">
            <a:avLst/>
          </a:prstGeom>
          <a:noFill/>
          <a:ln w="9525">
            <a:noFill/>
          </a:ln>
        </p:spPr>
        <p:txBody>
          <a:bodyPr wrap="square" lIns="0" tIns="0" rIns="0" bIns="0" anchor="t">
            <a:spAutoFit/>
          </a:bodyPr>
          <a:lstStyle/>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5373" name="TextBox 13"/>
          <p:cNvSpPr txBox="1"/>
          <p:nvPr/>
        </p:nvSpPr>
        <p:spPr>
          <a:xfrm>
            <a:off x="7688263" y="4365625"/>
            <a:ext cx="854075" cy="276225"/>
          </a:xfrm>
          <a:prstGeom prst="rect">
            <a:avLst/>
          </a:prstGeom>
          <a:noFill/>
          <a:ln w="9525">
            <a:noFill/>
          </a:ln>
        </p:spPr>
        <p:txBody>
          <a:bodyPr wrap="square" lIns="0" tIns="0" rIns="0" bIns="0" anchor="t">
            <a:spAutoFit/>
          </a:bodyPr>
          <a:lstStyle/>
          <a:p>
            <a:pPr algn="ctr" defTabSz="1216025">
              <a:spcBef>
                <a:spcPct val="20000"/>
              </a:spcBef>
            </a:pPr>
            <a:r>
              <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endParaRPr lang="en-US" sz="6600" dirty="0">
                <a:solidFill>
                  <a:schemeClr val="bg1"/>
                </a:solidFill>
                <a:ea typeface="SimSun" panose="02010600030101010101" pitchFamily="2" charset="-122"/>
                <a:cs typeface="Calibri" panose="020F0502020204030204" pitchFamily="34"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1763713" y="4884738"/>
            <a:ext cx="4276725" cy="460375"/>
          </a:xfrm>
          <a:prstGeom prst="rect">
            <a:avLst/>
          </a:prstGeom>
          <a:noFill/>
          <a:ln w="9525">
            <a:noFill/>
          </a:ln>
        </p:spPr>
        <p:txBody>
          <a:bodyPr anchor="t">
            <a:spAutoFit/>
          </a:bodyPr>
          <a:lstStyle/>
          <a:p>
            <a:pPr algn="ctr">
              <a:buFont typeface="Arial" panose="020B0604020202020204" pitchFamily="34" charset="0"/>
            </a:pPr>
            <a:r>
              <a:rPr lang="vi-VN" altLang="en-US" sz="2400" b="1" dirty="0">
                <a:solidFill>
                  <a:schemeClr val="tx1"/>
                </a:solidFill>
                <a:effectLst>
                  <a:outerShdw blurRad="38100" dist="19050" dir="2700000" algn="tl" rotWithShape="0">
                    <a:schemeClr val="dk1">
                      <a:alpha val="40000"/>
                    </a:schemeClr>
                  </a:outerShdw>
                </a:effectLst>
                <a:ea typeface="SimSun" panose="02010600030101010101" pitchFamily="2" charset="-122"/>
                <a:cs typeface="Calibri" panose="020F0502020204030204" pitchFamily="34" charset="0"/>
              </a:rPr>
              <a:t>Do you have any questions? </a:t>
            </a:r>
            <a:endParaRPr lang="vi-VN" altLang="en-US" sz="2400" b="1" dirty="0">
              <a:solidFill>
                <a:schemeClr val="tx1"/>
              </a:solidFill>
              <a:effectLst>
                <a:outerShdw blurRad="38100" dist="19050" dir="2700000" algn="tl" rotWithShape="0">
                  <a:schemeClr val="dk1">
                    <a:alpha val="40000"/>
                  </a:schemeClr>
                </a:outerShdw>
              </a:effectLst>
              <a:ea typeface="SimSun" panose="02010600030101010101" pitchFamily="2" charset="-122"/>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5"/>
          <p:cNvSpPr txBox="1"/>
          <p:nvPr/>
        </p:nvSpPr>
        <p:spPr>
          <a:xfrm>
            <a:off x="255905" y="356870"/>
            <a:ext cx="11109960" cy="706755"/>
          </a:xfrm>
          <a:prstGeom prst="rect">
            <a:avLst/>
          </a:prstGeom>
          <a:noFill/>
          <a:ln w="9525">
            <a:noFill/>
          </a:ln>
        </p:spPr>
        <p:txBody>
          <a:bodyPr wrap="square" anchor="t">
            <a:spAutoFit/>
          </a:bodyPr>
          <a:lstStyle/>
          <a:p>
            <a:r>
              <a:rPr lang="vi-VN" altLang="en-US" sz="4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rPr>
              <a:t>I. </a:t>
            </a:r>
            <a:r>
              <a:rPr lang="en-US" altLang="vi-VN" sz="4000" b="1" dirty="0">
                <a:solidFill>
                  <a:schemeClr val="accent1"/>
                </a:solidFill>
                <a:effectLst>
                  <a:outerShdw blurRad="38100" dist="25400" dir="5400000" algn="ctr" rotWithShape="0">
                    <a:srgbClr val="6E747A">
                      <a:alpha val="43000"/>
                    </a:srgbClr>
                  </a:outerShdw>
                </a:effectLst>
                <a:cs typeface="Calibri" panose="020F0502020204030204" pitchFamily="34" charset="0"/>
                <a:sym typeface="+mn-ea"/>
              </a:rPr>
              <a:t>M</a:t>
            </a:r>
            <a:r>
              <a:rPr lang="vi-VN" altLang="en-US" sz="4000" b="1" dirty="0">
                <a:solidFill>
                  <a:schemeClr val="accent1"/>
                </a:solidFill>
                <a:effectLst>
                  <a:outerShdw blurRad="38100" dist="25400" dir="5400000" algn="ctr" rotWithShape="0">
                    <a:srgbClr val="6E747A">
                      <a:alpha val="43000"/>
                    </a:srgbClr>
                  </a:outerShdw>
                </a:effectLst>
                <a:cs typeface="Calibri" panose="020F0502020204030204" pitchFamily="34" charset="0"/>
                <a:sym typeface="+mn-ea"/>
              </a:rPr>
              <a:t>edical terms in repiratory abnormal sounds</a:t>
            </a:r>
            <a:endParaRPr lang="vi-VN" altLang="en-US" sz="4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sym typeface="+mn-ea"/>
            </a:endParaRPr>
          </a:p>
        </p:txBody>
      </p:sp>
      <p:sp>
        <p:nvSpPr>
          <p:cNvPr id="14" name="Oval 16"/>
          <p:cNvSpPr/>
          <p:nvPr/>
        </p:nvSpPr>
        <p:spPr>
          <a:xfrm>
            <a:off x="758508" y="3949383"/>
            <a:ext cx="711200" cy="7159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30" name="Oval 10"/>
          <p:cNvSpPr/>
          <p:nvPr/>
        </p:nvSpPr>
        <p:spPr>
          <a:xfrm>
            <a:off x="758508" y="2679383"/>
            <a:ext cx="711200" cy="715963"/>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22537" name="TextBox 13"/>
          <p:cNvSpPr txBox="1"/>
          <p:nvPr/>
        </p:nvSpPr>
        <p:spPr>
          <a:xfrm>
            <a:off x="1576705" y="2699385"/>
            <a:ext cx="3595007" cy="677108"/>
          </a:xfrm>
          <a:prstGeom prst="rect">
            <a:avLst/>
          </a:prstGeom>
          <a:noFill/>
          <a:ln w="9525">
            <a:noFill/>
          </a:ln>
        </p:spPr>
        <p:txBody>
          <a:bodyPr wrap="square" lIns="0" tIns="0" rIns="0" bIns="0" anchor="t">
            <a:spAutoFit/>
          </a:bodyPr>
          <a:lstStyle/>
          <a:p>
            <a:pPr algn="ctr" defTabSz="1216025">
              <a:spcBef>
                <a:spcPct val="20000"/>
              </a:spcBef>
            </a:pPr>
            <a:r>
              <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rPr>
              <a:t>Wheezes: ran rít, khò khè, cò cử</a:t>
            </a:r>
            <a:endPar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a:p>
            <a:pPr algn="ctr" defTabSz="1216025">
              <a:spcBef>
                <a:spcPct val="20000"/>
              </a:spcBef>
            </a:pPr>
            <a:r>
              <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rPr>
              <a:t>  </a:t>
            </a:r>
            <a:endPar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39" name="TextBox 13"/>
          <p:cNvSpPr txBox="1"/>
          <p:nvPr/>
        </p:nvSpPr>
        <p:spPr>
          <a:xfrm>
            <a:off x="1730375" y="3989070"/>
            <a:ext cx="2391410" cy="677108"/>
          </a:xfrm>
          <a:prstGeom prst="rect">
            <a:avLst/>
          </a:prstGeom>
          <a:noFill/>
          <a:ln w="9525">
            <a:noFill/>
          </a:ln>
        </p:spPr>
        <p:txBody>
          <a:bodyPr wrap="square" lIns="0" tIns="0" rIns="0" bIns="0" anchor="t">
            <a:spAutoFit/>
          </a:bodyPr>
          <a:lstStyle/>
          <a:p>
            <a:pPr defTabSz="1216025">
              <a:spcBef>
                <a:spcPct val="20000"/>
              </a:spcBef>
            </a:pPr>
            <a:r>
              <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rPr>
              <a:t>Rhonchus: ran ngáy</a:t>
            </a:r>
            <a:endPar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vi-VN" altLang="en-US" sz="20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 name="Oval 10"/>
          <p:cNvSpPr/>
          <p:nvPr/>
        </p:nvSpPr>
        <p:spPr>
          <a:xfrm>
            <a:off x="6246178" y="1963103"/>
            <a:ext cx="711200" cy="715963"/>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3" name="文本框 5"/>
          <p:cNvSpPr txBox="1"/>
          <p:nvPr/>
        </p:nvSpPr>
        <p:spPr>
          <a:xfrm>
            <a:off x="6246178" y="1283335"/>
            <a:ext cx="4252912" cy="460375"/>
          </a:xfrm>
          <a:prstGeom prst="rect">
            <a:avLst/>
          </a:prstGeom>
          <a:noFill/>
          <a:ln w="9525">
            <a:noFill/>
          </a:ln>
        </p:spPr>
        <p:txBody>
          <a:bodyPr wrap="square" anchor="t">
            <a:spAutoFit/>
          </a:bodyPr>
          <a:lstStyle/>
          <a:p>
            <a:r>
              <a:rPr lang="vi-VN" altLang="en-US" sz="2400" b="1" dirty="0">
                <a:solidFill>
                  <a:schemeClr val="tx1"/>
                </a:solidFill>
                <a:effectLst>
                  <a:outerShdw blurRad="38100" dist="38100" dir="2700000" algn="tl">
                    <a:srgbClr val="000000">
                      <a:alpha val="43137"/>
                    </a:srgbClr>
                  </a:outerShdw>
                </a:effectLst>
                <a:ea typeface="SimSun" panose="02010600030101010101" pitchFamily="2" charset="-122"/>
                <a:cs typeface="Calibri" panose="020F0502020204030204" pitchFamily="34" charset="0"/>
              </a:rPr>
              <a:t>Âm thổi ngắt quãng: </a:t>
            </a:r>
            <a:r>
              <a:rPr lang="vi-VN" altLang="vi-VN" sz="2400" b="1" dirty="0">
                <a:solidFill>
                  <a:schemeClr val="tx1"/>
                </a:solidFill>
                <a:effectLst>
                  <a:outerShdw blurRad="38100" dist="38100" dir="2700000" algn="tl">
                    <a:srgbClr val="000000">
                      <a:alpha val="43137"/>
                    </a:srgbClr>
                  </a:outerShdw>
                </a:effectLst>
                <a:ea typeface="Microsoft YaHei" panose="020B0503020204020204" pitchFamily="34" charset="-122"/>
                <a:cs typeface="Calibri" panose="020F0502020204030204" pitchFamily="34" charset="0"/>
                <a:sym typeface="+mn-ea"/>
              </a:rPr>
              <a:t> Crackles</a:t>
            </a:r>
            <a:endParaRPr lang="vi-VN" altLang="vi-VN" sz="2400" b="1" dirty="0">
              <a:solidFill>
                <a:schemeClr val="tx1"/>
              </a:solidFill>
              <a:effectLst>
                <a:outerShdw blurRad="38100" dist="38100" dir="2700000" algn="tl">
                  <a:srgbClr val="000000">
                    <a:alpha val="43137"/>
                  </a:srgbClr>
                </a:outerShdw>
              </a:effectLst>
              <a:ea typeface="Microsoft YaHei" panose="020B0503020204020204" pitchFamily="34" charset="-122"/>
              <a:cs typeface="Calibri" panose="020F0502020204030204" pitchFamily="34" charset="0"/>
              <a:sym typeface="+mn-ea"/>
            </a:endParaRPr>
          </a:p>
        </p:txBody>
      </p:sp>
      <p:sp>
        <p:nvSpPr>
          <p:cNvPr id="4" name="Text Box 3"/>
          <p:cNvSpPr txBox="1"/>
          <p:nvPr/>
        </p:nvSpPr>
        <p:spPr>
          <a:xfrm>
            <a:off x="7291070" y="2137410"/>
            <a:ext cx="2732799" cy="461665"/>
          </a:xfrm>
          <a:prstGeom prst="rect">
            <a:avLst/>
          </a:prstGeom>
          <a:noFill/>
        </p:spPr>
        <p:txBody>
          <a:bodyPr wrap="none" rtlCol="0" anchor="t">
            <a:spAutoFit/>
          </a:bodyPr>
          <a:lstStyle/>
          <a:p>
            <a:pPr algn="l"/>
            <a:r>
              <a:rPr lang="vi-VN" altLang="vi-VN" sz="2400" b="1" dirty="0">
                <a:ea typeface="Microsoft YaHei" panose="020B0503020204020204" pitchFamily="34" charset="-122"/>
                <a:cs typeface="Calibri" panose="020F0502020204030204" pitchFamily="34" charset="0"/>
                <a:sym typeface="+mn-ea"/>
              </a:rPr>
              <a:t>fine crackles: ran nổ</a:t>
            </a:r>
            <a:endParaRPr lang="en-US" sz="2400" dirty="0"/>
          </a:p>
        </p:txBody>
      </p:sp>
      <p:sp>
        <p:nvSpPr>
          <p:cNvPr id="6" name="Oval 10"/>
          <p:cNvSpPr/>
          <p:nvPr/>
        </p:nvSpPr>
        <p:spPr>
          <a:xfrm>
            <a:off x="6246178" y="2965768"/>
            <a:ext cx="711200" cy="715963"/>
          </a:xfrm>
          <a:prstGeom prst="ellipse">
            <a:avLst/>
          </a:prstGeom>
          <a:solidFill>
            <a:schemeClr val="accent1">
              <a:lumMod val="40000"/>
              <a:lumOff val="60000"/>
            </a:schemeClr>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41" name="Oval 10"/>
          <p:cNvSpPr/>
          <p:nvPr/>
        </p:nvSpPr>
        <p:spPr>
          <a:xfrm>
            <a:off x="4599623" y="5492433"/>
            <a:ext cx="711200" cy="715963"/>
          </a:xfrm>
          <a:prstGeom prst="ellipse">
            <a:avLst/>
          </a:prstGeom>
          <a:gradFill>
            <a:gsLst>
              <a:gs pos="0">
                <a:srgbClr val="14CD68"/>
              </a:gs>
              <a:gs pos="100000">
                <a:srgbClr val="0B6E38"/>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42" name="Oval 10"/>
          <p:cNvSpPr/>
          <p:nvPr/>
        </p:nvSpPr>
        <p:spPr>
          <a:xfrm>
            <a:off x="6246178" y="4918393"/>
            <a:ext cx="711200" cy="715963"/>
          </a:xfrm>
          <a:prstGeom prst="ellipse">
            <a:avLst/>
          </a:prstGeom>
          <a:gradFill>
            <a:gsLst>
              <a:gs pos="0">
                <a:srgbClr val="007BD3"/>
              </a:gs>
              <a:gs pos="100000">
                <a:srgbClr val="034373"/>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5" name="Text Box 4"/>
          <p:cNvSpPr txBox="1"/>
          <p:nvPr/>
        </p:nvSpPr>
        <p:spPr>
          <a:xfrm>
            <a:off x="7291069" y="3244850"/>
            <a:ext cx="2732799" cy="400110"/>
          </a:xfrm>
          <a:prstGeom prst="rect">
            <a:avLst/>
          </a:prstGeom>
          <a:noFill/>
        </p:spPr>
        <p:txBody>
          <a:bodyPr wrap="square" rtlCol="0" anchor="t">
            <a:spAutoFit/>
          </a:bodyPr>
          <a:lstStyle/>
          <a:p>
            <a:pPr algn="l"/>
            <a:r>
              <a:rPr lang="vi-VN" altLang="vi-VN" sz="2000" b="1" dirty="0">
                <a:ea typeface="Microsoft YaHei" panose="020B0503020204020204" pitchFamily="34" charset="-122"/>
                <a:cs typeface="Calibri" panose="020F0502020204030204" pitchFamily="34" charset="0"/>
                <a:sym typeface="+mn-ea"/>
              </a:rPr>
              <a:t>Coarse crackle:  ran ẩm</a:t>
            </a:r>
            <a:endParaRPr lang="en-US" sz="2000" dirty="0"/>
          </a:p>
        </p:txBody>
      </p:sp>
      <p:sp>
        <p:nvSpPr>
          <p:cNvPr id="7" name="Text Box 6"/>
          <p:cNvSpPr txBox="1"/>
          <p:nvPr/>
        </p:nvSpPr>
        <p:spPr>
          <a:xfrm>
            <a:off x="7291070" y="5092700"/>
            <a:ext cx="2707005" cy="400110"/>
          </a:xfrm>
          <a:prstGeom prst="rect">
            <a:avLst/>
          </a:prstGeom>
          <a:noFill/>
        </p:spPr>
        <p:txBody>
          <a:bodyPr wrap="square" rtlCol="0" anchor="t">
            <a:spAutoFit/>
          </a:bodyPr>
          <a:lstStyle/>
          <a:p>
            <a:pPr algn="l"/>
            <a:r>
              <a:rPr lang="vi-VN" altLang="vi-VN" sz="2000" b="1" dirty="0">
                <a:ea typeface="Microsoft YaHei" panose="020B0503020204020204" pitchFamily="34" charset="-122"/>
                <a:cs typeface="Calibri" panose="020F0502020204030204" pitchFamily="34" charset="0"/>
                <a:sym typeface="+mn-ea"/>
              </a:rPr>
              <a:t>Snoring: thở ngáy</a:t>
            </a:r>
            <a:endParaRPr lang="vi-VN" altLang="vi-VN" sz="2000" b="1" dirty="0">
              <a:ea typeface="Microsoft YaHei" panose="020B0503020204020204" pitchFamily="34" charset="-122"/>
              <a:cs typeface="Calibri" panose="020F0502020204030204" pitchFamily="34" charset="0"/>
              <a:sym typeface="+mn-ea"/>
            </a:endParaRPr>
          </a:p>
        </p:txBody>
      </p:sp>
      <p:sp>
        <p:nvSpPr>
          <p:cNvPr id="8" name="Text Box 7"/>
          <p:cNvSpPr txBox="1"/>
          <p:nvPr/>
        </p:nvSpPr>
        <p:spPr>
          <a:xfrm>
            <a:off x="7291070" y="5878195"/>
            <a:ext cx="3208020" cy="707886"/>
          </a:xfrm>
          <a:prstGeom prst="rect">
            <a:avLst/>
          </a:prstGeom>
          <a:noFill/>
        </p:spPr>
        <p:txBody>
          <a:bodyPr wrap="square" rtlCol="0" anchor="t">
            <a:spAutoFit/>
          </a:bodyPr>
          <a:lstStyle/>
          <a:p>
            <a:pPr algn="l"/>
            <a:r>
              <a:rPr lang="vi-VN" altLang="vi-VN" sz="2000" b="1" dirty="0">
                <a:ea typeface="Microsoft YaHei" panose="020B0503020204020204" pitchFamily="34" charset="-122"/>
                <a:cs typeface="Calibri" panose="020F0502020204030204" pitchFamily="34" charset="0"/>
                <a:sym typeface="+mn-ea"/>
              </a:rPr>
              <a:t>Grunting: thở rên</a:t>
            </a:r>
            <a:endParaRPr lang="vi-VN" altLang="vi-VN" sz="2000" b="1" dirty="0">
              <a:ea typeface="Microsoft YaHei" panose="020B0503020204020204" pitchFamily="34" charset="-122"/>
              <a:cs typeface="Calibri" panose="020F0502020204030204" pitchFamily="34" charset="0"/>
              <a:sym typeface="+mn-ea"/>
            </a:endParaRPr>
          </a:p>
          <a:p>
            <a:pPr algn="l"/>
            <a:endParaRPr lang="vi-VN" altLang="vi-VN" sz="2000" b="1" dirty="0">
              <a:ea typeface="Microsoft YaHei" panose="020B0503020204020204" pitchFamily="34" charset="-122"/>
              <a:cs typeface="Calibri" panose="020F0502020204030204" pitchFamily="34" charset="0"/>
              <a:sym typeface="+mn-ea"/>
            </a:endParaRPr>
          </a:p>
        </p:txBody>
      </p:sp>
      <p:sp>
        <p:nvSpPr>
          <p:cNvPr id="9" name="文本框 5"/>
          <p:cNvSpPr txBox="1"/>
          <p:nvPr/>
        </p:nvSpPr>
        <p:spPr>
          <a:xfrm>
            <a:off x="523558" y="1963420"/>
            <a:ext cx="4252912" cy="460375"/>
          </a:xfrm>
          <a:prstGeom prst="rect">
            <a:avLst/>
          </a:prstGeom>
          <a:noFill/>
          <a:ln w="9525">
            <a:noFill/>
          </a:ln>
        </p:spPr>
        <p:txBody>
          <a:bodyPr anchor="t">
            <a:spAutoFit/>
          </a:bodyPr>
          <a:lstStyle/>
          <a:p>
            <a:r>
              <a:rPr lang="vi-VN" altLang="en-US" sz="2400" b="1" dirty="0">
                <a:solidFill>
                  <a:schemeClr val="tx1"/>
                </a:solidFill>
                <a:effectLst>
                  <a:outerShdw blurRad="38100" dist="38100" dir="2700000" algn="tl">
                    <a:srgbClr val="000000">
                      <a:alpha val="43137"/>
                    </a:srgbClr>
                  </a:outerShdw>
                </a:effectLst>
                <a:ea typeface="SimSun" panose="02010600030101010101" pitchFamily="2" charset="-122"/>
                <a:cs typeface="Calibri" panose="020F0502020204030204" pitchFamily="34" charset="0"/>
              </a:rPr>
              <a:t>Âm thổi liên tục: continuous</a:t>
            </a:r>
            <a:endParaRPr lang="vi-VN" altLang="en-US" sz="2400" b="1" dirty="0">
              <a:solidFill>
                <a:schemeClr val="tx1"/>
              </a:solidFill>
              <a:effectLst>
                <a:outerShdw blurRad="38100" dist="38100" dir="2700000" algn="tl">
                  <a:srgbClr val="000000">
                    <a:alpha val="43137"/>
                  </a:srgbClr>
                </a:outerShdw>
              </a:effectLst>
              <a:ea typeface="SimSun" panose="02010600030101010101" pitchFamily="2" charset="-122"/>
              <a:cs typeface="Calibri" panose="020F0502020204030204" pitchFamily="34" charset="0"/>
            </a:endParaRPr>
          </a:p>
        </p:txBody>
      </p:sp>
      <p:sp>
        <p:nvSpPr>
          <p:cNvPr id="10" name="Oval 10"/>
          <p:cNvSpPr/>
          <p:nvPr/>
        </p:nvSpPr>
        <p:spPr>
          <a:xfrm>
            <a:off x="6246178" y="5877878"/>
            <a:ext cx="711200" cy="715963"/>
          </a:xfrm>
          <a:prstGeom prst="ellipse">
            <a:avLst/>
          </a:prstGeom>
          <a:gradFill>
            <a:gsLst>
              <a:gs pos="0">
                <a:srgbClr val="FE4444"/>
              </a:gs>
              <a:gs pos="100000">
                <a:srgbClr val="832B2B"/>
              </a:gs>
            </a:gsLst>
            <a:lin ang="54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13" name="Text Box 12"/>
          <p:cNvSpPr txBox="1"/>
          <p:nvPr/>
        </p:nvSpPr>
        <p:spPr>
          <a:xfrm>
            <a:off x="1315085" y="5634990"/>
            <a:ext cx="3652701" cy="400110"/>
          </a:xfrm>
          <a:prstGeom prst="rect">
            <a:avLst/>
          </a:prstGeom>
          <a:noFill/>
        </p:spPr>
        <p:txBody>
          <a:bodyPr wrap="square" rtlCol="0" anchor="t">
            <a:spAutoFit/>
          </a:bodyPr>
          <a:lstStyle/>
          <a:p>
            <a:pPr algn="l"/>
            <a:r>
              <a:rPr lang="vi-VN" altLang="vi-VN" sz="2000" b="1" dirty="0">
                <a:ea typeface="Microsoft YaHei" panose="020B0503020204020204" pitchFamily="34" charset="-122"/>
                <a:cs typeface="Calibri" panose="020F0502020204030204" pitchFamily="34" charset="0"/>
                <a:sym typeface="+mn-ea"/>
              </a:rPr>
              <a:t>Stridor: </a:t>
            </a:r>
            <a:r>
              <a:rPr lang="vi-VN" altLang="vi-VN" sz="2000" b="1" dirty="0" smtClean="0">
                <a:ea typeface="Microsoft YaHei" panose="020B0503020204020204" pitchFamily="34" charset="-122"/>
                <a:cs typeface="Calibri" panose="020F0502020204030204" pitchFamily="34" charset="0"/>
                <a:sym typeface="+mn-ea"/>
              </a:rPr>
              <a:t>thở </a:t>
            </a:r>
            <a:r>
              <a:rPr lang="vi-VN" altLang="vi-VN" sz="2000" b="1" dirty="0">
                <a:ea typeface="Microsoft YaHei" panose="020B0503020204020204" pitchFamily="34" charset="-122"/>
                <a:cs typeface="Calibri" panose="020F0502020204030204" pitchFamily="34" charset="0"/>
                <a:sym typeface="+mn-ea"/>
              </a:rPr>
              <a:t>rít thanh quản</a:t>
            </a:r>
            <a:endParaRPr lang="vi-VN" altLang="vi-VN" sz="2000" b="1" dirty="0">
              <a:ea typeface="Microsoft YaHei" panose="020B0503020204020204" pitchFamily="34" charset="-122"/>
              <a:cs typeface="Calibri" panose="020F050202020403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7"/>
                                        </p:tgtEl>
                                        <p:attrNameLst>
                                          <p:attrName>style.visibility</p:attrName>
                                        </p:attrNameLst>
                                      </p:cBhvr>
                                      <p:to>
                                        <p:strVal val="visible"/>
                                      </p:to>
                                    </p:set>
                                    <p:anim calcmode="lin" valueType="num">
                                      <p:cBhvr additive="base">
                                        <p:cTn id="13" dur="500" fill="hold"/>
                                        <p:tgtEl>
                                          <p:spTgt spid="22537"/>
                                        </p:tgtEl>
                                        <p:attrNameLst>
                                          <p:attrName>ppt_x</p:attrName>
                                        </p:attrNameLst>
                                      </p:cBhvr>
                                      <p:tavLst>
                                        <p:tav tm="0">
                                          <p:val>
                                            <p:strVal val="#ppt_x"/>
                                          </p:val>
                                        </p:tav>
                                        <p:tav tm="100000">
                                          <p:val>
                                            <p:strVal val="#ppt_x"/>
                                          </p:val>
                                        </p:tav>
                                      </p:tavLst>
                                    </p:anim>
                                    <p:anim calcmode="lin" valueType="num">
                                      <p:cBhvr additive="base">
                                        <p:cTn id="14"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9"/>
                                        </p:tgtEl>
                                        <p:attrNameLst>
                                          <p:attrName>style.visibility</p:attrName>
                                        </p:attrNameLst>
                                      </p:cBhvr>
                                      <p:to>
                                        <p:strVal val="visible"/>
                                      </p:to>
                                    </p:set>
                                    <p:anim calcmode="lin" valueType="num">
                                      <p:cBhvr additive="base">
                                        <p:cTn id="25" dur="500" fill="hold"/>
                                        <p:tgtEl>
                                          <p:spTgt spid="22539"/>
                                        </p:tgtEl>
                                        <p:attrNameLst>
                                          <p:attrName>ppt_x</p:attrName>
                                        </p:attrNameLst>
                                      </p:cBhvr>
                                      <p:tavLst>
                                        <p:tav tm="0">
                                          <p:val>
                                            <p:strVal val="#ppt_x"/>
                                          </p:val>
                                        </p:tav>
                                        <p:tav tm="100000">
                                          <p:val>
                                            <p:strVal val="#ppt_x"/>
                                          </p:val>
                                        </p:tav>
                                      </p:tavLst>
                                    </p:anim>
                                    <p:anim calcmode="lin" valueType="num">
                                      <p:cBhvr additive="base">
                                        <p:cTn id="26" dur="500" fill="hold"/>
                                        <p:tgtEl>
                                          <p:spTgt spid="225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2537" grpId="0"/>
      <p:bldP spid="22537" grpId="1"/>
      <p:bldP spid="5" grpId="0"/>
      <p:bldP spid="5" grpId="1"/>
      <p:bldP spid="22539" grpId="0"/>
      <p:bldP spid="22539" grpId="1"/>
      <p:bldP spid="13" grpId="0"/>
      <p:bldP spid="13" grpId="1"/>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0058400" y="4829810"/>
            <a:ext cx="2080260" cy="202819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0580915" y="0"/>
            <a:ext cx="1611086" cy="1595846"/>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64143" y="564261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203" name="文本框 42"/>
          <p:cNvSpPr txBox="1"/>
          <p:nvPr/>
        </p:nvSpPr>
        <p:spPr>
          <a:xfrm>
            <a:off x="0" y="-27395"/>
            <a:ext cx="10841355" cy="7047230"/>
          </a:xfrm>
          <a:prstGeom prst="rect">
            <a:avLst/>
          </a:prstGeom>
          <a:noFill/>
          <a:ln w="9525">
            <a:noFill/>
          </a:ln>
        </p:spPr>
        <p:txBody>
          <a:bodyPr wrap="square" anchor="t">
            <a:spAutoFit/>
          </a:bodyPr>
          <a:lstStyle/>
          <a:p>
            <a:pPr marL="571500" indent="-571500">
              <a:buAutoNum type="romanUcPeriod"/>
            </a:pPr>
            <a:r>
              <a:rPr lang="en-US" altLang="vi-VN" sz="2800" b="1" dirty="0" smtClean="0">
                <a:solidFill>
                  <a:schemeClr val="accent2"/>
                </a:solidFill>
                <a:latin typeface="Arial" panose="020B0604020202020204" pitchFamily="34" charset="0"/>
                <a:cs typeface="Arial" panose="020B0604020202020204" pitchFamily="34" charset="0"/>
                <a:sym typeface="+mn-ea"/>
              </a:rPr>
              <a:t>M</a:t>
            </a:r>
            <a:r>
              <a:rPr lang="vi-VN" altLang="en-US" sz="2800" b="1" dirty="0">
                <a:solidFill>
                  <a:schemeClr val="accent2"/>
                </a:solidFill>
                <a:latin typeface="Arial" panose="020B0604020202020204" pitchFamily="34" charset="0"/>
                <a:cs typeface="Arial" panose="020B0604020202020204" pitchFamily="34" charset="0"/>
                <a:sym typeface="+mn-ea"/>
              </a:rPr>
              <a:t>edical terms in repiratory abnormal </a:t>
            </a:r>
            <a:r>
              <a:rPr lang="vi-VN" altLang="en-US" sz="2800" b="1" dirty="0" smtClean="0">
                <a:solidFill>
                  <a:schemeClr val="accent2"/>
                </a:solidFill>
                <a:latin typeface="Arial" panose="020B0604020202020204" pitchFamily="34" charset="0"/>
                <a:cs typeface="Arial" panose="020B0604020202020204" pitchFamily="34" charset="0"/>
                <a:sym typeface="+mn-ea"/>
              </a:rPr>
              <a:t>sounds</a:t>
            </a:r>
            <a:endParaRPr lang="en-US" altLang="en-US" sz="2800" b="1" dirty="0" smtClean="0">
              <a:solidFill>
                <a:schemeClr val="accent2"/>
              </a:solidFill>
              <a:latin typeface="Arial" panose="020B0604020202020204" pitchFamily="34" charset="0"/>
              <a:cs typeface="Arial" panose="020B0604020202020204" pitchFamily="34" charset="0"/>
              <a:sym typeface="+mn-ea"/>
            </a:endParaRPr>
          </a:p>
          <a:p>
            <a:endParaRPr lang="vi-VN" altLang="en-US" sz="2800" b="1" dirty="0">
              <a:solidFill>
                <a:schemeClr val="accent2"/>
              </a:solidFill>
              <a:latin typeface="Arial" panose="020B0604020202020204" pitchFamily="34" charset="0"/>
              <a:cs typeface="Arial" panose="020B0604020202020204" pitchFamily="34" charset="0"/>
              <a:sym typeface="+mn-ea"/>
            </a:endParaRPr>
          </a:p>
          <a:p>
            <a:pPr marL="457200" indent="-457200">
              <a:buAutoNum type="arabicPeriod"/>
            </a:pPr>
            <a:r>
              <a:rPr lang="vi-VN" altLang="en-US" sz="2200" b="1" dirty="0" smtClean="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Continuous</a:t>
            </a:r>
            <a:r>
              <a:rPr lang="vi-VN" altLang="en-US" sz="2200" b="1"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 </a:t>
            </a:r>
            <a:r>
              <a:rPr lang="vi-VN" altLang="vi-VN" sz="2200" b="1"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Âm thổi liên </a:t>
            </a:r>
            <a:r>
              <a:rPr lang="vi-VN" altLang="vi-VN" sz="2200" b="1" dirty="0" smtClean="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tục</a:t>
            </a:r>
            <a:endParaRPr lang="en-US" altLang="vi-VN" sz="2200" b="1" dirty="0" smtClean="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endParaRPr lang="vi-VN" altLang="vi-VN" sz="2200" b="1"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342900" indent="-342900">
              <a:lnSpc>
                <a:spcPct val="150000"/>
              </a:lnSpc>
              <a:buFont typeface="Wingdings" panose="05000000000000000000" charset="0"/>
              <a:buChar char="Ø"/>
            </a:pPr>
            <a:r>
              <a:rPr lang="vi-VN" altLang="vi-VN" sz="22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Wheezing</a:t>
            </a:r>
            <a:r>
              <a:rPr lang="vi-VN" altLang="vi-VN" sz="22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 (High pitched): </a:t>
            </a: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khò khè</a:t>
            </a: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buFont typeface="Wingdings" panose="05000000000000000000" charset="0"/>
            </a:pP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 High pitched, continuous, musical (whistling) sound, occurs when air flows through a </a:t>
            </a:r>
            <a:r>
              <a:rPr lang="vi-VN" altLang="vi-VN" sz="2200" u="sng"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narrowed airway</a:t>
            </a: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 </a:t>
            </a: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buFont typeface="Wingdings" panose="05000000000000000000" charset="0"/>
            </a:pP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-Can originate from airway of </a:t>
            </a:r>
            <a:r>
              <a:rPr lang="vi-VN" altLang="vi-VN" sz="2200" u="sng"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any size</a:t>
            </a: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 </a:t>
            </a: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buFont typeface="Wingdings" panose="05000000000000000000" charset="0"/>
            </a:pP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-Heard </a:t>
            </a:r>
            <a:r>
              <a:rPr lang="vi-VN" altLang="vi-VN" sz="2200" u="sng"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mostly on expiration</a:t>
            </a: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 </a:t>
            </a: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buFont typeface="Wingdings" panose="05000000000000000000" charset="0"/>
            </a:pPr>
            <a:r>
              <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rPr>
              <a:t>-Manifestation of lower respiratory tract</a:t>
            </a: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buFont typeface="Wingdings" panose="05000000000000000000" charset="0"/>
            </a:pPr>
            <a:r>
              <a:rPr lang="en-US" altLang="vi-VN" sz="22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(VIDEO) </a:t>
            </a:r>
            <a:endParaRPr lang="en-US" altLang="vi-VN" sz="22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endParaRPr>
          </a:p>
          <a:p>
            <a:pPr>
              <a:buFont typeface="Wingdings" panose="05000000000000000000" charset="0"/>
            </a:pPr>
            <a:r>
              <a:rPr lang="vi-VN" altLang="vi-VN" sz="22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https://www.youtube.com/watch?v=T4qNgi4Vrvo&amp;t=26s</a:t>
            </a:r>
            <a:endParaRPr lang="vi-VN" altLang="vi-VN" sz="22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endParaRPr>
          </a:p>
          <a:p>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342900" indent="-342900">
              <a:buFont typeface="Wingdings" panose="05000000000000000000" charset="0"/>
              <a:buChar char="Ø"/>
            </a:pP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342900" indent="-342900">
              <a:buFont typeface="Wingdings" panose="05000000000000000000" charset="0"/>
              <a:buChar char="Ø"/>
            </a:pPr>
            <a:endParaRPr lang="vi-VN" altLang="vi-VN"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endParaRPr lang="vi-VN" altLang="en-US" sz="22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r>
              <a:rPr lang="en-US" altLang="vi-VN" sz="2200" dirty="0">
                <a:solidFill>
                  <a:schemeClr val="tx1"/>
                </a:solidFill>
                <a:latin typeface="Arial" panose="020B0604020202020204" pitchFamily="34" charset="0"/>
                <a:cs typeface="Arial" panose="020B0604020202020204" pitchFamily="34" charset="0"/>
              </a:rPr>
              <a:t> </a:t>
            </a:r>
            <a:endParaRPr lang="en-US" altLang="vi-VN" sz="2200" dirty="0">
              <a:solidFill>
                <a:schemeClr val="tx1"/>
              </a:solidFill>
              <a:latin typeface="Arial" panose="020B0604020202020204" pitchFamily="34" charset="0"/>
              <a:cs typeface="Arial" panose="020B0604020202020204" pitchFamily="34" charset="0"/>
            </a:endParaRPr>
          </a:p>
        </p:txBody>
      </p:sp>
      <p:sp>
        <p:nvSpPr>
          <p:cNvPr id="8" name="椭圆 8"/>
          <p:cNvSpPr/>
          <p:nvPr/>
        </p:nvSpPr>
        <p:spPr>
          <a:xfrm>
            <a:off x="6906895" y="4973955"/>
            <a:ext cx="1799771" cy="1658076"/>
          </a:xfrm>
          <a:prstGeom prst="ellipse">
            <a:avLst/>
          </a:prstGeom>
          <a:solidFill>
            <a:srgbClr val="FFC00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checkerboard(across)">
                                      <p:cBhvr>
                                        <p:cTn id="7"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971" y="972741"/>
            <a:ext cx="10856686" cy="4247317"/>
          </a:xfrm>
          <a:prstGeom prst="rect">
            <a:avLst/>
          </a:prstGeom>
        </p:spPr>
        <p:txBody>
          <a:bodyPr wrap="square">
            <a:spAutoFit/>
          </a:bodyPr>
          <a:lstStyle/>
          <a:p>
            <a:pPr marL="342900" indent="-342900" algn="just">
              <a:lnSpc>
                <a:spcPct val="150000"/>
              </a:lnSpc>
              <a:buFont typeface="Wingdings" panose="05000000000000000000" charset="0"/>
              <a:buChar char="Ø"/>
            </a:pPr>
            <a:r>
              <a:rPr lang="vi-VN" altLang="vi-VN"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Low pitched wheezs</a:t>
            </a: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 ran </a:t>
            </a:r>
            <a:r>
              <a:rPr lang="en-US" altLang="vi-VN" sz="2000" dirty="0">
                <a:latin typeface="Arial" panose="020B0604020202020204" pitchFamily="34" charset="0"/>
                <a:ea typeface="Microsoft YaHei" panose="020B0503020204020204" pitchFamily="34" charset="-122"/>
                <a:cs typeface="Arial" panose="020B0604020202020204" pitchFamily="34" charset="0"/>
                <a:sym typeface="+mn-ea"/>
              </a:rPr>
              <a:t>ng</a:t>
            </a:r>
            <a:r>
              <a:rPr lang="vi-VN" altLang="en-US" sz="2000" dirty="0">
                <a:latin typeface="Arial" panose="020B0604020202020204" pitchFamily="34" charset="0"/>
                <a:ea typeface="Microsoft YaHei" panose="020B0503020204020204" pitchFamily="34" charset="-122"/>
                <a:cs typeface="Arial" panose="020B0604020202020204" pitchFamily="34" charset="0"/>
                <a:sym typeface="+mn-ea"/>
              </a:rPr>
              <a:t>áy</a:t>
            </a:r>
            <a:endParaRPr lang="vi-VN" altLang="en-US" sz="2000" dirty="0">
              <a:latin typeface="Arial" panose="020B0604020202020204" pitchFamily="34" charset="0"/>
              <a:ea typeface="Microsoft YaHei" panose="020B0503020204020204" pitchFamily="34" charset="-122"/>
              <a:cs typeface="Arial" panose="020B0604020202020204" pitchFamily="34" charset="0"/>
              <a:sym typeface="+mn-ea"/>
            </a:endParaRPr>
          </a:p>
          <a:p>
            <a:pPr algn="just">
              <a:lnSpc>
                <a:spcPct val="150000"/>
              </a:lnSpc>
              <a:buFont typeface="Wingdings" panose="05000000000000000000" charset="0"/>
            </a:pP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 What was once called ‘rhonchi’ are now mostly referred to as sonorous wheezes (though the terms are still used interchangeably). Sonorous wheezes are named thusly because they have a snoring, gurgling quality to them, or similar to a low-pitched moan, more prominent on exhalation.</a:t>
            </a:r>
            <a:endParaRPr lang="vi-VN" altLang="vi-VN" sz="2000" dirty="0">
              <a:latin typeface="Arial" panose="020B0604020202020204" pitchFamily="34" charset="0"/>
              <a:ea typeface="Microsoft YaHei" panose="020B0503020204020204" pitchFamily="34" charset="-122"/>
              <a:cs typeface="Arial" panose="020B0604020202020204" pitchFamily="34" charset="0"/>
              <a:sym typeface="+mn-ea"/>
            </a:endParaRPr>
          </a:p>
          <a:p>
            <a:pPr algn="just">
              <a:lnSpc>
                <a:spcPct val="150000"/>
              </a:lnSpc>
              <a:buFont typeface="Wingdings" panose="05000000000000000000" charset="0"/>
            </a:pP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 Sonorous wheezes are caused by blockages to the main airways by mucous secretions, lesions or foreign bodies. Pneumonia, chronic bronchitis and cystic fibrosis are patient populations that commonly present with rhonchi.</a:t>
            </a:r>
            <a:endParaRPr lang="vi-VN" altLang="vi-VN" sz="2000" dirty="0">
              <a:latin typeface="Arial" panose="020B0604020202020204" pitchFamily="34" charset="0"/>
              <a:ea typeface="Microsoft YaHei" panose="020B0503020204020204" pitchFamily="34" charset="-122"/>
              <a:cs typeface="Arial" panose="020B0604020202020204" pitchFamily="34" charset="0"/>
              <a:sym typeface="+mn-ea"/>
            </a:endParaRPr>
          </a:p>
          <a:p>
            <a:pPr algn="just">
              <a:lnSpc>
                <a:spcPct val="150000"/>
              </a:lnSpc>
              <a:buFont typeface="Wingdings" panose="05000000000000000000" charset="0"/>
            </a:pPr>
            <a:r>
              <a:rPr lang="en-US" altLang="vi-VN" sz="2000" dirty="0">
                <a:latin typeface="Arial" panose="020B0604020202020204" pitchFamily="34" charset="0"/>
                <a:ea typeface="Microsoft YaHei" panose="020B0503020204020204" pitchFamily="34" charset="-122"/>
                <a:cs typeface="Arial" panose="020B0604020202020204" pitchFamily="34" charset="0"/>
                <a:sym typeface="+mn-ea"/>
              </a:rPr>
              <a:t>- </a:t>
            </a: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Coughing can sometimes temporarily clear this breath sound and alter its quality.</a:t>
            </a:r>
            <a:endParaRPr lang="vi-VN" altLang="vi-VN" sz="2000" dirty="0">
              <a:latin typeface="Arial" panose="020B0604020202020204" pitchFamily="34" charset="0"/>
              <a:ea typeface="Microsoft YaHei" panose="020B0503020204020204" pitchFamily="34" charset="-122"/>
              <a:cs typeface="Arial" panose="020B0604020202020204" pitchFamily="34" charset="0"/>
              <a:sym typeface="+mn-ea"/>
            </a:endParaRPr>
          </a:p>
        </p:txBody>
      </p:sp>
      <p:sp>
        <p:nvSpPr>
          <p:cNvPr id="5" name="椭圆 8"/>
          <p:cNvSpPr/>
          <p:nvPr/>
        </p:nvSpPr>
        <p:spPr>
          <a:xfrm>
            <a:off x="9202055" y="5199924"/>
            <a:ext cx="1799771" cy="1658076"/>
          </a:xfrm>
          <a:prstGeom prst="ellipse">
            <a:avLst/>
          </a:prstGeom>
          <a:solidFill>
            <a:srgbClr val="FFC00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endParaRPr>
          </a:p>
        </p:txBody>
      </p:sp>
      <p:sp>
        <p:nvSpPr>
          <p:cNvPr id="6" name="Rectangle 5"/>
          <p:cNvSpPr/>
          <p:nvPr/>
        </p:nvSpPr>
        <p:spPr>
          <a:xfrm>
            <a:off x="595085" y="164460"/>
            <a:ext cx="4846198" cy="461665"/>
          </a:xfrm>
          <a:prstGeom prst="rect">
            <a:avLst/>
          </a:prstGeom>
        </p:spPr>
        <p:txBody>
          <a:bodyPr wrap="none">
            <a:spAutoFit/>
          </a:bodyPr>
          <a:lstStyle/>
          <a:p>
            <a:pPr marL="457200" indent="-457200">
              <a:buAutoNum type="arabicPeriod"/>
            </a:pPr>
            <a:r>
              <a:rPr lang="vi-VN" altLang="en-US" sz="2400" b="1" dirty="0">
                <a:latin typeface="Arial" panose="020B0604020202020204" pitchFamily="34" charset="0"/>
                <a:ea typeface="Microsoft YaHei" panose="020B0503020204020204" pitchFamily="34" charset="-122"/>
                <a:cs typeface="Arial" panose="020B0604020202020204" pitchFamily="34" charset="0"/>
                <a:sym typeface="+mn-ea"/>
              </a:rPr>
              <a:t>Continuous: </a:t>
            </a:r>
            <a:r>
              <a:rPr lang="vi-VN" altLang="vi-VN" sz="2400" b="1" dirty="0">
                <a:latin typeface="Arial" panose="020B0604020202020204" pitchFamily="34" charset="0"/>
                <a:ea typeface="Microsoft YaHei" panose="020B0503020204020204" pitchFamily="34" charset="-122"/>
                <a:cs typeface="Arial" panose="020B0604020202020204" pitchFamily="34" charset="0"/>
                <a:sym typeface="+mn-ea"/>
              </a:rPr>
              <a:t>Âm thổi liên tục</a:t>
            </a:r>
            <a:endParaRPr lang="en-US" altLang="vi-VN" sz="2400" b="1" dirty="0">
              <a:latin typeface="Arial" panose="020B0604020202020204" pitchFamily="34" charset="0"/>
              <a:ea typeface="Microsoft YaHei" panose="020B0503020204020204" pitchFamily="34" charset="-122"/>
              <a:cs typeface="Arial" panose="020B0604020202020204" pitchFamily="34" charset="0"/>
              <a:sym typeface="+mn-ea"/>
            </a:endParaRPr>
          </a:p>
        </p:txBody>
      </p:sp>
      <p:sp>
        <p:nvSpPr>
          <p:cNvPr id="7" name="椭圆 11"/>
          <p:cNvSpPr/>
          <p:nvPr/>
        </p:nvSpPr>
        <p:spPr>
          <a:xfrm>
            <a:off x="5646058" y="5457370"/>
            <a:ext cx="1393371" cy="1279979"/>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314" y="649968"/>
            <a:ext cx="10515600" cy="4351338"/>
          </a:xfrm>
        </p:spPr>
        <p:txBody>
          <a:bodyPr/>
          <a:lstStyle/>
          <a:p>
            <a:pPr marL="0" indent="0">
              <a:buFont typeface="Wingdings" panose="05000000000000000000" charset="0"/>
              <a:buNone/>
            </a:pPr>
            <a:r>
              <a:rPr lang="vi-VN" altLang="vi-VN" sz="2200" dirty="0">
                <a:effectLst/>
                <a:latin typeface="Comic Sans MS" panose="030F0702030302020204" charset="0"/>
                <a:ea typeface="Microsoft YaHei" panose="020B0503020204020204" pitchFamily="34" charset="-122"/>
                <a:cs typeface="Comic Sans MS" panose="030F0702030302020204" charset="0"/>
                <a:sym typeface="+mn-ea"/>
              </a:rPr>
              <a:t>2. Crackles: Âm thổi ngắt quãng</a:t>
            </a:r>
            <a:endParaRPr lang="vi-VN" altLang="vi-VN" sz="2200" dirty="0">
              <a:solidFill>
                <a:schemeClr val="tx1"/>
              </a:solidFill>
              <a:effectLst/>
              <a:latin typeface="Comic Sans MS" panose="030F0702030302020204" charset="0"/>
              <a:ea typeface="Microsoft YaHei" panose="020B0503020204020204" pitchFamily="34" charset="-122"/>
              <a:cs typeface="Comic Sans MS" panose="030F0702030302020204" charset="0"/>
              <a:sym typeface="+mn-ea"/>
            </a:endParaRPr>
          </a:p>
          <a:p>
            <a:pPr marL="342900" indent="-342900">
              <a:buFont typeface="Wingdings" panose="05000000000000000000" charset="0"/>
              <a:buChar char="Ø"/>
            </a:pPr>
            <a:r>
              <a:rPr lang="vi-VN" altLang="vi-VN" sz="2200" dirty="0">
                <a:effectLst/>
                <a:latin typeface="Comic Sans MS" panose="030F0702030302020204" charset="0"/>
                <a:ea typeface="Microsoft YaHei" panose="020B0503020204020204" pitchFamily="34" charset="-122"/>
                <a:cs typeface="Comic Sans MS" panose="030F0702030302020204" charset="0"/>
                <a:sym typeface="+mn-ea"/>
              </a:rPr>
              <a:t>fine crackles: ran nổ</a:t>
            </a:r>
            <a:endParaRPr lang="vi-VN" altLang="vi-VN" sz="2200" dirty="0">
              <a:solidFill>
                <a:schemeClr val="tx1"/>
              </a:solidFill>
              <a:effectLst/>
              <a:latin typeface="Comic Sans MS" panose="030F0702030302020204" charset="0"/>
              <a:ea typeface="Microsoft YaHei" panose="020B0503020204020204" pitchFamily="34" charset="-122"/>
              <a:cs typeface="Comic Sans MS" panose="030F0702030302020204" charset="0"/>
              <a:sym typeface="+mn-ea"/>
            </a:endParaRPr>
          </a:p>
          <a:p>
            <a:pPr marL="0" indent="0">
              <a:buFont typeface="Wingdings" panose="05000000000000000000" charset="0"/>
              <a:buNone/>
            </a:pPr>
            <a:r>
              <a:rPr lang="vi-VN" altLang="vi-VN" sz="2200" dirty="0">
                <a:effectLst/>
                <a:latin typeface="Comic Sans MS" panose="030F0702030302020204" charset="0"/>
                <a:ea typeface="Microsoft YaHei" panose="020B0503020204020204" pitchFamily="34" charset="-122"/>
                <a:cs typeface="Comic Sans MS" panose="030F0702030302020204" charset="0"/>
                <a:sym typeface="+mn-ea"/>
              </a:rPr>
              <a:t>- The sound quality of fine crackles is similar to the sound of hair rubbed between your fingers near the ear and may be heard in congestive heart failure and pulmonary fibrosis.</a:t>
            </a:r>
            <a:endParaRPr lang="vi-VN" altLang="vi-VN" sz="2200" dirty="0">
              <a:solidFill>
                <a:schemeClr val="tx1"/>
              </a:solidFill>
              <a:effectLst/>
              <a:latin typeface="Comic Sans MS" panose="030F0702030302020204" charset="0"/>
              <a:ea typeface="Microsoft YaHei" panose="020B0503020204020204" pitchFamily="34" charset="-122"/>
              <a:cs typeface="Comic Sans MS" panose="030F0702030302020204" charset="0"/>
              <a:sym typeface="+mn-ea"/>
            </a:endParaRPr>
          </a:p>
          <a:p>
            <a:pPr marL="285750" indent="-285750">
              <a:buFont typeface="Wingdings" panose="05000000000000000000" charset="0"/>
              <a:buChar char="Ø"/>
            </a:pPr>
            <a:r>
              <a:rPr lang="vi-VN" altLang="vi-VN" sz="2200" dirty="0">
                <a:effectLst/>
                <a:latin typeface="Comic Sans MS" panose="030F0702030302020204" charset="0"/>
                <a:ea typeface="Microsoft YaHei" panose="020B0503020204020204" pitchFamily="34" charset="-122"/>
                <a:cs typeface="Comic Sans MS" panose="030F0702030302020204" charset="0"/>
                <a:sym typeface="+mn-ea"/>
              </a:rPr>
              <a:t>Coarse crackle:  ran ẩm</a:t>
            </a:r>
            <a:endParaRPr lang="vi-VN" altLang="vi-VN" sz="2200" dirty="0">
              <a:solidFill>
                <a:schemeClr val="tx1"/>
              </a:solidFill>
              <a:effectLst/>
              <a:latin typeface="Comic Sans MS" panose="030F0702030302020204" charset="0"/>
              <a:ea typeface="Microsoft YaHei" panose="020B0503020204020204" pitchFamily="34" charset="-122"/>
              <a:cs typeface="Comic Sans MS" panose="030F0702030302020204" charset="0"/>
              <a:sym typeface="+mn-ea"/>
            </a:endParaRPr>
          </a:p>
          <a:p>
            <a:pPr marL="0" indent="0">
              <a:buFont typeface="Wingdings" panose="05000000000000000000" charset="0"/>
              <a:buNone/>
            </a:pPr>
            <a:r>
              <a:rPr lang="vi-VN" altLang="vi-VN" sz="2200" dirty="0">
                <a:effectLst/>
                <a:latin typeface="Comic Sans MS" panose="030F0702030302020204" charset="0"/>
                <a:ea typeface="Microsoft YaHei" panose="020B0503020204020204" pitchFamily="34" charset="-122"/>
                <a:cs typeface="Comic Sans MS" panose="030F0702030302020204" charset="0"/>
                <a:sym typeface="+mn-ea"/>
              </a:rPr>
              <a:t>- Coarse crackles are lower-pitched and moist-sounding, like pouring water out of a bottle or ripping open velcro. This lung sound is often a sign of adult respiratory distress syndrome (ARDS), early congestive heart failure, asthma and pulmonary oedema.</a:t>
            </a:r>
            <a:endParaRPr lang="vi-VN" altLang="vi-VN" sz="2200" dirty="0">
              <a:solidFill>
                <a:schemeClr val="tx1"/>
              </a:solidFill>
              <a:effectLst/>
              <a:latin typeface="Comic Sans MS" panose="030F0702030302020204" charset="0"/>
              <a:ea typeface="Microsoft YaHei" panose="020B0503020204020204" pitchFamily="34" charset="-122"/>
              <a:cs typeface="Comic Sans MS" panose="030F0702030302020204" charset="0"/>
              <a:sym typeface="+mn-ea"/>
            </a:endParaRPr>
          </a:p>
          <a:p>
            <a:endParaRPr lang="en-US" sz="2200" dirty="0">
              <a:effectLst/>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73254" cy="7039429"/>
          </a:xfrm>
        </p:spPr>
        <p:txBody>
          <a:bodyPr/>
          <a:lstStyle/>
          <a:p>
            <a:pPr marL="342900" indent="-342900">
              <a:lnSpc>
                <a:spcPct val="150000"/>
              </a:lnSpc>
              <a:buFont typeface="Wingdings" panose="05000000000000000000" charset="0"/>
              <a:buChar char="Ø"/>
            </a:pPr>
            <a:r>
              <a:rPr lang="vi-VN" altLang="vi-VN"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Stridor: thở rít </a:t>
            </a:r>
            <a:r>
              <a:rPr lang="vi-VN" altLang="vi-VN" sz="20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thanh quản</a:t>
            </a:r>
            <a:endParaRPr lang="vi-VN" altLang="vi-VN" sz="20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endParaRPr>
          </a:p>
          <a:p>
            <a:pPr marL="0" indent="0">
              <a:lnSpc>
                <a:spcPct val="150000"/>
              </a:lnSpc>
              <a:buFont typeface="Wingdings" panose="05000000000000000000" charset="0"/>
              <a:buNone/>
            </a:pPr>
            <a:r>
              <a:rPr lang="vi-VN" altLang="vi-VN" sz="2000" dirty="0" smtClean="0">
                <a:latin typeface="Arial" panose="020B0604020202020204" pitchFamily="34" charset="0"/>
                <a:ea typeface="Microsoft YaHei" panose="020B0503020204020204" pitchFamily="34" charset="-122"/>
                <a:cs typeface="Arial" panose="020B0604020202020204" pitchFamily="34" charset="0"/>
                <a:sym typeface="+mn-ea"/>
              </a:rPr>
              <a:t>- Stridor is a continuous, high-pitched, crowing sound heard predominantly on inspiration, over the upper airway. Stridor may be a sign of a life-threatening condition and should be treated as an emergency situation.</a:t>
            </a:r>
            <a:endParaRPr lang="vi-VN" altLang="vi-VN" sz="2000" dirty="0" smtClean="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0" indent="0">
              <a:lnSpc>
                <a:spcPct val="150000"/>
              </a:lnSpc>
              <a:buFont typeface="Wingdings" panose="05000000000000000000" charset="0"/>
              <a:buNone/>
            </a:pPr>
            <a:r>
              <a:rPr lang="vi-VN" altLang="vi-VN" sz="2000" dirty="0" smtClean="0">
                <a:latin typeface="Arial" panose="020B0604020202020204" pitchFamily="34" charset="0"/>
                <a:ea typeface="Microsoft YaHei" panose="020B0503020204020204" pitchFamily="34" charset="-122"/>
                <a:cs typeface="Arial" panose="020B0604020202020204" pitchFamily="34" charset="0"/>
                <a:sym typeface="+mn-ea"/>
              </a:rPr>
              <a:t>- </a:t>
            </a: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It usually indicates the partial obstruction of the larger airways, such as the trachea or a main bronchus, and requires immediate attention. It is also the most common type of breath sound heard in children with croup, though it is important to differentiate between croup and a foreign body airway obstruction.</a:t>
            </a:r>
            <a:endParaRPr lang="vi-VN" altLang="vi-V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0" indent="0">
              <a:lnSpc>
                <a:spcPct val="150000"/>
              </a:lnSpc>
              <a:buNone/>
            </a:pP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 It’s typically loudest over the anterior neck, as air moves turbulently over a partially-obstructed, upper airway.</a:t>
            </a:r>
            <a:endParaRPr lang="vi-VN" altLang="vi-V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marL="342900" indent="-342900">
              <a:lnSpc>
                <a:spcPct val="150000"/>
              </a:lnSpc>
              <a:buFont typeface="Wingdings" panose="05000000000000000000" charset="0"/>
              <a:buChar char="Ø"/>
            </a:pPr>
            <a:r>
              <a:rPr lang="vi-VN" altLang="vi-VN"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Grunting: thở </a:t>
            </a:r>
            <a:r>
              <a:rPr lang="vi-VN" altLang="vi-VN" sz="20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rên</a:t>
            </a:r>
            <a:endParaRPr lang="en-US" altLang="vi-VN" sz="20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endParaRPr>
          </a:p>
          <a:p>
            <a:pPr marL="0" indent="0">
              <a:lnSpc>
                <a:spcPct val="150000"/>
              </a:lnSpc>
              <a:buNone/>
            </a:pPr>
            <a:r>
              <a:rPr lang="en-US" altLang="vi-VN" sz="2000" dirty="0" smtClean="0">
                <a:latin typeface="Arial" panose="020B0604020202020204" pitchFamily="34" charset="0"/>
                <a:ea typeface="Microsoft YaHei" panose="020B0503020204020204" pitchFamily="34" charset="-122"/>
                <a:cs typeface="Arial" panose="020B0604020202020204" pitchFamily="34" charset="0"/>
                <a:sym typeface="+mn-ea"/>
              </a:rPr>
              <a:t>- Expiratory noise made by neonates with resspiratory problems. </a:t>
            </a:r>
            <a:endParaRPr lang="en-US" altLang="vi-VN" sz="2000" dirty="0" smtClean="0">
              <a:latin typeface="Arial" panose="020B0604020202020204" pitchFamily="34" charset="0"/>
              <a:ea typeface="Microsoft YaHei" panose="020B0503020204020204" pitchFamily="34" charset="-122"/>
              <a:cs typeface="Arial" panose="020B0604020202020204" pitchFamily="34" charset="0"/>
              <a:sym typeface="+mn-ea"/>
            </a:endParaRPr>
          </a:p>
          <a:p>
            <a:pPr marL="342900" indent="-342900">
              <a:lnSpc>
                <a:spcPct val="150000"/>
              </a:lnSpc>
              <a:buFont typeface="Wingdings" panose="05000000000000000000" charset="0"/>
              <a:buChar char="Ø"/>
            </a:pPr>
            <a:r>
              <a:rPr lang="vi-VN" altLang="vi-VN" sz="2000" dirty="0" smtClean="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Snoring</a:t>
            </a:r>
            <a:r>
              <a:rPr lang="vi-VN" altLang="vi-VN"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 </a:t>
            </a:r>
            <a:r>
              <a:rPr lang="en-US" altLang="vi-VN"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 t</a:t>
            </a:r>
            <a:r>
              <a:rPr lang="vi-VN" altLang="en-US"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rPr>
              <a:t>iếng ngáy) </a:t>
            </a:r>
            <a:endParaRPr lang="vi-VN" altLang="en-US" sz="2000" dirty="0">
              <a:solidFill>
                <a:schemeClr val="accent2"/>
              </a:solidFill>
              <a:latin typeface="Arial" panose="020B0604020202020204" pitchFamily="34" charset="0"/>
              <a:ea typeface="Microsoft YaHei" panose="020B0503020204020204" pitchFamily="34" charset="-122"/>
              <a:cs typeface="Arial" panose="020B0604020202020204" pitchFamily="34" charset="0"/>
              <a:sym typeface="+mn-ea"/>
            </a:endParaRPr>
          </a:p>
          <a:p>
            <a:pPr marL="0" indent="0">
              <a:lnSpc>
                <a:spcPct val="150000"/>
              </a:lnSpc>
              <a:buFont typeface="Wingdings" panose="05000000000000000000" charset="0"/>
              <a:buNone/>
            </a:pPr>
            <a:r>
              <a:rPr lang="vi-VN" altLang="vi-VN" sz="2000" dirty="0">
                <a:latin typeface="Arial" panose="020B0604020202020204" pitchFamily="34" charset="0"/>
                <a:ea typeface="Microsoft YaHei" panose="020B0503020204020204" pitchFamily="34" charset="-122"/>
                <a:cs typeface="Arial" panose="020B0604020202020204" pitchFamily="34" charset="0"/>
                <a:sym typeface="+mn-ea"/>
              </a:rPr>
              <a:t>- Due to the vibration of the tissues in the pharynx, both can be breathed in and exhaled</a:t>
            </a:r>
            <a:r>
              <a:rPr lang="en-US" altLang="vi-VN" sz="2000" dirty="0">
                <a:latin typeface="Arial" panose="020B0604020202020204" pitchFamily="34" charset="0"/>
                <a:ea typeface="Microsoft YaHei" panose="020B0503020204020204" pitchFamily="34" charset="-122"/>
                <a:cs typeface="Arial" panose="020B0604020202020204" pitchFamily="34" charset="0"/>
                <a:sym typeface="+mn-ea"/>
              </a:rPr>
              <a:t>.</a:t>
            </a:r>
            <a:endParaRPr lang="vi-VN" altLang="vi-VN" sz="2000" dirty="0">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buFont typeface="Wingdings" panose="05000000000000000000" charset="0"/>
            </a:pPr>
            <a:endParaRPr lang="vi-VN" altLang="vi-V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mn-ea"/>
            </a:endParaRP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anim calcmode="lin" valueType="num">
                                      <p:cBhvr>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anim calcmode="lin" valueType="num">
                                      <p:cBhvr>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anim calcmode="lin" valueType="num">
                                      <p:cBhvr>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anim calcmode="lin" valueType="num">
                                      <p:cBhvr>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5"/>
          <p:cNvSpPr txBox="1"/>
          <p:nvPr/>
        </p:nvSpPr>
        <p:spPr>
          <a:xfrm>
            <a:off x="1025208" y="279400"/>
            <a:ext cx="4252912" cy="1106805"/>
          </a:xfrm>
          <a:prstGeom prst="rect">
            <a:avLst/>
          </a:prstGeom>
          <a:noFill/>
          <a:ln w="9525">
            <a:noFill/>
          </a:ln>
        </p:spPr>
        <p:txBody>
          <a:bodyPr anchor="t">
            <a:spAutoFit/>
          </a:bodyPr>
          <a:lstStyle/>
          <a:p>
            <a:r>
              <a:rPr lang="vi-VN" altLang="zh-CN" sz="6600" b="1" dirty="0">
                <a:solidFill>
                  <a:schemeClr val="tx1"/>
                </a:solidFill>
                <a:effectLst>
                  <a:outerShdw blurRad="38100" dist="19050" dir="2700000" algn="tl" rotWithShape="0">
                    <a:schemeClr val="dk1">
                      <a:alpha val="40000"/>
                    </a:schemeClr>
                  </a:outerShdw>
                </a:effectLst>
                <a:ea typeface="Calibri" panose="020F0502020204030204" pitchFamily="34" charset="0"/>
                <a:cs typeface="Calibri" panose="020F0502020204030204" pitchFamily="34" charset="0"/>
              </a:rPr>
              <a:t>Causes</a:t>
            </a:r>
            <a:endParaRPr lang="vi-VN" altLang="zh-CN" sz="6600" b="1" dirty="0">
              <a:solidFill>
                <a:schemeClr val="tx1"/>
              </a:solidFill>
              <a:effectLst>
                <a:outerShdw blurRad="38100" dist="19050" dir="2700000" algn="tl" rotWithShape="0">
                  <a:schemeClr val="dk1">
                    <a:alpha val="40000"/>
                  </a:schemeClr>
                </a:outerShdw>
              </a:effectLst>
              <a:ea typeface="Calibri" panose="020F0502020204030204" pitchFamily="34" charset="0"/>
              <a:cs typeface="Calibri" panose="020F0502020204030204" pitchFamily="34" charset="0"/>
            </a:endParaRPr>
          </a:p>
        </p:txBody>
      </p:sp>
      <p:sp>
        <p:nvSpPr>
          <p:cNvPr id="3" name="椭圆 2"/>
          <p:cNvSpPr/>
          <p:nvPr/>
        </p:nvSpPr>
        <p:spPr>
          <a:xfrm>
            <a:off x="1512888" y="1998345"/>
            <a:ext cx="922338" cy="92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3"/>
          <p:cNvSpPr/>
          <p:nvPr/>
        </p:nvSpPr>
        <p:spPr>
          <a:xfrm>
            <a:off x="4581208" y="3921443"/>
            <a:ext cx="922338" cy="9223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077075" y="1886585"/>
            <a:ext cx="922338" cy="92233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0" name="TextBox 13"/>
          <p:cNvSpPr txBox="1"/>
          <p:nvPr/>
        </p:nvSpPr>
        <p:spPr>
          <a:xfrm>
            <a:off x="2609215" y="2275205"/>
            <a:ext cx="2774315" cy="368935"/>
          </a:xfrm>
          <a:prstGeom prst="rect">
            <a:avLst/>
          </a:prstGeom>
          <a:noFill/>
          <a:ln w="9525">
            <a:noFill/>
          </a:ln>
        </p:spPr>
        <p:txBody>
          <a:bodyPr wrap="square" lIns="0" tIns="0" rIns="0" bIns="0" anchor="t">
            <a:spAutoFit/>
          </a:bodyPr>
          <a:lstStyle/>
          <a:p>
            <a:pPr defTabSz="1216025">
              <a:spcBef>
                <a:spcPct val="20000"/>
              </a:spcBef>
            </a:pPr>
            <a:r>
              <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MECHANISM</a:t>
            </a:r>
            <a:endPar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2302" name="TextBox 13"/>
          <p:cNvSpPr txBox="1"/>
          <p:nvPr/>
        </p:nvSpPr>
        <p:spPr>
          <a:xfrm>
            <a:off x="5676900" y="4198620"/>
            <a:ext cx="1400175" cy="368935"/>
          </a:xfrm>
          <a:prstGeom prst="rect">
            <a:avLst/>
          </a:prstGeom>
          <a:noFill/>
          <a:ln w="9525">
            <a:noFill/>
          </a:ln>
        </p:spPr>
        <p:txBody>
          <a:bodyPr lIns="0" tIns="0" rIns="0" bIns="0" anchor="t">
            <a:spAutoFit/>
          </a:bodyPr>
          <a:lstStyle/>
          <a:p>
            <a:pPr defTabSz="1216025">
              <a:spcBef>
                <a:spcPct val="20000"/>
              </a:spcBef>
            </a:pPr>
            <a:r>
              <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AGES</a:t>
            </a:r>
            <a:endPar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6" name="TextBox 13"/>
          <p:cNvSpPr txBox="1"/>
          <p:nvPr/>
        </p:nvSpPr>
        <p:spPr>
          <a:xfrm>
            <a:off x="8201025" y="1868805"/>
            <a:ext cx="2902585" cy="1181735"/>
          </a:xfrm>
          <a:prstGeom prst="rect">
            <a:avLst/>
          </a:prstGeom>
          <a:noFill/>
          <a:ln w="9525">
            <a:noFill/>
          </a:ln>
        </p:spPr>
        <p:txBody>
          <a:bodyPr wrap="square" lIns="0" tIns="0" rIns="0" bIns="0" anchor="t">
            <a:spAutoFit/>
          </a:bodyPr>
          <a:lstStyle/>
          <a:p>
            <a:pPr defTabSz="1216025">
              <a:spcBef>
                <a:spcPct val="20000"/>
              </a:spcBef>
            </a:pPr>
            <a:r>
              <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ACUTE OR CHRONIC OR RECCURENT</a:t>
            </a:r>
            <a:endPar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vi-VN" altLang="en-US"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5"/>
          <p:cNvSpPr txBox="1"/>
          <p:nvPr/>
        </p:nvSpPr>
        <p:spPr>
          <a:xfrm>
            <a:off x="386080" y="295275"/>
            <a:ext cx="6910705" cy="553085"/>
          </a:xfrm>
          <a:prstGeom prst="rect">
            <a:avLst/>
          </a:prstGeom>
          <a:noFill/>
          <a:ln w="9525">
            <a:noFill/>
          </a:ln>
        </p:spPr>
        <p:txBody>
          <a:bodyPr wrap="square" anchor="t">
            <a:spAutoFit/>
          </a:bodyPr>
          <a:lstStyle/>
          <a:p>
            <a:r>
              <a:rPr lang="vi-VN" altLang="en-US" sz="3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rPr>
              <a:t>DEFINITION</a:t>
            </a:r>
            <a:r>
              <a:rPr lang="vi-VN" altLang="en-US" sz="3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rPr>
              <a:t> AND MECHANISM</a:t>
            </a:r>
            <a:endParaRPr lang="vi-VN" altLang="en-US" sz="3000" b="1" dirty="0">
              <a:solidFill>
                <a:schemeClr val="accent1"/>
              </a:solidFill>
              <a:effectLst>
                <a:outerShdw blurRad="38100" dist="25400" dir="5400000" algn="ctr" rotWithShape="0">
                  <a:srgbClr val="6E747A">
                    <a:alpha val="43000"/>
                  </a:srgbClr>
                </a:outerShdw>
              </a:effectLst>
              <a:ea typeface="SimSun" panose="02010600030101010101" pitchFamily="2" charset="-122"/>
              <a:cs typeface="Calibri" panose="020F0502020204030204" pitchFamily="34" charset="0"/>
            </a:endParaRPr>
          </a:p>
        </p:txBody>
      </p:sp>
      <p:sp>
        <p:nvSpPr>
          <p:cNvPr id="3" name="모서리가 둥근 직사각형 20"/>
          <p:cNvSpPr/>
          <p:nvPr/>
        </p:nvSpPr>
        <p:spPr>
          <a:xfrm>
            <a:off x="6215380" y="3850005"/>
            <a:ext cx="5292725" cy="2983230"/>
          </a:xfrm>
          <a:prstGeom prst="roundRect">
            <a:avLst>
              <a:gd name="adj" fmla="val 10016"/>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모서리가 둥근 직사각형 17"/>
          <p:cNvSpPr/>
          <p:nvPr/>
        </p:nvSpPr>
        <p:spPr>
          <a:xfrm>
            <a:off x="497840" y="894080"/>
            <a:ext cx="5581015" cy="2817495"/>
          </a:xfrm>
          <a:prstGeom prst="roundRect">
            <a:avLst>
              <a:gd name="adj" fmla="val 7355"/>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rPr>
              <a:t> </a:t>
            </a:r>
            <a:endParaRPr kumimoji="0" lang="ko-KR"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모서리가 둥근 직사각형 18"/>
          <p:cNvSpPr/>
          <p:nvPr/>
        </p:nvSpPr>
        <p:spPr>
          <a:xfrm>
            <a:off x="6215380" y="894080"/>
            <a:ext cx="5292725" cy="2817495"/>
          </a:xfrm>
          <a:prstGeom prst="roundRect">
            <a:avLst>
              <a:gd name="adj" fmla="val 536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모서리가 둥근 직사각형 19"/>
          <p:cNvSpPr/>
          <p:nvPr/>
        </p:nvSpPr>
        <p:spPr>
          <a:xfrm>
            <a:off x="497840" y="3850005"/>
            <a:ext cx="5581015" cy="2983230"/>
          </a:xfrm>
          <a:prstGeom prst="roundRect">
            <a:avLst>
              <a:gd name="adj" fmla="val 6690"/>
            </a:avLst>
          </a:prstGeom>
          <a:gradFill>
            <a:gsLst>
              <a:gs pos="0">
                <a:srgbClr val="14CD68"/>
              </a:gs>
              <a:gs pos="100000">
                <a:srgbClr val="0B6E38"/>
              </a:gs>
            </a:gsLst>
            <a:lin ang="1620000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椭圆 7"/>
          <p:cNvSpPr/>
          <p:nvPr/>
        </p:nvSpPr>
        <p:spPr>
          <a:xfrm>
            <a:off x="4864100" y="2366963"/>
            <a:ext cx="2581275" cy="25828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모서리가 둥근 직사각형 21"/>
          <p:cNvSpPr/>
          <p:nvPr/>
        </p:nvSpPr>
        <p:spPr>
          <a:xfrm>
            <a:off x="2301875" y="180340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0" name="모서리가 둥근 직사각형 22"/>
          <p:cNvSpPr/>
          <p:nvPr/>
        </p:nvSpPr>
        <p:spPr>
          <a:xfrm>
            <a:off x="6403975" y="180340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1" name="모서리가 둥근 직사각형 23"/>
          <p:cNvSpPr/>
          <p:nvPr/>
        </p:nvSpPr>
        <p:spPr>
          <a:xfrm>
            <a:off x="2301875" y="389255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2" name="모서리가 둥근 직사각형 24"/>
          <p:cNvSpPr/>
          <p:nvPr/>
        </p:nvSpPr>
        <p:spPr>
          <a:xfrm>
            <a:off x="6403975" y="3892550"/>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3" name="타원 25@|1FFC:0|FBC:0|LFC:16777215|LBC:16777215"/>
          <p:cNvSpPr/>
          <p:nvPr/>
        </p:nvSpPr>
        <p:spPr>
          <a:xfrm>
            <a:off x="5056188" y="2565400"/>
            <a:ext cx="2239963" cy="22399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4" name="원호 27@|1FFC:0|FBC:0|LFC:12566463|LBC:16777215"/>
          <p:cNvSpPr/>
          <p:nvPr/>
        </p:nvSpPr>
        <p:spPr>
          <a:xfrm>
            <a:off x="5281613" y="2776538"/>
            <a:ext cx="1806575" cy="1808163"/>
          </a:xfrm>
          <a:prstGeom prst="arc">
            <a:avLst>
              <a:gd name="adj1" fmla="val 16200000"/>
              <a:gd name="adj2" fmla="val 12086864"/>
            </a:avLst>
          </a:prstGeom>
          <a:noFill/>
          <a:ln w="63500" cap="flat" cmpd="sng" algn="ctr">
            <a:solidFill>
              <a:srgbClr val="FFBF53"/>
            </a:solidFill>
            <a:prstDash val="solid"/>
            <a:tailEnd type="triangle" w="lg" len="lg"/>
          </a:ln>
          <a:effec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5" name="Freeform 252"/>
          <p:cNvSpPr>
            <a:spLocks noEditPoints="1"/>
          </p:cNvSpPr>
          <p:nvPr/>
        </p:nvSpPr>
        <p:spPr bwMode="auto">
          <a:xfrm>
            <a:off x="5643563" y="3221038"/>
            <a:ext cx="1036638" cy="982663"/>
          </a:xfrm>
          <a:custGeom>
            <a:avLst/>
            <a:gdLst>
              <a:gd name="T0" fmla="*/ 294 w 301"/>
              <a:gd name="T1" fmla="*/ 107 h 285"/>
              <a:gd name="T2" fmla="*/ 137 w 301"/>
              <a:gd name="T3" fmla="*/ 9 h 285"/>
              <a:gd name="T4" fmla="*/ 7 w 301"/>
              <a:gd name="T5" fmla="*/ 139 h 285"/>
              <a:gd name="T6" fmla="*/ 64 w 301"/>
              <a:gd name="T7" fmla="*/ 218 h 285"/>
              <a:gd name="T8" fmla="*/ 36 w 301"/>
              <a:gd name="T9" fmla="*/ 268 h 285"/>
              <a:gd name="T10" fmla="*/ 122 w 301"/>
              <a:gd name="T11" fmla="*/ 237 h 285"/>
              <a:gd name="T12" fmla="*/ 164 w 301"/>
              <a:gd name="T13" fmla="*/ 237 h 285"/>
              <a:gd name="T14" fmla="*/ 294 w 301"/>
              <a:gd name="T15" fmla="*/ 107 h 285"/>
              <a:gd name="T16" fmla="*/ 80 w 301"/>
              <a:gd name="T17" fmla="*/ 143 h 285"/>
              <a:gd name="T18" fmla="*/ 60 w 301"/>
              <a:gd name="T19" fmla="*/ 123 h 285"/>
              <a:gd name="T20" fmla="*/ 80 w 301"/>
              <a:gd name="T21" fmla="*/ 103 h 285"/>
              <a:gd name="T22" fmla="*/ 100 w 301"/>
              <a:gd name="T23" fmla="*/ 123 h 285"/>
              <a:gd name="T24" fmla="*/ 80 w 301"/>
              <a:gd name="T25" fmla="*/ 143 h 285"/>
              <a:gd name="T26" fmla="*/ 151 w 301"/>
              <a:gd name="T27" fmla="*/ 143 h 285"/>
              <a:gd name="T28" fmla="*/ 131 w 301"/>
              <a:gd name="T29" fmla="*/ 123 h 285"/>
              <a:gd name="T30" fmla="*/ 151 w 301"/>
              <a:gd name="T31" fmla="*/ 103 h 285"/>
              <a:gd name="T32" fmla="*/ 172 w 301"/>
              <a:gd name="T33" fmla="*/ 123 h 285"/>
              <a:gd name="T34" fmla="*/ 151 w 301"/>
              <a:gd name="T35" fmla="*/ 143 h 285"/>
              <a:gd name="T36" fmla="*/ 223 w 301"/>
              <a:gd name="T37" fmla="*/ 143 h 285"/>
              <a:gd name="T38" fmla="*/ 203 w 301"/>
              <a:gd name="T39" fmla="*/ 123 h 285"/>
              <a:gd name="T40" fmla="*/ 223 w 301"/>
              <a:gd name="T41" fmla="*/ 103 h 285"/>
              <a:gd name="T42" fmla="*/ 243 w 301"/>
              <a:gd name="T43" fmla="*/ 123 h 285"/>
              <a:gd name="T44" fmla="*/ 223 w 301"/>
              <a:gd name="T45" fmla="*/ 1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FFBF5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6" name="TextBox 13"/>
          <p:cNvSpPr txBox="1"/>
          <p:nvPr/>
        </p:nvSpPr>
        <p:spPr>
          <a:xfrm>
            <a:off x="969010" y="1032510"/>
            <a:ext cx="3615690" cy="1846580"/>
          </a:xfrm>
          <a:prstGeom prst="rect">
            <a:avLst/>
          </a:prstGeom>
          <a:noFill/>
          <a:ln w="9525">
            <a:noFill/>
          </a:ln>
        </p:spPr>
        <p:txBody>
          <a:bodyPr wrap="square" lIns="0" tIns="0" rIns="0" bIns="0" anchor="t">
            <a:spAutoFit/>
          </a:bodyPr>
          <a:lstStyle/>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Wheezing refers to high pitched whistling sounds heard without auscultation</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8" name="TextBox 13"/>
          <p:cNvSpPr txBox="1"/>
          <p:nvPr/>
        </p:nvSpPr>
        <p:spPr>
          <a:xfrm>
            <a:off x="969645" y="4394200"/>
            <a:ext cx="4312285" cy="923290"/>
          </a:xfrm>
          <a:prstGeom prst="rect">
            <a:avLst/>
          </a:prstGeom>
          <a:noFill/>
          <a:ln w="9525">
            <a:noFill/>
          </a:ln>
        </p:spPr>
        <p:txBody>
          <a:bodyPr wrap="square" lIns="0" tIns="0" rIns="0" bIns="0" anchor="t">
            <a:spAutoFit/>
          </a:bodyPr>
          <a:lstStyle/>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Sufficient air flow must be there</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0" name="TextBox 13"/>
          <p:cNvSpPr txBox="1"/>
          <p:nvPr/>
        </p:nvSpPr>
        <p:spPr>
          <a:xfrm>
            <a:off x="7089140" y="1136650"/>
            <a:ext cx="4163695" cy="2308225"/>
          </a:xfrm>
          <a:prstGeom prst="rect">
            <a:avLst/>
          </a:prstGeom>
          <a:noFill/>
          <a:ln w="9525">
            <a:noFill/>
          </a:ln>
        </p:spPr>
        <p:txBody>
          <a:bodyPr wrap="square" lIns="0" tIns="0" rIns="0" bIns="0" anchor="t">
            <a:spAutoFit/>
          </a:bodyPr>
          <a:lstStyle/>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Partial obstruction of the bronchi and bronchioles leading to narrowing produce wheezing</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2" name="TextBox 13"/>
          <p:cNvSpPr txBox="1"/>
          <p:nvPr/>
        </p:nvSpPr>
        <p:spPr>
          <a:xfrm>
            <a:off x="7406005" y="4338955"/>
            <a:ext cx="2647315" cy="1846580"/>
          </a:xfrm>
          <a:prstGeom prst="rect">
            <a:avLst/>
          </a:prstGeom>
          <a:noFill/>
          <a:ln w="9525">
            <a:noFill/>
          </a:ln>
        </p:spPr>
        <p:txBody>
          <a:bodyPr wrap="square" lIns="0" tIns="0" rIns="0" bIns="0" anchor="t">
            <a:spAutoFit/>
          </a:bodyPr>
          <a:lstStyle/>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It may be due to causes within lumen or in the walls of bronchi</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8576</Words>
  <Application>WPS Presentation</Application>
  <PresentationFormat>Custom</PresentationFormat>
  <Paragraphs>398</Paragraphs>
  <Slides>28</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Calibri</vt:lpstr>
      <vt:lpstr>Comic Sans MS</vt:lpstr>
      <vt:lpstr>Microsoft YaHei</vt:lpstr>
      <vt:lpstr>Wingdings</vt:lpstr>
      <vt:lpstr>Gulim</vt:lpstr>
      <vt:lpstr>Times New Roman</vt:lpstr>
      <vt:lpstr>Calibri Light</vt:lpstr>
      <vt:lpstr>Arial Unicode MS</vt:lpstr>
      <vt:lpstr>Adobe Myungjo Std M</vt:lpstr>
      <vt:lpstr>Office 主题</vt:lpstr>
      <vt:lpstr>Wheezing chest in pediatric age group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google1587824909</cp:lastModifiedBy>
  <cp:revision>71</cp:revision>
  <dcterms:created xsi:type="dcterms:W3CDTF">2015-07-04T02:09:00Z</dcterms:created>
  <dcterms:modified xsi:type="dcterms:W3CDTF">2020-06-18T17:15:39Z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