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45"/>
  </p:notesMasterIdLst>
  <p:sldIdLst>
    <p:sldId id="266" r:id="rId2"/>
    <p:sldId id="288" r:id="rId3"/>
    <p:sldId id="258" r:id="rId4"/>
    <p:sldId id="259" r:id="rId5"/>
    <p:sldId id="260" r:id="rId6"/>
    <p:sldId id="261" r:id="rId7"/>
    <p:sldId id="262" r:id="rId8"/>
    <p:sldId id="263" r:id="rId9"/>
    <p:sldId id="264" r:id="rId10"/>
    <p:sldId id="265" r:id="rId11"/>
    <p:sldId id="267" r:id="rId12"/>
    <p:sldId id="294"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302" r:id="rId29"/>
    <p:sldId id="284" r:id="rId30"/>
    <p:sldId id="285" r:id="rId31"/>
    <p:sldId id="299" r:id="rId32"/>
    <p:sldId id="286" r:id="rId33"/>
    <p:sldId id="287" r:id="rId34"/>
    <p:sldId id="289" r:id="rId35"/>
    <p:sldId id="290" r:id="rId36"/>
    <p:sldId id="298" r:id="rId37"/>
    <p:sldId id="295" r:id="rId38"/>
    <p:sldId id="296" r:id="rId39"/>
    <p:sldId id="297" r:id="rId40"/>
    <p:sldId id="300" r:id="rId41"/>
    <p:sldId id="301" r:id="rId42"/>
    <p:sldId id="292" r:id="rId43"/>
    <p:sldId id="29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95C7F2-DFC6-49E3-87DA-3D160BFCCA0B}" type="datetimeFigureOut">
              <a:rPr lang="en-US" smtClean="0"/>
              <a:t>4/17/2019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BF2304-EBD5-4FC7-BD86-2BB9FE6F7327}" type="slidenum">
              <a:rPr lang="en-US" smtClean="0"/>
              <a:t>‹#›</a:t>
            </a:fld>
            <a:endParaRPr lang="en-US"/>
          </a:p>
        </p:txBody>
      </p:sp>
    </p:spTree>
    <p:extLst>
      <p:ext uri="{BB962C8B-B14F-4D97-AF65-F5344CB8AC3E}">
        <p14:creationId xmlns:p14="http://schemas.microsoft.com/office/powerpoint/2010/main" val="2323361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eaLnBrk="0" fontAlgn="base" hangingPunct="0">
              <a:spcBef>
                <a:spcPct val="0"/>
              </a:spcBef>
              <a:spcAft>
                <a:spcPct val="0"/>
              </a:spcAft>
              <a:defRPr>
                <a:solidFill>
                  <a:schemeClr val="tx1"/>
                </a:solidFill>
                <a:latin typeface="Tw Cen MT" pitchFamily="34" charset="0"/>
              </a:defRPr>
            </a:lvl6pPr>
            <a:lvl7pPr marL="2971800" indent="-228600" defTabSz="457200" eaLnBrk="0" fontAlgn="base" hangingPunct="0">
              <a:spcBef>
                <a:spcPct val="0"/>
              </a:spcBef>
              <a:spcAft>
                <a:spcPct val="0"/>
              </a:spcAft>
              <a:defRPr>
                <a:solidFill>
                  <a:schemeClr val="tx1"/>
                </a:solidFill>
                <a:latin typeface="Tw Cen MT" pitchFamily="34" charset="0"/>
              </a:defRPr>
            </a:lvl7pPr>
            <a:lvl8pPr marL="3429000" indent="-228600" defTabSz="457200" eaLnBrk="0" fontAlgn="base" hangingPunct="0">
              <a:spcBef>
                <a:spcPct val="0"/>
              </a:spcBef>
              <a:spcAft>
                <a:spcPct val="0"/>
              </a:spcAft>
              <a:defRPr>
                <a:solidFill>
                  <a:schemeClr val="tx1"/>
                </a:solidFill>
                <a:latin typeface="Tw Cen MT" pitchFamily="34" charset="0"/>
              </a:defRPr>
            </a:lvl8pPr>
            <a:lvl9pPr marL="3886200" indent="-228600" defTabSz="457200" eaLnBrk="0" fontAlgn="base" hangingPunct="0">
              <a:spcBef>
                <a:spcPct val="0"/>
              </a:spcBef>
              <a:spcAft>
                <a:spcPct val="0"/>
              </a:spcAft>
              <a:defRPr>
                <a:solidFill>
                  <a:schemeClr val="tx1"/>
                </a:solidFill>
                <a:latin typeface="Tw Cen MT" pitchFamily="34" charset="0"/>
              </a:defRPr>
            </a:lvl9pPr>
          </a:lstStyle>
          <a:p>
            <a:fld id="{E4E4250F-184E-4BEF-8C40-2AB65C170EF9}" type="slidenum">
              <a:rPr lang="en-US" altLang="en-US">
                <a:solidFill>
                  <a:prstClr val="black"/>
                </a:solidFill>
              </a:rPr>
              <a:pPr/>
              <a:t>1</a:t>
            </a:fld>
            <a:endParaRPr lang="en-US"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10</a:t>
            </a:fld>
            <a:endParaRPr lang="en-US"/>
          </a:p>
        </p:txBody>
      </p:sp>
    </p:spTree>
    <p:extLst>
      <p:ext uri="{BB962C8B-B14F-4D97-AF65-F5344CB8AC3E}">
        <p14:creationId xmlns:p14="http://schemas.microsoft.com/office/powerpoint/2010/main" val="1606237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11</a:t>
            </a:fld>
            <a:endParaRPr lang="en-US"/>
          </a:p>
        </p:txBody>
      </p:sp>
    </p:spTree>
    <p:extLst>
      <p:ext uri="{BB962C8B-B14F-4D97-AF65-F5344CB8AC3E}">
        <p14:creationId xmlns:p14="http://schemas.microsoft.com/office/powerpoint/2010/main" val="3880147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12</a:t>
            </a:fld>
            <a:endParaRPr lang="en-US"/>
          </a:p>
        </p:txBody>
      </p:sp>
    </p:spTree>
    <p:extLst>
      <p:ext uri="{BB962C8B-B14F-4D97-AF65-F5344CB8AC3E}">
        <p14:creationId xmlns:p14="http://schemas.microsoft.com/office/powerpoint/2010/main" val="2645113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13</a:t>
            </a:fld>
            <a:endParaRPr lang="en-US"/>
          </a:p>
        </p:txBody>
      </p:sp>
    </p:spTree>
    <p:extLst>
      <p:ext uri="{BB962C8B-B14F-4D97-AF65-F5344CB8AC3E}">
        <p14:creationId xmlns:p14="http://schemas.microsoft.com/office/powerpoint/2010/main" val="3618626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14</a:t>
            </a:fld>
            <a:endParaRPr lang="en-US"/>
          </a:p>
        </p:txBody>
      </p:sp>
    </p:spTree>
    <p:extLst>
      <p:ext uri="{BB962C8B-B14F-4D97-AF65-F5344CB8AC3E}">
        <p14:creationId xmlns:p14="http://schemas.microsoft.com/office/powerpoint/2010/main" val="2279203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15</a:t>
            </a:fld>
            <a:endParaRPr lang="en-US"/>
          </a:p>
        </p:txBody>
      </p:sp>
    </p:spTree>
    <p:extLst>
      <p:ext uri="{BB962C8B-B14F-4D97-AF65-F5344CB8AC3E}">
        <p14:creationId xmlns:p14="http://schemas.microsoft.com/office/powerpoint/2010/main" val="3519678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16</a:t>
            </a:fld>
            <a:endParaRPr lang="en-US"/>
          </a:p>
        </p:txBody>
      </p:sp>
    </p:spTree>
    <p:extLst>
      <p:ext uri="{BB962C8B-B14F-4D97-AF65-F5344CB8AC3E}">
        <p14:creationId xmlns:p14="http://schemas.microsoft.com/office/powerpoint/2010/main" val="2715225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17</a:t>
            </a:fld>
            <a:endParaRPr lang="en-US"/>
          </a:p>
        </p:txBody>
      </p:sp>
    </p:spTree>
    <p:extLst>
      <p:ext uri="{BB962C8B-B14F-4D97-AF65-F5344CB8AC3E}">
        <p14:creationId xmlns:p14="http://schemas.microsoft.com/office/powerpoint/2010/main" val="2604454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18</a:t>
            </a:fld>
            <a:endParaRPr lang="en-US"/>
          </a:p>
        </p:txBody>
      </p:sp>
    </p:spTree>
    <p:extLst>
      <p:ext uri="{BB962C8B-B14F-4D97-AF65-F5344CB8AC3E}">
        <p14:creationId xmlns:p14="http://schemas.microsoft.com/office/powerpoint/2010/main" val="1376681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19</a:t>
            </a:fld>
            <a:endParaRPr lang="en-US"/>
          </a:p>
        </p:txBody>
      </p:sp>
    </p:spTree>
    <p:extLst>
      <p:ext uri="{BB962C8B-B14F-4D97-AF65-F5344CB8AC3E}">
        <p14:creationId xmlns:p14="http://schemas.microsoft.com/office/powerpoint/2010/main" val="2019312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2</a:t>
            </a:fld>
            <a:endParaRPr lang="en-US"/>
          </a:p>
        </p:txBody>
      </p:sp>
    </p:spTree>
    <p:extLst>
      <p:ext uri="{BB962C8B-B14F-4D97-AF65-F5344CB8AC3E}">
        <p14:creationId xmlns:p14="http://schemas.microsoft.com/office/powerpoint/2010/main" val="1970626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20</a:t>
            </a:fld>
            <a:endParaRPr lang="en-US"/>
          </a:p>
        </p:txBody>
      </p:sp>
    </p:spTree>
    <p:extLst>
      <p:ext uri="{BB962C8B-B14F-4D97-AF65-F5344CB8AC3E}">
        <p14:creationId xmlns:p14="http://schemas.microsoft.com/office/powerpoint/2010/main" val="1886277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21</a:t>
            </a:fld>
            <a:endParaRPr lang="en-US"/>
          </a:p>
        </p:txBody>
      </p:sp>
    </p:spTree>
    <p:extLst>
      <p:ext uri="{BB962C8B-B14F-4D97-AF65-F5344CB8AC3E}">
        <p14:creationId xmlns:p14="http://schemas.microsoft.com/office/powerpoint/2010/main" val="797825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22</a:t>
            </a:fld>
            <a:endParaRPr lang="en-US"/>
          </a:p>
        </p:txBody>
      </p:sp>
    </p:spTree>
    <p:extLst>
      <p:ext uri="{BB962C8B-B14F-4D97-AF65-F5344CB8AC3E}">
        <p14:creationId xmlns:p14="http://schemas.microsoft.com/office/powerpoint/2010/main" val="1903066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23</a:t>
            </a:fld>
            <a:endParaRPr lang="en-US"/>
          </a:p>
        </p:txBody>
      </p:sp>
    </p:spTree>
    <p:extLst>
      <p:ext uri="{BB962C8B-B14F-4D97-AF65-F5344CB8AC3E}">
        <p14:creationId xmlns:p14="http://schemas.microsoft.com/office/powerpoint/2010/main" val="38615604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24</a:t>
            </a:fld>
            <a:endParaRPr lang="en-US"/>
          </a:p>
        </p:txBody>
      </p:sp>
    </p:spTree>
    <p:extLst>
      <p:ext uri="{BB962C8B-B14F-4D97-AF65-F5344CB8AC3E}">
        <p14:creationId xmlns:p14="http://schemas.microsoft.com/office/powerpoint/2010/main" val="2437336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25</a:t>
            </a:fld>
            <a:endParaRPr lang="en-US"/>
          </a:p>
        </p:txBody>
      </p:sp>
    </p:spTree>
    <p:extLst>
      <p:ext uri="{BB962C8B-B14F-4D97-AF65-F5344CB8AC3E}">
        <p14:creationId xmlns:p14="http://schemas.microsoft.com/office/powerpoint/2010/main" val="2006764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26</a:t>
            </a:fld>
            <a:endParaRPr lang="en-US"/>
          </a:p>
        </p:txBody>
      </p:sp>
    </p:spTree>
    <p:extLst>
      <p:ext uri="{BB962C8B-B14F-4D97-AF65-F5344CB8AC3E}">
        <p14:creationId xmlns:p14="http://schemas.microsoft.com/office/powerpoint/2010/main" val="1570553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27</a:t>
            </a:fld>
            <a:endParaRPr lang="en-US"/>
          </a:p>
        </p:txBody>
      </p:sp>
    </p:spTree>
    <p:extLst>
      <p:ext uri="{BB962C8B-B14F-4D97-AF65-F5344CB8AC3E}">
        <p14:creationId xmlns:p14="http://schemas.microsoft.com/office/powerpoint/2010/main" val="26641965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28</a:t>
            </a:fld>
            <a:endParaRPr lang="en-US"/>
          </a:p>
        </p:txBody>
      </p:sp>
    </p:spTree>
    <p:extLst>
      <p:ext uri="{BB962C8B-B14F-4D97-AF65-F5344CB8AC3E}">
        <p14:creationId xmlns:p14="http://schemas.microsoft.com/office/powerpoint/2010/main" val="4138744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29</a:t>
            </a:fld>
            <a:endParaRPr lang="en-US"/>
          </a:p>
        </p:txBody>
      </p:sp>
    </p:spTree>
    <p:extLst>
      <p:ext uri="{BB962C8B-B14F-4D97-AF65-F5344CB8AC3E}">
        <p14:creationId xmlns:p14="http://schemas.microsoft.com/office/powerpoint/2010/main" val="1566425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3</a:t>
            </a:fld>
            <a:endParaRPr lang="en-US"/>
          </a:p>
        </p:txBody>
      </p:sp>
    </p:spTree>
    <p:extLst>
      <p:ext uri="{BB962C8B-B14F-4D97-AF65-F5344CB8AC3E}">
        <p14:creationId xmlns:p14="http://schemas.microsoft.com/office/powerpoint/2010/main" val="37366622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30</a:t>
            </a:fld>
            <a:endParaRPr lang="en-US"/>
          </a:p>
        </p:txBody>
      </p:sp>
    </p:spTree>
    <p:extLst>
      <p:ext uri="{BB962C8B-B14F-4D97-AF65-F5344CB8AC3E}">
        <p14:creationId xmlns:p14="http://schemas.microsoft.com/office/powerpoint/2010/main" val="26480993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31</a:t>
            </a:fld>
            <a:endParaRPr lang="en-US"/>
          </a:p>
        </p:txBody>
      </p:sp>
    </p:spTree>
    <p:extLst>
      <p:ext uri="{BB962C8B-B14F-4D97-AF65-F5344CB8AC3E}">
        <p14:creationId xmlns:p14="http://schemas.microsoft.com/office/powerpoint/2010/main" val="66432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32</a:t>
            </a:fld>
            <a:endParaRPr lang="en-US"/>
          </a:p>
        </p:txBody>
      </p:sp>
    </p:spTree>
    <p:extLst>
      <p:ext uri="{BB962C8B-B14F-4D97-AF65-F5344CB8AC3E}">
        <p14:creationId xmlns:p14="http://schemas.microsoft.com/office/powerpoint/2010/main" val="30791034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33</a:t>
            </a:fld>
            <a:endParaRPr lang="en-US"/>
          </a:p>
        </p:txBody>
      </p:sp>
    </p:spTree>
    <p:extLst>
      <p:ext uri="{BB962C8B-B14F-4D97-AF65-F5344CB8AC3E}">
        <p14:creationId xmlns:p14="http://schemas.microsoft.com/office/powerpoint/2010/main" val="9118062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34</a:t>
            </a:fld>
            <a:endParaRPr lang="en-US"/>
          </a:p>
        </p:txBody>
      </p:sp>
    </p:spTree>
    <p:extLst>
      <p:ext uri="{BB962C8B-B14F-4D97-AF65-F5344CB8AC3E}">
        <p14:creationId xmlns:p14="http://schemas.microsoft.com/office/powerpoint/2010/main" val="39295963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35</a:t>
            </a:fld>
            <a:endParaRPr lang="en-US"/>
          </a:p>
        </p:txBody>
      </p:sp>
    </p:spTree>
    <p:extLst>
      <p:ext uri="{BB962C8B-B14F-4D97-AF65-F5344CB8AC3E}">
        <p14:creationId xmlns:p14="http://schemas.microsoft.com/office/powerpoint/2010/main" val="10803469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36</a:t>
            </a:fld>
            <a:endParaRPr lang="en-US"/>
          </a:p>
        </p:txBody>
      </p:sp>
    </p:spTree>
    <p:extLst>
      <p:ext uri="{BB962C8B-B14F-4D97-AF65-F5344CB8AC3E}">
        <p14:creationId xmlns:p14="http://schemas.microsoft.com/office/powerpoint/2010/main" val="1671720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37</a:t>
            </a:fld>
            <a:endParaRPr lang="en-US"/>
          </a:p>
        </p:txBody>
      </p:sp>
    </p:spTree>
    <p:extLst>
      <p:ext uri="{BB962C8B-B14F-4D97-AF65-F5344CB8AC3E}">
        <p14:creationId xmlns:p14="http://schemas.microsoft.com/office/powerpoint/2010/main" val="71312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38</a:t>
            </a:fld>
            <a:endParaRPr lang="en-US"/>
          </a:p>
        </p:txBody>
      </p:sp>
    </p:spTree>
    <p:extLst>
      <p:ext uri="{BB962C8B-B14F-4D97-AF65-F5344CB8AC3E}">
        <p14:creationId xmlns:p14="http://schemas.microsoft.com/office/powerpoint/2010/main" val="19139242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39</a:t>
            </a:fld>
            <a:endParaRPr lang="en-US"/>
          </a:p>
        </p:txBody>
      </p:sp>
    </p:spTree>
    <p:extLst>
      <p:ext uri="{BB962C8B-B14F-4D97-AF65-F5344CB8AC3E}">
        <p14:creationId xmlns:p14="http://schemas.microsoft.com/office/powerpoint/2010/main" val="1219002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4</a:t>
            </a:fld>
            <a:endParaRPr lang="en-US"/>
          </a:p>
        </p:txBody>
      </p:sp>
    </p:spTree>
    <p:extLst>
      <p:ext uri="{BB962C8B-B14F-4D97-AF65-F5344CB8AC3E}">
        <p14:creationId xmlns:p14="http://schemas.microsoft.com/office/powerpoint/2010/main" val="8363361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40</a:t>
            </a:fld>
            <a:endParaRPr lang="en-US"/>
          </a:p>
        </p:txBody>
      </p:sp>
    </p:spTree>
    <p:extLst>
      <p:ext uri="{BB962C8B-B14F-4D97-AF65-F5344CB8AC3E}">
        <p14:creationId xmlns:p14="http://schemas.microsoft.com/office/powerpoint/2010/main" val="27892080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41</a:t>
            </a:fld>
            <a:endParaRPr lang="en-US"/>
          </a:p>
        </p:txBody>
      </p:sp>
    </p:spTree>
    <p:extLst>
      <p:ext uri="{BB962C8B-B14F-4D97-AF65-F5344CB8AC3E}">
        <p14:creationId xmlns:p14="http://schemas.microsoft.com/office/powerpoint/2010/main" val="18623604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42</a:t>
            </a:fld>
            <a:endParaRPr lang="en-US"/>
          </a:p>
        </p:txBody>
      </p:sp>
    </p:spTree>
    <p:extLst>
      <p:ext uri="{BB962C8B-B14F-4D97-AF65-F5344CB8AC3E}">
        <p14:creationId xmlns:p14="http://schemas.microsoft.com/office/powerpoint/2010/main" val="25440778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43</a:t>
            </a:fld>
            <a:endParaRPr lang="en-US"/>
          </a:p>
        </p:txBody>
      </p:sp>
    </p:spTree>
    <p:extLst>
      <p:ext uri="{BB962C8B-B14F-4D97-AF65-F5344CB8AC3E}">
        <p14:creationId xmlns:p14="http://schemas.microsoft.com/office/powerpoint/2010/main" val="259414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5</a:t>
            </a:fld>
            <a:endParaRPr lang="en-US"/>
          </a:p>
        </p:txBody>
      </p:sp>
    </p:spTree>
    <p:extLst>
      <p:ext uri="{BB962C8B-B14F-4D97-AF65-F5344CB8AC3E}">
        <p14:creationId xmlns:p14="http://schemas.microsoft.com/office/powerpoint/2010/main" val="3379398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6</a:t>
            </a:fld>
            <a:endParaRPr lang="en-US"/>
          </a:p>
        </p:txBody>
      </p:sp>
    </p:spTree>
    <p:extLst>
      <p:ext uri="{BB962C8B-B14F-4D97-AF65-F5344CB8AC3E}">
        <p14:creationId xmlns:p14="http://schemas.microsoft.com/office/powerpoint/2010/main" val="3318982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7</a:t>
            </a:fld>
            <a:endParaRPr lang="en-US"/>
          </a:p>
        </p:txBody>
      </p:sp>
    </p:spTree>
    <p:extLst>
      <p:ext uri="{BB962C8B-B14F-4D97-AF65-F5344CB8AC3E}">
        <p14:creationId xmlns:p14="http://schemas.microsoft.com/office/powerpoint/2010/main" val="1319180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F2304-EBD5-4FC7-BD86-2BB9FE6F7327}" type="slidenum">
              <a:rPr lang="en-US" smtClean="0"/>
              <a:t>8</a:t>
            </a:fld>
            <a:endParaRPr lang="en-US"/>
          </a:p>
        </p:txBody>
      </p:sp>
    </p:spTree>
    <p:extLst>
      <p:ext uri="{BB962C8B-B14F-4D97-AF65-F5344CB8AC3E}">
        <p14:creationId xmlns:p14="http://schemas.microsoft.com/office/powerpoint/2010/main" val="455199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BF2304-EBD5-4FC7-BD86-2BB9FE6F7327}" type="slidenum">
              <a:rPr lang="en-US" smtClean="0"/>
              <a:t>9</a:t>
            </a:fld>
            <a:endParaRPr lang="en-US"/>
          </a:p>
        </p:txBody>
      </p:sp>
    </p:spTree>
    <p:extLst>
      <p:ext uri="{BB962C8B-B14F-4D97-AF65-F5344CB8AC3E}">
        <p14:creationId xmlns:p14="http://schemas.microsoft.com/office/powerpoint/2010/main" val="504392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52CC90-6CEE-4825-86F0-1E5879C99AEC}" type="datetimeFigureOut">
              <a:rPr lang="en-US" altLang="en-US" smtClean="0">
                <a:solidFill>
                  <a:prstClr val="black"/>
                </a:solidFill>
              </a:rPr>
              <a:pPr/>
              <a:t>4/17/2019</a:t>
            </a:fld>
            <a:endParaRPr lang="en-US" altLang="en-US">
              <a:solidFill>
                <a:prstClr val="black"/>
              </a:solidFill>
            </a:endParaRPr>
          </a:p>
        </p:txBody>
      </p:sp>
      <p:sp>
        <p:nvSpPr>
          <p:cNvPr id="5" name="Footer Placeholder 4"/>
          <p:cNvSpPr>
            <a:spLocks noGrp="1"/>
          </p:cNvSpPr>
          <p:nvPr>
            <p:ph type="ftr" sz="quarter" idx="11"/>
          </p:nvPr>
        </p:nvSpPr>
        <p:spPr/>
        <p:txBody>
          <a:bodyPr/>
          <a:lstStyle/>
          <a:p>
            <a:endParaRPr lang="en-US" altLang="en-US">
              <a:solidFill>
                <a:prstClr val="black"/>
              </a:solidFill>
            </a:endParaRPr>
          </a:p>
        </p:txBody>
      </p:sp>
      <p:sp>
        <p:nvSpPr>
          <p:cNvPr id="6" name="Slide Number Placeholder 5"/>
          <p:cNvSpPr>
            <a:spLocks noGrp="1"/>
          </p:cNvSpPr>
          <p:nvPr>
            <p:ph type="sldNum" sz="quarter" idx="12"/>
          </p:nvPr>
        </p:nvSpPr>
        <p:spPr/>
        <p:txBody>
          <a:bodyPr/>
          <a:lstStyle/>
          <a:p>
            <a:fld id="{BC95401C-A18B-4921-BC52-9591E8A3F164}"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26051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045962-5355-4DF1-A7DA-6D3F92A82223}" type="datetimeFigureOut">
              <a:rPr lang="en-US" altLang="en-US" smtClean="0">
                <a:solidFill>
                  <a:prstClr val="black"/>
                </a:solidFill>
              </a:rPr>
              <a:pPr/>
              <a:t>4/17/2019</a:t>
            </a:fld>
            <a:endParaRPr lang="en-US" altLang="en-US">
              <a:solidFill>
                <a:prstClr val="black"/>
              </a:solidFill>
            </a:endParaRPr>
          </a:p>
        </p:txBody>
      </p:sp>
      <p:sp>
        <p:nvSpPr>
          <p:cNvPr id="5" name="Footer Placeholder 4"/>
          <p:cNvSpPr>
            <a:spLocks noGrp="1"/>
          </p:cNvSpPr>
          <p:nvPr>
            <p:ph type="ftr" sz="quarter" idx="11"/>
          </p:nvPr>
        </p:nvSpPr>
        <p:spPr/>
        <p:txBody>
          <a:bodyPr/>
          <a:lstStyle/>
          <a:p>
            <a:endParaRPr lang="en-US" altLang="en-US">
              <a:solidFill>
                <a:prstClr val="black"/>
              </a:solidFill>
            </a:endParaRPr>
          </a:p>
        </p:txBody>
      </p:sp>
      <p:sp>
        <p:nvSpPr>
          <p:cNvPr id="6" name="Slide Number Placeholder 5"/>
          <p:cNvSpPr>
            <a:spLocks noGrp="1"/>
          </p:cNvSpPr>
          <p:nvPr>
            <p:ph type="sldNum" sz="quarter" idx="12"/>
          </p:nvPr>
        </p:nvSpPr>
        <p:spPr/>
        <p:txBody>
          <a:bodyPr/>
          <a:lstStyle/>
          <a:p>
            <a:fld id="{509DB016-DAD3-4243-8E12-A4B3D05ADB58}"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78667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89E9E4-2177-491E-BD3C-A85DFDCEB41F}" type="datetimeFigureOut">
              <a:rPr lang="en-US" altLang="en-US" smtClean="0">
                <a:solidFill>
                  <a:prstClr val="black"/>
                </a:solidFill>
              </a:rPr>
              <a:pPr/>
              <a:t>4/17/2019</a:t>
            </a:fld>
            <a:endParaRPr lang="en-US" altLang="en-US">
              <a:solidFill>
                <a:prstClr val="black"/>
              </a:solidFill>
            </a:endParaRPr>
          </a:p>
        </p:txBody>
      </p:sp>
      <p:sp>
        <p:nvSpPr>
          <p:cNvPr id="5" name="Footer Placeholder 4"/>
          <p:cNvSpPr>
            <a:spLocks noGrp="1"/>
          </p:cNvSpPr>
          <p:nvPr>
            <p:ph type="ftr" sz="quarter" idx="11"/>
          </p:nvPr>
        </p:nvSpPr>
        <p:spPr/>
        <p:txBody>
          <a:bodyPr/>
          <a:lstStyle/>
          <a:p>
            <a:endParaRPr lang="en-US" altLang="en-US">
              <a:solidFill>
                <a:prstClr val="black"/>
              </a:solidFill>
            </a:endParaRPr>
          </a:p>
        </p:txBody>
      </p:sp>
      <p:sp>
        <p:nvSpPr>
          <p:cNvPr id="6" name="Slide Number Placeholder 5"/>
          <p:cNvSpPr>
            <a:spLocks noGrp="1"/>
          </p:cNvSpPr>
          <p:nvPr>
            <p:ph type="sldNum" sz="quarter" idx="12"/>
          </p:nvPr>
        </p:nvSpPr>
        <p:spPr/>
        <p:txBody>
          <a:bodyPr/>
          <a:lstStyle/>
          <a:p>
            <a:fld id="{DBB55E2C-BC25-4940-8E06-1E9765BBAE6C}"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95838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7FAF4A-C489-4D26-981E-6006E1A50402}" type="datetimeFigureOut">
              <a:rPr lang="en-US" altLang="en-US" smtClean="0">
                <a:solidFill>
                  <a:prstClr val="black"/>
                </a:solidFill>
              </a:rPr>
              <a:pPr/>
              <a:t>4/17/2019</a:t>
            </a:fld>
            <a:endParaRPr lang="en-US" altLang="en-US">
              <a:solidFill>
                <a:prstClr val="black"/>
              </a:solidFill>
            </a:endParaRPr>
          </a:p>
        </p:txBody>
      </p:sp>
      <p:sp>
        <p:nvSpPr>
          <p:cNvPr id="5" name="Footer Placeholder 4"/>
          <p:cNvSpPr>
            <a:spLocks noGrp="1"/>
          </p:cNvSpPr>
          <p:nvPr>
            <p:ph type="ftr" sz="quarter" idx="11"/>
          </p:nvPr>
        </p:nvSpPr>
        <p:spPr/>
        <p:txBody>
          <a:bodyPr/>
          <a:lstStyle/>
          <a:p>
            <a:endParaRPr lang="en-US" altLang="en-US">
              <a:solidFill>
                <a:prstClr val="black"/>
              </a:solidFill>
            </a:endParaRPr>
          </a:p>
        </p:txBody>
      </p:sp>
      <p:sp>
        <p:nvSpPr>
          <p:cNvPr id="6" name="Slide Number Placeholder 5"/>
          <p:cNvSpPr>
            <a:spLocks noGrp="1"/>
          </p:cNvSpPr>
          <p:nvPr>
            <p:ph type="sldNum" sz="quarter" idx="12"/>
          </p:nvPr>
        </p:nvSpPr>
        <p:spPr/>
        <p:txBody>
          <a:bodyPr/>
          <a:lstStyle/>
          <a:p>
            <a:fld id="{E9B07AE7-F825-4B20-92F4-5F0BE97E3159}"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24626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68548-2216-41D4-85F2-F1639A819506}" type="datetimeFigureOut">
              <a:rPr lang="en-US" altLang="en-US" smtClean="0">
                <a:solidFill>
                  <a:prstClr val="black"/>
                </a:solidFill>
              </a:rPr>
              <a:pPr/>
              <a:t>4/17/2019</a:t>
            </a:fld>
            <a:endParaRPr lang="en-US" altLang="en-US">
              <a:solidFill>
                <a:prstClr val="black"/>
              </a:solidFill>
            </a:endParaRPr>
          </a:p>
        </p:txBody>
      </p:sp>
      <p:sp>
        <p:nvSpPr>
          <p:cNvPr id="5" name="Footer Placeholder 4"/>
          <p:cNvSpPr>
            <a:spLocks noGrp="1"/>
          </p:cNvSpPr>
          <p:nvPr>
            <p:ph type="ftr" sz="quarter" idx="11"/>
          </p:nvPr>
        </p:nvSpPr>
        <p:spPr/>
        <p:txBody>
          <a:bodyPr/>
          <a:lstStyle/>
          <a:p>
            <a:endParaRPr lang="en-US" altLang="en-US">
              <a:solidFill>
                <a:prstClr val="black"/>
              </a:solidFill>
            </a:endParaRPr>
          </a:p>
        </p:txBody>
      </p:sp>
      <p:sp>
        <p:nvSpPr>
          <p:cNvPr id="6" name="Slide Number Placeholder 5"/>
          <p:cNvSpPr>
            <a:spLocks noGrp="1"/>
          </p:cNvSpPr>
          <p:nvPr>
            <p:ph type="sldNum" sz="quarter" idx="12"/>
          </p:nvPr>
        </p:nvSpPr>
        <p:spPr/>
        <p:txBody>
          <a:bodyPr/>
          <a:lstStyle/>
          <a:p>
            <a:fld id="{B7752A0C-F8D0-42B8-8084-0795C1419809}"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680958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99BEE8-F90F-4BF5-A74E-005868FB1B8E}" type="datetimeFigureOut">
              <a:rPr lang="en-US" altLang="en-US" smtClean="0">
                <a:solidFill>
                  <a:prstClr val="black"/>
                </a:solidFill>
              </a:rPr>
              <a:pPr/>
              <a:t>4/17/2019</a:t>
            </a:fld>
            <a:endParaRPr lang="en-US" altLang="en-US">
              <a:solidFill>
                <a:prstClr val="black"/>
              </a:solidFill>
            </a:endParaRPr>
          </a:p>
        </p:txBody>
      </p:sp>
      <p:sp>
        <p:nvSpPr>
          <p:cNvPr id="6" name="Footer Placeholder 5"/>
          <p:cNvSpPr>
            <a:spLocks noGrp="1"/>
          </p:cNvSpPr>
          <p:nvPr>
            <p:ph type="ftr" sz="quarter" idx="11"/>
          </p:nvPr>
        </p:nvSpPr>
        <p:spPr/>
        <p:txBody>
          <a:bodyPr/>
          <a:lstStyle/>
          <a:p>
            <a:endParaRPr lang="en-US" altLang="en-US">
              <a:solidFill>
                <a:prstClr val="black"/>
              </a:solidFill>
            </a:endParaRPr>
          </a:p>
        </p:txBody>
      </p:sp>
      <p:sp>
        <p:nvSpPr>
          <p:cNvPr id="7" name="Slide Number Placeholder 6"/>
          <p:cNvSpPr>
            <a:spLocks noGrp="1"/>
          </p:cNvSpPr>
          <p:nvPr>
            <p:ph type="sldNum" sz="quarter" idx="12"/>
          </p:nvPr>
        </p:nvSpPr>
        <p:spPr/>
        <p:txBody>
          <a:bodyPr/>
          <a:lstStyle/>
          <a:p>
            <a:fld id="{B78F5B1F-5888-4111-876E-7703560D9B38}"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77663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4DBAAB-9392-4124-85BA-28314221082E}" type="datetimeFigureOut">
              <a:rPr lang="en-US" altLang="en-US" smtClean="0">
                <a:solidFill>
                  <a:prstClr val="black"/>
                </a:solidFill>
              </a:rPr>
              <a:pPr/>
              <a:t>4/17/2019</a:t>
            </a:fld>
            <a:endParaRPr lang="en-US" altLang="en-US">
              <a:solidFill>
                <a:prstClr val="black"/>
              </a:solidFill>
            </a:endParaRPr>
          </a:p>
        </p:txBody>
      </p:sp>
      <p:sp>
        <p:nvSpPr>
          <p:cNvPr id="8" name="Footer Placeholder 7"/>
          <p:cNvSpPr>
            <a:spLocks noGrp="1"/>
          </p:cNvSpPr>
          <p:nvPr>
            <p:ph type="ftr" sz="quarter" idx="11"/>
          </p:nvPr>
        </p:nvSpPr>
        <p:spPr/>
        <p:txBody>
          <a:bodyPr/>
          <a:lstStyle/>
          <a:p>
            <a:endParaRPr lang="en-US" altLang="en-US">
              <a:solidFill>
                <a:prstClr val="black"/>
              </a:solidFill>
            </a:endParaRPr>
          </a:p>
        </p:txBody>
      </p:sp>
      <p:sp>
        <p:nvSpPr>
          <p:cNvPr id="9" name="Slide Number Placeholder 8"/>
          <p:cNvSpPr>
            <a:spLocks noGrp="1"/>
          </p:cNvSpPr>
          <p:nvPr>
            <p:ph type="sldNum" sz="quarter" idx="12"/>
          </p:nvPr>
        </p:nvSpPr>
        <p:spPr/>
        <p:txBody>
          <a:bodyPr/>
          <a:lstStyle/>
          <a:p>
            <a:fld id="{DF15BBC5-14B8-4208-86AA-ED32D85E8303}"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21164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AF3592-A833-43CC-982D-67D2AF4A7F66}" type="datetimeFigureOut">
              <a:rPr lang="en-US" altLang="en-US" smtClean="0">
                <a:solidFill>
                  <a:prstClr val="black"/>
                </a:solidFill>
              </a:rPr>
              <a:pPr/>
              <a:t>4/17/2019</a:t>
            </a:fld>
            <a:endParaRPr lang="en-US" altLang="en-US">
              <a:solidFill>
                <a:prstClr val="black"/>
              </a:solidFill>
            </a:endParaRPr>
          </a:p>
        </p:txBody>
      </p:sp>
      <p:sp>
        <p:nvSpPr>
          <p:cNvPr id="4" name="Footer Placeholder 3"/>
          <p:cNvSpPr>
            <a:spLocks noGrp="1"/>
          </p:cNvSpPr>
          <p:nvPr>
            <p:ph type="ftr" sz="quarter" idx="11"/>
          </p:nvPr>
        </p:nvSpPr>
        <p:spPr/>
        <p:txBody>
          <a:bodyPr/>
          <a:lstStyle/>
          <a:p>
            <a:endParaRPr lang="en-US" altLang="en-US">
              <a:solidFill>
                <a:prstClr val="black"/>
              </a:solidFill>
            </a:endParaRPr>
          </a:p>
        </p:txBody>
      </p:sp>
      <p:sp>
        <p:nvSpPr>
          <p:cNvPr id="5" name="Slide Number Placeholder 4"/>
          <p:cNvSpPr>
            <a:spLocks noGrp="1"/>
          </p:cNvSpPr>
          <p:nvPr>
            <p:ph type="sldNum" sz="quarter" idx="12"/>
          </p:nvPr>
        </p:nvSpPr>
        <p:spPr/>
        <p:txBody>
          <a:bodyPr/>
          <a:lstStyle/>
          <a:p>
            <a:fld id="{A87BCEFD-89BA-4B37-AD2E-8DC24D23C45C}"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400177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61D-4F59-43A7-BD16-20BB8894E5FE}" type="datetimeFigureOut">
              <a:rPr lang="en-US" altLang="en-US" smtClean="0">
                <a:solidFill>
                  <a:prstClr val="black"/>
                </a:solidFill>
              </a:rPr>
              <a:pPr/>
              <a:t>4/17/2019</a:t>
            </a:fld>
            <a:endParaRPr lang="en-US" altLang="en-US">
              <a:solidFill>
                <a:prstClr val="black"/>
              </a:solidFill>
            </a:endParaRPr>
          </a:p>
        </p:txBody>
      </p:sp>
      <p:sp>
        <p:nvSpPr>
          <p:cNvPr id="3" name="Footer Placeholder 2"/>
          <p:cNvSpPr>
            <a:spLocks noGrp="1"/>
          </p:cNvSpPr>
          <p:nvPr>
            <p:ph type="ftr" sz="quarter" idx="11"/>
          </p:nvPr>
        </p:nvSpPr>
        <p:spPr/>
        <p:txBody>
          <a:bodyPr/>
          <a:lstStyle/>
          <a:p>
            <a:endParaRPr lang="en-US" altLang="en-US">
              <a:solidFill>
                <a:prstClr val="black"/>
              </a:solidFill>
            </a:endParaRPr>
          </a:p>
        </p:txBody>
      </p:sp>
      <p:sp>
        <p:nvSpPr>
          <p:cNvPr id="4" name="Slide Number Placeholder 3"/>
          <p:cNvSpPr>
            <a:spLocks noGrp="1"/>
          </p:cNvSpPr>
          <p:nvPr>
            <p:ph type="sldNum" sz="quarter" idx="12"/>
          </p:nvPr>
        </p:nvSpPr>
        <p:spPr/>
        <p:txBody>
          <a:bodyPr/>
          <a:lstStyle/>
          <a:p>
            <a:fld id="{150FF39C-D9DE-448A-A846-60C7EF1B3597}"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826540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FA6D83-18BF-4CBF-9518-7DFF6745ACDC}" type="datetimeFigureOut">
              <a:rPr lang="en-US" altLang="en-US" smtClean="0">
                <a:solidFill>
                  <a:prstClr val="black"/>
                </a:solidFill>
              </a:rPr>
              <a:pPr/>
              <a:t>4/17/2019</a:t>
            </a:fld>
            <a:endParaRPr lang="en-US" altLang="en-US">
              <a:solidFill>
                <a:prstClr val="black"/>
              </a:solidFill>
            </a:endParaRPr>
          </a:p>
        </p:txBody>
      </p:sp>
      <p:sp>
        <p:nvSpPr>
          <p:cNvPr id="6" name="Footer Placeholder 5"/>
          <p:cNvSpPr>
            <a:spLocks noGrp="1"/>
          </p:cNvSpPr>
          <p:nvPr>
            <p:ph type="ftr" sz="quarter" idx="11"/>
          </p:nvPr>
        </p:nvSpPr>
        <p:spPr/>
        <p:txBody>
          <a:bodyPr/>
          <a:lstStyle/>
          <a:p>
            <a:endParaRPr lang="en-US" altLang="en-US">
              <a:solidFill>
                <a:prstClr val="black"/>
              </a:solidFill>
            </a:endParaRPr>
          </a:p>
        </p:txBody>
      </p:sp>
      <p:sp>
        <p:nvSpPr>
          <p:cNvPr id="7" name="Slide Number Placeholder 6"/>
          <p:cNvSpPr>
            <a:spLocks noGrp="1"/>
          </p:cNvSpPr>
          <p:nvPr>
            <p:ph type="sldNum" sz="quarter" idx="12"/>
          </p:nvPr>
        </p:nvSpPr>
        <p:spPr/>
        <p:txBody>
          <a:bodyPr/>
          <a:lstStyle/>
          <a:p>
            <a:fld id="{5A5E3CF5-AA26-411E-9740-8256DF362F63}"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12012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1E6CDE-DC44-47EF-ADF0-AD9D25F73E13}" type="datetimeFigureOut">
              <a:rPr lang="en-US" altLang="en-US" smtClean="0">
                <a:solidFill>
                  <a:prstClr val="black"/>
                </a:solidFill>
              </a:rPr>
              <a:pPr/>
              <a:t>4/17/2019</a:t>
            </a:fld>
            <a:endParaRPr lang="en-US" altLang="en-US">
              <a:solidFill>
                <a:prstClr val="black"/>
              </a:solidFill>
            </a:endParaRPr>
          </a:p>
        </p:txBody>
      </p:sp>
      <p:sp>
        <p:nvSpPr>
          <p:cNvPr id="6" name="Footer Placeholder 5"/>
          <p:cNvSpPr>
            <a:spLocks noGrp="1"/>
          </p:cNvSpPr>
          <p:nvPr>
            <p:ph type="ftr" sz="quarter" idx="11"/>
          </p:nvPr>
        </p:nvSpPr>
        <p:spPr/>
        <p:txBody>
          <a:bodyPr/>
          <a:lstStyle/>
          <a:p>
            <a:endParaRPr lang="en-US" altLang="en-US">
              <a:solidFill>
                <a:prstClr val="black"/>
              </a:solidFill>
            </a:endParaRPr>
          </a:p>
        </p:txBody>
      </p:sp>
      <p:sp>
        <p:nvSpPr>
          <p:cNvPr id="7" name="Slide Number Placeholder 6"/>
          <p:cNvSpPr>
            <a:spLocks noGrp="1"/>
          </p:cNvSpPr>
          <p:nvPr>
            <p:ph type="sldNum" sz="quarter" idx="12"/>
          </p:nvPr>
        </p:nvSpPr>
        <p:spPr/>
        <p:txBody>
          <a:bodyPr/>
          <a:lstStyle/>
          <a:p>
            <a:fld id="{49A1CE07-E064-4BC2-9199-79C57B9165DF}"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562987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base">
              <a:spcBef>
                <a:spcPct val="0"/>
              </a:spcBef>
              <a:spcAft>
                <a:spcPct val="0"/>
              </a:spcAft>
            </a:pPr>
            <a:fld id="{B8216F33-A008-4FAC-825B-468BFDD75DB0}" type="datetimeFigureOut">
              <a:rPr lang="en-US" altLang="en-US" smtClean="0">
                <a:solidFill>
                  <a:prstClr val="black"/>
                </a:solidFill>
              </a:rPr>
              <a:pPr defTabSz="457200" fontAlgn="base">
                <a:spcBef>
                  <a:spcPct val="0"/>
                </a:spcBef>
                <a:spcAft>
                  <a:spcPct val="0"/>
                </a:spcAft>
              </a:pPr>
              <a:t>4/17/2019</a:t>
            </a:fld>
            <a:endParaRPr lang="en-US" altLang="en-US">
              <a:solidFill>
                <a:prstClr val="black"/>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base">
              <a:spcBef>
                <a:spcPct val="0"/>
              </a:spcBef>
              <a:spcAft>
                <a:spcPct val="0"/>
              </a:spcAft>
            </a:pPr>
            <a:endParaRPr lang="en-US" altLang="en-US">
              <a:solidFill>
                <a:prstClr val="black"/>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base">
              <a:spcBef>
                <a:spcPct val="0"/>
              </a:spcBef>
              <a:spcAft>
                <a:spcPct val="0"/>
              </a:spcAft>
            </a:pPr>
            <a:fld id="{815ED50E-1D6D-4159-9ACD-2B493FC78678}" type="slidenum">
              <a:rPr lang="en-US" altLang="en-US" smtClean="0">
                <a:solidFill>
                  <a:prstClr val="black"/>
                </a:solidFill>
              </a:rPr>
              <a:pPr defTabSz="457200" fontAlgn="base">
                <a:spcBef>
                  <a:spcPct val="0"/>
                </a:spcBef>
                <a:spcAft>
                  <a:spcPct val="0"/>
                </a:spcAft>
              </a:pPr>
              <a:t>‹#›</a:t>
            </a:fld>
            <a:endParaRPr lang="en-US" altLang="en-US">
              <a:solidFill>
                <a:prstClr val="black"/>
              </a:solidFill>
            </a:endParaRPr>
          </a:p>
        </p:txBody>
      </p:sp>
    </p:spTree>
    <p:extLst>
      <p:ext uri="{BB962C8B-B14F-4D97-AF65-F5344CB8AC3E}">
        <p14:creationId xmlns:p14="http://schemas.microsoft.com/office/powerpoint/2010/main" val="217644677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F3F724-03BD-4FF8-B0A1-F2488B81B992}"/>
              </a:ext>
            </a:extLst>
          </p:cNvPr>
          <p:cNvSpPr>
            <a:spLocks noGrp="1"/>
          </p:cNvSpPr>
          <p:nvPr>
            <p:ph type="ctrTitle"/>
          </p:nvPr>
        </p:nvSpPr>
        <p:spPr>
          <a:xfrm>
            <a:off x="1313261" y="247650"/>
            <a:ext cx="6517481" cy="844550"/>
          </a:xfrm>
        </p:spPr>
        <p:style>
          <a:lnRef idx="3">
            <a:schemeClr val="lt1"/>
          </a:lnRef>
          <a:fillRef idx="1">
            <a:schemeClr val="accent2"/>
          </a:fillRef>
          <a:effectRef idx="1">
            <a:schemeClr val="accent2"/>
          </a:effectRef>
          <a:fontRef idx="minor">
            <a:schemeClr val="lt1"/>
          </a:fontRef>
        </p:style>
        <p:txBody>
          <a:bodyPr>
            <a:normAutofit/>
          </a:bodyPr>
          <a:lstStyle/>
          <a:p>
            <a:pPr eaLnBrk="1" fontAlgn="auto" hangingPunct="1">
              <a:spcAft>
                <a:spcPts val="0"/>
              </a:spcAft>
              <a:defRPr/>
            </a:pPr>
            <a:r>
              <a:rPr lang="en-US" dirty="0" smtClean="0">
                <a:solidFill>
                  <a:schemeClr val="bg1"/>
                </a:solidFill>
                <a:latin typeface="Times New Roman" panose="02020603050405020304" pitchFamily="18" charset="0"/>
                <a:cs typeface="Times New Roman" panose="02020603050405020304" pitchFamily="18" charset="0"/>
              </a:rPr>
              <a:t>KHÍ MÁU ĐỘNG MẠCH</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20483" name="Picture 2" descr="https://dwbxi9io9o7ce.cloudfront.net/images/20170426_023226_857148_Blood-Gases-1024x768.max-800x8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19238"/>
            <a:ext cx="6934200" cy="47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4639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1672" y="243513"/>
            <a:ext cx="8846127" cy="2308324"/>
          </a:xfrm>
          <a:prstGeom prst="rect">
            <a:avLst/>
          </a:prstGeom>
        </p:spPr>
        <p:txBody>
          <a:bodyPr wrap="square">
            <a:spAutoFit/>
          </a:bodyPr>
          <a:lstStyle/>
          <a:p>
            <a:pPr marL="342900" lvl="0" indent="-342900">
              <a:buFont typeface="Symbol" pitchFamily="18" charset="2"/>
              <a:buChar char="¨"/>
            </a:pPr>
            <a:r>
              <a:rPr lang="en-US" sz="2400" b="1" dirty="0" smtClean="0">
                <a:latin typeface="Arial" panose="020B0604020202020204" pitchFamily="34" charset="0"/>
                <a:cs typeface="Arial" panose="020B0604020202020204" pitchFamily="34" charset="0"/>
              </a:rPr>
              <a:t>Tỉ </a:t>
            </a:r>
            <a:r>
              <a:rPr lang="en-US" sz="2400" b="1" dirty="0">
                <a:latin typeface="Arial" panose="020B0604020202020204" pitchFamily="34" charset="0"/>
                <a:cs typeface="Arial" panose="020B0604020202020204" pitchFamily="34" charset="0"/>
              </a:rPr>
              <a:t>số PaO2/FiO2 </a:t>
            </a:r>
            <a:r>
              <a:rPr lang="en-US" sz="2400" dirty="0">
                <a:latin typeface="Arial" panose="020B0604020202020204" pitchFamily="34" charset="0"/>
                <a:cs typeface="Arial" panose="020B0604020202020204" pitchFamily="34" charset="0"/>
              </a:rPr>
              <a:t>=&gt; theo dõi tình trạng ARDS/ shunt ( giá trị bình thường khoảng 400-500mmHg</a:t>
            </a:r>
            <a:r>
              <a:rPr lang="en-US" sz="2400" dirty="0" smtClean="0">
                <a:latin typeface="Arial" panose="020B0604020202020204" pitchFamily="34" charset="0"/>
                <a:cs typeface="Arial" panose="020B0604020202020204" pitchFamily="34" charset="0"/>
              </a:rPr>
              <a:t>)</a:t>
            </a:r>
          </a:p>
          <a:p>
            <a:pPr lvl="0"/>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-PaO2/FiO2 &lt; 300: thiếu oxy máu, tổn thương phổi </a:t>
            </a:r>
            <a:r>
              <a:rPr lang="en-US" sz="2400" dirty="0" smtClean="0">
                <a:latin typeface="Arial" panose="020B0604020202020204" pitchFamily="34" charset="0"/>
                <a:cs typeface="Arial" panose="020B0604020202020204" pitchFamily="34" charset="0"/>
              </a:rPr>
              <a:t>cấp</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-PaO2/FiO2 &lt; 200: hội chứng suy hô hấp cấp.</a:t>
            </a:r>
          </a:p>
        </p:txBody>
      </p:sp>
      <p:sp>
        <p:nvSpPr>
          <p:cNvPr id="5" name="Rectangle 4"/>
          <p:cNvSpPr/>
          <p:nvPr/>
        </p:nvSpPr>
        <p:spPr>
          <a:xfrm>
            <a:off x="55419" y="2743200"/>
            <a:ext cx="9067799" cy="3416320"/>
          </a:xfrm>
          <a:prstGeom prst="rect">
            <a:avLst/>
          </a:prstGeom>
        </p:spPr>
        <p:txBody>
          <a:bodyPr wrap="square">
            <a:spAutoFit/>
          </a:bodyPr>
          <a:lstStyle/>
          <a:p>
            <a:r>
              <a:rPr lang="en-US" sz="2400" b="1" u="sng" dirty="0">
                <a:latin typeface="Arial" panose="020B0604020202020204" pitchFamily="34" charset="0"/>
                <a:cs typeface="Arial" panose="020B0604020202020204" pitchFamily="34" charset="0"/>
              </a:rPr>
              <a:t>Ví dụ:</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Trẻ nữ 2 tuổi, pH= 7,28, </a:t>
            </a:r>
            <a:r>
              <a:rPr lang="en-US" sz="2400" dirty="0" smtClean="0">
                <a:latin typeface="Arial" panose="020B0604020202020204" pitchFamily="34" charset="0"/>
                <a:cs typeface="Arial" panose="020B0604020202020204" pitchFamily="34" charset="0"/>
              </a:rPr>
              <a:t>PaCO2</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70mmHg, PaO2=57mmHg</a:t>
            </a:r>
            <a:r>
              <a:rPr lang="en-US" sz="2400" dirty="0">
                <a:latin typeface="Arial" panose="020B0604020202020204" pitchFamily="34" charset="0"/>
                <a:cs typeface="Arial" panose="020B0604020202020204" pitchFamily="34" charset="0"/>
              </a:rPr>
              <a:t>, HCO3-=32 mEq/l, FiO2= 32</a:t>
            </a:r>
            <a:r>
              <a:rPr lang="en-US" sz="2400" dirty="0" smtClean="0">
                <a:latin typeface="Arial" panose="020B0604020202020204" pitchFamily="34" charset="0"/>
                <a:cs typeface="Arial" panose="020B0604020202020204" pitchFamily="34" charset="0"/>
              </a:rPr>
              <a:t>%</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Nhận </a:t>
            </a:r>
            <a:r>
              <a:rPr lang="en-US" sz="2400" dirty="0">
                <a:latin typeface="Arial" panose="020B0604020202020204" pitchFamily="34" charset="0"/>
                <a:cs typeface="Arial" panose="020B0604020202020204" pitchFamily="34" charset="0"/>
              </a:rPr>
              <a:t>thấy PaO2 giảm, </a:t>
            </a:r>
            <a:r>
              <a:rPr lang="en-US" sz="2400" b="1" dirty="0">
                <a:latin typeface="Arial" panose="020B0604020202020204" pitchFamily="34" charset="0"/>
                <a:cs typeface="Arial" panose="020B0604020202020204" pitchFamily="34" charset="0"/>
              </a:rPr>
              <a:t>tính chênh áp: </a:t>
            </a:r>
          </a:p>
          <a:p>
            <a:r>
              <a:rPr lang="en-US" sz="2400" dirty="0" smtClean="0">
                <a:latin typeface="Arial" panose="020B0604020202020204" pitchFamily="34" charset="0"/>
                <a:cs typeface="Arial" panose="020B0604020202020204" pitchFamily="34" charset="0"/>
              </a:rPr>
              <a:t>	</a:t>
            </a:r>
            <a:r>
              <a:rPr lang="en-US" sz="2400" dirty="0" smtClean="0">
                <a:solidFill>
                  <a:srgbClr val="C00000"/>
                </a:solidFill>
                <a:latin typeface="Arial" panose="020B0604020202020204" pitchFamily="34" charset="0"/>
                <a:cs typeface="Arial" panose="020B0604020202020204" pitchFamily="34" charset="0"/>
              </a:rPr>
              <a:t>A-aDO2</a:t>
            </a:r>
            <a:r>
              <a:rPr lang="en-US" sz="2400" dirty="0">
                <a:solidFill>
                  <a:srgbClr val="C00000"/>
                </a:solidFill>
                <a:latin typeface="Arial" panose="020B0604020202020204" pitchFamily="34" charset="0"/>
                <a:cs typeface="Arial" panose="020B0604020202020204" pitchFamily="34" charset="0"/>
              </a:rPr>
              <a:t>= (760-47)*0,32 -70/0.8 – 57 = 83</a:t>
            </a:r>
          </a:p>
          <a:p>
            <a:r>
              <a:rPr lang="en-US" sz="2400" dirty="0" smtClean="0">
                <a:latin typeface="Arial" panose="020B0604020202020204" pitchFamily="34" charset="0"/>
                <a:cs typeface="Arial" panose="020B0604020202020204" pitchFamily="34" charset="0"/>
              </a:rPr>
              <a:t>- Bình </a:t>
            </a:r>
            <a:r>
              <a:rPr lang="en-US" sz="2400" dirty="0">
                <a:latin typeface="Arial" panose="020B0604020202020204" pitchFamily="34" charset="0"/>
                <a:cs typeface="Arial" panose="020B0604020202020204" pitchFamily="34" charset="0"/>
              </a:rPr>
              <a:t>thường, A-aDO2 =&lt;15 mmHg ( &lt;30 tuổi), mà A-aDO2 tính được là </a:t>
            </a:r>
            <a:r>
              <a:rPr lang="en-US" sz="2400" dirty="0" smtClean="0">
                <a:latin typeface="Arial" panose="020B0604020202020204" pitchFamily="34" charset="0"/>
                <a:cs typeface="Arial" panose="020B0604020202020204" pitchFamily="34" charset="0"/>
              </a:rPr>
              <a:t>83 =&gt; </a:t>
            </a:r>
            <a:r>
              <a:rPr lang="en-US" sz="2400" dirty="0">
                <a:latin typeface="Arial" panose="020B0604020202020204" pitchFamily="34" charset="0"/>
                <a:cs typeface="Arial" panose="020B0604020202020204" pitchFamily="34" charset="0"/>
              </a:rPr>
              <a:t>có bệnh lý hô hấp hoặc tim mạch gây cản trở trao đổi oxy tại phổi.</a:t>
            </a:r>
          </a:p>
          <a:p>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Tính </a:t>
            </a:r>
            <a:r>
              <a:rPr lang="en-US" sz="2400" b="1" dirty="0">
                <a:latin typeface="Arial" panose="020B0604020202020204" pitchFamily="34" charset="0"/>
                <a:cs typeface="Arial" panose="020B0604020202020204" pitchFamily="34" charset="0"/>
              </a:rPr>
              <a:t>PaO2/FiO2 </a:t>
            </a:r>
            <a:r>
              <a:rPr lang="en-US" sz="2400" dirty="0">
                <a:latin typeface="Arial" panose="020B0604020202020204" pitchFamily="34" charset="0"/>
                <a:cs typeface="Arial" panose="020B0604020202020204" pitchFamily="34" charset="0"/>
              </a:rPr>
              <a:t>= 57/0.32 &lt;200 =&gt; ARDS </a:t>
            </a:r>
          </a:p>
        </p:txBody>
      </p:sp>
    </p:spTree>
    <p:extLst>
      <p:ext uri="{BB962C8B-B14F-4D97-AF65-F5344CB8AC3E}">
        <p14:creationId xmlns:p14="http://schemas.microsoft.com/office/powerpoint/2010/main" val="304826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down)">
                                      <p:cBhvr>
                                        <p:cTn id="10" dur="500"/>
                                        <p:tgtEl>
                                          <p:spTgt spid="5">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ipe(down)">
                                      <p:cBhvr>
                                        <p:cTn id="13" dur="500"/>
                                        <p:tgtEl>
                                          <p:spTgt spid="5">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down)">
                                      <p:cBhvr>
                                        <p:cTn id="16" dur="500"/>
                                        <p:tgtEl>
                                          <p:spTgt spid="5">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down)">
                                      <p:cBhvr>
                                        <p:cTn id="1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4636"/>
            <a:ext cx="8970818" cy="7109639"/>
          </a:xfrm>
          <a:prstGeom prst="rect">
            <a:avLst/>
          </a:prstGeom>
        </p:spPr>
        <p:txBody>
          <a:bodyPr wrap="square">
            <a:spAutoFit/>
          </a:bodyPr>
          <a:lstStyle/>
          <a:p>
            <a:r>
              <a:rPr lang="en-US" sz="2400" b="1" dirty="0">
                <a:solidFill>
                  <a:srgbClr val="FF0000"/>
                </a:solidFill>
                <a:latin typeface="Arial" panose="020B0604020202020204" pitchFamily="34" charset="0"/>
                <a:cs typeface="Arial" panose="020B0604020202020204" pitchFamily="34" charset="0"/>
              </a:rPr>
              <a:t>2. Đánh giá rối loạn thăng bằng </a:t>
            </a:r>
            <a:r>
              <a:rPr lang="en-US" sz="2400" b="1" dirty="0" smtClean="0">
                <a:solidFill>
                  <a:srgbClr val="FF0000"/>
                </a:solidFill>
                <a:latin typeface="Arial" panose="020B0604020202020204" pitchFamily="34" charset="0"/>
                <a:cs typeface="Arial" panose="020B0604020202020204" pitchFamily="34" charset="0"/>
              </a:rPr>
              <a:t>kiềm-toan</a:t>
            </a:r>
          </a:p>
          <a:p>
            <a:endParaRPr lang="en-US" sz="2400" b="1"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Khi </a:t>
            </a:r>
            <a:r>
              <a:rPr lang="en-US" sz="2400" dirty="0">
                <a:latin typeface="Arial" panose="020B0604020202020204" pitchFamily="34" charset="0"/>
                <a:cs typeface="Arial" panose="020B0604020202020204" pitchFamily="34" charset="0"/>
              </a:rPr>
              <a:t>cầm trên tay một kết quả khí máu, làm thế nào để chúng ta có thể nhận ra đâu là rối loạn nguyên phát, đâu là rối loạn bù trừ, hoặc có phải là 2 rối loạn hỗn hợp hay không? </a:t>
            </a:r>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 Quy tắc đầu tiên phải nhớ là </a:t>
            </a:r>
            <a:r>
              <a:rPr lang="en-US" sz="2400" i="1" dirty="0">
                <a:latin typeface="Arial" panose="020B0604020202020204" pitchFamily="34" charset="0"/>
                <a:cs typeface="Arial" panose="020B0604020202020204" pitchFamily="34" charset="0"/>
              </a:rPr>
              <a:t>không bao giờ có bù trừ quá mức (overcompensation does not occur)</a:t>
            </a:r>
            <a:r>
              <a:rPr lang="en-US" sz="2400" dirty="0">
                <a:latin typeface="Arial" panose="020B0604020202020204" pitchFamily="34" charset="0"/>
                <a:cs typeface="Arial" panose="020B0604020202020204" pitchFamily="34" charset="0"/>
              </a:rPr>
              <a:t>. Điểm giữa cân bằng kiềm toan là pH= 7.4</a:t>
            </a:r>
            <a:r>
              <a:rPr lang="en-US" sz="24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 Quy tắc thứ 2 đó là: </a:t>
            </a:r>
            <a:r>
              <a:rPr lang="en-US" sz="2400" i="1" dirty="0">
                <a:latin typeface="Arial" panose="020B0604020202020204" pitchFamily="34" charset="0"/>
                <a:cs typeface="Arial" panose="020B0604020202020204" pitchFamily="34" charset="0"/>
              </a:rPr>
              <a:t>bệnh cảnh lâm sàng quan trọng hơn khí máu ( the patient is more important than the ABG).</a:t>
            </a:r>
            <a:r>
              <a:rPr lang="en-US" sz="2400" dirty="0">
                <a:latin typeface="Arial" panose="020B0604020202020204" pitchFamily="34" charset="0"/>
                <a:cs typeface="Arial" panose="020B0604020202020204" pitchFamily="34" charset="0"/>
              </a:rPr>
              <a:t> Khi xem xét đọc khí máu, ta phải luôn tính đến bệnh cảnh lâm sàng. </a:t>
            </a:r>
            <a:r>
              <a:rPr lang="en-US" sz="2400" u="sng" dirty="0">
                <a:latin typeface="Arial" panose="020B0604020202020204" pitchFamily="34" charset="0"/>
                <a:cs typeface="Arial" panose="020B0604020202020204" pitchFamily="34" charset="0"/>
              </a:rPr>
              <a:t>Ví dụ </a:t>
            </a:r>
            <a:r>
              <a:rPr lang="en-US" sz="2400" dirty="0">
                <a:latin typeface="Arial" panose="020B0604020202020204" pitchFamily="34" charset="0"/>
                <a:cs typeface="Arial" panose="020B0604020202020204" pitchFamily="34" charset="0"/>
              </a:rPr>
              <a:t>nếu BN có 2 rối loạn là nhiễm toan chuyển hóa và nhiễm kiềm hô hấp, với mức ceton niệu cao, thì rõ ràng toan chuyển hóa là quá trình nguyên phát ( nhiễm toan ceton do đái tháo đường) </a:t>
            </a:r>
          </a:p>
          <a:p>
            <a:endParaRPr lang="en-US" sz="2400" b="1"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055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371600"/>
            <a:ext cx="8001000" cy="2308324"/>
          </a:xfrm>
          <a:prstGeom prst="rect">
            <a:avLst/>
          </a:prstGeom>
        </p:spPr>
        <p:txBody>
          <a:bodyPr wrap="square">
            <a:spAutoFit/>
          </a:bodyPr>
          <a:lstStyle/>
          <a:p>
            <a:pPr lvl="0"/>
            <a:r>
              <a:rPr lang="en-US" sz="2400" i="1" dirty="0">
                <a:solidFill>
                  <a:srgbClr val="FF0000"/>
                </a:solidFill>
                <a:latin typeface="Arial" panose="020B0604020202020204" pitchFamily="34" charset="0"/>
                <a:cs typeface="Arial" panose="020B0604020202020204" pitchFamily="34" charset="0"/>
              </a:rPr>
              <a:t>Trường hợp 1:</a:t>
            </a:r>
            <a:r>
              <a:rPr lang="en-US" sz="2400" dirty="0">
                <a:solidFill>
                  <a:srgbClr val="FF0000"/>
                </a:solidFill>
                <a:latin typeface="Arial" panose="020B0604020202020204" pitchFamily="34" charset="0"/>
                <a:cs typeface="Arial" panose="020B0604020202020204" pitchFamily="34" charset="0"/>
              </a:rPr>
              <a:t> </a:t>
            </a:r>
            <a:r>
              <a:rPr lang="en-US" sz="2400" dirty="0">
                <a:solidFill>
                  <a:prstClr val="black"/>
                </a:solidFill>
                <a:latin typeface="Arial" panose="020B0604020202020204" pitchFamily="34" charset="0"/>
                <a:cs typeface="Arial" panose="020B0604020202020204" pitchFamily="34" charset="0"/>
              </a:rPr>
              <a:t>cả pH, PaCO2 thay đổi =&gt; đọc rối loạn nguyên phát, thứ </a:t>
            </a:r>
            <a:r>
              <a:rPr lang="en-US" sz="2400" dirty="0" smtClean="0">
                <a:solidFill>
                  <a:prstClr val="black"/>
                </a:solidFill>
                <a:latin typeface="Arial" panose="020B0604020202020204" pitchFamily="34" charset="0"/>
                <a:cs typeface="Arial" panose="020B0604020202020204" pitchFamily="34" charset="0"/>
              </a:rPr>
              <a:t>phát</a:t>
            </a:r>
          </a:p>
          <a:p>
            <a:pPr lvl="0"/>
            <a:endParaRPr lang="en-US" sz="2400" dirty="0" smtClean="0">
              <a:solidFill>
                <a:prstClr val="black"/>
              </a:solidFill>
              <a:latin typeface="Arial" panose="020B0604020202020204" pitchFamily="34" charset="0"/>
              <a:cs typeface="Arial" panose="020B0604020202020204" pitchFamily="34" charset="0"/>
            </a:endParaRPr>
          </a:p>
          <a:p>
            <a:pPr lvl="0"/>
            <a:endParaRPr lang="en-US" sz="2400" dirty="0">
              <a:solidFill>
                <a:prstClr val="black"/>
              </a:solidFill>
              <a:latin typeface="Arial" panose="020B0604020202020204" pitchFamily="34" charset="0"/>
              <a:cs typeface="Arial" panose="020B0604020202020204" pitchFamily="34" charset="0"/>
            </a:endParaRPr>
          </a:p>
          <a:p>
            <a:pPr lvl="0"/>
            <a:r>
              <a:rPr lang="en-US" sz="2400" i="1" dirty="0">
                <a:solidFill>
                  <a:srgbClr val="FF0000"/>
                </a:solidFill>
                <a:latin typeface="Arial" panose="020B0604020202020204" pitchFamily="34" charset="0"/>
                <a:cs typeface="Arial" panose="020B0604020202020204" pitchFamily="34" charset="0"/>
              </a:rPr>
              <a:t>Trường hợp 2:</a:t>
            </a:r>
            <a:r>
              <a:rPr lang="en-US" sz="2400" dirty="0">
                <a:solidFill>
                  <a:srgbClr val="FF0000"/>
                </a:solidFill>
                <a:latin typeface="Arial" panose="020B0604020202020204" pitchFamily="34" charset="0"/>
                <a:cs typeface="Arial" panose="020B0604020202020204" pitchFamily="34" charset="0"/>
              </a:rPr>
              <a:t> </a:t>
            </a:r>
            <a:r>
              <a:rPr lang="en-US" sz="2400" dirty="0">
                <a:solidFill>
                  <a:prstClr val="black"/>
                </a:solidFill>
                <a:latin typeface="Arial" panose="020B0604020202020204" pitchFamily="34" charset="0"/>
                <a:cs typeface="Arial" panose="020B0604020202020204" pitchFamily="34" charset="0"/>
              </a:rPr>
              <a:t>chỉ pH hoặc PaCO2 thay đổi =&gt; đọc rối loạn hỗn hợp</a:t>
            </a:r>
          </a:p>
        </p:txBody>
      </p:sp>
    </p:spTree>
    <p:extLst>
      <p:ext uri="{BB962C8B-B14F-4D97-AF65-F5344CB8AC3E}">
        <p14:creationId xmlns:p14="http://schemas.microsoft.com/office/powerpoint/2010/main" val="1372204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64464549"/>
              </p:ext>
            </p:extLst>
          </p:nvPr>
        </p:nvGraphicFramePr>
        <p:xfrm>
          <a:off x="457200" y="1752600"/>
          <a:ext cx="8458200" cy="4626864"/>
        </p:xfrm>
        <a:graphic>
          <a:graphicData uri="http://schemas.openxmlformats.org/drawingml/2006/table">
            <a:tbl>
              <a:tblPr firstRow="1" firstCol="1" bandRow="1"/>
              <a:tblGrid>
                <a:gridCol w="4229100"/>
                <a:gridCol w="4229100"/>
              </a:tblGrid>
              <a:tr h="328491">
                <a:tc>
                  <a:txBody>
                    <a:bodyPr/>
                    <a:lstStyle/>
                    <a:p>
                      <a:pPr marL="457200" marR="0" algn="ctr">
                        <a:lnSpc>
                          <a:spcPct val="115000"/>
                        </a:lnSpc>
                        <a:spcBef>
                          <a:spcPts val="0"/>
                        </a:spcBef>
                        <a:spcAft>
                          <a:spcPts val="0"/>
                        </a:spcAft>
                      </a:pPr>
                      <a:r>
                        <a:rPr lang="en-US" sz="2200" b="1" dirty="0">
                          <a:effectLst/>
                          <a:latin typeface="Arial" panose="020B0604020202020204" pitchFamily="34" charset="0"/>
                          <a:ea typeface="Calibri"/>
                          <a:cs typeface="Arial" panose="020B0604020202020204" pitchFamily="34" charset="0"/>
                        </a:rPr>
                        <a:t>Cách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algn="ctr">
                        <a:lnSpc>
                          <a:spcPct val="115000"/>
                        </a:lnSpc>
                        <a:spcBef>
                          <a:spcPts val="0"/>
                        </a:spcBef>
                        <a:spcAft>
                          <a:spcPts val="0"/>
                        </a:spcAft>
                      </a:pPr>
                      <a:r>
                        <a:rPr lang="en-US" sz="2200" b="1" dirty="0">
                          <a:effectLst/>
                          <a:latin typeface="Arial" panose="020B0604020202020204" pitchFamily="34" charset="0"/>
                          <a:ea typeface="Calibri"/>
                          <a:cs typeface="Arial" panose="020B0604020202020204" pitchFamily="34" charset="0"/>
                        </a:rPr>
                        <a:t>Cách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4913">
                <a:tc>
                  <a:txBody>
                    <a:bodyPr/>
                    <a:lstStyle/>
                    <a:p>
                      <a:pPr marL="342900" marR="0" lvl="0" indent="-342900">
                        <a:lnSpc>
                          <a:spcPct val="115000"/>
                        </a:lnSpc>
                        <a:spcBef>
                          <a:spcPts val="0"/>
                        </a:spcBef>
                        <a:spcAft>
                          <a:spcPts val="0"/>
                        </a:spcAft>
                        <a:buFont typeface="Times New Roman"/>
                        <a:buChar char="-"/>
                      </a:pPr>
                      <a:r>
                        <a:rPr lang="en-US" sz="2200" dirty="0">
                          <a:effectLst/>
                          <a:latin typeface="Arial" panose="020B0604020202020204" pitchFamily="34" charset="0"/>
                          <a:ea typeface="Calibri"/>
                          <a:cs typeface="Arial" panose="020B0604020202020204" pitchFamily="34" charset="0"/>
                        </a:rPr>
                        <a:t>pH, PCO2 bất </a:t>
                      </a:r>
                      <a:r>
                        <a:rPr lang="en-US" sz="2200" dirty="0" smtClean="0">
                          <a:effectLst/>
                          <a:latin typeface="Arial" panose="020B0604020202020204" pitchFamily="34" charset="0"/>
                          <a:ea typeface="Calibri"/>
                          <a:cs typeface="Arial" panose="020B0604020202020204" pitchFamily="34" charset="0"/>
                        </a:rPr>
                        <a:t>thường</a:t>
                      </a:r>
                      <a:endParaRPr lang="en-US" sz="2200" dirty="0">
                        <a:effectLst/>
                        <a:latin typeface="Arial" panose="020B0604020202020204" pitchFamily="34" charset="0"/>
                        <a:ea typeface="Calibri"/>
                        <a:cs typeface="Arial" panose="020B0604020202020204" pitchFamily="34" charset="0"/>
                      </a:endParaRPr>
                    </a:p>
                    <a:p>
                      <a:pPr marL="342900" marR="0" lvl="0" indent="-342900">
                        <a:lnSpc>
                          <a:spcPct val="115000"/>
                        </a:lnSpc>
                        <a:spcBef>
                          <a:spcPts val="0"/>
                        </a:spcBef>
                        <a:spcAft>
                          <a:spcPts val="0"/>
                        </a:spcAft>
                        <a:buFont typeface="Times New Roman"/>
                        <a:buChar char="-"/>
                      </a:pPr>
                      <a:r>
                        <a:rPr lang="en-US" sz="2200" dirty="0">
                          <a:effectLst/>
                          <a:latin typeface="Arial" panose="020B0604020202020204" pitchFamily="34" charset="0"/>
                          <a:ea typeface="Calibri"/>
                          <a:cs typeface="Arial" panose="020B0604020202020204" pitchFamily="34" charset="0"/>
                        </a:rPr>
                        <a:t>Nếu pH và PCO2 thay đổi cùng chiều, thì có một rối loạn chuyển hóa nguyên phát ( pH giảm: toan chuyển hóa; pH tăng: kiềm chuyển hóa</a:t>
                      </a:r>
                      <a:r>
                        <a:rPr lang="en-US" sz="2200" dirty="0" smtClean="0">
                          <a:effectLst/>
                          <a:latin typeface="Arial" panose="020B0604020202020204" pitchFamily="34" charset="0"/>
                          <a:ea typeface="Calibri"/>
                          <a:cs typeface="Arial" panose="020B0604020202020204" pitchFamily="34" charset="0"/>
                        </a:rPr>
                        <a:t>)</a:t>
                      </a:r>
                      <a:endParaRPr lang="en-US" sz="2200" dirty="0">
                        <a:effectLst/>
                        <a:latin typeface="Arial" panose="020B0604020202020204" pitchFamily="34" charset="0"/>
                        <a:ea typeface="Calibri"/>
                        <a:cs typeface="Arial" panose="020B0604020202020204" pitchFamily="34" charset="0"/>
                      </a:endParaRPr>
                    </a:p>
                    <a:p>
                      <a:pPr marL="342900" marR="0" lvl="0" indent="-342900">
                        <a:lnSpc>
                          <a:spcPct val="115000"/>
                        </a:lnSpc>
                        <a:spcBef>
                          <a:spcPts val="0"/>
                        </a:spcBef>
                        <a:spcAft>
                          <a:spcPts val="0"/>
                        </a:spcAft>
                        <a:buFont typeface="Times New Roman"/>
                        <a:buChar char="-"/>
                      </a:pPr>
                      <a:r>
                        <a:rPr lang="en-US" sz="2200" dirty="0">
                          <a:effectLst/>
                          <a:latin typeface="Arial" panose="020B0604020202020204" pitchFamily="34" charset="0"/>
                          <a:ea typeface="Calibri"/>
                          <a:cs typeface="Arial" panose="020B0604020202020204" pitchFamily="34" charset="0"/>
                        </a:rPr>
                        <a:t>Nếu pH và PCO2 thay đổi ngược chiều, thì có một rối loạn hô hấp nguyên phát ( pH giảm: toan hô hấp, pH tăng: kiềm hô hấp)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15000"/>
                        </a:lnSpc>
                        <a:spcBef>
                          <a:spcPts val="0"/>
                        </a:spcBef>
                        <a:spcAft>
                          <a:spcPts val="0"/>
                        </a:spcAft>
                        <a:buFont typeface="Times New Roman"/>
                        <a:buChar char="-"/>
                      </a:pPr>
                      <a:r>
                        <a:rPr lang="en-US" sz="2200" dirty="0">
                          <a:effectLst/>
                          <a:latin typeface="Arial" panose="020B0604020202020204" pitchFamily="34" charset="0"/>
                          <a:ea typeface="Calibri"/>
                          <a:cs typeface="Arial" panose="020B0604020202020204" pitchFamily="34" charset="0"/>
                        </a:rPr>
                        <a:t>Nhìn vào pH, xác định nhiễm toan hay nhiễm kiềm ( pH giảm: toan, pH tăng: kiềm</a:t>
                      </a:r>
                      <a:r>
                        <a:rPr lang="en-US" sz="2200" dirty="0" smtClean="0">
                          <a:effectLst/>
                          <a:latin typeface="Arial" panose="020B0604020202020204" pitchFamily="34" charset="0"/>
                          <a:ea typeface="Calibri"/>
                          <a:cs typeface="Arial" panose="020B0604020202020204" pitchFamily="34" charset="0"/>
                        </a:rPr>
                        <a:t>)</a:t>
                      </a:r>
                      <a:endParaRPr lang="en-US" sz="2200" dirty="0">
                        <a:effectLst/>
                        <a:latin typeface="Arial" panose="020B0604020202020204" pitchFamily="34" charset="0"/>
                        <a:ea typeface="Calibri"/>
                        <a:cs typeface="Arial" panose="020B0604020202020204" pitchFamily="34" charset="0"/>
                      </a:endParaRPr>
                    </a:p>
                    <a:p>
                      <a:pPr marL="342900" marR="0" lvl="0" indent="-342900">
                        <a:lnSpc>
                          <a:spcPct val="115000"/>
                        </a:lnSpc>
                        <a:spcBef>
                          <a:spcPts val="0"/>
                        </a:spcBef>
                        <a:spcAft>
                          <a:spcPts val="0"/>
                        </a:spcAft>
                        <a:buFont typeface="Times New Roman"/>
                        <a:buChar char="-"/>
                      </a:pPr>
                      <a:r>
                        <a:rPr lang="en-US" sz="2200" dirty="0">
                          <a:effectLst/>
                          <a:latin typeface="Arial" panose="020B0604020202020204" pitchFamily="34" charset="0"/>
                          <a:ea typeface="Calibri"/>
                          <a:cs typeface="Arial" panose="020B0604020202020204" pitchFamily="34" charset="0"/>
                        </a:rPr>
                        <a:t>Nhìn vào PCO2 và HCO3-, xem giá trị nào giải thích cho việc thay đổi của pH, thì đó là nguyên nhân gây ra rối loạn, thông số còn lại giải thích cho sự bù trừ hay rối loạn kèm theo</a:t>
                      </a:r>
                    </a:p>
                    <a:p>
                      <a:pPr marL="228600" marR="0">
                        <a:lnSpc>
                          <a:spcPct val="115000"/>
                        </a:lnSpc>
                        <a:spcBef>
                          <a:spcPts val="0"/>
                        </a:spcBef>
                        <a:spcAft>
                          <a:spcPts val="0"/>
                        </a:spcAft>
                      </a:pPr>
                      <a:r>
                        <a:rPr lang="en-US" sz="2200" dirty="0">
                          <a:effectLst/>
                          <a:latin typeface="Arial" panose="020B0604020202020204" pitchFamily="34" charset="0"/>
                          <a:ea typeface="Calibri"/>
                          <a:cs typeface="Arial" panose="020B0604020202020204"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52400" y="228600"/>
            <a:ext cx="84582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rtl="0" eaLnBrk="1" fontAlgn="base" latinLnBrk="0" hangingPunct="1">
              <a:lnSpc>
                <a:spcPct val="100000"/>
              </a:lnSpc>
              <a:spcBef>
                <a:spcPct val="0"/>
              </a:spcBef>
              <a:spcAft>
                <a:spcPct val="0"/>
              </a:spcAft>
              <a:buClrTx/>
              <a:buSzTx/>
              <a:tabLst/>
            </a:pPr>
            <a:r>
              <a:rPr kumimoji="0" lang="en-US" altLang="en-US" sz="2600" b="1" u="none" strike="noStrike" cap="none" normalizeH="0" baseline="0" dirty="0" smtClean="0">
                <a:ln>
                  <a:noFill/>
                </a:ln>
                <a:solidFill>
                  <a:srgbClr val="C00000"/>
                </a:solidFill>
                <a:effectLst/>
                <a:ea typeface="Calibri" pitchFamily="34" charset="0"/>
              </a:rPr>
              <a:t>Trường hợp 1: Đọc</a:t>
            </a:r>
            <a:r>
              <a:rPr kumimoji="0" lang="en-US" altLang="en-US" sz="2600" b="1" u="none" strike="noStrike" cap="none" normalizeH="0" dirty="0" smtClean="0">
                <a:ln>
                  <a:noFill/>
                </a:ln>
                <a:solidFill>
                  <a:srgbClr val="C00000"/>
                </a:solidFill>
                <a:effectLst/>
                <a:ea typeface="Calibri" pitchFamily="34" charset="0"/>
              </a:rPr>
              <a:t> rối loạn nguyên phát, thứ phát </a:t>
            </a:r>
            <a:endParaRPr kumimoji="0" lang="en-US" altLang="en-US" sz="2600" b="1" u="none" strike="noStrike" cap="none" normalizeH="0" baseline="0" dirty="0" smtClean="0">
              <a:ln>
                <a:noFill/>
              </a:ln>
              <a:solidFill>
                <a:srgbClr val="C00000"/>
              </a:solidFill>
              <a:effectLst/>
              <a:ea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smtClean="0">
                <a:ln>
                  <a:noFill/>
                </a:ln>
                <a:solidFill>
                  <a:schemeClr val="tx1"/>
                </a:solidFill>
                <a:effectLst/>
                <a:ea typeface="Calibri" pitchFamily="34" charset="0"/>
              </a:rPr>
              <a:t>Bước 1: Xác định rối loạn nguyên phát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371879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9029" y="-22567"/>
            <a:ext cx="911497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i="0" u="sng"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rPr>
              <a:t>Ví dụ1:</a:t>
            </a:r>
            <a:r>
              <a:rPr kumimoji="0" lang="en-US" altLang="en-US" sz="2200" i="0" u="none"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rPr>
              <a:t>  A 12 year old boy has a fever, cough and right sided crepitations. An arterial blood gas is taken. ( 1kPa= 7.5mmHg) </a:t>
            </a:r>
            <a:endParaRPr kumimoji="0" lang="en-US" altLang="en-US" sz="22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409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14400"/>
            <a:ext cx="6172200" cy="280077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1531938" y="6003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34046951"/>
              </p:ext>
            </p:extLst>
          </p:nvPr>
        </p:nvGraphicFramePr>
        <p:xfrm>
          <a:off x="624114" y="3894038"/>
          <a:ext cx="7924800" cy="2898648"/>
        </p:xfrm>
        <a:graphic>
          <a:graphicData uri="http://schemas.openxmlformats.org/drawingml/2006/table">
            <a:tbl>
              <a:tblPr firstRow="1" bandRow="1">
                <a:tableStyleId>{5C22544A-7EE6-4342-B048-85BDC9FD1C3A}</a:tableStyleId>
              </a:tblPr>
              <a:tblGrid>
                <a:gridCol w="3962400"/>
                <a:gridCol w="3962400"/>
              </a:tblGrid>
              <a:tr h="2969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Arial" panose="020B0604020202020204" pitchFamily="34" charset="0"/>
                          <a:cs typeface="Arial" panose="020B0604020202020204" pitchFamily="34" charset="0"/>
                        </a:rPr>
                        <a:t>Cách 1</a:t>
                      </a:r>
                      <a:endParaRPr lang="en-US" sz="1800" dirty="0" smtClean="0">
                        <a:effectLst/>
                        <a:latin typeface="Arial" panose="020B0604020202020204" pitchFamily="34" charset="0"/>
                        <a:ea typeface="Calibri"/>
                        <a:cs typeface="Arial" panose="020B0604020202020204" pitchFamily="34" charset="0"/>
                      </a:endParaRPr>
                    </a:p>
                    <a:p>
                      <a:pPr algn="ctr"/>
                      <a:endParaRPr lang="en-US" sz="1800" dirty="0">
                        <a:latin typeface="Arial" panose="020B060402020202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Arial" panose="020B0604020202020204" pitchFamily="34" charset="0"/>
                          <a:cs typeface="Arial" panose="020B0604020202020204" pitchFamily="34" charset="0"/>
                        </a:rPr>
                        <a:t>Cách 2</a:t>
                      </a:r>
                      <a:endParaRPr lang="en-US" sz="1800" dirty="0" smtClean="0">
                        <a:effectLst/>
                        <a:latin typeface="Arial" panose="020B0604020202020204" pitchFamily="34" charset="0"/>
                        <a:ea typeface="Calibri"/>
                        <a:cs typeface="Arial" panose="020B0604020202020204" pitchFamily="34" charset="0"/>
                      </a:endParaRPr>
                    </a:p>
                    <a:p>
                      <a:pPr algn="ctr"/>
                      <a:endParaRPr lang="en-US" sz="1800" dirty="0">
                        <a:latin typeface="Arial" panose="020B0604020202020204" pitchFamily="34" charset="0"/>
                        <a:cs typeface="Arial" panose="020B0604020202020204" pitchFamily="34" charset="0"/>
                      </a:endParaRPr>
                    </a:p>
                  </a:txBody>
                  <a:tcPr/>
                </a:tc>
              </a:tr>
              <a:tr h="2256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smtClean="0">
                          <a:effectLst/>
                          <a:latin typeface="Arial" panose="020B0604020202020204" pitchFamily="34" charset="0"/>
                          <a:cs typeface="Arial" panose="020B0604020202020204" pitchFamily="34" charset="0"/>
                        </a:rPr>
                        <a:t>- pH và pCO2 thay đổi ngược chiều, pH giảm, suy ra là toan hô hấp nguyên phát</a:t>
                      </a:r>
                      <a:endParaRPr lang="en-US" sz="1800" b="0" dirty="0" smtClean="0">
                        <a:effectLst/>
                        <a:latin typeface="Arial" panose="020B0604020202020204" pitchFamily="34" charset="0"/>
                        <a:ea typeface="Calibri"/>
                        <a:cs typeface="Arial" panose="020B0604020202020204" pitchFamily="34" charset="0"/>
                      </a:endParaRPr>
                    </a:p>
                    <a:p>
                      <a:endParaRPr lang="en-US" sz="1800" b="0" dirty="0">
                        <a:latin typeface="Arial" panose="020B0604020202020204" pitchFamily="34" charset="0"/>
                        <a:cs typeface="Arial" panose="020B0604020202020204" pitchFamily="34" charset="0"/>
                      </a:endParaRPr>
                    </a:p>
                  </a:txBody>
                  <a:tcPr/>
                </a:tc>
                <a:tc>
                  <a:txBody>
                    <a:bodyPr/>
                    <a:lstStyle/>
                    <a:p>
                      <a:pPr marL="342900" marR="0" lvl="0" indent="-342900">
                        <a:lnSpc>
                          <a:spcPct val="115000"/>
                        </a:lnSpc>
                        <a:spcBef>
                          <a:spcPts val="0"/>
                        </a:spcBef>
                        <a:spcAft>
                          <a:spcPts val="0"/>
                        </a:spcAft>
                        <a:buFont typeface="Times New Roman"/>
                        <a:buChar char="-"/>
                      </a:pPr>
                      <a:r>
                        <a:rPr lang="en-US" sz="1800" b="0" dirty="0" smtClean="0">
                          <a:effectLst/>
                          <a:latin typeface="Arial" panose="020B0604020202020204" pitchFamily="34" charset="0"/>
                          <a:cs typeface="Arial" panose="020B0604020202020204" pitchFamily="34" charset="0"/>
                        </a:rPr>
                        <a:t>pH giảm =&gt; toan</a:t>
                      </a:r>
                    </a:p>
                    <a:p>
                      <a:pPr marL="342900" marR="0" lvl="0" indent="-342900">
                        <a:lnSpc>
                          <a:spcPct val="115000"/>
                        </a:lnSpc>
                        <a:spcBef>
                          <a:spcPts val="0"/>
                        </a:spcBef>
                        <a:spcAft>
                          <a:spcPts val="0"/>
                        </a:spcAft>
                        <a:buFont typeface="Times New Roman"/>
                        <a:buChar char="-"/>
                      </a:pPr>
                      <a:r>
                        <a:rPr lang="en-US" sz="1800" b="0" dirty="0" smtClean="0">
                          <a:effectLst/>
                          <a:latin typeface="Arial" panose="020B0604020202020204" pitchFamily="34" charset="0"/>
                          <a:cs typeface="Arial" panose="020B0604020202020204" pitchFamily="34" charset="0"/>
                        </a:rPr>
                        <a:t>pCO2 tăng giải thích được toan </a:t>
                      </a:r>
                    </a:p>
                    <a:p>
                      <a:pPr marL="342900" marR="0" lvl="0" indent="-342900">
                        <a:lnSpc>
                          <a:spcPct val="115000"/>
                        </a:lnSpc>
                        <a:spcBef>
                          <a:spcPts val="0"/>
                        </a:spcBef>
                        <a:spcAft>
                          <a:spcPts val="0"/>
                        </a:spcAft>
                        <a:buFont typeface="Times New Roman"/>
                        <a:buChar char="-"/>
                      </a:pPr>
                      <a:r>
                        <a:rPr lang="en-US" sz="1800" b="0" dirty="0" smtClean="0">
                          <a:effectLst/>
                          <a:latin typeface="Arial" panose="020B0604020202020204" pitchFamily="34" charset="0"/>
                          <a:cs typeface="Arial" panose="020B0604020202020204" pitchFamily="34" charset="0"/>
                        </a:rPr>
                        <a:t>HCO3- tăng =&gt; kiềm không giải thích được toan</a:t>
                      </a:r>
                    </a:p>
                    <a:p>
                      <a:pPr marL="0" marR="0" lvl="0" indent="0">
                        <a:lnSpc>
                          <a:spcPct val="115000"/>
                        </a:lnSpc>
                        <a:spcBef>
                          <a:spcPts val="0"/>
                        </a:spcBef>
                        <a:spcAft>
                          <a:spcPts val="0"/>
                        </a:spcAft>
                        <a:buFont typeface="Times New Roman"/>
                        <a:buNone/>
                      </a:pPr>
                      <a:endParaRPr lang="en-US" sz="1800" b="0" dirty="0" smtClean="0">
                        <a:effectLst/>
                        <a:latin typeface="Arial" panose="020B0604020202020204" pitchFamily="34" charset="0"/>
                        <a:cs typeface="Arial" panose="020B0604020202020204" pitchFamily="34" charset="0"/>
                      </a:endParaRPr>
                    </a:p>
                    <a:p>
                      <a:pPr marL="342900" marR="0" lvl="0" indent="-342900">
                        <a:lnSpc>
                          <a:spcPct val="115000"/>
                        </a:lnSpc>
                        <a:spcBef>
                          <a:spcPts val="0"/>
                        </a:spcBef>
                        <a:spcAft>
                          <a:spcPts val="0"/>
                        </a:spcAft>
                        <a:buFont typeface="Wingdings"/>
                        <a:buChar char=""/>
                      </a:pPr>
                      <a:r>
                        <a:rPr lang="en-US" sz="1800" b="0" dirty="0" smtClean="0">
                          <a:effectLst/>
                          <a:latin typeface="Arial" panose="020B0604020202020204" pitchFamily="34" charset="0"/>
                          <a:cs typeface="Arial" panose="020B0604020202020204" pitchFamily="34" charset="0"/>
                        </a:rPr>
                        <a:t>Toan hô hấp </a:t>
                      </a:r>
                      <a:endParaRPr lang="en-US" sz="1800" b="0" dirty="0" smtClean="0">
                        <a:effectLst/>
                        <a:latin typeface="Arial" panose="020B0604020202020204" pitchFamily="34" charset="0"/>
                        <a:ea typeface="Calibri"/>
                        <a:cs typeface="Arial" panose="020B0604020202020204" pitchFamily="34" charset="0"/>
                      </a:endParaRPr>
                    </a:p>
                    <a:p>
                      <a:endParaRPr lang="en-US" sz="1800" b="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1641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257" y="0"/>
            <a:ext cx="8915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sng"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rPr>
              <a:t>Ví dụ 2:</a:t>
            </a:r>
            <a:r>
              <a:rPr kumimoji="0" lang="en-US" altLang="en-US" sz="2400" b="0" i="0" u="none"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rPr>
              <a:t> A 14 year old boy attends A&amp;E. He is known to have asthma. He is short of breath, struggling to speak and on listening to the chest you can only just hear breath sounds. An arterial blood gas is taken.</a:t>
            </a:r>
            <a:endPar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5121" name="Picture 3" descr="Cap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011" y="1676400"/>
            <a:ext cx="5791200" cy="25907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1531938" y="5529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00322335"/>
              </p:ext>
            </p:extLst>
          </p:nvPr>
        </p:nvGraphicFramePr>
        <p:xfrm>
          <a:off x="534411" y="4372293"/>
          <a:ext cx="7772400" cy="2313940"/>
        </p:xfrm>
        <a:graphic>
          <a:graphicData uri="http://schemas.openxmlformats.org/drawingml/2006/table">
            <a:tbl>
              <a:tblPr firstRow="1" bandRow="1">
                <a:tableStyleId>{5C22544A-7EE6-4342-B048-85BDC9FD1C3A}</a:tableStyleId>
              </a:tblPr>
              <a:tblGrid>
                <a:gridCol w="2665989"/>
                <a:gridCol w="5106411"/>
              </a:tblGrid>
              <a:tr h="370840">
                <a:tc>
                  <a:txBody>
                    <a:bodyPr/>
                    <a:lstStyle/>
                    <a:p>
                      <a:pPr algn="ctr"/>
                      <a:r>
                        <a:rPr lang="en-US" dirty="0" smtClean="0"/>
                        <a:t>Cách</a:t>
                      </a:r>
                      <a:r>
                        <a:rPr lang="en-US" baseline="0" dirty="0" smtClean="0"/>
                        <a:t> 1</a:t>
                      </a:r>
                      <a:endParaRPr lang="en-US" dirty="0"/>
                    </a:p>
                  </a:txBody>
                  <a:tcPr/>
                </a:tc>
                <a:tc>
                  <a:txBody>
                    <a:bodyPr/>
                    <a:lstStyle/>
                    <a:p>
                      <a:pPr algn="ctr"/>
                      <a:r>
                        <a:rPr lang="en-US" dirty="0" smtClean="0"/>
                        <a:t>Cách</a:t>
                      </a:r>
                      <a:r>
                        <a:rPr lang="en-US" baseline="0" dirty="0" smtClean="0"/>
                        <a:t> 2</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 pH và PCO2 thay đổi ngược chiều, pH giảm =&gt; toan hô hấp nguyên phát</a:t>
                      </a:r>
                      <a:endParaRPr lang="en-US" sz="1400" dirty="0" smtClean="0">
                        <a:effectLst/>
                        <a:latin typeface="+mn-lt"/>
                        <a:ea typeface="Calibri"/>
                        <a:cs typeface="Times New Roman"/>
                      </a:endParaRPr>
                    </a:p>
                    <a:p>
                      <a:endParaRPr lang="en-US" dirty="0"/>
                    </a:p>
                  </a:txBody>
                  <a:tcPr/>
                </a:tc>
                <a:tc>
                  <a:txBody>
                    <a:bodyPr/>
                    <a:lstStyle/>
                    <a:p>
                      <a:pPr marL="342900" marR="0" lvl="0" indent="-342900">
                        <a:lnSpc>
                          <a:spcPct val="115000"/>
                        </a:lnSpc>
                        <a:spcBef>
                          <a:spcPts val="0"/>
                        </a:spcBef>
                        <a:spcAft>
                          <a:spcPts val="0"/>
                        </a:spcAft>
                        <a:buFont typeface="Times New Roman"/>
                        <a:buChar char="-"/>
                      </a:pPr>
                      <a:r>
                        <a:rPr lang="en-US" sz="1800" dirty="0" smtClean="0">
                          <a:effectLst/>
                        </a:rPr>
                        <a:t>pH giảm =&gt; toan</a:t>
                      </a:r>
                      <a:endParaRPr lang="en-US" sz="1400" dirty="0" smtClean="0">
                        <a:effectLst/>
                      </a:endParaRPr>
                    </a:p>
                    <a:p>
                      <a:pPr marL="342900" marR="0" lvl="0" indent="-342900">
                        <a:lnSpc>
                          <a:spcPct val="115000"/>
                        </a:lnSpc>
                        <a:spcBef>
                          <a:spcPts val="0"/>
                        </a:spcBef>
                        <a:spcAft>
                          <a:spcPts val="0"/>
                        </a:spcAft>
                        <a:buFont typeface="Times New Roman"/>
                        <a:buChar char="-"/>
                      </a:pPr>
                      <a:r>
                        <a:rPr lang="en-US" sz="1800" dirty="0" smtClean="0">
                          <a:effectLst/>
                        </a:rPr>
                        <a:t>PCO2 tăng =&gt;  giải thích được toan</a:t>
                      </a:r>
                      <a:endParaRPr lang="en-US" sz="1400" dirty="0" smtClean="0">
                        <a:effectLst/>
                      </a:endParaRPr>
                    </a:p>
                    <a:p>
                      <a:pPr marL="342900" marR="0" lvl="0" indent="-342900">
                        <a:lnSpc>
                          <a:spcPct val="115000"/>
                        </a:lnSpc>
                        <a:spcBef>
                          <a:spcPts val="0"/>
                        </a:spcBef>
                        <a:spcAft>
                          <a:spcPts val="0"/>
                        </a:spcAft>
                        <a:buFont typeface="Times New Roman"/>
                        <a:buChar char="-"/>
                      </a:pPr>
                      <a:r>
                        <a:rPr lang="en-US" sz="1800" dirty="0" smtClean="0">
                          <a:effectLst/>
                        </a:rPr>
                        <a:t>HCO3- giảm =&gt; cũng giải thích được toan</a:t>
                      </a:r>
                      <a:endParaRPr lang="en-US" sz="1400" dirty="0" smtClean="0">
                        <a:effectLst/>
                      </a:endParaRPr>
                    </a:p>
                    <a:p>
                      <a:pPr marL="342900" marR="0" lvl="0" indent="-342900">
                        <a:lnSpc>
                          <a:spcPct val="115000"/>
                        </a:lnSpc>
                        <a:spcBef>
                          <a:spcPts val="0"/>
                        </a:spcBef>
                        <a:spcAft>
                          <a:spcPts val="0"/>
                        </a:spcAft>
                        <a:buFont typeface="Wingdings"/>
                        <a:buChar char=""/>
                      </a:pPr>
                      <a:r>
                        <a:rPr lang="en-US" sz="1800" dirty="0" smtClean="0">
                          <a:effectLst/>
                        </a:rPr>
                        <a:t>Toan hô hấp + toan chuyển hóa ( không xác định được rối loạn nguyên phát)</a:t>
                      </a:r>
                      <a:endParaRPr lang="en-US" sz="1400" dirty="0" smtClean="0">
                        <a:effectLst/>
                        <a:latin typeface="+mn-lt"/>
                        <a:ea typeface="Calibri"/>
                        <a:cs typeface="Times New Roman"/>
                      </a:endParaRPr>
                    </a:p>
                    <a:p>
                      <a:endParaRPr lang="en-US" dirty="0"/>
                    </a:p>
                  </a:txBody>
                  <a:tcPr/>
                </a:tc>
              </a:tr>
            </a:tbl>
          </a:graphicData>
        </a:graphic>
      </p:graphicFrame>
    </p:spTree>
    <p:extLst>
      <p:ext uri="{BB962C8B-B14F-4D97-AF65-F5344CB8AC3E}">
        <p14:creationId xmlns:p14="http://schemas.microsoft.com/office/powerpoint/2010/main" val="245400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33400"/>
            <a:ext cx="8839200" cy="3785652"/>
          </a:xfrm>
          <a:prstGeom prst="rect">
            <a:avLst/>
          </a:prstGeom>
        </p:spPr>
        <p:txBody>
          <a:bodyPr wrap="square">
            <a:spAutoFit/>
          </a:bodyPr>
          <a:lstStyle/>
          <a:p>
            <a:pPr lvl="0"/>
            <a:r>
              <a:rPr lang="en-US" sz="2400" b="1" u="sng" dirty="0">
                <a:solidFill>
                  <a:prstClr val="black"/>
                </a:solidFill>
                <a:latin typeface="Arial" panose="020B0604020202020204" pitchFamily="34" charset="0"/>
                <a:cs typeface="Arial" panose="020B0604020202020204" pitchFamily="34" charset="0"/>
              </a:rPr>
              <a:t>Bước 2</a:t>
            </a:r>
            <a:r>
              <a:rPr lang="en-US" sz="2400" u="sng" dirty="0">
                <a:solidFill>
                  <a:prstClr val="black"/>
                </a:solidFill>
                <a:latin typeface="Arial" panose="020B0604020202020204" pitchFamily="34" charset="0"/>
                <a:cs typeface="Arial" panose="020B0604020202020204" pitchFamily="34" charset="0"/>
              </a:rPr>
              <a:t>: </a:t>
            </a:r>
            <a:r>
              <a:rPr lang="en-US" sz="2400" b="1" u="sng" dirty="0">
                <a:solidFill>
                  <a:prstClr val="black"/>
                </a:solidFill>
                <a:latin typeface="Arial" panose="020B0604020202020204" pitchFamily="34" charset="0"/>
                <a:cs typeface="Arial" panose="020B0604020202020204" pitchFamily="34" charset="0"/>
              </a:rPr>
              <a:t>Xác định rối loạn thứ phát</a:t>
            </a:r>
            <a:r>
              <a:rPr lang="en-US" sz="2400" u="sng" dirty="0">
                <a:solidFill>
                  <a:prstClr val="black"/>
                </a:solidFill>
                <a:latin typeface="Arial" panose="020B0604020202020204" pitchFamily="34" charset="0"/>
                <a:cs typeface="Arial" panose="020B0604020202020204" pitchFamily="34" charset="0"/>
              </a:rPr>
              <a:t> </a:t>
            </a:r>
          </a:p>
          <a:p>
            <a:endParaRPr lang="en-US" sz="2400" b="1" i="1" dirty="0" smtClean="0">
              <a:latin typeface="Arial" panose="020B0604020202020204" pitchFamily="34" charset="0"/>
              <a:cs typeface="Arial" panose="020B0604020202020204" pitchFamily="34" charset="0"/>
            </a:endParaRPr>
          </a:p>
          <a:p>
            <a:pPr marL="342900" indent="-342900">
              <a:buFont typeface="Symbol" pitchFamily="18" charset="2"/>
              <a:buChar char="¨"/>
            </a:pPr>
            <a:r>
              <a:rPr lang="en-US" sz="2400" b="1" i="1" dirty="0" smtClean="0">
                <a:latin typeface="Arial" panose="020B0604020202020204" pitchFamily="34" charset="0"/>
                <a:cs typeface="Arial" panose="020B0604020202020204" pitchFamily="34" charset="0"/>
              </a:rPr>
              <a:t>Rối </a:t>
            </a:r>
            <a:r>
              <a:rPr lang="en-US" sz="2400" b="1" i="1" dirty="0">
                <a:latin typeface="Arial" panose="020B0604020202020204" pitchFamily="34" charset="0"/>
                <a:cs typeface="Arial" panose="020B0604020202020204" pitchFamily="34" charset="0"/>
              </a:rPr>
              <a:t>loạn hô hấp nguyên phát:</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Đáp </a:t>
            </a:r>
            <a:r>
              <a:rPr lang="en-US" sz="2400" dirty="0">
                <a:latin typeface="Arial" panose="020B0604020202020204" pitchFamily="34" charset="0"/>
                <a:cs typeface="Arial" panose="020B0604020202020204" pitchFamily="34" charset="0"/>
              </a:rPr>
              <a:t>ứng bù trừ với những thay đổi PaCO2 xảy ra ở thận khi mà sự tái hấp thu HCO3- ở ống lượn gần được điều chỉnh nhằm tạo ra thay đổi thích hợp với nồng độ HCO3- huyết tương </a:t>
            </a:r>
            <a:r>
              <a:rPr lang="en-US" sz="2400" dirty="0" smtClean="0">
                <a:latin typeface="Arial" panose="020B0604020202020204" pitchFamily="34" charset="0"/>
                <a:cs typeface="Arial" panose="020B0604020202020204" pitchFamily="34" charset="0"/>
              </a:rPr>
              <a:t>(theo </a:t>
            </a:r>
            <a:r>
              <a:rPr lang="en-US" sz="2400" dirty="0">
                <a:latin typeface="Arial" panose="020B0604020202020204" pitchFamily="34" charset="0"/>
                <a:cs typeface="Arial" panose="020B0604020202020204" pitchFamily="34" charset="0"/>
              </a:rPr>
              <a:t>cùng hướng với sự thay đổi PaCO2). Đáp ứng ở thận tương đối chậm có thể mất từ 2-3 ngày để hoàn chỉnh, do đó các rối loạn toan kiềm hô hấp được chia thành cấp và mạn. </a:t>
            </a:r>
          </a:p>
        </p:txBody>
      </p:sp>
    </p:spTree>
    <p:extLst>
      <p:ext uri="{BB962C8B-B14F-4D97-AF65-F5344CB8AC3E}">
        <p14:creationId xmlns:p14="http://schemas.microsoft.com/office/powerpoint/2010/main" val="2218916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0" y="53733"/>
                <a:ext cx="9144000" cy="6830075"/>
              </a:xfrm>
              <a:prstGeom prst="rect">
                <a:avLst/>
              </a:prstGeom>
            </p:spPr>
            <p:txBody>
              <a:bodyPr wrap="square">
                <a:spAutoFit/>
              </a:bodyPr>
              <a:lstStyle/>
              <a:p>
                <a:pPr>
                  <a:lnSpc>
                    <a:spcPct val="115000"/>
                  </a:lnSpc>
                  <a:spcAft>
                    <a:spcPts val="1000"/>
                  </a:spcAft>
                </a:pPr>
                <a:r>
                  <a:rPr lang="en-US" sz="2200" b="1" dirty="0" smtClean="0">
                    <a:effectLst/>
                    <a:latin typeface="Arial" panose="020B0604020202020204" pitchFamily="34" charset="0"/>
                    <a:ea typeface="Calibri"/>
                    <a:cs typeface="Arial" panose="020B0604020202020204" pitchFamily="34" charset="0"/>
                  </a:rPr>
                  <a:t>1. Toan hô hấp nguyên phát</a:t>
                </a:r>
                <a:endParaRPr lang="en-US" sz="2200" dirty="0">
                  <a:latin typeface="Arial" panose="020B0604020202020204" pitchFamily="34" charset="0"/>
                  <a:ea typeface="Calibri"/>
                  <a:cs typeface="Arial" panose="020B0604020202020204" pitchFamily="34" charset="0"/>
                </a:endParaRPr>
              </a:p>
              <a:p>
                <a:pPr>
                  <a:lnSpc>
                    <a:spcPct val="115000"/>
                  </a:lnSpc>
                  <a:spcAft>
                    <a:spcPts val="1000"/>
                  </a:spcAft>
                </a:pPr>
                <a:r>
                  <a:rPr lang="en-US" sz="2200" dirty="0" smtClean="0">
                    <a:effectLst/>
                    <a:latin typeface="Arial" panose="020B0604020202020204" pitchFamily="34" charset="0"/>
                    <a:ea typeface="Calibri"/>
                    <a:cs typeface="Arial" panose="020B0604020202020204" pitchFamily="34" charset="0"/>
                  </a:rPr>
                  <a:t>- </a:t>
                </a:r>
                <a:r>
                  <a:rPr lang="en-US" sz="2200" i="1" u="sng" dirty="0" smtClean="0">
                    <a:effectLst/>
                    <a:latin typeface="Arial" panose="020B0604020202020204" pitchFamily="34" charset="0"/>
                    <a:ea typeface="Calibri"/>
                    <a:cs typeface="Arial" panose="020B0604020202020204" pitchFamily="34" charset="0"/>
                  </a:rPr>
                  <a:t>Lâm sàng: </a:t>
                </a:r>
                <a:r>
                  <a:rPr lang="en-US" sz="2200" dirty="0" smtClean="0">
                    <a:effectLst/>
                    <a:latin typeface="Arial" panose="020B0604020202020204" pitchFamily="34" charset="0"/>
                    <a:ea typeface="Calibri"/>
                    <a:cs typeface="Arial" panose="020B0604020202020204" pitchFamily="34" charset="0"/>
                  </a:rPr>
                  <a:t>giảm thông khí ( thở chậm, ngừng thở hoặc thở nhanh nông), nhịp tim nhanh, huyết áp tăng hoặc giảm, các triệu chứng thần kinh ( nhức đầu, lừ đừ, hôn mê, run rẩy, giật cơ,…), và có triệu chứng của bệnh nguyên nhân.</a:t>
                </a:r>
                <a:endParaRPr lang="en-US" sz="2200" dirty="0">
                  <a:latin typeface="Arial" panose="020B0604020202020204" pitchFamily="34" charset="0"/>
                  <a:ea typeface="Calibri"/>
                  <a:cs typeface="Arial" panose="020B0604020202020204" pitchFamily="34" charset="0"/>
                </a:endParaRPr>
              </a:p>
              <a:p>
                <a:pPr>
                  <a:lnSpc>
                    <a:spcPct val="115000"/>
                  </a:lnSpc>
                  <a:spcAft>
                    <a:spcPts val="1000"/>
                  </a:spcAft>
                </a:pPr>
                <a:r>
                  <a:rPr lang="en-US" sz="2200" dirty="0" smtClean="0">
                    <a:effectLst/>
                    <a:latin typeface="Arial" panose="020B0604020202020204" pitchFamily="34" charset="0"/>
                    <a:ea typeface="Calibri"/>
                    <a:cs typeface="Arial" panose="020B0604020202020204" pitchFamily="34" charset="0"/>
                  </a:rPr>
                  <a:t>- </a:t>
                </a:r>
                <a:r>
                  <a:rPr lang="en-US" sz="2200" i="1" dirty="0" smtClean="0">
                    <a:effectLst/>
                    <a:latin typeface="Arial" panose="020B0604020202020204" pitchFamily="34" charset="0"/>
                    <a:ea typeface="Calibri"/>
                    <a:cs typeface="Arial" panose="020B0604020202020204" pitchFamily="34" charset="0"/>
                  </a:rPr>
                  <a:t>Trong toan hô hấp cấp </a:t>
                </a:r>
                <a:r>
                  <a:rPr lang="en-US" sz="2200" dirty="0" smtClean="0">
                    <a:effectLst/>
                    <a:latin typeface="Arial" panose="020B0604020202020204" pitchFamily="34" charset="0"/>
                    <a:ea typeface="Calibri"/>
                    <a:cs typeface="Arial" panose="020B0604020202020204" pitchFamily="34" charset="0"/>
                  </a:rPr>
                  <a:t>( &lt;12-24h), lâm sàng thường có đầy đủ triệu chứng, PaCO2 tăng, thay đổi theo là pH giảm, HCO3- tăng ít hoặc vẫn bình thường.</a:t>
                </a:r>
                <a:endParaRPr lang="en-US" sz="2200" dirty="0">
                  <a:latin typeface="Arial" panose="020B0604020202020204" pitchFamily="34" charset="0"/>
                  <a:ea typeface="Calibri"/>
                  <a:cs typeface="Arial" panose="020B0604020202020204" pitchFamily="34" charset="0"/>
                </a:endParaRPr>
              </a:p>
              <a:p>
                <a:pPr indent="457200">
                  <a:lnSpc>
                    <a:spcPct val="115000"/>
                  </a:lnSpc>
                  <a:spcAft>
                    <a:spcPts val="1000"/>
                  </a:spcAft>
                </a:pPr>
                <a:r>
                  <a:rPr lang="en-US" sz="2200" dirty="0" smtClean="0">
                    <a:effectLst/>
                    <a:latin typeface="Arial" panose="020B0604020202020204" pitchFamily="34" charset="0"/>
                    <a:ea typeface="Calibri"/>
                    <a:cs typeface="Arial" panose="020B0604020202020204" pitchFamily="34" charset="0"/>
                  </a:rPr>
                  <a:t>+ Cấp:  PaCO2 tăng 1mmHg thì HCO3- tăng 0,1 mEq/l</a:t>
                </a:r>
                <a:endParaRPr lang="en-US" sz="2200" dirty="0">
                  <a:latin typeface="Arial" panose="020B0604020202020204" pitchFamily="34" charset="0"/>
                  <a:ea typeface="Calibri"/>
                  <a:cs typeface="Arial" panose="020B0604020202020204" pitchFamily="34" charset="0"/>
                </a:endParaRPr>
              </a:p>
              <a:p>
                <a:pPr indent="457200">
                  <a:lnSpc>
                    <a:spcPct val="115000"/>
                  </a:lnSpc>
                  <a:spcAft>
                    <a:spcPts val="1000"/>
                  </a:spcAft>
                </a:pPr>
                <a:r>
                  <a:rPr lang="en-US" sz="2200" dirty="0" smtClean="0">
                    <a:solidFill>
                      <a:srgbClr val="C00000"/>
                    </a:solidFill>
                    <a:effectLst/>
                    <a:latin typeface="Arial" panose="020B0604020202020204" pitchFamily="34" charset="0"/>
                    <a:ea typeface="Calibri"/>
                    <a:cs typeface="Arial" panose="020B0604020202020204" pitchFamily="34" charset="0"/>
                  </a:rPr>
                  <a:t>=&gt; HCO3- dự đoán=( 0,1 x </a:t>
                </a:r>
                <a14:m>
                  <m:oMath xmlns:m="http://schemas.openxmlformats.org/officeDocument/2006/math">
                    <m:r>
                      <a:rPr lang="en-US" sz="2200" i="1" smtClean="0">
                        <a:solidFill>
                          <a:srgbClr val="C00000"/>
                        </a:solidFill>
                        <a:effectLst/>
                        <a:latin typeface="Cambria Math"/>
                        <a:ea typeface="Cambria Math"/>
                        <a:cs typeface="Arial" panose="020B0604020202020204" pitchFamily="34" charset="0"/>
                      </a:rPr>
                      <m:t>∆</m:t>
                    </m:r>
                  </m:oMath>
                </a14:m>
                <a:r>
                  <a:rPr lang="en-US" sz="2200" dirty="0" smtClean="0">
                    <a:solidFill>
                      <a:srgbClr val="C00000"/>
                    </a:solidFill>
                    <a:effectLst/>
                    <a:latin typeface="Arial" panose="020B0604020202020204" pitchFamily="34" charset="0"/>
                    <a:ea typeface="Calibri"/>
                    <a:cs typeface="Arial" panose="020B0604020202020204" pitchFamily="34" charset="0"/>
                  </a:rPr>
                  <a:t>PaCO2 ) + 24 </a:t>
                </a:r>
                <a:endParaRPr lang="en-US" sz="2200" dirty="0">
                  <a:solidFill>
                    <a:srgbClr val="C00000"/>
                  </a:solidFill>
                  <a:latin typeface="Arial" panose="020B0604020202020204" pitchFamily="34" charset="0"/>
                  <a:ea typeface="Calibri"/>
                  <a:cs typeface="Arial" panose="020B0604020202020204" pitchFamily="34" charset="0"/>
                </a:endParaRPr>
              </a:p>
              <a:p>
                <a:pPr>
                  <a:lnSpc>
                    <a:spcPct val="115000"/>
                  </a:lnSpc>
                  <a:spcAft>
                    <a:spcPts val="1000"/>
                  </a:spcAft>
                </a:pPr>
                <a:r>
                  <a:rPr lang="en-US" sz="2200" dirty="0" smtClean="0">
                    <a:effectLst/>
                    <a:latin typeface="Arial" panose="020B0604020202020204" pitchFamily="34" charset="0"/>
                    <a:ea typeface="Calibri"/>
                    <a:cs typeface="Arial" panose="020B0604020202020204" pitchFamily="34" charset="0"/>
                  </a:rPr>
                  <a:t>- </a:t>
                </a:r>
                <a:r>
                  <a:rPr lang="en-US" sz="2200" i="1" dirty="0" smtClean="0">
                    <a:effectLst/>
                    <a:latin typeface="Arial" panose="020B0604020202020204" pitchFamily="34" charset="0"/>
                    <a:ea typeface="Calibri"/>
                    <a:cs typeface="Arial" panose="020B0604020202020204" pitchFamily="34" charset="0"/>
                  </a:rPr>
                  <a:t>Trong toan hô hấp mạn </a:t>
                </a:r>
                <a:r>
                  <a:rPr lang="en-US" sz="2200" dirty="0" smtClean="0">
                    <a:effectLst/>
                    <a:latin typeface="Arial" panose="020B0604020202020204" pitchFamily="34" charset="0"/>
                    <a:ea typeface="Calibri"/>
                    <a:cs typeface="Arial" panose="020B0604020202020204" pitchFamily="34" charset="0"/>
                  </a:rPr>
                  <a:t>(2-3 ngày), lâm sàng thường không có đầy đủ triệu chứng hoặc triệu chứng kín đáo, PaCO2 tăng, thay đổi theo là pH giảm nhưng giảm ít, HCO3- tăng nhiều hơn.</a:t>
                </a:r>
                <a:endParaRPr lang="en-US" sz="2200" dirty="0">
                  <a:latin typeface="Arial" panose="020B0604020202020204" pitchFamily="34" charset="0"/>
                  <a:ea typeface="Calibri"/>
                  <a:cs typeface="Arial" panose="020B0604020202020204" pitchFamily="34" charset="0"/>
                </a:endParaRPr>
              </a:p>
              <a:p>
                <a:pPr indent="457200">
                  <a:lnSpc>
                    <a:spcPct val="115000"/>
                  </a:lnSpc>
                  <a:spcAft>
                    <a:spcPts val="1000"/>
                  </a:spcAft>
                </a:pPr>
                <a:r>
                  <a:rPr lang="en-US" sz="2200" dirty="0" smtClean="0">
                    <a:effectLst/>
                    <a:latin typeface="Arial" panose="020B0604020202020204" pitchFamily="34" charset="0"/>
                    <a:ea typeface="Calibri"/>
                    <a:cs typeface="Arial" panose="020B0604020202020204" pitchFamily="34" charset="0"/>
                  </a:rPr>
                  <a:t>+ Mạn: PaCO2 tăng 1mmHg thì HCO3- tăng 0,4 mEq/l</a:t>
                </a:r>
                <a:endParaRPr lang="en-US" sz="2200" dirty="0">
                  <a:latin typeface="Arial" panose="020B0604020202020204" pitchFamily="34" charset="0"/>
                  <a:ea typeface="Calibri"/>
                  <a:cs typeface="Arial" panose="020B0604020202020204" pitchFamily="34" charset="0"/>
                </a:endParaRPr>
              </a:p>
              <a:p>
                <a:pPr indent="457200">
                  <a:lnSpc>
                    <a:spcPct val="115000"/>
                  </a:lnSpc>
                  <a:spcAft>
                    <a:spcPts val="1000"/>
                  </a:spcAft>
                </a:pPr>
                <a:r>
                  <a:rPr lang="en-US" sz="2200" dirty="0" smtClean="0">
                    <a:solidFill>
                      <a:srgbClr val="C00000"/>
                    </a:solidFill>
                    <a:effectLst/>
                    <a:latin typeface="Arial" panose="020B0604020202020204" pitchFamily="34" charset="0"/>
                    <a:ea typeface="Calibri"/>
                    <a:cs typeface="Arial" panose="020B0604020202020204" pitchFamily="34" charset="0"/>
                  </a:rPr>
                  <a:t>=&gt; HCO3- dự đoán= ( 0,4 x </a:t>
                </a:r>
                <a14:m>
                  <m:oMath xmlns:m="http://schemas.openxmlformats.org/officeDocument/2006/math">
                    <m:r>
                      <a:rPr lang="en-US" sz="2200" i="1" smtClean="0">
                        <a:solidFill>
                          <a:srgbClr val="C00000"/>
                        </a:solidFill>
                        <a:effectLst/>
                        <a:latin typeface="Cambria Math"/>
                        <a:ea typeface="Cambria Math"/>
                        <a:cs typeface="Arial" panose="020B0604020202020204" pitchFamily="34" charset="0"/>
                      </a:rPr>
                      <m:t>∆</m:t>
                    </m:r>
                  </m:oMath>
                </a14:m>
                <a:r>
                  <a:rPr lang="en-US" sz="2200" dirty="0" smtClean="0">
                    <a:solidFill>
                      <a:srgbClr val="C00000"/>
                    </a:solidFill>
                    <a:effectLst/>
                    <a:latin typeface="Arial" panose="020B0604020202020204" pitchFamily="34" charset="0"/>
                    <a:ea typeface="Calibri"/>
                    <a:cs typeface="Arial" panose="020B0604020202020204" pitchFamily="34" charset="0"/>
                  </a:rPr>
                  <a:t>PaCO2) +24</a:t>
                </a:r>
                <a:endParaRPr lang="en-US" sz="2200" dirty="0">
                  <a:solidFill>
                    <a:srgbClr val="C00000"/>
                  </a:solidFill>
                  <a:latin typeface="Arial" panose="020B0604020202020204" pitchFamily="34" charset="0"/>
                  <a:ea typeface="Calibri"/>
                  <a:cs typeface="Arial" panose="020B0604020202020204"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0" y="53733"/>
                <a:ext cx="9144000" cy="6830075"/>
              </a:xfrm>
              <a:prstGeom prst="rect">
                <a:avLst/>
              </a:prstGeom>
              <a:blipFill rotWithShape="1">
                <a:blip r:embed="rId3"/>
                <a:stretch>
                  <a:fillRect l="-800" t="-268" r="-267" b="-446"/>
                </a:stretch>
              </a:blipFill>
            </p:spPr>
            <p:txBody>
              <a:bodyPr/>
              <a:lstStyle/>
              <a:p>
                <a:r>
                  <a:rPr lang="en-US">
                    <a:noFill/>
                  </a:rPr>
                  <a:t> </a:t>
                </a:r>
              </a:p>
            </p:txBody>
          </p:sp>
        </mc:Fallback>
      </mc:AlternateContent>
    </p:spTree>
    <p:extLst>
      <p:ext uri="{BB962C8B-B14F-4D97-AF65-F5344CB8AC3E}">
        <p14:creationId xmlns:p14="http://schemas.microsoft.com/office/powerpoint/2010/main" val="16096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down)">
                                      <p:cBhvr>
                                        <p:cTn id="15" dur="500"/>
                                        <p:tgtEl>
                                          <p:spTgt spid="4">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wipe(down)">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down)">
                                      <p:cBhvr>
                                        <p:cTn id="23" dur="500"/>
                                        <p:tgtEl>
                                          <p:spTgt spid="4">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wipe(down)">
                                      <p:cBhvr>
                                        <p:cTn id="26" dur="500"/>
                                        <p:tgtEl>
                                          <p:spTgt spid="4">
                                            <p:txEl>
                                              <p:pRg st="6" end="6"/>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wipe(down)">
                                      <p:cBhvr>
                                        <p:cTn id="2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
            <a:ext cx="8839200" cy="4832092"/>
          </a:xfrm>
          <a:prstGeom prst="rect">
            <a:avLst/>
          </a:prstGeom>
        </p:spPr>
        <p:txBody>
          <a:bodyPr wrap="square">
            <a:spAutoFit/>
          </a:bodyPr>
          <a:lstStyle/>
          <a:p>
            <a:r>
              <a:rPr lang="en-US" sz="2200" dirty="0" smtClean="0">
                <a:latin typeface="Arial" panose="020B0604020202020204" pitchFamily="34" charset="0"/>
                <a:cs typeface="Arial" panose="020B0604020202020204" pitchFamily="34" charset="0"/>
              </a:rPr>
              <a:t>- Sau </a:t>
            </a:r>
            <a:r>
              <a:rPr lang="en-US" sz="2200" dirty="0">
                <a:latin typeface="Arial" panose="020B0604020202020204" pitchFamily="34" charset="0"/>
                <a:cs typeface="Arial" panose="020B0604020202020204" pitchFamily="34" charset="0"/>
              </a:rPr>
              <a:t>khi tính xong HCO3- dự đoán ở cả 2 trường hợp, ta xét nếu</a:t>
            </a:r>
            <a:r>
              <a:rPr lang="en-US" sz="2200" dirty="0" smtClean="0">
                <a:latin typeface="Arial" panose="020B0604020202020204" pitchFamily="34" charset="0"/>
                <a:cs typeface="Arial" panose="020B0604020202020204" pitchFamily="34" charset="0"/>
              </a:rPr>
              <a:t>:</a:t>
            </a:r>
          </a:p>
          <a:p>
            <a:r>
              <a:rPr lang="en-US" sz="2200" dirty="0" smtClean="0">
                <a:latin typeface="Arial" panose="020B0604020202020204" pitchFamily="34" charset="0"/>
                <a:cs typeface="Arial" panose="020B0604020202020204" pitchFamily="34" charset="0"/>
              </a:rPr>
              <a:t> </a:t>
            </a:r>
            <a:endParaRPr lang="en-US" sz="2200" dirty="0">
              <a:latin typeface="Arial" panose="020B0604020202020204" pitchFamily="34" charset="0"/>
              <a:cs typeface="Arial" panose="020B0604020202020204" pitchFamily="34" charset="0"/>
            </a:endParaRPr>
          </a:p>
          <a:p>
            <a:r>
              <a:rPr lang="en-US" sz="2200" dirty="0">
                <a:solidFill>
                  <a:srgbClr val="C00000"/>
                </a:solidFill>
                <a:latin typeface="Arial" panose="020B0604020202020204" pitchFamily="34" charset="0"/>
                <a:cs typeface="Arial" panose="020B0604020202020204" pitchFamily="34" charset="0"/>
              </a:rPr>
              <a:t>+ HCO3- đo được &gt; HCO3- mạn </a:t>
            </a:r>
            <a:r>
              <a:rPr lang="en-US" sz="2200" dirty="0">
                <a:latin typeface="Arial" panose="020B0604020202020204" pitchFamily="34" charset="0"/>
                <a:cs typeface="Arial" panose="020B0604020202020204" pitchFamily="34" charset="0"/>
              </a:rPr>
              <a:t>=&gt; toan hô hấp nguyên phát kèm kiềm </a:t>
            </a:r>
            <a:r>
              <a:rPr lang="en-US" sz="2200" dirty="0" smtClean="0">
                <a:latin typeface="Arial" panose="020B0604020202020204" pitchFamily="34" charset="0"/>
                <a:cs typeface="Arial" panose="020B0604020202020204" pitchFamily="34" charset="0"/>
              </a:rPr>
              <a:t>chuyển </a:t>
            </a:r>
            <a:r>
              <a:rPr lang="en-US" sz="2200" dirty="0">
                <a:latin typeface="Arial" panose="020B0604020202020204" pitchFamily="34" charset="0"/>
                <a:cs typeface="Arial" panose="020B0604020202020204" pitchFamily="34" charset="0"/>
              </a:rPr>
              <a:t>hóa thứ </a:t>
            </a:r>
            <a:r>
              <a:rPr lang="en-US" sz="2200" dirty="0" smtClean="0">
                <a:latin typeface="Arial" panose="020B0604020202020204" pitchFamily="34" charset="0"/>
                <a:cs typeface="Arial" panose="020B0604020202020204" pitchFamily="34" charset="0"/>
              </a:rPr>
              <a:t>phát</a:t>
            </a:r>
          </a:p>
          <a:p>
            <a:endParaRPr lang="en-US" sz="2200" dirty="0" smtClean="0">
              <a:latin typeface="Arial" panose="020B0604020202020204" pitchFamily="34" charset="0"/>
              <a:cs typeface="Arial" panose="020B0604020202020204" pitchFamily="34" charset="0"/>
            </a:endParaRPr>
          </a:p>
          <a:p>
            <a:r>
              <a:rPr lang="en-US" sz="2200" dirty="0" smtClean="0">
                <a:solidFill>
                  <a:srgbClr val="C00000"/>
                </a:solidFill>
                <a:latin typeface="Arial" panose="020B0604020202020204" pitchFamily="34" charset="0"/>
                <a:cs typeface="Arial" panose="020B0604020202020204" pitchFamily="34" charset="0"/>
              </a:rPr>
              <a:t>+ HCO3- đo được = HCO3- mạn </a:t>
            </a:r>
            <a:r>
              <a:rPr lang="en-US" sz="2200" dirty="0" smtClean="0">
                <a:latin typeface="Arial" panose="020B0604020202020204" pitchFamily="34" charset="0"/>
                <a:cs typeface="Arial" panose="020B0604020202020204" pitchFamily="34" charset="0"/>
              </a:rPr>
              <a:t>=&gt; toan hô hấp mạn</a:t>
            </a:r>
          </a:p>
          <a:p>
            <a:endParaRPr lang="en-US" sz="2200" dirty="0">
              <a:latin typeface="Arial" panose="020B0604020202020204" pitchFamily="34" charset="0"/>
              <a:cs typeface="Arial" panose="020B0604020202020204" pitchFamily="34" charset="0"/>
            </a:endParaRPr>
          </a:p>
          <a:p>
            <a:r>
              <a:rPr lang="en-US" sz="2200" dirty="0">
                <a:solidFill>
                  <a:srgbClr val="C00000"/>
                </a:solidFill>
                <a:latin typeface="Arial" panose="020B0604020202020204" pitchFamily="34" charset="0"/>
                <a:cs typeface="Arial" panose="020B0604020202020204" pitchFamily="34" charset="0"/>
              </a:rPr>
              <a:t>+ HCO3- cấp &lt; HCO3- đo được &lt; HCO3- mạn </a:t>
            </a:r>
            <a:r>
              <a:rPr lang="en-US" sz="2200" dirty="0">
                <a:latin typeface="Arial" panose="020B0604020202020204" pitchFamily="34" charset="0"/>
                <a:cs typeface="Arial" panose="020B0604020202020204" pitchFamily="34" charset="0"/>
              </a:rPr>
              <a:t>=&gt; toan hô hấp </a:t>
            </a:r>
            <a:endParaRPr lang="en-US" sz="2200" dirty="0" smtClean="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cấp/mạn </a:t>
            </a:r>
            <a:r>
              <a:rPr lang="en-US" sz="2200" dirty="0">
                <a:latin typeface="Arial" panose="020B0604020202020204" pitchFamily="34" charset="0"/>
                <a:cs typeface="Arial" panose="020B0604020202020204" pitchFamily="34" charset="0"/>
              </a:rPr>
              <a:t>hoặc toan hô hấp mạn kèm 1 toan chuyển hóa khác</a:t>
            </a:r>
            <a:r>
              <a:rPr lang="en-US" sz="2200" dirty="0" smtClean="0">
                <a:latin typeface="Arial" panose="020B0604020202020204" pitchFamily="34" charset="0"/>
                <a:cs typeface="Arial" panose="020B0604020202020204" pitchFamily="34" charset="0"/>
              </a:rPr>
              <a:t>.</a:t>
            </a:r>
          </a:p>
          <a:p>
            <a:endParaRPr lang="en-US" sz="2200" dirty="0">
              <a:latin typeface="Arial" panose="020B0604020202020204" pitchFamily="34" charset="0"/>
              <a:cs typeface="Arial" panose="020B0604020202020204" pitchFamily="34" charset="0"/>
            </a:endParaRPr>
          </a:p>
          <a:p>
            <a:r>
              <a:rPr lang="en-US" sz="2200" dirty="0">
                <a:solidFill>
                  <a:srgbClr val="C00000"/>
                </a:solidFill>
                <a:latin typeface="Arial" panose="020B0604020202020204" pitchFamily="34" charset="0"/>
                <a:cs typeface="Arial" panose="020B0604020202020204" pitchFamily="34" charset="0"/>
              </a:rPr>
              <a:t>+ HCO3- đo được = HCO3- cấp </a:t>
            </a:r>
            <a:r>
              <a:rPr lang="en-US" sz="2200" dirty="0">
                <a:latin typeface="Arial" panose="020B0604020202020204" pitchFamily="34" charset="0"/>
                <a:cs typeface="Arial" panose="020B0604020202020204" pitchFamily="34" charset="0"/>
              </a:rPr>
              <a:t>=&gt; toan hô hấp cấp đơn </a:t>
            </a:r>
            <a:r>
              <a:rPr lang="en-US" sz="2200" dirty="0" smtClean="0">
                <a:latin typeface="Arial" panose="020B0604020202020204" pitchFamily="34" charset="0"/>
                <a:cs typeface="Arial" panose="020B0604020202020204" pitchFamily="34" charset="0"/>
              </a:rPr>
              <a:t>thuần</a:t>
            </a:r>
          </a:p>
          <a:p>
            <a:endParaRPr lang="en-US" sz="2200" dirty="0">
              <a:latin typeface="Arial" panose="020B0604020202020204" pitchFamily="34" charset="0"/>
              <a:cs typeface="Arial" panose="020B0604020202020204" pitchFamily="34" charset="0"/>
            </a:endParaRPr>
          </a:p>
          <a:p>
            <a:r>
              <a:rPr lang="en-US" sz="2200" dirty="0">
                <a:solidFill>
                  <a:srgbClr val="C00000"/>
                </a:solidFill>
                <a:latin typeface="Arial" panose="020B0604020202020204" pitchFamily="34" charset="0"/>
                <a:cs typeface="Arial" panose="020B0604020202020204" pitchFamily="34" charset="0"/>
              </a:rPr>
              <a:t>+ HCO3- đo được &lt;HCO3- cấp </a:t>
            </a:r>
            <a:r>
              <a:rPr lang="en-US" sz="2200" dirty="0">
                <a:latin typeface="Arial" panose="020B0604020202020204" pitchFamily="34" charset="0"/>
                <a:cs typeface="Arial" panose="020B0604020202020204" pitchFamily="34" charset="0"/>
              </a:rPr>
              <a:t>=&gt; toan hô hấp nguyên phát kèm 1 toan chuyển hóa thứ phát</a:t>
            </a:r>
          </a:p>
        </p:txBody>
      </p:sp>
    </p:spTree>
    <p:extLst>
      <p:ext uri="{BB962C8B-B14F-4D97-AF65-F5344CB8AC3E}">
        <p14:creationId xmlns:p14="http://schemas.microsoft.com/office/powerpoint/2010/main" val="29813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25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wipe(down)">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wipe(down)">
                                      <p:cBhvr>
                                        <p:cTn id="17" dur="500"/>
                                        <p:tgtEl>
                                          <p:spTgt spid="4">
                                            <p:txEl>
                                              <p:pRg st="6" end="6"/>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animEffect transition="in" filter="wipe(down)">
                                      <p:cBhvr>
                                        <p:cTn id="20" dur="500"/>
                                        <p:tgtEl>
                                          <p:spTgt spid="4">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wipe(down)">
                                      <p:cBhvr>
                                        <p:cTn id="25" dur="500"/>
                                        <p:tgtEl>
                                          <p:spTgt spid="4">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
                                            <p:txEl>
                                              <p:pRg st="11" end="11"/>
                                            </p:txEl>
                                          </p:spTgt>
                                        </p:tgtEl>
                                        <p:attrNameLst>
                                          <p:attrName>style.visibility</p:attrName>
                                        </p:attrNameLst>
                                      </p:cBhvr>
                                      <p:to>
                                        <p:strVal val="visible"/>
                                      </p:to>
                                    </p:set>
                                    <p:animEffect transition="in" filter="wipe(down)">
                                      <p:cBhvr>
                                        <p:cTn id="3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sng"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rPr>
              <a:t>Ví dụ 3</a:t>
            </a:r>
            <a:r>
              <a:rPr kumimoji="0" lang="en-US" altLang="en-US" sz="2400" b="0" i="0" u="sng"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rPr>
              <a:t>:</a:t>
            </a:r>
            <a:r>
              <a:rPr kumimoji="0" lang="en-US" altLang="en-US" sz="2400" b="0" i="0" u="none" strike="noStrike" cap="none" normalizeH="0" baseline="0" dirty="0" smtClean="0">
                <a:ln>
                  <a:noFill/>
                </a:ln>
                <a:solidFill>
                  <a:srgbClr val="000000"/>
                </a:solidFill>
                <a:effectLst/>
                <a:latin typeface="Arial" panose="020B0604020202020204" pitchFamily="34" charset="0"/>
                <a:ea typeface="Calibri" pitchFamily="34" charset="0"/>
                <a:cs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rPr>
              <a:t>A four month old baby is admitted with a cough, fever and widespread fine crackles &amp; a wheeze. A capillary gas is taken.</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145" name="Picture 4" descr="Cap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106714"/>
            <a:ext cx="6019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14300" y="4311134"/>
            <a:ext cx="8915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ea typeface="Calibri" pitchFamily="34" charset="0"/>
              </a:rPr>
              <a:t> pH, CO2 ngược chiều, pH giảm =&gt; toan hô hấp nguyên phát.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ea typeface="Calibri" pitchFamily="34" charset="0"/>
              </a:rPr>
              <a:t> HCO3- dự đoán cấp= (0,1 x 21.5)  + 24= 26,15</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ea typeface="Calibri" pitchFamily="34" charset="0"/>
              </a:rPr>
              <a:t> HCO3- dự đoán mạn= (0,4x 21,5)  + 24= 32,6</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ea typeface="Calibri"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400" dirty="0" smtClean="0">
                <a:ea typeface="Calibri" pitchFamily="34" charset="0"/>
              </a:rPr>
              <a:t>=&gt; </a:t>
            </a:r>
            <a:r>
              <a:rPr kumimoji="0" lang="en-US" altLang="en-US" sz="2400" b="0" i="0" u="none" strike="noStrike" cap="none" normalizeH="0" baseline="0" dirty="0" smtClean="0">
                <a:ln>
                  <a:noFill/>
                </a:ln>
                <a:solidFill>
                  <a:schemeClr val="tx1"/>
                </a:solidFill>
                <a:effectLst/>
                <a:ea typeface="Calibri" pitchFamily="34" charset="0"/>
              </a:rPr>
              <a:t>Toan hô hấp cấp/mạn hoặc toan hô hấp mạn kèm theo một toan chuyển hóa thứ phát khác.</a:t>
            </a: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04518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down)">
                                      <p:cBhvr>
                                        <p:cTn id="1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image.slideserve.com/1467103/slide10-n.jpg">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o="urn:schemas-microsoft-com:office:office" xmlns:v="urn:schemas-microsoft-com:vml" xmlns:w10="urn:schemas-microsoft-com:office:word" xmlns:w="http://schemas.openxmlformats.org/wordprocessingml/2006/main" xmlns="" xmlns:a16="http://schemas.microsoft.com/office/drawing/2014/main" xmlns:lc="http://schemas.openxmlformats.org/drawingml/2006/lockedCanvas" id="{F781985B-BF68-44E8-B0D3-7A0772F932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13855"/>
            <a:ext cx="8839200" cy="511925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0" y="5281413"/>
            <a:ext cx="9220200" cy="1200329"/>
          </a:xfrm>
          <a:prstGeom prst="rect">
            <a:avLst/>
          </a:prstGeom>
        </p:spPr>
        <p:txBody>
          <a:bodyPr wrap="square">
            <a:spAutoFit/>
          </a:bodyPr>
          <a:lstStyle/>
          <a:p>
            <a:r>
              <a:rPr lang="en-US" sz="2400" dirty="0" smtClean="0">
                <a:latin typeface="Arial" panose="020B0604020202020204" pitchFamily="34" charset="0"/>
                <a:cs typeface="Arial" panose="020B0604020202020204" pitchFamily="34" charset="0"/>
              </a:rPr>
              <a:t>- Ngoài </a:t>
            </a:r>
            <a:r>
              <a:rPr lang="en-US" sz="2400" dirty="0">
                <a:latin typeface="Arial" panose="020B0604020202020204" pitchFamily="34" charset="0"/>
                <a:cs typeface="Arial" panose="020B0604020202020204" pitchFamily="34" charset="0"/>
              </a:rPr>
              <a:t>ra, khí máu còn cung cấp thông tin về nồng độ Lactat, nồng độ các ion trong máu Na+, K+, Ca++, Glucose,…</a:t>
            </a:r>
          </a:p>
          <a:p>
            <a:r>
              <a:rPr lang="en-US" sz="2400" dirty="0" smtClean="0">
                <a:latin typeface="Arial" panose="020B0604020202020204" pitchFamily="34" charset="0"/>
                <a:cs typeface="Arial" panose="020B0604020202020204" pitchFamily="34" charset="0"/>
              </a:rPr>
              <a:t>- Các </a:t>
            </a:r>
            <a:r>
              <a:rPr lang="en-US" sz="2400" dirty="0">
                <a:latin typeface="Arial" panose="020B0604020202020204" pitchFamily="34" charset="0"/>
                <a:cs typeface="Arial" panose="020B0604020202020204" pitchFamily="34" charset="0"/>
              </a:rPr>
              <a:t>thông số chính quan tâm đến là: PaO2, pH, PaCO2, HCO3-.</a:t>
            </a:r>
          </a:p>
        </p:txBody>
      </p:sp>
    </p:spTree>
    <p:extLst>
      <p:ext uri="{BB962C8B-B14F-4D97-AF65-F5344CB8AC3E}">
        <p14:creationId xmlns:p14="http://schemas.microsoft.com/office/powerpoint/2010/main" val="23195950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3855" y="228600"/>
                <a:ext cx="9144000" cy="6086794"/>
              </a:xfrm>
              <a:prstGeom prst="rect">
                <a:avLst/>
              </a:prstGeom>
            </p:spPr>
            <p:txBody>
              <a:bodyPr wrap="square">
                <a:spAutoFit/>
              </a:bodyPr>
              <a:lstStyle/>
              <a:p>
                <a:pPr>
                  <a:lnSpc>
                    <a:spcPct val="115000"/>
                  </a:lnSpc>
                  <a:spcAft>
                    <a:spcPts val="1000"/>
                  </a:spcAft>
                </a:pPr>
                <a:r>
                  <a:rPr lang="en-US" sz="2400" b="1" dirty="0" smtClean="0">
                    <a:effectLst/>
                    <a:latin typeface="Arial" panose="020B0604020202020204" pitchFamily="34" charset="0"/>
                    <a:ea typeface="Calibri"/>
                    <a:cs typeface="Arial" panose="020B0604020202020204" pitchFamily="34" charset="0"/>
                  </a:rPr>
                  <a:t>2. Kiềm hô hấp nguyên phát </a:t>
                </a:r>
                <a:endParaRPr lang="en-US" sz="2400" dirty="0">
                  <a:latin typeface="Arial" panose="020B0604020202020204" pitchFamily="34" charset="0"/>
                  <a:ea typeface="Calibri"/>
                  <a:cs typeface="Arial" panose="020B0604020202020204" pitchFamily="34" charset="0"/>
                </a:endParaRPr>
              </a:p>
              <a:p>
                <a:pPr>
                  <a:lnSpc>
                    <a:spcPct val="115000"/>
                  </a:lnSpc>
                  <a:spcAft>
                    <a:spcPts val="1000"/>
                  </a:spcAft>
                </a:pPr>
                <a:r>
                  <a:rPr lang="en-US" sz="2400" i="1" u="sng" dirty="0" smtClean="0">
                    <a:effectLst/>
                    <a:latin typeface="Arial" panose="020B0604020202020204" pitchFamily="34" charset="0"/>
                    <a:ea typeface="Calibri"/>
                    <a:cs typeface="Arial" panose="020B0604020202020204" pitchFamily="34" charset="0"/>
                  </a:rPr>
                  <a:t>- Lâm sàng: </a:t>
                </a:r>
                <a:r>
                  <a:rPr lang="en-US" sz="2400" dirty="0" smtClean="0">
                    <a:effectLst/>
                    <a:latin typeface="Arial" panose="020B0604020202020204" pitchFamily="34" charset="0"/>
                    <a:ea typeface="Calibri"/>
                    <a:cs typeface="Arial" panose="020B0604020202020204" pitchFamily="34" charset="0"/>
                  </a:rPr>
                  <a:t>tinh thần (lo lắng, bồn chồn, dị cảm, tê miệng, tê tay chân,…), thở nhanh, sâu, tăng phản xạ gân cơ, co giật và có triệu chứng của bệnh nguyên nhân.</a:t>
                </a:r>
                <a:endParaRPr lang="en-US" sz="2400" dirty="0">
                  <a:latin typeface="Arial" panose="020B0604020202020204" pitchFamily="34" charset="0"/>
                  <a:ea typeface="Calibri"/>
                  <a:cs typeface="Arial" panose="020B0604020202020204" pitchFamily="34" charset="0"/>
                </a:endParaRPr>
              </a:p>
              <a:p>
                <a:pPr>
                  <a:lnSpc>
                    <a:spcPct val="115000"/>
                  </a:lnSpc>
                  <a:spcAft>
                    <a:spcPts val="1000"/>
                  </a:spcAft>
                </a:pPr>
                <a:r>
                  <a:rPr lang="en-US" sz="2400" dirty="0" smtClean="0">
                    <a:effectLst/>
                    <a:latin typeface="Arial" panose="020B0604020202020204" pitchFamily="34" charset="0"/>
                    <a:ea typeface="Calibri"/>
                    <a:cs typeface="Arial" panose="020B0604020202020204" pitchFamily="34" charset="0"/>
                  </a:rPr>
                  <a:t>- </a:t>
                </a:r>
                <a:r>
                  <a:rPr lang="en-US" sz="2400" i="1" dirty="0" smtClean="0">
                    <a:effectLst/>
                    <a:latin typeface="Arial" panose="020B0604020202020204" pitchFamily="34" charset="0"/>
                    <a:ea typeface="Calibri"/>
                    <a:cs typeface="Arial" panose="020B0604020202020204" pitchFamily="34" charset="0"/>
                  </a:rPr>
                  <a:t>Trong kiềm hô hấp cấp </a:t>
                </a:r>
                <a:r>
                  <a:rPr lang="en-US" sz="2400" dirty="0" smtClean="0">
                    <a:effectLst/>
                    <a:latin typeface="Arial" panose="020B0604020202020204" pitchFamily="34" charset="0"/>
                    <a:ea typeface="Calibri"/>
                    <a:cs typeface="Arial" panose="020B0604020202020204" pitchFamily="34" charset="0"/>
                  </a:rPr>
                  <a:t>( &lt;12h), PaCO2 giảm, thay đổi theo là pH tăng và HCO3- giảm ít hoặc bình thường.</a:t>
                </a:r>
                <a:endParaRPr lang="en-US" sz="2400" dirty="0">
                  <a:latin typeface="Arial" panose="020B0604020202020204" pitchFamily="34" charset="0"/>
                  <a:ea typeface="Calibri"/>
                  <a:cs typeface="Arial" panose="020B0604020202020204" pitchFamily="34" charset="0"/>
                </a:endParaRPr>
              </a:p>
              <a:p>
                <a:pPr indent="457200">
                  <a:lnSpc>
                    <a:spcPct val="115000"/>
                  </a:lnSpc>
                  <a:spcAft>
                    <a:spcPts val="1000"/>
                  </a:spcAft>
                </a:pPr>
                <a:r>
                  <a:rPr lang="en-US" sz="2400" dirty="0" smtClean="0">
                    <a:effectLst/>
                    <a:latin typeface="Arial" panose="020B0604020202020204" pitchFamily="34" charset="0"/>
                    <a:ea typeface="Calibri"/>
                    <a:cs typeface="Arial" panose="020B0604020202020204" pitchFamily="34" charset="0"/>
                  </a:rPr>
                  <a:t>+ Cấp: PaCO2 giảm 1mmHg thì HCO3- giảm 0,2 mEq/l</a:t>
                </a:r>
                <a:endParaRPr lang="en-US" sz="2400" dirty="0">
                  <a:latin typeface="Arial" panose="020B0604020202020204" pitchFamily="34" charset="0"/>
                  <a:ea typeface="Calibri"/>
                  <a:cs typeface="Arial" panose="020B0604020202020204" pitchFamily="34" charset="0"/>
                </a:endParaRPr>
              </a:p>
              <a:p>
                <a:pPr indent="457200">
                  <a:lnSpc>
                    <a:spcPct val="115000"/>
                  </a:lnSpc>
                  <a:spcAft>
                    <a:spcPts val="1000"/>
                  </a:spcAft>
                </a:pPr>
                <a:r>
                  <a:rPr lang="en-US" sz="2400" dirty="0" smtClean="0">
                    <a:solidFill>
                      <a:srgbClr val="C00000"/>
                    </a:solidFill>
                    <a:effectLst/>
                    <a:latin typeface="Arial" panose="020B0604020202020204" pitchFamily="34" charset="0"/>
                    <a:ea typeface="Calibri"/>
                    <a:cs typeface="Arial" panose="020B0604020202020204" pitchFamily="34" charset="0"/>
                  </a:rPr>
                  <a:t>=&gt; HCO3- dự đoán= 24 - (0,2 x </a:t>
                </a:r>
                <a14:m>
                  <m:oMath xmlns:m="http://schemas.openxmlformats.org/officeDocument/2006/math">
                    <m:r>
                      <a:rPr lang="en-US" sz="2400" i="1" smtClean="0">
                        <a:solidFill>
                          <a:srgbClr val="C00000"/>
                        </a:solidFill>
                        <a:effectLst/>
                        <a:latin typeface="Cambria Math"/>
                        <a:ea typeface="Cambria Math"/>
                        <a:cs typeface="Arial" panose="020B0604020202020204" pitchFamily="34" charset="0"/>
                      </a:rPr>
                      <m:t>∆</m:t>
                    </m:r>
                  </m:oMath>
                </a14:m>
                <a:r>
                  <a:rPr lang="en-US" sz="2400" dirty="0" smtClean="0">
                    <a:solidFill>
                      <a:srgbClr val="C00000"/>
                    </a:solidFill>
                    <a:effectLst/>
                    <a:latin typeface="Arial" panose="020B0604020202020204" pitchFamily="34" charset="0"/>
                    <a:ea typeface="Calibri"/>
                    <a:cs typeface="Arial" panose="020B0604020202020204" pitchFamily="34" charset="0"/>
                  </a:rPr>
                  <a:t>PaCO2) </a:t>
                </a:r>
                <a:endParaRPr lang="en-US" sz="2400" dirty="0">
                  <a:solidFill>
                    <a:srgbClr val="C00000"/>
                  </a:solidFill>
                  <a:latin typeface="Arial" panose="020B0604020202020204" pitchFamily="34" charset="0"/>
                  <a:ea typeface="Calibri"/>
                  <a:cs typeface="Arial" panose="020B0604020202020204" pitchFamily="34" charset="0"/>
                </a:endParaRPr>
              </a:p>
              <a:p>
                <a:pPr>
                  <a:lnSpc>
                    <a:spcPct val="115000"/>
                  </a:lnSpc>
                  <a:spcAft>
                    <a:spcPts val="1000"/>
                  </a:spcAft>
                </a:pPr>
                <a:r>
                  <a:rPr lang="en-US" sz="2400" i="1" dirty="0" smtClean="0">
                    <a:effectLst/>
                    <a:latin typeface="Arial" panose="020B0604020202020204" pitchFamily="34" charset="0"/>
                    <a:ea typeface="Calibri"/>
                    <a:cs typeface="Arial" panose="020B0604020202020204" pitchFamily="34" charset="0"/>
                  </a:rPr>
                  <a:t>- Trong kiềm hô hấp mạn </a:t>
                </a:r>
                <a:r>
                  <a:rPr lang="en-US" sz="2400" dirty="0" smtClean="0">
                    <a:effectLst/>
                    <a:latin typeface="Arial" panose="020B0604020202020204" pitchFamily="34" charset="0"/>
                    <a:ea typeface="Calibri"/>
                    <a:cs typeface="Arial" panose="020B0604020202020204" pitchFamily="34" charset="0"/>
                  </a:rPr>
                  <a:t>( 1-2 ngày), PaCO2 giảm, thay đổi theo là pH tăng ít và HCO3- giảm nhiều hơn.</a:t>
                </a:r>
                <a:endParaRPr lang="en-US" sz="2400" dirty="0">
                  <a:latin typeface="Arial" panose="020B0604020202020204" pitchFamily="34" charset="0"/>
                  <a:ea typeface="Calibri"/>
                  <a:cs typeface="Arial" panose="020B0604020202020204" pitchFamily="34" charset="0"/>
                </a:endParaRPr>
              </a:p>
              <a:p>
                <a:pPr indent="457200">
                  <a:lnSpc>
                    <a:spcPct val="115000"/>
                  </a:lnSpc>
                  <a:spcAft>
                    <a:spcPts val="1000"/>
                  </a:spcAft>
                </a:pPr>
                <a:r>
                  <a:rPr lang="en-US" sz="2400" dirty="0" smtClean="0">
                    <a:effectLst/>
                    <a:latin typeface="Arial" panose="020B0604020202020204" pitchFamily="34" charset="0"/>
                    <a:ea typeface="Calibri"/>
                    <a:cs typeface="Arial" panose="020B0604020202020204" pitchFamily="34" charset="0"/>
                  </a:rPr>
                  <a:t>+ Mạn: PaCO2 giảm 1mmHg thì HCO3- giảm 0,5 mEq/l</a:t>
                </a:r>
                <a:endParaRPr lang="en-US" sz="2400" dirty="0">
                  <a:latin typeface="Arial" panose="020B0604020202020204" pitchFamily="34" charset="0"/>
                  <a:ea typeface="Calibri"/>
                  <a:cs typeface="Arial" panose="020B0604020202020204" pitchFamily="34" charset="0"/>
                </a:endParaRPr>
              </a:p>
              <a:p>
                <a:pPr indent="457200">
                  <a:lnSpc>
                    <a:spcPct val="115000"/>
                  </a:lnSpc>
                  <a:spcAft>
                    <a:spcPts val="1000"/>
                  </a:spcAft>
                </a:pPr>
                <a:r>
                  <a:rPr lang="en-US" sz="2400" dirty="0" smtClean="0">
                    <a:solidFill>
                      <a:srgbClr val="C00000"/>
                    </a:solidFill>
                    <a:effectLst/>
                    <a:latin typeface="Arial" panose="020B0604020202020204" pitchFamily="34" charset="0"/>
                    <a:ea typeface="Calibri"/>
                    <a:cs typeface="Arial" panose="020B0604020202020204" pitchFamily="34" charset="0"/>
                  </a:rPr>
                  <a:t>=&gt; HCO3- dự đoán= 24 – (0,5 x </a:t>
                </a:r>
                <a14:m>
                  <m:oMath xmlns:m="http://schemas.openxmlformats.org/officeDocument/2006/math">
                    <m:r>
                      <a:rPr lang="en-US" sz="2400" i="1" smtClean="0">
                        <a:solidFill>
                          <a:srgbClr val="C00000"/>
                        </a:solidFill>
                        <a:effectLst/>
                        <a:latin typeface="Cambria Math"/>
                        <a:ea typeface="Cambria Math"/>
                        <a:cs typeface="Arial" panose="020B0604020202020204" pitchFamily="34" charset="0"/>
                      </a:rPr>
                      <m:t>∆</m:t>
                    </m:r>
                  </m:oMath>
                </a14:m>
                <a:r>
                  <a:rPr lang="en-US" sz="2400" dirty="0" smtClean="0">
                    <a:solidFill>
                      <a:srgbClr val="C00000"/>
                    </a:solidFill>
                    <a:effectLst/>
                    <a:latin typeface="Arial" panose="020B0604020202020204" pitchFamily="34" charset="0"/>
                    <a:ea typeface="Calibri"/>
                    <a:cs typeface="Arial" panose="020B0604020202020204" pitchFamily="34" charset="0"/>
                  </a:rPr>
                  <a:t>PaCO2)</a:t>
                </a:r>
                <a:endParaRPr lang="en-US" sz="2400" dirty="0">
                  <a:solidFill>
                    <a:srgbClr val="C00000"/>
                  </a:solidFill>
                  <a:latin typeface="Arial" panose="020B0604020202020204" pitchFamily="34" charset="0"/>
                  <a:ea typeface="Calibri"/>
                  <a:cs typeface="Arial" panose="020B0604020202020204"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3855" y="228600"/>
                <a:ext cx="9144000" cy="6086794"/>
              </a:xfrm>
              <a:prstGeom prst="rect">
                <a:avLst/>
              </a:prstGeom>
              <a:blipFill rotWithShape="1">
                <a:blip r:embed="rId3"/>
                <a:stretch>
                  <a:fillRect l="-1067" t="-401" r="-1133" b="-802"/>
                </a:stretch>
              </a:blipFill>
            </p:spPr>
            <p:txBody>
              <a:bodyPr/>
              <a:lstStyle/>
              <a:p>
                <a:r>
                  <a:rPr lang="en-US">
                    <a:noFill/>
                  </a:rPr>
                  <a:t> </a:t>
                </a:r>
              </a:p>
            </p:txBody>
          </p:sp>
        </mc:Fallback>
      </mc:AlternateContent>
    </p:spTree>
    <p:extLst>
      <p:ext uri="{BB962C8B-B14F-4D97-AF65-F5344CB8AC3E}">
        <p14:creationId xmlns:p14="http://schemas.microsoft.com/office/powerpoint/2010/main" val="415249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25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250"/>
                                        <p:tgtEl>
                                          <p:spTgt spid="4">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down)">
                                      <p:cBhvr>
                                        <p:cTn id="15" dur="250"/>
                                        <p:tgtEl>
                                          <p:spTgt spid="4">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wipe(down)">
                                      <p:cBhvr>
                                        <p:cTn id="18" dur="25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down)">
                                      <p:cBhvr>
                                        <p:cTn id="23" dur="250"/>
                                        <p:tgtEl>
                                          <p:spTgt spid="4">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wipe(down)">
                                      <p:cBhvr>
                                        <p:cTn id="26" dur="250"/>
                                        <p:tgtEl>
                                          <p:spTgt spid="4">
                                            <p:txEl>
                                              <p:pRg st="6" end="6"/>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wipe(down)">
                                      <p:cBhvr>
                                        <p:cTn id="29" dur="25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5632311"/>
          </a:xfrm>
          <a:prstGeom prst="rect">
            <a:avLst/>
          </a:prstGeom>
        </p:spPr>
        <p:txBody>
          <a:bodyPr wrap="square">
            <a:spAutoFit/>
          </a:bodyPr>
          <a:lstStyle/>
          <a:p>
            <a:r>
              <a:rPr lang="en-US" sz="2400" dirty="0" smtClean="0">
                <a:latin typeface="Arial" panose="020B0604020202020204" pitchFamily="34" charset="0"/>
                <a:cs typeface="Arial" panose="020B0604020202020204" pitchFamily="34" charset="0"/>
              </a:rPr>
              <a:t>- Sau </a:t>
            </a:r>
            <a:r>
              <a:rPr lang="en-US" sz="2400" dirty="0">
                <a:latin typeface="Arial" panose="020B0604020202020204" pitchFamily="34" charset="0"/>
                <a:cs typeface="Arial" panose="020B0604020202020204" pitchFamily="34" charset="0"/>
              </a:rPr>
              <a:t>khi tính xong HCO3- dự đoán ở cả 2 trường hợp, ta xét nếu: </a:t>
            </a:r>
            <a:endParaRPr lang="en-US" sz="2400" dirty="0" smtClean="0">
              <a:latin typeface="Arial" panose="020B0604020202020204" pitchFamily="34" charset="0"/>
              <a:cs typeface="Arial" panose="020B0604020202020204" pitchFamily="34" charset="0"/>
            </a:endParaRPr>
          </a:p>
          <a:p>
            <a:pPr marL="342900" indent="-342900">
              <a:buFontTx/>
              <a:buChar char="-"/>
            </a:pPr>
            <a:endParaRPr lang="en-US" sz="2400" dirty="0">
              <a:latin typeface="Arial" panose="020B0604020202020204" pitchFamily="34" charset="0"/>
              <a:cs typeface="Arial" panose="020B0604020202020204" pitchFamily="34" charset="0"/>
            </a:endParaRPr>
          </a:p>
          <a:p>
            <a:r>
              <a:rPr lang="en-US" sz="2400" dirty="0">
                <a:solidFill>
                  <a:srgbClr val="C00000"/>
                </a:solidFill>
                <a:latin typeface="Arial" panose="020B0604020202020204" pitchFamily="34" charset="0"/>
                <a:cs typeface="Arial" panose="020B0604020202020204" pitchFamily="34" charset="0"/>
              </a:rPr>
              <a:t>+ HCO3- đo được &gt; HCO3- cấp </a:t>
            </a:r>
            <a:r>
              <a:rPr lang="en-US" sz="2400" dirty="0">
                <a:latin typeface="Arial" panose="020B0604020202020204" pitchFamily="34" charset="0"/>
                <a:cs typeface="Arial" panose="020B0604020202020204" pitchFamily="34" charset="0"/>
              </a:rPr>
              <a:t>=&gt; kiềm hô hấp nguyên phát kèm kiềm chuyển hóa thứ phát </a:t>
            </a:r>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solidFill>
                  <a:srgbClr val="C00000"/>
                </a:solidFill>
                <a:latin typeface="Arial" panose="020B0604020202020204" pitchFamily="34" charset="0"/>
                <a:cs typeface="Arial" panose="020B0604020202020204" pitchFamily="34" charset="0"/>
              </a:rPr>
              <a:t>+ HCO3- đo được = HCO3- cấp </a:t>
            </a:r>
            <a:r>
              <a:rPr lang="en-US" sz="2400" dirty="0">
                <a:latin typeface="Arial" panose="020B0604020202020204" pitchFamily="34" charset="0"/>
                <a:cs typeface="Arial" panose="020B0604020202020204" pitchFamily="34" charset="0"/>
              </a:rPr>
              <a:t>=&gt; kiềm hô hấp cấp đơn </a:t>
            </a:r>
            <a:r>
              <a:rPr lang="en-US" sz="2400" dirty="0" smtClean="0">
                <a:latin typeface="Arial" panose="020B0604020202020204" pitchFamily="34" charset="0"/>
                <a:cs typeface="Arial" panose="020B0604020202020204" pitchFamily="34" charset="0"/>
              </a:rPr>
              <a:t>thuần</a:t>
            </a:r>
          </a:p>
          <a:p>
            <a:endParaRPr lang="en-US" sz="2400" dirty="0">
              <a:latin typeface="Arial" panose="020B0604020202020204" pitchFamily="34" charset="0"/>
              <a:cs typeface="Arial" panose="020B0604020202020204" pitchFamily="34" charset="0"/>
            </a:endParaRPr>
          </a:p>
          <a:p>
            <a:r>
              <a:rPr lang="en-US" sz="2400" dirty="0">
                <a:solidFill>
                  <a:srgbClr val="C00000"/>
                </a:solidFill>
                <a:latin typeface="Arial" panose="020B0604020202020204" pitchFamily="34" charset="0"/>
                <a:cs typeface="Arial" panose="020B0604020202020204" pitchFamily="34" charset="0"/>
              </a:rPr>
              <a:t>+ HCO3- mạn &lt; HCO3- đo được &lt; HCO3- cấp </a:t>
            </a:r>
            <a:r>
              <a:rPr lang="en-US" sz="2400" dirty="0">
                <a:latin typeface="Arial" panose="020B0604020202020204" pitchFamily="34" charset="0"/>
                <a:cs typeface="Arial" panose="020B0604020202020204" pitchFamily="34" charset="0"/>
              </a:rPr>
              <a:t>=&gt; kiềm hô hấp cấp/mạn hoặc kiềm hô hấp kèm 1 kiềm chuyển hóa </a:t>
            </a:r>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solidFill>
                  <a:srgbClr val="C00000"/>
                </a:solidFill>
                <a:latin typeface="Arial" panose="020B0604020202020204" pitchFamily="34" charset="0"/>
                <a:cs typeface="Arial" panose="020B0604020202020204" pitchFamily="34" charset="0"/>
              </a:rPr>
              <a:t>+ HCO3- đo được = HCO3- mạn </a:t>
            </a:r>
            <a:r>
              <a:rPr lang="en-US" sz="2400" dirty="0">
                <a:latin typeface="Arial" panose="020B0604020202020204" pitchFamily="34" charset="0"/>
                <a:cs typeface="Arial" panose="020B0604020202020204" pitchFamily="34" charset="0"/>
              </a:rPr>
              <a:t>=&gt; kiềm hô hấp mạn đơn </a:t>
            </a:r>
            <a:r>
              <a:rPr lang="en-US" sz="2400" dirty="0" smtClean="0">
                <a:latin typeface="Arial" panose="020B0604020202020204" pitchFamily="34" charset="0"/>
                <a:cs typeface="Arial" panose="020B0604020202020204" pitchFamily="34" charset="0"/>
              </a:rPr>
              <a:t>thuần</a:t>
            </a:r>
          </a:p>
          <a:p>
            <a:endParaRPr lang="en-US" sz="2400" dirty="0">
              <a:latin typeface="Arial" panose="020B0604020202020204" pitchFamily="34" charset="0"/>
              <a:cs typeface="Arial" panose="020B0604020202020204" pitchFamily="34" charset="0"/>
            </a:endParaRPr>
          </a:p>
          <a:p>
            <a:r>
              <a:rPr lang="en-US" sz="2400" dirty="0">
                <a:solidFill>
                  <a:srgbClr val="C00000"/>
                </a:solidFill>
                <a:latin typeface="Arial" panose="020B0604020202020204" pitchFamily="34" charset="0"/>
                <a:cs typeface="Arial" panose="020B0604020202020204" pitchFamily="34" charset="0"/>
              </a:rPr>
              <a:t>+ HCO3- đo được &lt; HCO3- mạn </a:t>
            </a:r>
            <a:r>
              <a:rPr lang="en-US" sz="2400" dirty="0">
                <a:latin typeface="Arial" panose="020B0604020202020204" pitchFamily="34" charset="0"/>
                <a:cs typeface="Arial" panose="020B0604020202020204" pitchFamily="34" charset="0"/>
              </a:rPr>
              <a:t>=&gt; kiềm hô hấp nguyên phát kèm toan chuyển hóa thứ phát.  </a:t>
            </a:r>
          </a:p>
        </p:txBody>
      </p:sp>
    </p:spTree>
    <p:extLst>
      <p:ext uri="{BB962C8B-B14F-4D97-AF65-F5344CB8AC3E}">
        <p14:creationId xmlns:p14="http://schemas.microsoft.com/office/powerpoint/2010/main" val="26881279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5" descr="Cap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169987"/>
            <a:ext cx="5191124" cy="3241964"/>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2"/>
          <p:cNvSpPr txBox="1">
            <a:spLocks noChangeArrowheads="1"/>
          </p:cNvSpPr>
          <p:nvPr/>
        </p:nvSpPr>
        <p:spPr bwMode="auto">
          <a:xfrm>
            <a:off x="3352800" y="3532187"/>
            <a:ext cx="614362" cy="3540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rPr>
              <a:t>21</a:t>
            </a: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3"/>
          <p:cNvSpPr>
            <a:spLocks noChangeArrowheads="1"/>
          </p:cNvSpPr>
          <p:nvPr/>
        </p:nvSpPr>
        <p:spPr bwMode="auto">
          <a:xfrm>
            <a:off x="-10886" y="131535"/>
            <a:ext cx="885008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sng"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rPr>
              <a:t>Ví dụ 4:</a:t>
            </a:r>
            <a:r>
              <a:rPr kumimoji="0" lang="en-US" altLang="en-US" sz="2400" b="1" i="0" u="none"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rPr>
              <a:t>A 13 year old girl has a panic attack whilst having a routine blood test. The quick thinking doctor takes a blood gas.</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p:cNvSpPr>
            <a:spLocks noChangeArrowheads="1"/>
          </p:cNvSpPr>
          <p:nvPr/>
        </p:nvSpPr>
        <p:spPr bwMode="auto">
          <a:xfrm>
            <a:off x="-30184" y="4549676"/>
            <a:ext cx="8839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ea typeface="Calibri" pitchFamily="34" charset="0"/>
              </a:rPr>
              <a:t> pH và PaCO2 ngược chiều, pH tăng =&gt; kiềm hô hấp nguyên phát </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ea typeface="Calibri" pitchFamily="34" charset="0"/>
              </a:rPr>
              <a:t> HCO3- dự đoán cấp= 24 – (0,2 x 16) = 20,8</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ea typeface="Calibri" pitchFamily="34" charset="0"/>
              </a:rPr>
              <a:t> HCO3- dự đoán mạn = 24-( 0,5 x 16) = 16</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ea typeface="Calibri"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smtClean="0">
                <a:ea typeface="Calibri" pitchFamily="34" charset="0"/>
              </a:rPr>
              <a:t>=&gt; </a:t>
            </a:r>
            <a:r>
              <a:rPr kumimoji="0" lang="en-US" altLang="en-US" sz="2400" b="0" i="0" u="none" strike="noStrike" cap="none" normalizeH="0" baseline="0" dirty="0" smtClean="0">
                <a:ln>
                  <a:noFill/>
                </a:ln>
                <a:solidFill>
                  <a:schemeClr val="tx1"/>
                </a:solidFill>
                <a:effectLst/>
                <a:ea typeface="Calibri" pitchFamily="34" charset="0"/>
              </a:rPr>
              <a:t>Kiềm hô hấp cấp </a:t>
            </a: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30520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down)">
                                      <p:cBhvr>
                                        <p:cTn id="10" dur="500"/>
                                        <p:tgtEl>
                                          <p:spTgt spid="7">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down)">
                                      <p:cBhvr>
                                        <p:cTn id="13" dur="500"/>
                                        <p:tgtEl>
                                          <p:spTgt spid="7">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down)">
                                      <p:cBhvr>
                                        <p:cTn id="16" dur="500"/>
                                        <p:tgtEl>
                                          <p:spTgt spid="7">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wipe(down)">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28800"/>
            <a:ext cx="9144000" cy="1938992"/>
          </a:xfrm>
          <a:prstGeom prst="rect">
            <a:avLst/>
          </a:prstGeom>
        </p:spPr>
        <p:txBody>
          <a:bodyPr wrap="square">
            <a:spAutoFit/>
          </a:bodyPr>
          <a:lstStyle/>
          <a:p>
            <a:pPr marL="342900" indent="-342900">
              <a:buFont typeface="Symbol" pitchFamily="18" charset="2"/>
              <a:buChar char="¨"/>
            </a:pPr>
            <a:r>
              <a:rPr lang="en-US" sz="2400" b="1" i="1" dirty="0" smtClean="0">
                <a:latin typeface="Arial" panose="020B0604020202020204" pitchFamily="34" charset="0"/>
                <a:cs typeface="Arial" panose="020B0604020202020204" pitchFamily="34" charset="0"/>
              </a:rPr>
              <a:t>Rối </a:t>
            </a:r>
            <a:r>
              <a:rPr lang="en-US" sz="2400" b="1" i="1" dirty="0">
                <a:latin typeface="Arial" panose="020B0604020202020204" pitchFamily="34" charset="0"/>
                <a:cs typeface="Arial" panose="020B0604020202020204" pitchFamily="34" charset="0"/>
              </a:rPr>
              <a:t>loạn chuyển hóa nguyên phát</a:t>
            </a:r>
            <a:r>
              <a:rPr lang="en-US" sz="2400" b="1" i="1" dirty="0" smtClean="0">
                <a:latin typeface="Arial" panose="020B0604020202020204" pitchFamily="34" charset="0"/>
                <a:cs typeface="Arial" panose="020B0604020202020204" pitchFamily="34" charset="0"/>
              </a:rPr>
              <a:t>:</a:t>
            </a:r>
          </a:p>
          <a:p>
            <a:endParaRPr lang="en-US" sz="2400" b="1" i="1"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Bù trừ của hô hấp xảy ra rất nhanh, chỉ trong vòng vài phút, và hoàn tất trong 12h, do đó trong các rối loạn chuyển hóa không có khái niệm cấp và mạn.</a:t>
            </a:r>
          </a:p>
        </p:txBody>
      </p:sp>
    </p:spTree>
    <p:extLst>
      <p:ext uri="{BB962C8B-B14F-4D97-AF65-F5344CB8AC3E}">
        <p14:creationId xmlns:p14="http://schemas.microsoft.com/office/powerpoint/2010/main" val="2453711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6001643"/>
          </a:xfrm>
          <a:prstGeom prst="rect">
            <a:avLst/>
          </a:prstGeom>
        </p:spPr>
        <p:txBody>
          <a:bodyPr wrap="square">
            <a:spAutoFit/>
          </a:bodyPr>
          <a:lstStyle/>
          <a:p>
            <a:pPr marL="457200" indent="-457200">
              <a:buAutoNum type="arabicPeriod"/>
            </a:pPr>
            <a:r>
              <a:rPr lang="en-US" sz="2400" b="1" i="1" dirty="0" smtClean="0">
                <a:latin typeface="Arial" panose="020B0604020202020204" pitchFamily="34" charset="0"/>
                <a:cs typeface="Arial" panose="020B0604020202020204" pitchFamily="34" charset="0"/>
              </a:rPr>
              <a:t>Toan </a:t>
            </a:r>
            <a:r>
              <a:rPr lang="en-US" sz="2400" b="1" i="1" dirty="0">
                <a:latin typeface="Arial" panose="020B0604020202020204" pitchFamily="34" charset="0"/>
                <a:cs typeface="Arial" panose="020B0604020202020204" pitchFamily="34" charset="0"/>
              </a:rPr>
              <a:t>chuyển hóa nguyên </a:t>
            </a:r>
            <a:r>
              <a:rPr lang="en-US" sz="2400" b="1" i="1" dirty="0" smtClean="0">
                <a:latin typeface="Arial" panose="020B0604020202020204" pitchFamily="34" charset="0"/>
                <a:cs typeface="Arial" panose="020B0604020202020204" pitchFamily="34" charset="0"/>
              </a:rPr>
              <a:t>phát</a:t>
            </a:r>
          </a:p>
          <a:p>
            <a:endParaRPr lang="en-US" sz="2400" dirty="0">
              <a:latin typeface="Arial" panose="020B0604020202020204" pitchFamily="34" charset="0"/>
              <a:cs typeface="Arial" panose="020B0604020202020204" pitchFamily="34" charset="0"/>
            </a:endParaRPr>
          </a:p>
          <a:p>
            <a:pPr marL="342900" indent="-342900">
              <a:buFontTx/>
              <a:buChar char="-"/>
            </a:pPr>
            <a:r>
              <a:rPr lang="en-US" sz="2400" u="sng" dirty="0" smtClean="0">
                <a:latin typeface="Arial" panose="020B0604020202020204" pitchFamily="34" charset="0"/>
                <a:cs typeface="Arial" panose="020B0604020202020204" pitchFamily="34" charset="0"/>
              </a:rPr>
              <a:t>Lâm </a:t>
            </a:r>
            <a:r>
              <a:rPr lang="en-US" sz="2400" u="sng" dirty="0">
                <a:latin typeface="Arial" panose="020B0604020202020204" pitchFamily="34" charset="0"/>
                <a:cs typeface="Arial" panose="020B0604020202020204" pitchFamily="34" charset="0"/>
              </a:rPr>
              <a:t>sàng: </a:t>
            </a:r>
            <a:r>
              <a:rPr lang="en-US" sz="2400" dirty="0">
                <a:latin typeface="Arial" panose="020B0604020202020204" pitchFamily="34" charset="0"/>
                <a:cs typeface="Arial" panose="020B0604020202020204" pitchFamily="34" charset="0"/>
              </a:rPr>
              <a:t>hệ thần kinh TƯ bị ức chế ( đờ đẫn, rối loạn định vị, yếu mệt, sững sờ,..), giảm cung lượng tim, loạn nhịp tim, thở nhanh, sâu</a:t>
            </a:r>
            <a:r>
              <a:rPr lang="en-US" sz="24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2400" u="sng" dirty="0">
                <a:latin typeface="Arial" panose="020B0604020202020204" pitchFamily="34" charset="0"/>
                <a:cs typeface="Arial" panose="020B0604020202020204" pitchFamily="34" charset="0"/>
              </a:rPr>
              <a:t>Công thức Winters:</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PaCO2 dự đoán= (1,5 x HCO3- ) + 8 ( +-2</a:t>
            </a:r>
            <a:r>
              <a:rPr lang="en-US" sz="2400" dirty="0" smtClean="0">
                <a:solidFill>
                  <a:srgbClr val="C00000"/>
                </a:solidFill>
                <a:latin typeface="Arial" panose="020B0604020202020204" pitchFamily="34" charset="0"/>
                <a:cs typeface="Arial" panose="020B0604020202020204" pitchFamily="34" charset="0"/>
              </a:rPr>
              <a:t>)</a:t>
            </a:r>
          </a:p>
          <a:p>
            <a:endParaRPr lang="en-US" sz="2400" dirty="0">
              <a:solidFill>
                <a:srgbClr val="C00000"/>
              </a:solidFill>
              <a:latin typeface="Arial" panose="020B0604020202020204" pitchFamily="34" charset="0"/>
              <a:cs typeface="Arial" panose="020B0604020202020204" pitchFamily="34" charset="0"/>
            </a:endParaRPr>
          </a:p>
          <a:p>
            <a:r>
              <a:rPr lang="en-US" sz="2400" i="1" dirty="0">
                <a:latin typeface="Arial" panose="020B0604020202020204" pitchFamily="34" charset="0"/>
                <a:cs typeface="Arial" panose="020B0604020202020204" pitchFamily="34" charset="0"/>
              </a:rPr>
              <a:t>Nếu:</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 PaCO2 đo được = PaCO2 dự đoán </a:t>
            </a:r>
            <a:r>
              <a:rPr lang="en-US" sz="2400" dirty="0">
                <a:latin typeface="Arial" panose="020B0604020202020204" pitchFamily="34" charset="0"/>
                <a:cs typeface="Arial" panose="020B0604020202020204" pitchFamily="34" charset="0"/>
              </a:rPr>
              <a:t>=&gt; toan chuyển hóa đơn </a:t>
            </a:r>
            <a:r>
              <a:rPr lang="en-US" sz="2400" dirty="0" smtClean="0">
                <a:latin typeface="Arial" panose="020B0604020202020204" pitchFamily="34" charset="0"/>
                <a:cs typeface="Arial" panose="020B0604020202020204" pitchFamily="34" charset="0"/>
              </a:rPr>
              <a:t>thuẩn</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 PaCO2 đo được &gt; PaCO2 dự đoán </a:t>
            </a:r>
            <a:r>
              <a:rPr lang="en-US" sz="2400" dirty="0">
                <a:latin typeface="Arial" panose="020B0604020202020204" pitchFamily="34" charset="0"/>
                <a:cs typeface="Arial" panose="020B0604020202020204" pitchFamily="34" charset="0"/>
              </a:rPr>
              <a:t>=&gt; toan chuyển hóa nguyên phát kèm toan hô hấp thứ </a:t>
            </a:r>
            <a:r>
              <a:rPr lang="en-US" sz="2400" dirty="0" smtClean="0">
                <a:latin typeface="Arial" panose="020B0604020202020204" pitchFamily="34" charset="0"/>
                <a:cs typeface="Arial" panose="020B0604020202020204" pitchFamily="34" charset="0"/>
              </a:rPr>
              <a:t>phát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 PaCO2 đo được &lt;PaCO2 dự đoán </a:t>
            </a:r>
            <a:r>
              <a:rPr lang="en-US" sz="2400" dirty="0">
                <a:latin typeface="Arial" panose="020B0604020202020204" pitchFamily="34" charset="0"/>
                <a:cs typeface="Arial" panose="020B0604020202020204" pitchFamily="34" charset="0"/>
              </a:rPr>
              <a:t>=&gt; toan chuyển hóa nguyên phát kèm kiềm hô hấp thứ phát.</a:t>
            </a:r>
          </a:p>
        </p:txBody>
      </p:sp>
    </p:spTree>
    <p:extLst>
      <p:ext uri="{BB962C8B-B14F-4D97-AF65-F5344CB8AC3E}">
        <p14:creationId xmlns:p14="http://schemas.microsoft.com/office/powerpoint/2010/main" val="166809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wipe(down)">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wipe(down)">
                                      <p:cBhvr>
                                        <p:cTn id="17" dur="500"/>
                                        <p:tgtEl>
                                          <p:spTgt spid="4">
                                            <p:txEl>
                                              <p:pRg st="6" end="6"/>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
                                            <p:txEl>
                                              <p:pRg st="8" end="8"/>
                                            </p:txEl>
                                          </p:spTgt>
                                        </p:tgtEl>
                                        <p:attrNameLst>
                                          <p:attrName>style.visibility</p:attrName>
                                        </p:attrNameLst>
                                      </p:cBhvr>
                                      <p:to>
                                        <p:strVal val="visible"/>
                                      </p:to>
                                    </p:set>
                                    <p:animEffect transition="in" filter="wipe(down)">
                                      <p:cBhvr>
                                        <p:cTn id="20" dur="500"/>
                                        <p:tgtEl>
                                          <p:spTgt spid="4">
                                            <p:txEl>
                                              <p:pRg st="8" end="8"/>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wipe(down)">
                                      <p:cBhvr>
                                        <p:cTn id="23"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9030" y="184666"/>
            <a:ext cx="911497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sng"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rPr>
              <a:t>Ví dụ 5:</a:t>
            </a:r>
            <a:r>
              <a:rPr kumimoji="0" lang="en-US" altLang="en-US" sz="2400" b="0" i="0" u="none"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rPr>
              <a:t> You are called to see a 7 year old child with diabetes who has diarrhoea and vomiting. Her mum reports she is drowsy and her sugars have been high. You notice that she is sighing when breathing. You take a venous blood gas.</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193" name="Picture 6" descr="Cap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171" y="1752599"/>
            <a:ext cx="4876800" cy="348524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28815" y="5237843"/>
            <a:ext cx="8915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ea typeface="Calibri" pitchFamily="34" charset="0"/>
              </a:rPr>
              <a:t> pH, PaCO2 cùng chiều giảm =&gt; toan chuyển hóa nguyên phát </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ea typeface="Calibri" pitchFamily="34" charset="0"/>
              </a:rPr>
              <a:t> PaCO2 dự đoán = (1.5 x 14) + 8 = 29 ( +-2)</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ea typeface="Calibri" pitchFamily="34" charset="0"/>
              </a:rPr>
              <a:t> PaCO2 đo được (24) &lt; PaCO2 dự đoán =&gt; kèm kiềm hô hấp thứ phát </a:t>
            </a: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97278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41564"/>
            <a:ext cx="9144000" cy="6768007"/>
          </a:xfrm>
          <a:prstGeom prst="rect">
            <a:avLst/>
          </a:prstGeom>
        </p:spPr>
        <p:txBody>
          <a:bodyPr wrap="square">
            <a:spAutoFit/>
          </a:bodyPr>
          <a:lstStyle/>
          <a:p>
            <a:pPr>
              <a:lnSpc>
                <a:spcPct val="115000"/>
              </a:lnSpc>
              <a:spcAft>
                <a:spcPts val="1000"/>
              </a:spcAft>
            </a:pPr>
            <a:r>
              <a:rPr lang="en-US" sz="2400" b="1" i="1" dirty="0" smtClean="0">
                <a:effectLst/>
                <a:latin typeface="Arial" panose="020B0604020202020204" pitchFamily="34" charset="0"/>
                <a:ea typeface="Calibri"/>
                <a:cs typeface="Arial" panose="020B0604020202020204" pitchFamily="34" charset="0"/>
              </a:rPr>
              <a:t>2.Kiềm chuyển hóa nguyên phát</a:t>
            </a:r>
          </a:p>
          <a:p>
            <a:pPr marL="342900" indent="-342900">
              <a:lnSpc>
                <a:spcPct val="115000"/>
              </a:lnSpc>
              <a:spcAft>
                <a:spcPts val="1000"/>
              </a:spcAft>
              <a:buFontTx/>
              <a:buChar char="-"/>
            </a:pPr>
            <a:r>
              <a:rPr lang="en-US" sz="2400" u="sng" dirty="0" smtClean="0">
                <a:effectLst/>
                <a:latin typeface="Arial" panose="020B0604020202020204" pitchFamily="34" charset="0"/>
                <a:ea typeface="Calibri"/>
                <a:cs typeface="Arial" panose="020B0604020202020204" pitchFamily="34" charset="0"/>
              </a:rPr>
              <a:t>Lâm sàng: </a:t>
            </a:r>
            <a:r>
              <a:rPr lang="en-US" sz="2400" dirty="0" smtClean="0">
                <a:effectLst/>
                <a:latin typeface="Arial" panose="020B0604020202020204" pitchFamily="34" charset="0"/>
                <a:ea typeface="Calibri"/>
                <a:cs typeface="Arial" panose="020B0604020202020204" pitchFamily="34" charset="0"/>
              </a:rPr>
              <a:t>hệ thần kinh TƯ bị kích thích ( kích động, lú lẫn, co cứng, tăng phản xạ,…), thở nhanh nông,…</a:t>
            </a:r>
          </a:p>
          <a:p>
            <a:pPr>
              <a:lnSpc>
                <a:spcPct val="115000"/>
              </a:lnSpc>
              <a:spcAft>
                <a:spcPts val="1000"/>
              </a:spcAft>
            </a:pPr>
            <a:endParaRPr lang="en-US" sz="2400" dirty="0">
              <a:latin typeface="Arial" panose="020B0604020202020204" pitchFamily="34" charset="0"/>
              <a:ea typeface="Calibri"/>
              <a:cs typeface="Arial" panose="020B0604020202020204" pitchFamily="34" charset="0"/>
            </a:endParaRPr>
          </a:p>
          <a:p>
            <a:pPr marL="342900" indent="-342900">
              <a:lnSpc>
                <a:spcPct val="115000"/>
              </a:lnSpc>
              <a:spcAft>
                <a:spcPts val="1000"/>
              </a:spcAft>
              <a:buFontTx/>
              <a:buChar char="-"/>
            </a:pPr>
            <a:r>
              <a:rPr lang="en-US" sz="2400" u="sng" dirty="0" smtClean="0">
                <a:effectLst/>
                <a:latin typeface="Arial" panose="020B0604020202020204" pitchFamily="34" charset="0"/>
                <a:ea typeface="Calibri"/>
                <a:cs typeface="Arial" panose="020B0604020202020204" pitchFamily="34" charset="0"/>
              </a:rPr>
              <a:t>Công thức</a:t>
            </a:r>
            <a:r>
              <a:rPr lang="en-US" sz="2400" b="1" u="sng" dirty="0" smtClean="0">
                <a:effectLst/>
                <a:latin typeface="Arial" panose="020B0604020202020204" pitchFamily="34" charset="0"/>
                <a:ea typeface="Calibri"/>
                <a:cs typeface="Arial" panose="020B0604020202020204" pitchFamily="34" charset="0"/>
              </a:rPr>
              <a:t>: </a:t>
            </a:r>
            <a:r>
              <a:rPr lang="en-US" sz="2400" b="1" dirty="0" smtClean="0">
                <a:effectLst/>
                <a:latin typeface="Arial" panose="020B0604020202020204" pitchFamily="34" charset="0"/>
                <a:ea typeface="Calibri"/>
                <a:cs typeface="Arial" panose="020B0604020202020204" pitchFamily="34" charset="0"/>
              </a:rPr>
              <a:t> </a:t>
            </a:r>
            <a:r>
              <a:rPr lang="en-US" sz="2400" dirty="0" smtClean="0">
                <a:solidFill>
                  <a:srgbClr val="C00000"/>
                </a:solidFill>
                <a:effectLst/>
                <a:latin typeface="Arial" panose="020B0604020202020204" pitchFamily="34" charset="0"/>
                <a:ea typeface="Calibri"/>
                <a:cs typeface="Arial" panose="020B0604020202020204" pitchFamily="34" charset="0"/>
              </a:rPr>
              <a:t>PaCO2 dự đoán= (0,7 x HCO3-) +21 ( +-2)</a:t>
            </a:r>
          </a:p>
          <a:p>
            <a:pPr>
              <a:lnSpc>
                <a:spcPct val="115000"/>
              </a:lnSpc>
              <a:spcAft>
                <a:spcPts val="1000"/>
              </a:spcAft>
            </a:pPr>
            <a:endParaRPr lang="en-US" sz="2400" dirty="0">
              <a:solidFill>
                <a:srgbClr val="C00000"/>
              </a:solidFill>
              <a:latin typeface="Arial" panose="020B0604020202020204" pitchFamily="34" charset="0"/>
              <a:ea typeface="Calibri"/>
              <a:cs typeface="Arial" panose="020B0604020202020204" pitchFamily="34" charset="0"/>
            </a:endParaRPr>
          </a:p>
          <a:p>
            <a:pPr>
              <a:lnSpc>
                <a:spcPct val="115000"/>
              </a:lnSpc>
              <a:spcAft>
                <a:spcPts val="1000"/>
              </a:spcAft>
            </a:pPr>
            <a:r>
              <a:rPr lang="en-US" sz="2400" i="1" dirty="0" smtClean="0">
                <a:effectLst/>
                <a:latin typeface="Arial" panose="020B0604020202020204" pitchFamily="34" charset="0"/>
                <a:ea typeface="Calibri"/>
                <a:cs typeface="Arial" panose="020B0604020202020204" pitchFamily="34" charset="0"/>
              </a:rPr>
              <a:t>Nếu:</a:t>
            </a:r>
            <a:r>
              <a:rPr lang="en-US" sz="2400" dirty="0" smtClean="0">
                <a:effectLst/>
                <a:latin typeface="Arial" panose="020B0604020202020204" pitchFamily="34" charset="0"/>
                <a:ea typeface="Calibri"/>
                <a:cs typeface="Arial" panose="020B0604020202020204" pitchFamily="34" charset="0"/>
              </a:rPr>
              <a:t> </a:t>
            </a:r>
            <a:r>
              <a:rPr lang="en-US" sz="2400" dirty="0" smtClean="0">
                <a:solidFill>
                  <a:srgbClr val="C00000"/>
                </a:solidFill>
                <a:effectLst/>
                <a:latin typeface="Arial" panose="020B0604020202020204" pitchFamily="34" charset="0"/>
                <a:ea typeface="Calibri"/>
                <a:cs typeface="Arial" panose="020B0604020202020204" pitchFamily="34" charset="0"/>
              </a:rPr>
              <a:t>- PaCO2 đo được = PaCO2 dự đoán </a:t>
            </a:r>
            <a:r>
              <a:rPr lang="en-US" sz="2400" dirty="0" smtClean="0">
                <a:effectLst/>
                <a:latin typeface="Arial" panose="020B0604020202020204" pitchFamily="34" charset="0"/>
                <a:ea typeface="Calibri"/>
                <a:cs typeface="Arial" panose="020B0604020202020204" pitchFamily="34" charset="0"/>
              </a:rPr>
              <a:t>=&gt; kiềm chuyển hóa </a:t>
            </a:r>
          </a:p>
          <a:p>
            <a:pPr>
              <a:lnSpc>
                <a:spcPct val="115000"/>
              </a:lnSpc>
              <a:spcAft>
                <a:spcPts val="1000"/>
              </a:spcAft>
            </a:pPr>
            <a:endParaRPr lang="en-US" sz="2400" dirty="0">
              <a:latin typeface="Arial" panose="020B0604020202020204" pitchFamily="34" charset="0"/>
              <a:ea typeface="Calibri"/>
              <a:cs typeface="Arial" panose="020B0604020202020204" pitchFamily="34" charset="0"/>
            </a:endParaRPr>
          </a:p>
          <a:p>
            <a:pPr>
              <a:lnSpc>
                <a:spcPct val="115000"/>
              </a:lnSpc>
              <a:spcAft>
                <a:spcPts val="1000"/>
              </a:spcAft>
            </a:pPr>
            <a:r>
              <a:rPr lang="en-US" sz="2400" dirty="0" smtClean="0">
                <a:solidFill>
                  <a:srgbClr val="C00000"/>
                </a:solidFill>
                <a:effectLst/>
                <a:latin typeface="Arial" panose="020B0604020202020204" pitchFamily="34" charset="0"/>
                <a:ea typeface="Calibri"/>
                <a:cs typeface="Arial" panose="020B0604020202020204" pitchFamily="34" charset="0"/>
              </a:rPr>
              <a:t>         -PaCO2 đo được &gt; PaCO2 dự đoán</a:t>
            </a:r>
            <a:r>
              <a:rPr lang="en-US" sz="2400" dirty="0" smtClean="0">
                <a:effectLst/>
                <a:latin typeface="Arial" panose="020B0604020202020204" pitchFamily="34" charset="0"/>
                <a:ea typeface="Calibri"/>
                <a:cs typeface="Arial" panose="020B0604020202020204" pitchFamily="34" charset="0"/>
              </a:rPr>
              <a:t> =&gt; kèm toan hô hấp thứ phát</a:t>
            </a:r>
          </a:p>
          <a:p>
            <a:pPr>
              <a:lnSpc>
                <a:spcPct val="115000"/>
              </a:lnSpc>
              <a:spcAft>
                <a:spcPts val="1000"/>
              </a:spcAft>
            </a:pPr>
            <a:endParaRPr lang="en-US" sz="2400" dirty="0">
              <a:latin typeface="Arial" panose="020B0604020202020204" pitchFamily="34" charset="0"/>
              <a:ea typeface="Calibri"/>
              <a:cs typeface="Arial" panose="020B0604020202020204" pitchFamily="34" charset="0"/>
            </a:endParaRPr>
          </a:p>
          <a:p>
            <a:pPr>
              <a:lnSpc>
                <a:spcPct val="115000"/>
              </a:lnSpc>
              <a:spcAft>
                <a:spcPts val="1000"/>
              </a:spcAft>
            </a:pPr>
            <a:r>
              <a:rPr lang="en-US" sz="2400" dirty="0" smtClean="0">
                <a:effectLst/>
                <a:latin typeface="Arial" panose="020B0604020202020204" pitchFamily="34" charset="0"/>
                <a:ea typeface="Calibri"/>
                <a:cs typeface="Arial" panose="020B0604020202020204" pitchFamily="34" charset="0"/>
              </a:rPr>
              <a:t>         </a:t>
            </a:r>
            <a:r>
              <a:rPr lang="en-US" sz="2400" dirty="0" smtClean="0">
                <a:solidFill>
                  <a:srgbClr val="C00000"/>
                </a:solidFill>
                <a:effectLst/>
                <a:latin typeface="Arial" panose="020B0604020202020204" pitchFamily="34" charset="0"/>
                <a:ea typeface="Calibri"/>
                <a:cs typeface="Arial" panose="020B0604020202020204" pitchFamily="34" charset="0"/>
              </a:rPr>
              <a:t>-PaCO2 đo được &lt; PaCO2 dự đoán </a:t>
            </a:r>
            <a:r>
              <a:rPr lang="en-US" sz="2400" dirty="0" smtClean="0">
                <a:effectLst/>
                <a:latin typeface="Arial" panose="020B0604020202020204" pitchFamily="34" charset="0"/>
                <a:ea typeface="Calibri"/>
                <a:cs typeface="Arial" panose="020B0604020202020204" pitchFamily="34" charset="0"/>
              </a:rPr>
              <a:t>=&gt; kèm kiềm hô hấp thứ phát</a:t>
            </a:r>
            <a:endParaRPr lang="en-US" sz="2400" dirty="0">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403383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down)">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wipe(down)">
                                      <p:cBhvr>
                                        <p:cTn id="17" dur="500"/>
                                        <p:tgtEl>
                                          <p:spTgt spid="4">
                                            <p:txEl>
                                              <p:pRg st="5" end="5"/>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animEffect transition="in" filter="wipe(down)">
                                      <p:cBhvr>
                                        <p:cTn id="20" dur="500"/>
                                        <p:tgtEl>
                                          <p:spTgt spid="4">
                                            <p:txEl>
                                              <p:pRg st="7" end="7"/>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animEffect transition="in" filter="wipe(down)">
                                      <p:cBhvr>
                                        <p:cTn id="23"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0886" y="43935"/>
            <a:ext cx="913311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rPr>
              <a:t>Ví dụ 6:  A 13 year old girl attends A&amp;E for treatment of a self-harm injury.  The junior doctor in A&amp;E notices pitting of the teeth.  A </a:t>
            </a:r>
            <a:r>
              <a:rPr lang="en-US" altLang="en-US" sz="2400" dirty="0">
                <a:latin typeface="Arial" panose="020B0604020202020204" pitchFamily="34" charset="0"/>
                <a:ea typeface="Calibri" pitchFamily="34" charset="0"/>
                <a:cs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rPr>
              <a:t>blood gas is taken with an FBC.</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217" name="Picture 7" descr="Cap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337128"/>
            <a:ext cx="5715000" cy="31241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19743" y="4648200"/>
            <a:ext cx="8915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rPr>
              <a:t>- pH, PaCO2 thay đổi cùng chiều tăng =&gt; kiềm chuyển hóa nguyên phát </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rPr>
              <a:t>- PaCO2 dự đoán = (0,7 x 31) + 21 = 42,7 </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rPr>
              <a:t>- PaCO2 đo được ( 46,5) &gt; PaCO2 dự đoán =&gt; kèm toan hô hấp thứ phát</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0897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Thu Nguye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55" y="381000"/>
            <a:ext cx="8382000" cy="6019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9371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09" y="41564"/>
            <a:ext cx="8686800" cy="6740307"/>
          </a:xfrm>
          <a:prstGeom prst="rect">
            <a:avLst/>
          </a:prstGeom>
        </p:spPr>
        <p:txBody>
          <a:bodyPr wrap="square">
            <a:spAutoFit/>
          </a:bodyPr>
          <a:lstStyle/>
          <a:p>
            <a:r>
              <a:rPr lang="en-US" sz="2400" b="1" dirty="0" smtClean="0">
                <a:solidFill>
                  <a:srgbClr val="C00000"/>
                </a:solidFill>
                <a:latin typeface="Arial" panose="020B0604020202020204" pitchFamily="34" charset="0"/>
                <a:cs typeface="Arial" panose="020B0604020202020204" pitchFamily="34" charset="0"/>
              </a:rPr>
              <a:t>Trường </a:t>
            </a:r>
            <a:r>
              <a:rPr lang="en-US" sz="2400" b="1" dirty="0">
                <a:solidFill>
                  <a:srgbClr val="C00000"/>
                </a:solidFill>
                <a:latin typeface="Arial" panose="020B0604020202020204" pitchFamily="34" charset="0"/>
                <a:cs typeface="Arial" panose="020B0604020202020204" pitchFamily="34" charset="0"/>
              </a:rPr>
              <a:t>hợp 2: Chỉ pH hoặc PaCO2 thay </a:t>
            </a:r>
            <a:r>
              <a:rPr lang="en-US" sz="2400" b="1" dirty="0" smtClean="0">
                <a:solidFill>
                  <a:srgbClr val="C00000"/>
                </a:solidFill>
                <a:latin typeface="Arial" panose="020B0604020202020204" pitchFamily="34" charset="0"/>
                <a:cs typeface="Arial" panose="020B0604020202020204" pitchFamily="34" charset="0"/>
              </a:rPr>
              <a:t>đổi ( đọc rối loạn hỗn hợp) </a:t>
            </a:r>
          </a:p>
          <a:p>
            <a:endParaRPr lang="en-US" sz="2400" i="1" dirty="0" smtClean="0">
              <a:latin typeface="Arial" panose="020B0604020202020204" pitchFamily="34" charset="0"/>
              <a:cs typeface="Arial" panose="020B0604020202020204" pitchFamily="34" charset="0"/>
            </a:endParaRPr>
          </a:p>
          <a:p>
            <a:r>
              <a:rPr lang="en-US" sz="2400" i="1" dirty="0" smtClean="0">
                <a:latin typeface="Arial" panose="020B0604020202020204" pitchFamily="34" charset="0"/>
                <a:cs typeface="Arial" panose="020B0604020202020204" pitchFamily="34" charset="0"/>
              </a:rPr>
              <a:t>Khi một rối loạn chuyển hóa nguyên phát và hô hấp nguyên phát cùng đồng thời xảy ra, ta gọi đó là một rối loạn toan kiềm hỗn hợp ( mixed) </a:t>
            </a:r>
          </a:p>
          <a:p>
            <a:endParaRPr lang="en-US" sz="2400" dirty="0">
              <a:solidFill>
                <a:srgbClr val="C00000"/>
              </a:solidFill>
              <a:latin typeface="Arial" panose="020B0604020202020204" pitchFamily="34" charset="0"/>
              <a:cs typeface="Arial" panose="020B0604020202020204" pitchFamily="34" charset="0"/>
            </a:endParaRPr>
          </a:p>
          <a:p>
            <a:r>
              <a:rPr lang="en-US" sz="2400" b="1" u="sng" dirty="0">
                <a:latin typeface="Arial" panose="020B0604020202020204" pitchFamily="34" charset="0"/>
                <a:cs typeface="Arial" panose="020B0604020202020204" pitchFamily="34" charset="0"/>
              </a:rPr>
              <a:t>Bước 1: </a:t>
            </a:r>
          </a:p>
          <a:p>
            <a:endParaRPr lang="en-US" sz="2400" b="1" u="sng"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Nếu PaCO2 </a:t>
            </a:r>
            <a:r>
              <a:rPr lang="en-US" sz="2400" dirty="0">
                <a:latin typeface="Arial" panose="020B0604020202020204" pitchFamily="34" charset="0"/>
                <a:cs typeface="Arial" panose="020B0604020202020204" pitchFamily="34" charset="0"/>
              </a:rPr>
              <a:t>bất thường, pH bình thường, hướng thay đổi PaCO2 giúp xác định rối loạn hô hấp, PaCO2 tăng: toan hô hấp, PaCO2 giảm: kiềm hô hấp</a:t>
            </a:r>
          </a:p>
          <a:p>
            <a:pPr lvl="0"/>
            <a:r>
              <a:rPr lang="en-US" sz="2400" dirty="0" smtClean="0">
                <a:latin typeface="Arial" panose="020B0604020202020204" pitchFamily="34" charset="0"/>
                <a:cs typeface="Arial" panose="020B0604020202020204" pitchFamily="34" charset="0"/>
              </a:rPr>
              <a:t>-Nếu pH </a:t>
            </a:r>
            <a:r>
              <a:rPr lang="en-US" sz="2400" dirty="0">
                <a:latin typeface="Arial" panose="020B0604020202020204" pitchFamily="34" charset="0"/>
                <a:cs typeface="Arial" panose="020B0604020202020204" pitchFamily="34" charset="0"/>
              </a:rPr>
              <a:t>bất thường, PaCO2 bình thường, hướng thay đổi pH giúp xác định rối loạn chuyển hóa,pH giảm: toan chuyển hóa, pH tăng: kiềm chuyển </a:t>
            </a:r>
            <a:r>
              <a:rPr lang="en-US" sz="2400" dirty="0" smtClean="0">
                <a:latin typeface="Arial" panose="020B0604020202020204" pitchFamily="34" charset="0"/>
                <a:cs typeface="Arial" panose="020B0604020202020204" pitchFamily="34" charset="0"/>
              </a:rPr>
              <a:t>hóa</a:t>
            </a:r>
          </a:p>
          <a:p>
            <a:pPr lvl="0"/>
            <a:endParaRPr lang="en-US" sz="2400" dirty="0">
              <a:latin typeface="Arial" panose="020B0604020202020204" pitchFamily="34" charset="0"/>
              <a:cs typeface="Arial" panose="020B0604020202020204" pitchFamily="34" charset="0"/>
            </a:endParaRPr>
          </a:p>
          <a:p>
            <a:pPr lvl="0"/>
            <a:r>
              <a:rPr lang="en-US" sz="2400" u="sng" dirty="0">
                <a:latin typeface="Arial" panose="020B0604020202020204" pitchFamily="34" charset="0"/>
                <a:cs typeface="Arial" panose="020B0604020202020204" pitchFamily="34" charset="0"/>
              </a:rPr>
              <a:t>Ví dụ</a:t>
            </a:r>
            <a:r>
              <a:rPr lang="en-US" sz="2400" dirty="0">
                <a:latin typeface="Arial" panose="020B0604020202020204" pitchFamily="34" charset="0"/>
                <a:cs typeface="Arial" panose="020B0604020202020204" pitchFamily="34" charset="0"/>
              </a:rPr>
              <a:t>: pH=7,38; PaCO2=55mmHg</a:t>
            </a:r>
          </a:p>
          <a:p>
            <a:r>
              <a:rPr lang="en-US" sz="2400" dirty="0">
                <a:latin typeface="Arial" panose="020B0604020202020204" pitchFamily="34" charset="0"/>
                <a:cs typeface="Arial" panose="020B0604020202020204" pitchFamily="34" charset="0"/>
              </a:rPr>
              <a:t>Ta thấy, pH bình thường, PaCo2 tăng =&gt; toan hô hấp</a:t>
            </a:r>
          </a:p>
        </p:txBody>
      </p:sp>
    </p:spTree>
    <p:extLst>
      <p:ext uri="{BB962C8B-B14F-4D97-AF65-F5344CB8AC3E}">
        <p14:creationId xmlns:p14="http://schemas.microsoft.com/office/powerpoint/2010/main" val="342071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wipe(down)">
                                      <p:cBhvr>
                                        <p:cTn id="7" dur="500"/>
                                        <p:tgtEl>
                                          <p:spTgt spid="4">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wipe(down)">
                                      <p:cBhvr>
                                        <p:cTn id="10" dur="500"/>
                                        <p:tgtEl>
                                          <p:spTgt spid="4">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wipe(down)">
                                      <p:cBhvr>
                                        <p:cTn id="15" dur="500"/>
                                        <p:tgtEl>
                                          <p:spTgt spid="4">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
                                            <p:txEl>
                                              <p:pRg st="9" end="9"/>
                                            </p:txEl>
                                          </p:spTgt>
                                        </p:tgtEl>
                                        <p:attrNameLst>
                                          <p:attrName>style.visibility</p:attrName>
                                        </p:attrNameLst>
                                      </p:cBhvr>
                                      <p:to>
                                        <p:strVal val="visible"/>
                                      </p:to>
                                    </p:set>
                                    <p:animEffect transition="in" filter="wipe(down)">
                                      <p:cBhvr>
                                        <p:cTn id="20" dur="500"/>
                                        <p:tgtEl>
                                          <p:spTgt spid="4">
                                            <p:txEl>
                                              <p:pRg st="9" end="9"/>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wipe(down)">
                                      <p:cBhvr>
                                        <p:cTn id="23"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8" y="100013"/>
            <a:ext cx="7767637" cy="665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29789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82" y="55418"/>
            <a:ext cx="9144000" cy="7117333"/>
          </a:xfrm>
          <a:prstGeom prst="rect">
            <a:avLst/>
          </a:prstGeom>
        </p:spPr>
        <p:txBody>
          <a:bodyPr wrap="square">
            <a:spAutoFit/>
          </a:bodyPr>
          <a:lstStyle/>
          <a:p>
            <a:r>
              <a:rPr lang="en-US" sz="2400" b="1" u="sng" dirty="0">
                <a:latin typeface="Arial" panose="020B0604020202020204" pitchFamily="34" charset="0"/>
                <a:cs typeface="Arial" panose="020B0604020202020204" pitchFamily="34" charset="0"/>
              </a:rPr>
              <a:t>Bước 2: Đọc rối loạn hỗn hợp đi </a:t>
            </a:r>
            <a:r>
              <a:rPr lang="en-US" sz="2400" b="1" u="sng" dirty="0" smtClean="0">
                <a:latin typeface="Arial" panose="020B0604020202020204" pitchFamily="34" charset="0"/>
                <a:cs typeface="Arial" panose="020B0604020202020204" pitchFamily="34" charset="0"/>
              </a:rPr>
              <a:t>kèm</a:t>
            </a:r>
          </a:p>
          <a:p>
            <a:endParaRPr lang="en-US" sz="2400" dirty="0">
              <a:latin typeface="Arial" panose="020B0604020202020204" pitchFamily="34" charset="0"/>
              <a:cs typeface="Arial" panose="020B0604020202020204" pitchFamily="34" charset="0"/>
            </a:endParaRPr>
          </a:p>
          <a:p>
            <a:pPr>
              <a:lnSpc>
                <a:spcPct val="115000"/>
              </a:lnSpc>
              <a:spcAft>
                <a:spcPts val="1000"/>
              </a:spcAft>
            </a:pPr>
            <a:r>
              <a:rPr lang="en-US" sz="2400" dirty="0">
                <a:latin typeface="Arial" panose="020B0604020202020204" pitchFamily="34" charset="0"/>
                <a:ea typeface="Calibri"/>
                <a:cs typeface="Arial" panose="020B0604020202020204" pitchFamily="34" charset="0"/>
              </a:rPr>
              <a:t>Sử dụng các công thức tính như Bước 2 của trường hợp 1, rồi so sánh với giá trị đo được để đi đến kết luận về rối loạn thứ 2 đi kèm.</a:t>
            </a:r>
          </a:p>
          <a:p>
            <a:endParaRPr lang="en-US" sz="2400" dirty="0">
              <a:latin typeface="Arial" panose="020B0604020202020204" pitchFamily="34" charset="0"/>
              <a:cs typeface="Arial" panose="020B0604020202020204" pitchFamily="34" charset="0"/>
            </a:endParaRPr>
          </a:p>
          <a:p>
            <a:pPr>
              <a:lnSpc>
                <a:spcPct val="115000"/>
              </a:lnSpc>
              <a:spcAft>
                <a:spcPts val="1000"/>
              </a:spcAft>
            </a:pPr>
            <a:r>
              <a:rPr lang="en-US" sz="2200" u="sng" dirty="0">
                <a:latin typeface="Arial" panose="020B0604020202020204" pitchFamily="34" charset="0"/>
                <a:cs typeface="Arial" panose="020B0604020202020204" pitchFamily="34" charset="0"/>
              </a:rPr>
              <a:t>Ví dụ 7:</a:t>
            </a:r>
            <a:r>
              <a:rPr lang="en-US" sz="2200" dirty="0">
                <a:latin typeface="Arial" panose="020B0604020202020204" pitchFamily="34" charset="0"/>
                <a:cs typeface="Arial" panose="020B0604020202020204" pitchFamily="34" charset="0"/>
              </a:rPr>
              <a:t> </a:t>
            </a:r>
            <a:r>
              <a:rPr lang="en-US" sz="2200" dirty="0">
                <a:latin typeface="Arial" panose="020B0604020202020204" pitchFamily="34" charset="0"/>
                <a:ea typeface="Calibri"/>
                <a:cs typeface="Arial" panose="020B0604020202020204" pitchFamily="34" charset="0"/>
              </a:rPr>
              <a:t>After being left unsupervised, a two-year-old boy is found by his parents in the family garage near an open bottle of antifreeze. He is minimally responsive and has the following laboratory values: a blood pH of 6.83, </a:t>
            </a:r>
            <a:r>
              <a:rPr lang="en-US" sz="2200" i="1" dirty="0">
                <a:latin typeface="Arial" panose="020B0604020202020204" pitchFamily="34" charset="0"/>
                <a:ea typeface="Calibri"/>
                <a:cs typeface="Arial" panose="020B0604020202020204" pitchFamily="34" charset="0"/>
              </a:rPr>
              <a:t>p</a:t>
            </a:r>
            <a:r>
              <a:rPr lang="en-US" sz="2200" dirty="0">
                <a:latin typeface="Arial" panose="020B0604020202020204" pitchFamily="34" charset="0"/>
                <a:ea typeface="Calibri"/>
                <a:cs typeface="Arial" panose="020B0604020202020204" pitchFamily="34" charset="0"/>
              </a:rPr>
              <a:t>CO</a:t>
            </a:r>
            <a:r>
              <a:rPr lang="en-US" sz="2200" baseline="-25000" dirty="0">
                <a:latin typeface="Arial" panose="020B0604020202020204" pitchFamily="34" charset="0"/>
                <a:ea typeface="Calibri"/>
                <a:cs typeface="Arial" panose="020B0604020202020204" pitchFamily="34" charset="0"/>
              </a:rPr>
              <a:t>2</a:t>
            </a:r>
            <a:r>
              <a:rPr lang="en-US" sz="2200" dirty="0">
                <a:latin typeface="Arial" panose="020B0604020202020204" pitchFamily="34" charset="0"/>
                <a:ea typeface="Calibri"/>
                <a:cs typeface="Arial" panose="020B0604020202020204" pitchFamily="34" charset="0"/>
              </a:rPr>
              <a:t> of 40 mmHg; a sodium level of 142 mEq/L, chloride level of 106 mEq/L and a bicarbonate level of 6 mEq/L.</a:t>
            </a:r>
          </a:p>
          <a:p>
            <a:pPr>
              <a:lnSpc>
                <a:spcPct val="115000"/>
              </a:lnSpc>
              <a:spcAft>
                <a:spcPts val="1000"/>
              </a:spcAft>
            </a:pPr>
            <a:r>
              <a:rPr lang="en-US" sz="2200" dirty="0">
                <a:latin typeface="Arial" panose="020B0604020202020204" pitchFamily="34" charset="0"/>
                <a:ea typeface="Calibri"/>
                <a:cs typeface="Arial" panose="020B0604020202020204" pitchFamily="34" charset="0"/>
              </a:rPr>
              <a:t>Which of the following defines the acid-base disorder in this patient?</a:t>
            </a:r>
          </a:p>
          <a:p>
            <a:pPr>
              <a:lnSpc>
                <a:spcPct val="115000"/>
              </a:lnSpc>
              <a:spcAft>
                <a:spcPts val="1000"/>
              </a:spcAft>
            </a:pPr>
            <a:r>
              <a:rPr lang="en-US" sz="2200" dirty="0">
                <a:latin typeface="Arial" panose="020B0604020202020204" pitchFamily="34" charset="0"/>
                <a:ea typeface="Calibri"/>
                <a:cs typeface="Arial" panose="020B0604020202020204" pitchFamily="34" charset="0"/>
              </a:rPr>
              <a:t>	a) Metabolic acidosis</a:t>
            </a:r>
          </a:p>
          <a:p>
            <a:pPr>
              <a:lnSpc>
                <a:spcPct val="115000"/>
              </a:lnSpc>
              <a:spcAft>
                <a:spcPts val="1000"/>
              </a:spcAft>
            </a:pPr>
            <a:r>
              <a:rPr lang="en-US" sz="2200" dirty="0">
                <a:latin typeface="Arial" panose="020B0604020202020204" pitchFamily="34" charset="0"/>
                <a:ea typeface="Calibri"/>
                <a:cs typeface="Arial" panose="020B0604020202020204" pitchFamily="34" charset="0"/>
              </a:rPr>
              <a:t>	b) Respiratory acidosis</a:t>
            </a:r>
          </a:p>
          <a:p>
            <a:pPr>
              <a:lnSpc>
                <a:spcPct val="115000"/>
              </a:lnSpc>
              <a:spcAft>
                <a:spcPts val="1000"/>
              </a:spcAft>
            </a:pPr>
            <a:r>
              <a:rPr lang="en-US" sz="2200" dirty="0">
                <a:latin typeface="Arial" panose="020B0604020202020204" pitchFamily="34" charset="0"/>
                <a:ea typeface="Calibri"/>
                <a:cs typeface="Arial" panose="020B0604020202020204" pitchFamily="34" charset="0"/>
              </a:rPr>
              <a:t>	c)Metabolic acidosis and respiratory acidosis</a:t>
            </a:r>
          </a:p>
          <a:p>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72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wipe(down)">
                                      <p:cBhvr>
                                        <p:cTn id="7" dur="500"/>
                                        <p:tgtEl>
                                          <p:spTgt spid="4">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wipe(down)">
                                      <p:cBhvr>
                                        <p:cTn id="10" dur="500"/>
                                        <p:tgtEl>
                                          <p:spTgt spid="4">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wipe(down)">
                                      <p:cBhvr>
                                        <p:cTn id="13" dur="500"/>
                                        <p:tgtEl>
                                          <p:spTgt spid="4">
                                            <p:txEl>
                                              <p:pRg st="6" end="6"/>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Effect transition="in" filter="wipe(down)">
                                      <p:cBhvr>
                                        <p:cTn id="16" dur="500"/>
                                        <p:tgtEl>
                                          <p:spTgt spid="4">
                                            <p:txEl>
                                              <p:pRg st="7" end="7"/>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animEffect transition="in" filter="wipe(down)">
                                      <p:cBhvr>
                                        <p:cTn id="19"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09" y="762000"/>
            <a:ext cx="8915400" cy="3153684"/>
          </a:xfrm>
          <a:prstGeom prst="rect">
            <a:avLst/>
          </a:prstGeom>
        </p:spPr>
        <p:txBody>
          <a:bodyPr wrap="square">
            <a:spAutoFit/>
          </a:bodyPr>
          <a:lstStyle/>
          <a:p>
            <a:pPr>
              <a:lnSpc>
                <a:spcPct val="115000"/>
              </a:lnSpc>
              <a:spcAft>
                <a:spcPts val="1000"/>
              </a:spcAft>
            </a:pPr>
            <a:r>
              <a:rPr lang="en-US" sz="2400" dirty="0" smtClean="0">
                <a:latin typeface="Arial" panose="020B0604020202020204" pitchFamily="34" charset="0"/>
                <a:ea typeface="Calibri"/>
                <a:cs typeface="Arial" panose="020B0604020202020204" pitchFamily="34" charset="0"/>
              </a:rPr>
              <a:t>- Ta </a:t>
            </a:r>
            <a:r>
              <a:rPr lang="en-US" sz="2400" dirty="0">
                <a:latin typeface="Arial" panose="020B0604020202020204" pitchFamily="34" charset="0"/>
                <a:ea typeface="Calibri"/>
                <a:cs typeface="Arial" panose="020B0604020202020204" pitchFamily="34" charset="0"/>
              </a:rPr>
              <a:t>có: pH= 6,83; PaCO2= 40mmHg; HCO3-= 6mEq/l</a:t>
            </a:r>
          </a:p>
          <a:p>
            <a:pPr>
              <a:lnSpc>
                <a:spcPct val="115000"/>
              </a:lnSpc>
              <a:spcAft>
                <a:spcPts val="1000"/>
              </a:spcAft>
            </a:pPr>
            <a:r>
              <a:rPr lang="en-US" sz="2400" dirty="0" smtClean="0">
                <a:latin typeface="Arial" panose="020B0604020202020204" pitchFamily="34" charset="0"/>
                <a:ea typeface="Calibri"/>
                <a:cs typeface="Arial" panose="020B0604020202020204" pitchFamily="34" charset="0"/>
              </a:rPr>
              <a:t>- Ta </a:t>
            </a:r>
            <a:r>
              <a:rPr lang="en-US" sz="2400" dirty="0">
                <a:latin typeface="Arial" panose="020B0604020202020204" pitchFamily="34" charset="0"/>
                <a:ea typeface="Calibri"/>
                <a:cs typeface="Arial" panose="020B0604020202020204" pitchFamily="34" charset="0"/>
              </a:rPr>
              <a:t>thấy, pH giảm, PaCO2 bình thường =&gt; toan chuyển hóa</a:t>
            </a:r>
          </a:p>
          <a:p>
            <a:pPr>
              <a:lnSpc>
                <a:spcPct val="115000"/>
              </a:lnSpc>
              <a:spcAft>
                <a:spcPts val="1000"/>
              </a:spcAft>
            </a:pPr>
            <a:r>
              <a:rPr lang="en-US" sz="2400" dirty="0">
                <a:latin typeface="Arial" panose="020B0604020202020204" pitchFamily="34" charset="0"/>
                <a:ea typeface="Calibri"/>
                <a:cs typeface="Arial" panose="020B0604020202020204" pitchFamily="34" charset="0"/>
              </a:rPr>
              <a:t>PaCO2 dự đoán = (6x1.5) + 8 = 17 </a:t>
            </a:r>
          </a:p>
          <a:p>
            <a:pPr>
              <a:lnSpc>
                <a:spcPct val="115000"/>
              </a:lnSpc>
              <a:spcAft>
                <a:spcPts val="1000"/>
              </a:spcAft>
            </a:pPr>
            <a:r>
              <a:rPr lang="en-US" sz="2400" dirty="0">
                <a:latin typeface="Arial" panose="020B0604020202020204" pitchFamily="34" charset="0"/>
                <a:ea typeface="Calibri"/>
                <a:cs typeface="Arial" panose="020B0604020202020204" pitchFamily="34" charset="0"/>
              </a:rPr>
              <a:t>Có: PaCO2 đo được &gt; PaCO2 dự đoán =&gt; toan chuyển hóa phối hợp với toan hô hấp </a:t>
            </a:r>
          </a:p>
          <a:p>
            <a:pPr marL="342900" marR="0" lvl="0" indent="-342900">
              <a:lnSpc>
                <a:spcPct val="115000"/>
              </a:lnSpc>
              <a:spcBef>
                <a:spcPts val="0"/>
              </a:spcBef>
              <a:spcAft>
                <a:spcPts val="1000"/>
              </a:spcAft>
              <a:buFont typeface="Wingdings"/>
              <a:buChar char=""/>
            </a:pPr>
            <a:r>
              <a:rPr lang="en-US" sz="2400" dirty="0">
                <a:solidFill>
                  <a:srgbClr val="C00000"/>
                </a:solidFill>
                <a:latin typeface="Arial" panose="020B0604020202020204" pitchFamily="34" charset="0"/>
                <a:ea typeface="Calibri"/>
                <a:cs typeface="Arial" panose="020B0604020202020204" pitchFamily="34" charset="0"/>
              </a:rPr>
              <a:t>Đáp án c.</a:t>
            </a:r>
          </a:p>
        </p:txBody>
      </p:sp>
    </p:spTree>
    <p:extLst>
      <p:ext uri="{BB962C8B-B14F-4D97-AF65-F5344CB8AC3E}">
        <p14:creationId xmlns:p14="http://schemas.microsoft.com/office/powerpoint/2010/main" val="20761913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7175"/>
            <a:ext cx="9144000" cy="6370975"/>
          </a:xfrm>
          <a:prstGeom prst="rect">
            <a:avLst/>
          </a:prstGeom>
        </p:spPr>
        <p:txBody>
          <a:bodyPr wrap="square">
            <a:spAutoFit/>
          </a:bodyPr>
          <a:lstStyle/>
          <a:p>
            <a:r>
              <a:rPr lang="en-US" sz="2400" b="1" u="sng" dirty="0">
                <a:latin typeface="Arial" panose="020B0604020202020204" pitchFamily="34" charset="0"/>
                <a:cs typeface="Arial" panose="020B0604020202020204" pitchFamily="34" charset="0"/>
              </a:rPr>
              <a:t>Bước 3: Tính các giá trị cần thiết ( nếu có</a:t>
            </a:r>
            <a:r>
              <a:rPr lang="en-US" sz="2400" b="1" u="sng"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pPr lvl="0"/>
            <a:r>
              <a:rPr lang="en-US" sz="2400" i="1" dirty="0" smtClean="0">
                <a:solidFill>
                  <a:srgbClr val="C00000"/>
                </a:solidFill>
                <a:latin typeface="Arial" panose="020B0604020202020204" pitchFamily="34" charset="0"/>
                <a:cs typeface="Arial" panose="020B0604020202020204" pitchFamily="34" charset="0"/>
              </a:rPr>
              <a:t>&lt;&gt; Trường </a:t>
            </a:r>
            <a:r>
              <a:rPr lang="en-US" sz="2400" i="1" dirty="0">
                <a:solidFill>
                  <a:srgbClr val="C00000"/>
                </a:solidFill>
                <a:latin typeface="Arial" panose="020B0604020202020204" pitchFamily="34" charset="0"/>
                <a:cs typeface="Arial" panose="020B0604020202020204" pitchFamily="34" charset="0"/>
              </a:rPr>
              <a:t>hợp nhiễm toan chuyển hóa: </a:t>
            </a:r>
            <a:r>
              <a:rPr lang="en-US" sz="2400" i="1" dirty="0">
                <a:latin typeface="Arial" panose="020B0604020202020204" pitchFamily="34" charset="0"/>
                <a:cs typeface="Arial" panose="020B0604020202020204" pitchFamily="34" charset="0"/>
              </a:rPr>
              <a:t>Tính anion gap</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Khoảng trống anion là thước đo phản ánh các anion không đo được trong dịch ngoại bào và có thể hữu ích trong việc đánh giá nhiễm toan chuyển hóa.</a:t>
            </a:r>
          </a:p>
          <a:p>
            <a:r>
              <a:rPr lang="en-US" sz="2400" dirty="0">
                <a:latin typeface="Arial" panose="020B0604020202020204" pitchFamily="34" charset="0"/>
                <a:cs typeface="Arial" panose="020B0604020202020204" pitchFamily="34" charset="0"/>
              </a:rPr>
              <a:t>- Luôn có sự cân bằng về mặt điện tích: </a:t>
            </a:r>
            <a:r>
              <a:rPr lang="en-US" sz="2400" b="1" dirty="0">
                <a:latin typeface="Arial" panose="020B0604020202020204" pitchFamily="34" charset="0"/>
                <a:cs typeface="Arial" panose="020B0604020202020204" pitchFamily="34" charset="0"/>
              </a:rPr>
              <a:t>cations (+) = anions (-)</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Cations: Na+ = 140,  K+ = 4, Ca++, Mg++,…..</a:t>
            </a:r>
          </a:p>
          <a:p>
            <a:r>
              <a:rPr lang="en-US" sz="2400" dirty="0">
                <a:latin typeface="Arial" panose="020B0604020202020204" pitchFamily="34" charset="0"/>
                <a:cs typeface="Arial" panose="020B0604020202020204" pitchFamily="34" charset="0"/>
              </a:rPr>
              <a:t>Anions: Cl- = 104, HCO3- = 24, phosphat, sulfat, protein,….</a:t>
            </a:r>
          </a:p>
          <a:p>
            <a:pPr lvl="0"/>
            <a:r>
              <a:rPr lang="en-US" sz="2400" dirty="0">
                <a:latin typeface="Arial" panose="020B0604020202020204" pitchFamily="34" charset="0"/>
                <a:cs typeface="Arial" panose="020B0604020202020204" pitchFamily="34" charset="0"/>
              </a:rPr>
              <a:t>( Na + K + A) – ( Cl + HCO3 + A’) = 0 </a:t>
            </a:r>
          </a:p>
          <a:p>
            <a:pPr lvl="0"/>
            <a:r>
              <a:rPr lang="en-US" sz="2400" dirty="0">
                <a:latin typeface="Arial" panose="020B0604020202020204" pitchFamily="34" charset="0"/>
                <a:cs typeface="Arial" panose="020B0604020202020204" pitchFamily="34" charset="0"/>
              </a:rPr>
              <a:t>(Na + K ) – ( Cl + HCO3) = A’ – A = 12-16 (mmol/l)</a:t>
            </a: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anion gap - AG) </a:t>
            </a:r>
          </a:p>
          <a:p>
            <a:r>
              <a:rPr lang="en-US" sz="2400" dirty="0">
                <a:latin typeface="Arial" panose="020B0604020202020204" pitchFamily="34" charset="0"/>
                <a:cs typeface="Arial" panose="020B0604020202020204" pitchFamily="34" charset="0"/>
              </a:rPr>
              <a:t>A: cations  không định lượng được</a:t>
            </a:r>
          </a:p>
          <a:p>
            <a:r>
              <a:rPr lang="en-US" sz="2400" dirty="0">
                <a:latin typeface="Arial" panose="020B0604020202020204" pitchFamily="34" charset="0"/>
                <a:cs typeface="Arial" panose="020B0604020202020204" pitchFamily="34" charset="0"/>
              </a:rPr>
              <a:t>A’: anions  không định lượng </a:t>
            </a:r>
            <a:r>
              <a:rPr lang="en-US" sz="2400" dirty="0" smtClean="0">
                <a:latin typeface="Arial" panose="020B0604020202020204" pitchFamily="34" charset="0"/>
                <a:cs typeface="Arial" panose="020B0604020202020204" pitchFamily="34" charset="0"/>
              </a:rPr>
              <a:t>được</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Vì </a:t>
            </a:r>
            <a:r>
              <a:rPr lang="en-US" sz="2400" dirty="0">
                <a:latin typeface="Arial" panose="020B0604020202020204" pitchFamily="34" charset="0"/>
                <a:cs typeface="Arial" panose="020B0604020202020204" pitchFamily="34" charset="0"/>
              </a:rPr>
              <a:t>K+ = 4 chiếm tỉ lệ nhỏ trong dịch ngoại bào, nên </a:t>
            </a:r>
            <a:endParaRPr lang="en-US" sz="2400" dirty="0" smtClean="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AG</a:t>
            </a:r>
            <a:r>
              <a:rPr lang="en-US" sz="2400" b="1" dirty="0">
                <a:latin typeface="Arial" panose="020B0604020202020204" pitchFamily="34" charset="0"/>
                <a:cs typeface="Arial" panose="020B0604020202020204" pitchFamily="34" charset="0"/>
              </a:rPr>
              <a:t>= Na – ( Cl + HCO3-) </a:t>
            </a:r>
            <a:r>
              <a:rPr lang="en-US" sz="2400" b="1" dirty="0" smtClean="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8-12 ( mmol/l)</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423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down)">
                                      <p:cBhvr>
                                        <p:cTn id="12" dur="500"/>
                                        <p:tgtEl>
                                          <p:spTgt spid="4">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wipe(down)">
                                      <p:cBhvr>
                                        <p:cTn id="15" dur="500"/>
                                        <p:tgtEl>
                                          <p:spTgt spid="4">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wipe(down)">
                                      <p:cBhvr>
                                        <p:cTn id="18" dur="500"/>
                                        <p:tgtEl>
                                          <p:spTgt spid="4">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wipe(down)">
                                      <p:cBhvr>
                                        <p:cTn id="21" dur="500"/>
                                        <p:tgtEl>
                                          <p:spTgt spid="4">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wipe(down)">
                                      <p:cBhvr>
                                        <p:cTn id="24" dur="500"/>
                                        <p:tgtEl>
                                          <p:spTgt spid="4">
                                            <p:txEl>
                                              <p:pRg st="7" end="7"/>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down)">
                                      <p:cBhvr>
                                        <p:cTn id="27" dur="500"/>
                                        <p:tgtEl>
                                          <p:spTgt spid="4">
                                            <p:txEl>
                                              <p:pRg st="8" end="8"/>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animEffect transition="in" filter="wipe(down)">
                                      <p:cBhvr>
                                        <p:cTn id="30" dur="500"/>
                                        <p:tgtEl>
                                          <p:spTgt spid="4">
                                            <p:txEl>
                                              <p:pRg st="9" end="9"/>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animEffect transition="in" filter="wipe(down)">
                                      <p:cBhvr>
                                        <p:cTn id="33" dur="500"/>
                                        <p:tgtEl>
                                          <p:spTgt spid="4">
                                            <p:txEl>
                                              <p:pRg st="10" end="10"/>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4">
                                            <p:txEl>
                                              <p:pRg st="11" end="11"/>
                                            </p:txEl>
                                          </p:spTgt>
                                        </p:tgtEl>
                                        <p:attrNameLst>
                                          <p:attrName>style.visibility</p:attrName>
                                        </p:attrNameLst>
                                      </p:cBhvr>
                                      <p:to>
                                        <p:strVal val="visible"/>
                                      </p:to>
                                    </p:set>
                                    <p:animEffect transition="in" filter="wipe(down)">
                                      <p:cBhvr>
                                        <p:cTn id="36" dur="500"/>
                                        <p:tgtEl>
                                          <p:spTgt spid="4">
                                            <p:txEl>
                                              <p:pRg st="11" end="11"/>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4">
                                            <p:txEl>
                                              <p:pRg st="13" end="13"/>
                                            </p:txEl>
                                          </p:spTgt>
                                        </p:tgtEl>
                                        <p:attrNameLst>
                                          <p:attrName>style.visibility</p:attrName>
                                        </p:attrNameLst>
                                      </p:cBhvr>
                                      <p:to>
                                        <p:strVal val="visible"/>
                                      </p:to>
                                    </p:set>
                                    <p:animEffect transition="in" filter="wipe(down)">
                                      <p:cBhvr>
                                        <p:cTn id="39" dur="500"/>
                                        <p:tgtEl>
                                          <p:spTgt spid="4">
                                            <p:txEl>
                                              <p:pRg st="13" end="13"/>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4">
                                            <p:txEl>
                                              <p:pRg st="14" end="14"/>
                                            </p:txEl>
                                          </p:spTgt>
                                        </p:tgtEl>
                                        <p:attrNameLst>
                                          <p:attrName>style.visibility</p:attrName>
                                        </p:attrNameLst>
                                      </p:cBhvr>
                                      <p:to>
                                        <p:strVal val="visible"/>
                                      </p:to>
                                    </p:set>
                                    <p:animEffect transition="in" filter="wipe(down)">
                                      <p:cBhvr>
                                        <p:cTn id="42"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38200"/>
            <a:ext cx="9296400" cy="4524315"/>
          </a:xfrm>
          <a:prstGeom prst="rect">
            <a:avLst/>
          </a:prstGeom>
        </p:spPr>
        <p:txBody>
          <a:bodyPr wrap="square">
            <a:spAutoFit/>
          </a:bodyPr>
          <a:lstStyle/>
          <a:p>
            <a:r>
              <a:rPr lang="en-US" sz="2400" b="1" dirty="0">
                <a:solidFill>
                  <a:srgbClr val="C00000"/>
                </a:solidFill>
                <a:latin typeface="Arial" panose="020B0604020202020204" pitchFamily="34" charset="0"/>
                <a:cs typeface="Arial" panose="020B0604020202020204" pitchFamily="34" charset="0"/>
              </a:rPr>
              <a:t>+ AG bình thường: </a:t>
            </a:r>
            <a:r>
              <a:rPr lang="en-US" sz="2400" dirty="0">
                <a:latin typeface="Arial" panose="020B0604020202020204" pitchFamily="34" charset="0"/>
                <a:cs typeface="Arial" panose="020B0604020202020204" pitchFamily="34" charset="0"/>
              </a:rPr>
              <a:t>Các nguyên nhân phổ biến của nhiễm toan chuyển hóa AG bình thường gồm tiêu chảy ( đặc biệt là tiêu chảy xuất tiết), truyền dung dịch muối đẳng trương, suy thận giai đoạn sớm ( do tái hấp thu HCO3- ở ống lượn gần). Lượng HCO3- mất đi sẽ được thay thế bằng Cl- để duy trì tính trung hòa về điện (nên mới có thuật ngữ toan chuyển hóa do tăng Clo máu).</a:t>
            </a:r>
          </a:p>
          <a:p>
            <a:pPr lvl="0"/>
            <a:endParaRPr lang="en-US" sz="2400" dirty="0" smtClean="0">
              <a:latin typeface="Arial" panose="020B0604020202020204" pitchFamily="34" charset="0"/>
              <a:cs typeface="Arial" panose="020B0604020202020204" pitchFamily="34" charset="0"/>
            </a:endParaRPr>
          </a:p>
          <a:p>
            <a:pPr marL="800100" lvl="1" indent="-342900">
              <a:buFont typeface="Symbol" pitchFamily="18" charset="2"/>
              <a:buChar char="¨"/>
            </a:pPr>
            <a:r>
              <a:rPr lang="en-US" sz="2400" dirty="0" smtClean="0">
                <a:solidFill>
                  <a:srgbClr val="C00000"/>
                </a:solidFill>
                <a:latin typeface="Arial" panose="020B0604020202020204" pitchFamily="34" charset="0"/>
                <a:cs typeface="Arial" panose="020B0604020202020204" pitchFamily="34" charset="0"/>
              </a:rPr>
              <a:t>Tính </a:t>
            </a:r>
            <a:r>
              <a:rPr lang="en-US" sz="2400" dirty="0">
                <a:solidFill>
                  <a:srgbClr val="C00000"/>
                </a:solidFill>
                <a:latin typeface="Arial" panose="020B0604020202020204" pitchFamily="34" charset="0"/>
                <a:cs typeface="Arial" panose="020B0604020202020204" pitchFamily="34" charset="0"/>
              </a:rPr>
              <a:t>UAG= Na + K – </a:t>
            </a:r>
            <a:r>
              <a:rPr lang="en-US" sz="2400" dirty="0" smtClean="0">
                <a:solidFill>
                  <a:srgbClr val="C00000"/>
                </a:solidFill>
                <a:latin typeface="Arial" panose="020B0604020202020204" pitchFamily="34" charset="0"/>
                <a:cs typeface="Arial" panose="020B0604020202020204" pitchFamily="34" charset="0"/>
              </a:rPr>
              <a:t>Cl</a:t>
            </a:r>
          </a:p>
          <a:p>
            <a:pPr lvl="0"/>
            <a:endParaRPr lang="en-US" sz="2400" dirty="0">
              <a:latin typeface="Arial" panose="020B0604020202020204" pitchFamily="34" charset="0"/>
              <a:cs typeface="Arial" panose="020B0604020202020204" pitchFamily="34" charset="0"/>
            </a:endParaRPr>
          </a:p>
          <a:p>
            <a:r>
              <a:rPr lang="en-US" sz="2400" i="1" dirty="0" smtClean="0">
                <a:latin typeface="Arial" panose="020B0604020202020204" pitchFamily="34" charset="0"/>
                <a:cs typeface="Arial" panose="020B0604020202020204" pitchFamily="34" charset="0"/>
              </a:rPr>
              <a:t>Nếu </a:t>
            </a:r>
            <a:r>
              <a:rPr lang="en-US" sz="2400" i="1" dirty="0">
                <a:latin typeface="Arial" panose="020B0604020202020204" pitchFamily="34" charset="0"/>
                <a:cs typeface="Arial" panose="020B0604020202020204" pitchFamily="34" charset="0"/>
              </a:rPr>
              <a:t>UAG &lt; 0 </a:t>
            </a:r>
            <a:r>
              <a:rPr lang="en-US" sz="2400" dirty="0">
                <a:latin typeface="Arial" panose="020B0604020202020204" pitchFamily="34" charset="0"/>
                <a:cs typeface="Arial" panose="020B0604020202020204" pitchFamily="34" charset="0"/>
              </a:rPr>
              <a:t>=&gt; mất HCO3- qua đường tiêu hóa kèm Cl niệu </a:t>
            </a:r>
            <a:r>
              <a:rPr lang="en-US" sz="2400" dirty="0" smtClean="0">
                <a:latin typeface="Arial" panose="020B0604020202020204" pitchFamily="34" charset="0"/>
                <a:cs typeface="Arial" panose="020B0604020202020204" pitchFamily="34" charset="0"/>
              </a:rPr>
              <a:t>tăng</a:t>
            </a:r>
          </a:p>
          <a:p>
            <a:r>
              <a:rPr lang="en-US"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r>
              <a:rPr lang="en-US" sz="2400" i="1" dirty="0">
                <a:latin typeface="Arial" panose="020B0604020202020204" pitchFamily="34" charset="0"/>
                <a:cs typeface="Arial" panose="020B0604020202020204" pitchFamily="34" charset="0"/>
              </a:rPr>
              <a:t>Nếu UAG &gt;= 0 </a:t>
            </a:r>
            <a:r>
              <a:rPr lang="en-US" sz="2400" dirty="0">
                <a:latin typeface="Arial" panose="020B0604020202020204" pitchFamily="34" charset="0"/>
                <a:cs typeface="Arial" panose="020B0604020202020204" pitchFamily="34" charset="0"/>
              </a:rPr>
              <a:t>=&gt; mất HCO3- qua thận </a:t>
            </a:r>
          </a:p>
        </p:txBody>
      </p:sp>
    </p:spTree>
    <p:extLst>
      <p:ext uri="{BB962C8B-B14F-4D97-AF65-F5344CB8AC3E}">
        <p14:creationId xmlns:p14="http://schemas.microsoft.com/office/powerpoint/2010/main" val="386169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00"/>
                                        <p:tgtEl>
                                          <p:spTgt spid="4">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wipe(down)">
                                      <p:cBhvr>
                                        <p:cTn id="10" dur="500"/>
                                        <p:tgtEl>
                                          <p:spTgt spid="4">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wipe(down)">
                                      <p:cBhvr>
                                        <p:cTn id="13" dur="500"/>
                                        <p:tgtEl>
                                          <p:spTgt spid="4">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wipe(down)">
                                      <p:cBhvr>
                                        <p:cTn id="1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20782" y="34636"/>
                <a:ext cx="8915400" cy="7048083"/>
              </a:xfrm>
              <a:prstGeom prst="rect">
                <a:avLst/>
              </a:prstGeom>
            </p:spPr>
            <p:txBody>
              <a:bodyPr wrap="square">
                <a:spAutoFit/>
              </a:bodyPr>
              <a:lstStyle/>
              <a:p>
                <a:r>
                  <a:rPr lang="en-US" sz="2200" b="1" dirty="0" smtClean="0">
                    <a:solidFill>
                      <a:srgbClr val="C00000"/>
                    </a:solidFill>
                    <a:latin typeface="Arial" panose="020B0604020202020204" pitchFamily="34" charset="0"/>
                    <a:cs typeface="Arial" panose="020B0604020202020204" pitchFamily="34" charset="0"/>
                  </a:rPr>
                  <a:t>+ AG tăng: </a:t>
                </a:r>
                <a:r>
                  <a:rPr lang="en-US" sz="2200" dirty="0">
                    <a:latin typeface="Arial" panose="020B0604020202020204" pitchFamily="34" charset="0"/>
                    <a:cs typeface="Arial" panose="020B0604020202020204" pitchFamily="34" charset="0"/>
                  </a:rPr>
                  <a:t>Các nguyên nhân thường gặp của nhiễm toan chuyển hóa AG tăng là:</a:t>
                </a:r>
              </a:p>
              <a:p>
                <a:pPr lvl="0" algn="ctr"/>
                <a:r>
                  <a:rPr lang="en-US" sz="2200" dirty="0">
                    <a:solidFill>
                      <a:srgbClr val="C00000"/>
                    </a:solidFill>
                    <a:latin typeface="Arial" panose="020B0604020202020204" pitchFamily="34" charset="0"/>
                    <a:cs typeface="Arial" panose="020B0604020202020204" pitchFamily="34" charset="0"/>
                  </a:rPr>
                  <a:t>GOLD MARRK</a:t>
                </a:r>
              </a:p>
              <a:p>
                <a:r>
                  <a:rPr lang="en-US" sz="2200" dirty="0">
                    <a:solidFill>
                      <a:srgbClr val="C00000"/>
                    </a:solidFill>
                    <a:latin typeface="Arial" panose="020B0604020202020204" pitchFamily="34" charset="0"/>
                    <a:cs typeface="Arial" panose="020B0604020202020204" pitchFamily="34" charset="0"/>
                  </a:rPr>
                  <a:t>G: </a:t>
                </a:r>
                <a:r>
                  <a:rPr lang="en-US" sz="2200" dirty="0">
                    <a:latin typeface="Arial" panose="020B0604020202020204" pitchFamily="34" charset="0"/>
                    <a:cs typeface="Arial" panose="020B0604020202020204" pitchFamily="34" charset="0"/>
                  </a:rPr>
                  <a:t>ethylen glucol ( tạo acid oxalic) </a:t>
                </a:r>
              </a:p>
              <a:p>
                <a:r>
                  <a:rPr lang="en-US" sz="2200" dirty="0">
                    <a:solidFill>
                      <a:srgbClr val="C00000"/>
                    </a:solidFill>
                    <a:latin typeface="Arial" panose="020B0604020202020204" pitchFamily="34" charset="0"/>
                    <a:cs typeface="Arial" panose="020B0604020202020204" pitchFamily="34" charset="0"/>
                  </a:rPr>
                  <a:t>O: </a:t>
                </a:r>
                <a:r>
                  <a:rPr lang="en-US" sz="2200" dirty="0">
                    <a:latin typeface="Arial" panose="020B0604020202020204" pitchFamily="34" charset="0"/>
                    <a:cs typeface="Arial" panose="020B0604020202020204" pitchFamily="34" charset="0"/>
                  </a:rPr>
                  <a:t>5-oxoprolin ( tạo acid pyroglutamic)</a:t>
                </a:r>
              </a:p>
              <a:p>
                <a:r>
                  <a:rPr lang="en-US" sz="2200" dirty="0">
                    <a:solidFill>
                      <a:srgbClr val="C00000"/>
                    </a:solidFill>
                    <a:latin typeface="Arial" panose="020B0604020202020204" pitchFamily="34" charset="0"/>
                    <a:cs typeface="Arial" panose="020B0604020202020204" pitchFamily="34" charset="0"/>
                  </a:rPr>
                  <a:t>L-D: </a:t>
                </a:r>
                <a:r>
                  <a:rPr lang="en-US" sz="2200" dirty="0">
                    <a:latin typeface="Arial" panose="020B0604020202020204" pitchFamily="34" charset="0"/>
                    <a:cs typeface="Arial" panose="020B0604020202020204" pitchFamily="34" charset="0"/>
                  </a:rPr>
                  <a:t>lactat</a:t>
                </a:r>
              </a:p>
              <a:p>
                <a:r>
                  <a:rPr lang="en-US" sz="2200" dirty="0">
                    <a:solidFill>
                      <a:srgbClr val="C00000"/>
                    </a:solidFill>
                    <a:latin typeface="Arial" panose="020B0604020202020204" pitchFamily="34" charset="0"/>
                    <a:cs typeface="Arial" panose="020B0604020202020204" pitchFamily="34" charset="0"/>
                  </a:rPr>
                  <a:t>M: </a:t>
                </a:r>
                <a:r>
                  <a:rPr lang="en-US" sz="2200" dirty="0">
                    <a:latin typeface="Arial" panose="020B0604020202020204" pitchFamily="34" charset="0"/>
                    <a:cs typeface="Arial" panose="020B0604020202020204" pitchFamily="34" charset="0"/>
                  </a:rPr>
                  <a:t>methanol</a:t>
                </a:r>
              </a:p>
              <a:p>
                <a:r>
                  <a:rPr lang="en-US" sz="2200" dirty="0">
                    <a:solidFill>
                      <a:srgbClr val="C00000"/>
                    </a:solidFill>
                    <a:latin typeface="Arial" panose="020B0604020202020204" pitchFamily="34" charset="0"/>
                    <a:cs typeface="Arial" panose="020B0604020202020204" pitchFamily="34" charset="0"/>
                  </a:rPr>
                  <a:t>A: </a:t>
                </a:r>
                <a:r>
                  <a:rPr lang="en-US" sz="2200" dirty="0">
                    <a:latin typeface="Arial" panose="020B0604020202020204" pitchFamily="34" charset="0"/>
                    <a:cs typeface="Arial" panose="020B0604020202020204" pitchFamily="34" charset="0"/>
                  </a:rPr>
                  <a:t>aspirin</a:t>
                </a:r>
              </a:p>
              <a:p>
                <a:r>
                  <a:rPr lang="en-US" sz="2200" dirty="0">
                    <a:solidFill>
                      <a:srgbClr val="C00000"/>
                    </a:solidFill>
                    <a:latin typeface="Arial" panose="020B0604020202020204" pitchFamily="34" charset="0"/>
                    <a:cs typeface="Arial" panose="020B0604020202020204" pitchFamily="34" charset="0"/>
                  </a:rPr>
                  <a:t>R: </a:t>
                </a:r>
                <a:r>
                  <a:rPr lang="en-US" sz="2200" dirty="0">
                    <a:latin typeface="Arial" panose="020B0604020202020204" pitchFamily="34" charset="0"/>
                    <a:cs typeface="Arial" panose="020B0604020202020204" pitchFamily="34" charset="0"/>
                  </a:rPr>
                  <a:t>Renal failure ( suy thận)</a:t>
                </a:r>
              </a:p>
              <a:p>
                <a:r>
                  <a:rPr lang="en-US" sz="2200" dirty="0">
                    <a:solidFill>
                      <a:srgbClr val="C00000"/>
                    </a:solidFill>
                    <a:latin typeface="Arial" panose="020B0604020202020204" pitchFamily="34" charset="0"/>
                    <a:cs typeface="Arial" panose="020B0604020202020204" pitchFamily="34" charset="0"/>
                  </a:rPr>
                  <a:t>R: </a:t>
                </a:r>
                <a:r>
                  <a:rPr lang="en-US" sz="2200" dirty="0">
                    <a:latin typeface="Arial" panose="020B0604020202020204" pitchFamily="34" charset="0"/>
                    <a:cs typeface="Arial" panose="020B0604020202020204" pitchFamily="34" charset="0"/>
                  </a:rPr>
                  <a:t>Rhabdomy olysis ( tiêu cơ vân)</a:t>
                </a:r>
              </a:p>
              <a:p>
                <a:r>
                  <a:rPr lang="en-US" sz="2200" dirty="0">
                    <a:solidFill>
                      <a:srgbClr val="C00000"/>
                    </a:solidFill>
                    <a:latin typeface="Arial" panose="020B0604020202020204" pitchFamily="34" charset="0"/>
                    <a:cs typeface="Arial" panose="020B0604020202020204" pitchFamily="34" charset="0"/>
                  </a:rPr>
                  <a:t>K: </a:t>
                </a:r>
                <a:r>
                  <a:rPr lang="en-US" sz="2200" dirty="0">
                    <a:latin typeface="Arial" panose="020B0604020202020204" pitchFamily="34" charset="0"/>
                    <a:cs typeface="Arial" panose="020B0604020202020204" pitchFamily="34" charset="0"/>
                  </a:rPr>
                  <a:t>ketoacidosis ( toan ceton) </a:t>
                </a:r>
              </a:p>
              <a:p>
                <a:pPr lvl="0"/>
                <a:endParaRPr lang="en-US" sz="2200" dirty="0" smtClean="0">
                  <a:solidFill>
                    <a:srgbClr val="C00000"/>
                  </a:solidFill>
                  <a:latin typeface="Arial" panose="020B0604020202020204" pitchFamily="34" charset="0"/>
                  <a:cs typeface="Arial" panose="020B0604020202020204" pitchFamily="34" charset="0"/>
                </a:endParaRPr>
              </a:p>
              <a:p>
                <a:pPr lvl="0"/>
                <a:r>
                  <a:rPr lang="en-US" sz="2200" dirty="0" smtClean="0">
                    <a:solidFill>
                      <a:srgbClr val="C00000"/>
                    </a:solidFill>
                    <a:latin typeface="Arial" panose="020B0604020202020204" pitchFamily="34" charset="0"/>
                    <a:cs typeface="Arial" panose="020B0604020202020204" pitchFamily="34" charset="0"/>
                  </a:rPr>
                  <a:t>	&lt;&gt; Tính: </a:t>
                </a:r>
                <a14:m>
                  <m:oMath xmlns:m="http://schemas.openxmlformats.org/officeDocument/2006/math">
                    <m:r>
                      <a:rPr lang="en-US" sz="2200" i="1">
                        <a:solidFill>
                          <a:srgbClr val="C00000"/>
                        </a:solidFill>
                        <a:latin typeface="Cambria Math"/>
                      </a:rPr>
                      <m:t>∆</m:t>
                    </m:r>
                  </m:oMath>
                </a14:m>
                <a:r>
                  <a:rPr lang="en-US" sz="2200" dirty="0">
                    <a:solidFill>
                      <a:srgbClr val="C00000"/>
                    </a:solidFill>
                    <a:latin typeface="Arial" panose="020B0604020202020204" pitchFamily="34" charset="0"/>
                    <a:cs typeface="Arial" panose="020B0604020202020204" pitchFamily="34" charset="0"/>
                  </a:rPr>
                  <a:t>AG/</a:t>
                </a:r>
                <a14:m>
                  <m:oMath xmlns:m="http://schemas.openxmlformats.org/officeDocument/2006/math">
                    <m:r>
                      <a:rPr lang="en-US" sz="2200" i="1">
                        <a:solidFill>
                          <a:srgbClr val="C00000"/>
                        </a:solidFill>
                        <a:latin typeface="Cambria Math"/>
                      </a:rPr>
                      <m:t>∆</m:t>
                    </m:r>
                  </m:oMath>
                </a14:m>
                <a:r>
                  <a:rPr lang="en-US" sz="2200" dirty="0">
                    <a:solidFill>
                      <a:srgbClr val="C00000"/>
                    </a:solidFill>
                    <a:latin typeface="Arial" panose="020B0604020202020204" pitchFamily="34" charset="0"/>
                    <a:cs typeface="Arial" panose="020B0604020202020204" pitchFamily="34" charset="0"/>
                  </a:rPr>
                  <a:t>HCO3- (Gap/Gap</a:t>
                </a:r>
                <a:r>
                  <a:rPr lang="en-US" sz="2200" dirty="0" smtClean="0">
                    <a:solidFill>
                      <a:srgbClr val="C00000"/>
                    </a:solidFill>
                    <a:latin typeface="Arial" panose="020B0604020202020204" pitchFamily="34" charset="0"/>
                    <a:cs typeface="Arial" panose="020B0604020202020204" pitchFamily="34" charset="0"/>
                  </a:rPr>
                  <a:t>)</a:t>
                </a:r>
              </a:p>
              <a:p>
                <a:r>
                  <a:rPr lang="en-US" sz="2400" dirty="0" smtClean="0"/>
                  <a:t>	</a:t>
                </a:r>
                <a14:m>
                  <m:oMath xmlns:m="http://schemas.openxmlformats.org/officeDocument/2006/math">
                    <m:r>
                      <a:rPr lang="en-US" sz="2400" i="1">
                        <a:latin typeface="Cambria Math"/>
                      </a:rPr>
                      <m:t>∆</m:t>
                    </m:r>
                  </m:oMath>
                </a14:m>
                <a:r>
                  <a:rPr lang="en-US" sz="2400" dirty="0">
                    <a:latin typeface="Arial" panose="020B0604020202020204" pitchFamily="34" charset="0"/>
                    <a:cs typeface="Arial" panose="020B0604020202020204" pitchFamily="34" charset="0"/>
                  </a:rPr>
                  <a:t>AG: sự tích tụ acid cố định</a:t>
                </a:r>
              </a:p>
              <a:p>
                <a:r>
                  <a:rPr lang="en-US" sz="2400" dirty="0" smtClean="0"/>
                  <a:t>	</a:t>
                </a:r>
                <a14:m>
                  <m:oMath xmlns:m="http://schemas.openxmlformats.org/officeDocument/2006/math">
                    <m:r>
                      <a:rPr lang="en-US" sz="2400" i="1">
                        <a:latin typeface="Cambria Math"/>
                      </a:rPr>
                      <m:t>∆</m:t>
                    </m:r>
                  </m:oMath>
                </a14:m>
                <a:r>
                  <a:rPr lang="en-US" sz="2400" dirty="0">
                    <a:latin typeface="Arial" panose="020B0604020202020204" pitchFamily="34" charset="0"/>
                    <a:cs typeface="Arial" panose="020B0604020202020204" pitchFamily="34" charset="0"/>
                  </a:rPr>
                  <a:t>HCO3: sự mất HCO3- </a:t>
                </a:r>
              </a:p>
              <a:p>
                <a:r>
                  <a:rPr lang="en-US" sz="2400" dirty="0">
                    <a:solidFill>
                      <a:srgbClr val="C00000"/>
                    </a:solidFill>
                    <a:latin typeface="Arial" panose="020B0604020202020204" pitchFamily="34" charset="0"/>
                    <a:cs typeface="Arial" panose="020B0604020202020204" pitchFamily="34" charset="0"/>
                  </a:rPr>
                  <a:t>G/G &lt;1</a:t>
                </a:r>
                <a:r>
                  <a:rPr lang="en-US" sz="2400" dirty="0">
                    <a:latin typeface="Arial" panose="020B0604020202020204" pitchFamily="34" charset="0"/>
                    <a:cs typeface="Arial" panose="020B0604020202020204" pitchFamily="34" charset="0"/>
                  </a:rPr>
                  <a:t>=&gt; toan chuyển hóa tăng AG + toan chuyển hóa AG bình thường</a:t>
                </a:r>
              </a:p>
              <a:p>
                <a:r>
                  <a:rPr lang="en-US" sz="2400" dirty="0">
                    <a:solidFill>
                      <a:srgbClr val="C00000"/>
                    </a:solidFill>
                    <a:latin typeface="Arial" panose="020B0604020202020204" pitchFamily="34" charset="0"/>
                    <a:cs typeface="Arial" panose="020B0604020202020204" pitchFamily="34" charset="0"/>
                  </a:rPr>
                  <a:t>G/G =1 </a:t>
                </a:r>
                <a:r>
                  <a:rPr lang="en-US" sz="2400" dirty="0">
                    <a:latin typeface="Arial" panose="020B0604020202020204" pitchFamily="34" charset="0"/>
                    <a:cs typeface="Arial" panose="020B0604020202020204" pitchFamily="34" charset="0"/>
                  </a:rPr>
                  <a:t>=&gt; toan chuyển hóa tăng AG đơn thuần</a:t>
                </a:r>
              </a:p>
              <a:p>
                <a:r>
                  <a:rPr lang="en-US" sz="2400" dirty="0">
                    <a:solidFill>
                      <a:srgbClr val="C00000"/>
                    </a:solidFill>
                    <a:latin typeface="Arial" panose="020B0604020202020204" pitchFamily="34" charset="0"/>
                    <a:cs typeface="Arial" panose="020B0604020202020204" pitchFamily="34" charset="0"/>
                  </a:rPr>
                  <a:t>G/G </a:t>
                </a:r>
                <a:r>
                  <a:rPr lang="en-US" sz="2400" dirty="0" smtClean="0">
                    <a:solidFill>
                      <a:srgbClr val="C00000"/>
                    </a:solidFill>
                    <a:latin typeface="Arial" panose="020B0604020202020204" pitchFamily="34" charset="0"/>
                    <a:cs typeface="Arial" panose="020B0604020202020204" pitchFamily="34" charset="0"/>
                  </a:rPr>
                  <a:t>&gt; 1</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=&gt;  </a:t>
                </a:r>
                <a:r>
                  <a:rPr lang="en-US" sz="2400" dirty="0">
                    <a:latin typeface="Arial" panose="020B0604020202020204" pitchFamily="34" charset="0"/>
                    <a:cs typeface="Arial" panose="020B0604020202020204" pitchFamily="34" charset="0"/>
                  </a:rPr>
                  <a:t>toan chuyển hóa tăng AG + kiềm chuyển hóa </a:t>
                </a:r>
              </a:p>
              <a:p>
                <a:endParaRPr lang="en-US" sz="2200" dirty="0">
                  <a:latin typeface="Arial" panose="020B0604020202020204" pitchFamily="34" charset="0"/>
                  <a:cs typeface="Arial" panose="020B0604020202020204"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20782" y="34636"/>
                <a:ext cx="8915400" cy="7048083"/>
              </a:xfrm>
              <a:prstGeom prst="rect">
                <a:avLst/>
              </a:prstGeom>
              <a:blipFill rotWithShape="1">
                <a:blip r:embed="rId3"/>
                <a:stretch>
                  <a:fillRect l="-1025" t="-433" r="-1162"/>
                </a:stretch>
              </a:blipFill>
            </p:spPr>
            <p:txBody>
              <a:bodyPr/>
              <a:lstStyle/>
              <a:p>
                <a:r>
                  <a:rPr lang="en-US">
                    <a:noFill/>
                  </a:rPr>
                  <a:t> </a:t>
                </a:r>
              </a:p>
            </p:txBody>
          </p:sp>
        </mc:Fallback>
      </mc:AlternateContent>
    </p:spTree>
    <p:extLst>
      <p:ext uri="{BB962C8B-B14F-4D97-AF65-F5344CB8AC3E}">
        <p14:creationId xmlns:p14="http://schemas.microsoft.com/office/powerpoint/2010/main" val="28312303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9144000" cy="6740307"/>
          </a:xfrm>
          <a:prstGeom prst="rect">
            <a:avLst/>
          </a:prstGeom>
        </p:spPr>
        <p:txBody>
          <a:bodyPr wrap="square">
            <a:spAutoFit/>
          </a:bodyPr>
          <a:lstStyle/>
          <a:p>
            <a:pPr lvl="0"/>
            <a:r>
              <a:rPr lang="en-US" sz="2400" i="1" dirty="0" smtClean="0">
                <a:solidFill>
                  <a:srgbClr val="C00000"/>
                </a:solidFill>
                <a:latin typeface="Arial" panose="020B0604020202020204" pitchFamily="34" charset="0"/>
                <a:cs typeface="Arial" panose="020B0604020202020204" pitchFamily="34" charset="0"/>
              </a:rPr>
              <a:t>&lt;&gt; Tính </a:t>
            </a:r>
            <a:r>
              <a:rPr lang="en-US" sz="2400" i="1" dirty="0">
                <a:solidFill>
                  <a:srgbClr val="C00000"/>
                </a:solidFill>
                <a:latin typeface="Arial" panose="020B0604020202020204" pitchFamily="34" charset="0"/>
                <a:cs typeface="Arial" panose="020B0604020202020204" pitchFamily="34" charset="0"/>
              </a:rPr>
              <a:t>rối loạn chi phối pH</a:t>
            </a:r>
            <a:endParaRPr lang="en-US" sz="2400" dirty="0">
              <a:solidFill>
                <a:srgbClr val="C00000"/>
              </a:solidFill>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Nếu xu hướng làm thay đổi pH của PaCO2 và HCO3- là như nhau, hãy kiểm tra % chênh lệch của PaCO2 và HCO3- so với giá trị bình thường. Độ chênh lệch nào lớn hơn thì yếu tố đó chi phối pH</a:t>
            </a:r>
            <a:r>
              <a:rPr lang="en-US" sz="2400" dirty="0" smtClean="0">
                <a:latin typeface="Arial" panose="020B0604020202020204" pitchFamily="34" charset="0"/>
                <a:cs typeface="Arial" panose="020B0604020202020204" pitchFamily="34" charset="0"/>
              </a:rPr>
              <a:t>.</a:t>
            </a:r>
          </a:p>
          <a:p>
            <a:endParaRPr lang="en-US" sz="2400" u="sng" dirty="0">
              <a:latin typeface="Arial" panose="020B0604020202020204" pitchFamily="34" charset="0"/>
              <a:cs typeface="Arial" panose="020B0604020202020204" pitchFamily="34" charset="0"/>
            </a:endParaRPr>
          </a:p>
          <a:p>
            <a:r>
              <a:rPr lang="en-US" sz="2400" u="sng" dirty="0">
                <a:latin typeface="Arial" panose="020B0604020202020204" pitchFamily="34" charset="0"/>
                <a:cs typeface="Arial" panose="020B0604020202020204" pitchFamily="34" charset="0"/>
              </a:rPr>
              <a:t>Ví dụ: </a:t>
            </a:r>
            <a:r>
              <a:rPr lang="en-US" sz="2400" dirty="0">
                <a:latin typeface="Arial" panose="020B0604020202020204" pitchFamily="34" charset="0"/>
                <a:cs typeface="Arial" panose="020B0604020202020204" pitchFamily="34" charset="0"/>
              </a:rPr>
              <a:t>pH = 7.25, HCO3- = 16, PaCO2= 60 </a:t>
            </a:r>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lvl="0"/>
            <a:r>
              <a:rPr lang="en-US" sz="2400" dirty="0" smtClean="0">
                <a:latin typeface="Arial" panose="020B0604020202020204" pitchFamily="34" charset="0"/>
                <a:cs typeface="Arial" panose="020B0604020202020204" pitchFamily="34" charset="0"/>
              </a:rPr>
              <a:t>- pH</a:t>
            </a:r>
            <a:r>
              <a:rPr lang="en-US" sz="2400" dirty="0">
                <a:latin typeface="Arial" panose="020B0604020202020204" pitchFamily="34" charset="0"/>
                <a:cs typeface="Arial" panose="020B0604020202020204" pitchFamily="34" charset="0"/>
              </a:rPr>
              <a:t>, PaCO2 thay đổi ngược chiều, pH giảm =&gt; toan hô hấp nguyên phát </a:t>
            </a:r>
          </a:p>
          <a:p>
            <a:pPr lvl="0"/>
            <a:r>
              <a:rPr lang="en-US" sz="2400" dirty="0" smtClean="0">
                <a:latin typeface="Arial" panose="020B0604020202020204" pitchFamily="34" charset="0"/>
                <a:cs typeface="Arial" panose="020B0604020202020204" pitchFamily="34" charset="0"/>
              </a:rPr>
              <a:t>- HCO3-  </a:t>
            </a:r>
            <a:r>
              <a:rPr lang="en-US" sz="2400" dirty="0">
                <a:latin typeface="Arial" panose="020B0604020202020204" pitchFamily="34" charset="0"/>
                <a:cs typeface="Arial" panose="020B0604020202020204" pitchFamily="34" charset="0"/>
              </a:rPr>
              <a:t>cấp = 26 : HCO3- mạn: 32 =&gt; HCO3- đo được &lt; 26</a:t>
            </a:r>
          </a:p>
          <a:p>
            <a:pPr lvl="0"/>
            <a:r>
              <a:rPr lang="en-US" sz="2400" dirty="0" smtClean="0">
                <a:latin typeface="Arial" panose="020B0604020202020204" pitchFamily="34" charset="0"/>
                <a:cs typeface="Arial" panose="020B0604020202020204" pitchFamily="34" charset="0"/>
              </a:rPr>
              <a:t>=&gt; Toan </a:t>
            </a:r>
            <a:r>
              <a:rPr lang="en-US" sz="2400" dirty="0">
                <a:latin typeface="Arial" panose="020B0604020202020204" pitchFamily="34" charset="0"/>
                <a:cs typeface="Arial" panose="020B0604020202020204" pitchFamily="34" charset="0"/>
              </a:rPr>
              <a:t>hô hấp kèm toan chuyển hóa thứ phát</a:t>
            </a:r>
          </a:p>
          <a:p>
            <a:pPr lvl="0"/>
            <a:endParaRPr lang="en-US" sz="2400" dirty="0" smtClean="0">
              <a:latin typeface="Arial" panose="020B0604020202020204" pitchFamily="34" charset="0"/>
              <a:cs typeface="Arial" panose="020B0604020202020204" pitchFamily="34" charset="0"/>
            </a:endParaRPr>
          </a:p>
          <a:p>
            <a:pPr lvl="0"/>
            <a:r>
              <a:rPr lang="en-US" sz="2400" dirty="0" smtClean="0">
                <a:latin typeface="Arial" panose="020B0604020202020204" pitchFamily="34" charset="0"/>
                <a:cs typeface="Arial" panose="020B0604020202020204" pitchFamily="34" charset="0"/>
              </a:rPr>
              <a:t>- Tính</a:t>
            </a:r>
            <a:r>
              <a:rPr lang="en-US" sz="2400" dirty="0">
                <a:latin typeface="Arial" panose="020B0604020202020204" pitchFamily="34" charset="0"/>
                <a:cs typeface="Arial" panose="020B0604020202020204" pitchFamily="34" charset="0"/>
              </a:rPr>
              <a:t>: %HCO3- chênh = (24-16)/24= 0.33</a:t>
            </a:r>
          </a:p>
          <a:p>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PaCO2 chênh= ( 60-40)/40 = 0.5</a:t>
            </a:r>
          </a:p>
          <a:p>
            <a:pPr lvl="0"/>
            <a:endParaRPr lang="en-US" sz="2400" dirty="0" smtClean="0">
              <a:latin typeface="Arial" panose="020B0604020202020204" pitchFamily="34" charset="0"/>
              <a:cs typeface="Arial" panose="020B0604020202020204" pitchFamily="34" charset="0"/>
            </a:endParaRPr>
          </a:p>
          <a:p>
            <a:pPr lvl="0"/>
            <a:r>
              <a:rPr lang="en-US" sz="2400" dirty="0" smtClean="0">
                <a:latin typeface="Arial" panose="020B0604020202020204" pitchFamily="34" charset="0"/>
                <a:cs typeface="Arial" panose="020B0604020202020204" pitchFamily="34" charset="0"/>
              </a:rPr>
              <a:t>=&gt;Toan </a:t>
            </a:r>
            <a:r>
              <a:rPr lang="en-US" sz="2400" dirty="0">
                <a:latin typeface="Arial" panose="020B0604020202020204" pitchFamily="34" charset="0"/>
                <a:cs typeface="Arial" panose="020B0604020202020204" pitchFamily="34" charset="0"/>
              </a:rPr>
              <a:t>hô hấp là rối loạn chi phối.</a:t>
            </a:r>
          </a:p>
          <a:p>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2720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down)">
                                      <p:cBhvr>
                                        <p:cTn id="7" dur="500"/>
                                        <p:tgtEl>
                                          <p:spTgt spid="4">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wipe(down)">
                                      <p:cBhvr>
                                        <p:cTn id="10" dur="500"/>
                                        <p:tgtEl>
                                          <p:spTgt spid="4">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wipe(down)">
                                      <p:cBhvr>
                                        <p:cTn id="13" dur="500"/>
                                        <p:tgtEl>
                                          <p:spTgt spid="4">
                                            <p:txEl>
                                              <p:pRg st="6" end="6"/>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Effect transition="in" filter="wipe(down)">
                                      <p:cBhvr>
                                        <p:cTn id="16" dur="500"/>
                                        <p:tgtEl>
                                          <p:spTgt spid="4">
                                            <p:txEl>
                                              <p:pRg st="7" end="7"/>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animEffect transition="in" filter="wipe(down)">
                                      <p:cBhvr>
                                        <p:cTn id="19" dur="500"/>
                                        <p:tgtEl>
                                          <p:spTgt spid="4">
                                            <p:txEl>
                                              <p:pRg st="9" end="9"/>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4">
                                            <p:txEl>
                                              <p:pRg st="10" end="10"/>
                                            </p:txEl>
                                          </p:spTgt>
                                        </p:tgtEl>
                                        <p:attrNameLst>
                                          <p:attrName>style.visibility</p:attrName>
                                        </p:attrNameLst>
                                      </p:cBhvr>
                                      <p:to>
                                        <p:strVal val="visible"/>
                                      </p:to>
                                    </p:set>
                                    <p:animEffect transition="in" filter="wipe(down)">
                                      <p:cBhvr>
                                        <p:cTn id="22" dur="500"/>
                                        <p:tgtEl>
                                          <p:spTgt spid="4">
                                            <p:txEl>
                                              <p:pRg st="10" end="10"/>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4">
                                            <p:txEl>
                                              <p:pRg st="12" end="12"/>
                                            </p:txEl>
                                          </p:spTgt>
                                        </p:tgtEl>
                                        <p:attrNameLst>
                                          <p:attrName>style.visibility</p:attrName>
                                        </p:attrNameLst>
                                      </p:cBhvr>
                                      <p:to>
                                        <p:strVal val="visible"/>
                                      </p:to>
                                    </p:set>
                                    <p:animEffect transition="in" filter="wipe(down)">
                                      <p:cBhvr>
                                        <p:cTn id="25" dur="500"/>
                                        <p:tgtEl>
                                          <p:spTgt spid="4">
                                            <p:txEl>
                                              <p:pRg st="12" end="12"/>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4">
                                            <p:txEl>
                                              <p:pRg st="13" end="13"/>
                                            </p:txEl>
                                          </p:spTgt>
                                        </p:tgtEl>
                                        <p:attrNameLst>
                                          <p:attrName>style.visibility</p:attrName>
                                        </p:attrNameLst>
                                      </p:cBhvr>
                                      <p:to>
                                        <p:strVal val="visible"/>
                                      </p:to>
                                    </p:set>
                                    <p:animEffect transition="in" filter="wipe(down)">
                                      <p:cBhvr>
                                        <p:cTn id="28"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hu Nguyen\Desktop\57456894_2308506719202029_5107297009270784000_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710"/>
            <a:ext cx="3886200" cy="68857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038600" y="228600"/>
            <a:ext cx="5334000" cy="1477328"/>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pH= 7.1; PaCO2= 82; PaO2 = 266; HCO3- = 25.5</a:t>
            </a:r>
          </a:p>
          <a:p>
            <a:endParaRPr lang="en-US" sz="2400" dirty="0" smtClean="0">
              <a:latin typeface="Arial" panose="020B0604020202020204" pitchFamily="34" charset="0"/>
              <a:cs typeface="Arial" panose="020B0604020202020204" pitchFamily="34" charset="0"/>
            </a:endParaRPr>
          </a:p>
          <a:p>
            <a:r>
              <a:rPr lang="en-US" dirty="0"/>
              <a:t> </a:t>
            </a:r>
          </a:p>
        </p:txBody>
      </p:sp>
      <p:sp>
        <p:nvSpPr>
          <p:cNvPr id="6" name="TextBox 5"/>
          <p:cNvSpPr txBox="1"/>
          <p:nvPr/>
        </p:nvSpPr>
        <p:spPr>
          <a:xfrm>
            <a:off x="4038600" y="1981200"/>
            <a:ext cx="5091545" cy="3416320"/>
          </a:xfrm>
          <a:prstGeom prst="rect">
            <a:avLst/>
          </a:prstGeom>
          <a:noFill/>
        </p:spPr>
        <p:txBody>
          <a:bodyPr wrap="square" rtlCol="0">
            <a:spAutoFit/>
          </a:bodyPr>
          <a:lstStyle/>
          <a:p>
            <a:pPr marL="285750" indent="-285750">
              <a:buFontTx/>
              <a:buChar char="-"/>
            </a:pPr>
            <a:r>
              <a:rPr lang="en-US" sz="2400" dirty="0" smtClean="0">
                <a:latin typeface="Arial" panose="020B0604020202020204" pitchFamily="34" charset="0"/>
                <a:cs typeface="Arial" panose="020B0604020202020204" pitchFamily="34" charset="0"/>
              </a:rPr>
              <a:t>pH, PaCO2 ngược chiều, pH giảm =&gt; toan hô hấp nguyên phát </a:t>
            </a:r>
          </a:p>
          <a:p>
            <a:pPr marL="285750" indent="-285750">
              <a:buFontTx/>
              <a:buChar char="-"/>
            </a:pPr>
            <a:r>
              <a:rPr lang="en-US" sz="2400" dirty="0" smtClean="0">
                <a:latin typeface="Arial" panose="020B0604020202020204" pitchFamily="34" charset="0"/>
                <a:cs typeface="Arial" panose="020B0604020202020204" pitchFamily="34" charset="0"/>
              </a:rPr>
              <a:t>Tính HCO3- dự đoán: </a:t>
            </a: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cấp = (0.1 x 42) + 24= 28.2</a:t>
            </a: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mạn = (0.4 x 42)+ 24= 40.8</a:t>
            </a:r>
          </a:p>
          <a:p>
            <a:r>
              <a:rPr lang="en-US" sz="2400" dirty="0" smtClean="0">
                <a:latin typeface="Arial" panose="020B0604020202020204" pitchFamily="34" charset="0"/>
                <a:cs typeface="Arial" panose="020B0604020202020204" pitchFamily="34" charset="0"/>
              </a:rPr>
              <a:t>HCO3- đo được &lt; HCO3- cấp =&gt; kèm toan chuyển hóa thứ phát </a:t>
            </a:r>
          </a:p>
          <a:p>
            <a:r>
              <a:rPr lang="en-US" sz="2400" b="1" u="sng" dirty="0" smtClean="0">
                <a:latin typeface="Arial" panose="020B0604020202020204" pitchFamily="34" charset="0"/>
                <a:cs typeface="Arial" panose="020B0604020202020204" pitchFamily="34" charset="0"/>
              </a:rPr>
              <a:t>Kết luận: </a:t>
            </a:r>
            <a:r>
              <a:rPr lang="en-US" sz="2400" dirty="0" smtClean="0">
                <a:latin typeface="Arial" panose="020B0604020202020204" pitchFamily="34" charset="0"/>
                <a:cs typeface="Arial" panose="020B0604020202020204" pitchFamily="34" charset="0"/>
              </a:rPr>
              <a:t>toan hô hấp nguyên phát kèm toan chuyển hóa thứ phát </a:t>
            </a:r>
          </a:p>
        </p:txBody>
      </p:sp>
    </p:spTree>
    <p:extLst>
      <p:ext uri="{BB962C8B-B14F-4D97-AF65-F5344CB8AC3E}">
        <p14:creationId xmlns:p14="http://schemas.microsoft.com/office/powerpoint/2010/main" val="399284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wipe(down)">
                                      <p:cBhvr>
                                        <p:cTn id="13" dur="500"/>
                                        <p:tgtEl>
                                          <p:spTgt spid="6">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wipe(down)">
                                      <p:cBhvr>
                                        <p:cTn id="16" dur="500"/>
                                        <p:tgtEl>
                                          <p:spTgt spid="6">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wipe(down)">
                                      <p:cBhvr>
                                        <p:cTn id="19" dur="500"/>
                                        <p:tgtEl>
                                          <p:spTgt spid="6">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wipe(down)">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1000" y="387927"/>
            <a:ext cx="4980709" cy="1200329"/>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pH = 7.2 ; PaCO2= 63 ; PaO2= 31 ; HCO3- = 24.6 </a:t>
            </a:r>
          </a:p>
          <a:p>
            <a:endParaRPr lang="en-US" sz="2400" dirty="0">
              <a:latin typeface="Arial" panose="020B0604020202020204" pitchFamily="34" charset="0"/>
              <a:cs typeface="Arial" panose="020B0604020202020204" pitchFamily="34" charset="0"/>
            </a:endParaRPr>
          </a:p>
        </p:txBody>
      </p:sp>
      <p:pic>
        <p:nvPicPr>
          <p:cNvPr id="1027" name="Picture 3" descr="C:\Users\Thu Nguyen\Desktop\57056101_366576857286412_5280709822835064832_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2" y="0"/>
            <a:ext cx="4017818" cy="6629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91000" y="1588256"/>
            <a:ext cx="4776354" cy="4154984"/>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 PaO2 = 31 = &gt; thiếu Oxy nặng</a:t>
            </a:r>
          </a:p>
          <a:p>
            <a:r>
              <a:rPr lang="en-US" sz="2400" dirty="0" smtClean="0">
                <a:latin typeface="Arial" panose="020B0604020202020204" pitchFamily="34" charset="0"/>
                <a:cs typeface="Arial" panose="020B0604020202020204" pitchFamily="34" charset="0"/>
              </a:rPr>
              <a:t>- pH, PaCO2 ngược chiều, pH giảm =&gt; toan hô hấp nguyên phát</a:t>
            </a:r>
          </a:p>
          <a:p>
            <a:r>
              <a:rPr lang="en-US" sz="2400" dirty="0" smtClean="0">
                <a:latin typeface="Arial" panose="020B0604020202020204" pitchFamily="34" charset="0"/>
                <a:cs typeface="Arial" panose="020B0604020202020204" pitchFamily="34" charset="0"/>
              </a:rPr>
              <a:t>-Tính HCO3- dự đoán: </a:t>
            </a:r>
          </a:p>
          <a:p>
            <a:r>
              <a:rPr lang="en-US" sz="2400" dirty="0" smtClean="0">
                <a:latin typeface="Arial" panose="020B0604020202020204" pitchFamily="34" charset="0"/>
                <a:cs typeface="Arial" panose="020B0604020202020204" pitchFamily="34" charset="0"/>
              </a:rPr>
              <a:t>+ cấp = ( 0.1 x 33) + 24 = 27.3</a:t>
            </a: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=&gt; HCO3- đo được &lt; HCO3- cấp =&gt; kèm toan chuyển hóa thứ phát</a:t>
            </a:r>
          </a:p>
          <a:p>
            <a:r>
              <a:rPr lang="en-US" sz="2400" dirty="0" smtClean="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a:t>
            </a:r>
            <a:r>
              <a:rPr lang="en-US" sz="2400" b="1" u="sng" dirty="0" smtClean="0">
                <a:latin typeface="Arial" panose="020B0604020202020204" pitchFamily="34" charset="0"/>
                <a:cs typeface="Arial" panose="020B0604020202020204" pitchFamily="34" charset="0"/>
              </a:rPr>
              <a:t>Kết luận</a:t>
            </a:r>
            <a:r>
              <a:rPr lang="en-US" sz="2400" dirty="0" smtClean="0">
                <a:latin typeface="Arial" panose="020B0604020202020204" pitchFamily="34" charset="0"/>
                <a:cs typeface="Arial" panose="020B0604020202020204" pitchFamily="34" charset="0"/>
              </a:rPr>
              <a:t>: toan hô hấp nguyên phát kèm toan chuyển hóa thứ phát </a:t>
            </a:r>
          </a:p>
        </p:txBody>
      </p:sp>
    </p:spTree>
    <p:extLst>
      <p:ext uri="{BB962C8B-B14F-4D97-AF65-F5344CB8AC3E}">
        <p14:creationId xmlns:p14="http://schemas.microsoft.com/office/powerpoint/2010/main" val="161711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down)">
                                      <p:cBhvr>
                                        <p:cTn id="19" dur="500"/>
                                        <p:tgtEl>
                                          <p:spTgt spid="5">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down)">
                                      <p:cBhvr>
                                        <p:cTn id="2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44762"/>
            <a:ext cx="9144000" cy="6001643"/>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A seven-year-old girl with insulin-dependent diabetes develops fever, followed by vomiting, diarrhea and worsening glycemic control. Laboratory evaluation shows the following: a sodium level of 144 mEq/L, chloride level of 118 mEq/L, bicarbonate level of 6 mEq/L, glucose level of 495 mg/dL; an arterial pH of 7.14 and a </a:t>
            </a:r>
            <a:r>
              <a:rPr lang="en-US" sz="2400" i="1" dirty="0">
                <a:latin typeface="Arial" panose="020B0604020202020204" pitchFamily="34" charset="0"/>
                <a:cs typeface="Arial" panose="020B0604020202020204" pitchFamily="34" charset="0"/>
              </a:rPr>
              <a:t>p</a:t>
            </a:r>
            <a:r>
              <a:rPr lang="en-US" sz="2400" dirty="0">
                <a:latin typeface="Arial" panose="020B0604020202020204" pitchFamily="34" charset="0"/>
                <a:cs typeface="Arial" panose="020B0604020202020204" pitchFamily="34" charset="0"/>
              </a:rPr>
              <a:t>CO</a:t>
            </a:r>
            <a:r>
              <a:rPr lang="en-US" sz="2400" baseline="-25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of 15 mmHg.</a:t>
            </a:r>
          </a:p>
          <a:p>
            <a:r>
              <a:rPr lang="en-US" sz="2400" dirty="0">
                <a:latin typeface="Arial" panose="020B0604020202020204" pitchFamily="34" charset="0"/>
                <a:cs typeface="Arial" panose="020B0604020202020204" pitchFamily="34" charset="0"/>
              </a:rPr>
              <a:t>Which of the following is the best description of this patient’s acid-base disorder?</a:t>
            </a:r>
          </a:p>
          <a:p>
            <a:r>
              <a:rPr lang="en-US" sz="2400" dirty="0" smtClean="0">
                <a:latin typeface="Arial" panose="020B0604020202020204" pitchFamily="34" charset="0"/>
                <a:cs typeface="Arial" panose="020B0604020202020204" pitchFamily="34" charset="0"/>
              </a:rPr>
              <a:t>	a) Increased </a:t>
            </a:r>
            <a:r>
              <a:rPr lang="en-US" sz="2400" dirty="0">
                <a:latin typeface="Arial" panose="020B0604020202020204" pitchFamily="34" charset="0"/>
                <a:cs typeface="Arial" panose="020B0604020202020204" pitchFamily="34" charset="0"/>
              </a:rPr>
              <a:t>AG metabolic acidosis with respiratory compensation</a:t>
            </a:r>
          </a:p>
          <a:p>
            <a:r>
              <a:rPr lang="en-US" sz="2400" dirty="0" smtClean="0">
                <a:latin typeface="Arial" panose="020B0604020202020204" pitchFamily="34" charset="0"/>
                <a:cs typeface="Arial" panose="020B0604020202020204" pitchFamily="34" charset="0"/>
              </a:rPr>
              <a:t>	b) Normal </a:t>
            </a:r>
            <a:r>
              <a:rPr lang="en-US" sz="2400" dirty="0">
                <a:latin typeface="Arial" panose="020B0604020202020204" pitchFamily="34" charset="0"/>
                <a:cs typeface="Arial" panose="020B0604020202020204" pitchFamily="34" charset="0"/>
              </a:rPr>
              <a:t>AG metabolic acidosis with respiratory compensation</a:t>
            </a: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c) Increased </a:t>
            </a:r>
            <a:r>
              <a:rPr lang="en-US" sz="2400" dirty="0">
                <a:latin typeface="Arial" panose="020B0604020202020204" pitchFamily="34" charset="0"/>
                <a:cs typeface="Arial" panose="020B0604020202020204" pitchFamily="34" charset="0"/>
              </a:rPr>
              <a:t>AG metabolic acidosis and normal AG metabolic acidosis with respiratory compensation</a:t>
            </a:r>
          </a:p>
          <a:p>
            <a:r>
              <a:rPr lang="en-US" sz="2400" dirty="0" smtClean="0">
                <a:latin typeface="Arial" panose="020B0604020202020204" pitchFamily="34" charset="0"/>
                <a:cs typeface="Arial" panose="020B0604020202020204" pitchFamily="34" charset="0"/>
              </a:rPr>
              <a:t>	d) Increased </a:t>
            </a:r>
            <a:r>
              <a:rPr lang="en-US" sz="2400" dirty="0">
                <a:latin typeface="Arial" panose="020B0604020202020204" pitchFamily="34" charset="0"/>
                <a:cs typeface="Arial" panose="020B0604020202020204" pitchFamily="34" charset="0"/>
              </a:rPr>
              <a:t>AG metabolic acidosis with respiratory acidosis</a:t>
            </a:r>
          </a:p>
        </p:txBody>
      </p:sp>
    </p:spTree>
    <p:extLst>
      <p:ext uri="{BB962C8B-B14F-4D97-AF65-F5344CB8AC3E}">
        <p14:creationId xmlns:p14="http://schemas.microsoft.com/office/powerpoint/2010/main" val="40161633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76200" y="152400"/>
                <a:ext cx="8153400" cy="4893647"/>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Ta có: pH = 7.14 ; PaCO2 = 15; HCO3- = 6; Na= 144; Cl- = 118; Glu= 495 mg/dl </a:t>
                </a:r>
              </a:p>
              <a:p>
                <a:r>
                  <a:rPr lang="en-US" sz="2400" dirty="0">
                    <a:latin typeface="Arial" panose="020B0604020202020204" pitchFamily="34" charset="0"/>
                    <a:cs typeface="Arial" panose="020B0604020202020204" pitchFamily="34" charset="0"/>
                  </a:rPr>
                  <a:t> </a:t>
                </a:r>
              </a:p>
              <a:p>
                <a:r>
                  <a:rPr lang="en-US" sz="2400" dirty="0" smtClean="0">
                    <a:latin typeface="Arial" panose="020B0604020202020204" pitchFamily="34" charset="0"/>
                    <a:cs typeface="Arial" panose="020B0604020202020204" pitchFamily="34" charset="0"/>
                  </a:rPr>
                  <a:t>-pH, PaCO2 cùng chiều giảm =&gt; toan chuyển hóa nguyên phát </a:t>
                </a:r>
              </a:p>
              <a:p>
                <a:r>
                  <a:rPr lang="en-US" sz="2400" dirty="0" smtClean="0">
                    <a:latin typeface="Arial" panose="020B0604020202020204" pitchFamily="34" charset="0"/>
                    <a:cs typeface="Arial" panose="020B0604020202020204" pitchFamily="34" charset="0"/>
                  </a:rPr>
                  <a:t>-PaCO2 dự đoán: (6x1.5) + 8 = 17 =&gt; toan chuyển hóa đơn thuần ( +-2 so với PaCO2 đo được) </a:t>
                </a:r>
              </a:p>
              <a:p>
                <a:pPr marL="285750" indent="-285750">
                  <a:buFontTx/>
                  <a:buChar char="-"/>
                </a:pPr>
                <a:r>
                  <a:rPr lang="en-US" sz="2400" dirty="0" smtClean="0">
                    <a:latin typeface="Arial" panose="020B0604020202020204" pitchFamily="34" charset="0"/>
                    <a:cs typeface="Arial" panose="020B0604020202020204" pitchFamily="34" charset="0"/>
                  </a:rPr>
                  <a:t>AG= 144 – 118 – 6 = 20 = &gt; toan chuyển hóa tăng AG </a:t>
                </a:r>
              </a:p>
              <a:p>
                <a:pPr marL="285750" indent="-285750">
                  <a:buFontTx/>
                  <a:buChar char="-"/>
                </a:pPr>
                <a14:m>
                  <m:oMath xmlns:m="http://schemas.openxmlformats.org/officeDocument/2006/math">
                    <m:r>
                      <a:rPr lang="en-US" sz="2400" i="1" smtClean="0">
                        <a:latin typeface="Cambria Math"/>
                        <a:ea typeface="Cambria Math"/>
                      </a:rPr>
                      <m:t>∆</m:t>
                    </m:r>
                  </m:oMath>
                </a14:m>
                <a:r>
                  <a:rPr lang="en-US" sz="2400" dirty="0" smtClean="0">
                    <a:latin typeface="Arial" panose="020B0604020202020204" pitchFamily="34" charset="0"/>
                    <a:cs typeface="Arial" panose="020B0604020202020204" pitchFamily="34" charset="0"/>
                  </a:rPr>
                  <a:t>AG/ </a:t>
                </a:r>
                <a14:m>
                  <m:oMath xmlns:m="http://schemas.openxmlformats.org/officeDocument/2006/math">
                    <m:r>
                      <a:rPr lang="en-US" sz="2400" i="1">
                        <a:latin typeface="Cambria Math"/>
                        <a:ea typeface="Cambria Math"/>
                      </a:rPr>
                      <m:t>∆</m:t>
                    </m:r>
                  </m:oMath>
                </a14:m>
                <a:r>
                  <a:rPr lang="en-US" sz="2400" dirty="0" smtClean="0">
                    <a:latin typeface="Arial" panose="020B0604020202020204" pitchFamily="34" charset="0"/>
                    <a:cs typeface="Arial" panose="020B0604020202020204" pitchFamily="34" charset="0"/>
                  </a:rPr>
                  <a:t>HCO3- = ( 20-12) / ( 24 -6 ) = 1 =&gt; G/G=1 là tình trạng toan chuyển hóa do tăng Clo máu ( mất HCO3- ) </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=&gt; Toan chuyển hóa tăng AG có kèm theo tình trạng mất HCO3- </a:t>
                </a:r>
                <a:endParaRPr lang="en-US" sz="2400" dirty="0">
                  <a:latin typeface="Arial" panose="020B0604020202020204" pitchFamily="34" charset="0"/>
                  <a:cs typeface="Arial" panose="020B0604020202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6200" y="152400"/>
                <a:ext cx="8153400" cy="4893647"/>
              </a:xfrm>
              <a:prstGeom prst="rect">
                <a:avLst/>
              </a:prstGeom>
              <a:blipFill rotWithShape="1">
                <a:blip r:embed="rId3"/>
                <a:stretch>
                  <a:fillRect l="-1197" t="-872" r="-1945" b="-1993"/>
                </a:stretch>
              </a:blipFill>
            </p:spPr>
            <p:txBody>
              <a:bodyPr/>
              <a:lstStyle/>
              <a:p>
                <a:r>
                  <a:rPr lang="en-US">
                    <a:noFill/>
                  </a:rPr>
                  <a:t> </a:t>
                </a:r>
              </a:p>
            </p:txBody>
          </p:sp>
        </mc:Fallback>
      </mc:AlternateContent>
    </p:spTree>
    <p:extLst>
      <p:ext uri="{BB962C8B-B14F-4D97-AF65-F5344CB8AC3E}">
        <p14:creationId xmlns:p14="http://schemas.microsoft.com/office/powerpoint/2010/main" val="2145465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27709"/>
            <a:ext cx="9067800" cy="7444089"/>
          </a:xfrm>
          <a:prstGeom prst="rect">
            <a:avLst/>
          </a:prstGeom>
        </p:spPr>
        <p:txBody>
          <a:bodyPr wrap="square">
            <a:spAutoFit/>
          </a:bodyPr>
          <a:lstStyle/>
          <a:p>
            <a:pPr lvl="0" algn="ctr" defTabSz="457200" fontAlgn="base">
              <a:spcBef>
                <a:spcPct val="0"/>
              </a:spcBef>
              <a:spcAft>
                <a:spcPct val="0"/>
              </a:spcAft>
            </a:pPr>
            <a:r>
              <a:rPr lang="en-US" altLang="en-US" sz="2800" b="1" u="sng" dirty="0">
                <a:solidFill>
                  <a:prstClr val="black"/>
                </a:solidFill>
                <a:latin typeface="Arial" panose="020B0604020202020204" pitchFamily="34" charset="0"/>
                <a:cs typeface="Arial" panose="020B0604020202020204" pitchFamily="34" charset="0"/>
              </a:rPr>
              <a:t>Vai trò của pH và hệ đệm trong cơ thể</a:t>
            </a:r>
            <a:r>
              <a:rPr lang="en-US" altLang="en-US" sz="2800" b="1" u="sng" dirty="0" smtClean="0">
                <a:solidFill>
                  <a:prstClr val="black"/>
                </a:solidFill>
                <a:latin typeface="Arial" panose="020B0604020202020204" pitchFamily="34" charset="0"/>
                <a:cs typeface="Arial" panose="020B0604020202020204" pitchFamily="34" charset="0"/>
              </a:rPr>
              <a:t>?</a:t>
            </a:r>
          </a:p>
          <a:p>
            <a:pPr>
              <a:lnSpc>
                <a:spcPct val="115000"/>
              </a:lnSpc>
              <a:spcAft>
                <a:spcPts val="1000"/>
              </a:spcAft>
            </a:pPr>
            <a:r>
              <a:rPr lang="en-US" altLang="en-US" sz="2800" dirty="0" smtClean="0">
                <a:solidFill>
                  <a:prstClr val="black"/>
                </a:solidFill>
                <a:latin typeface="Arial" panose="020B0604020202020204" pitchFamily="34" charset="0"/>
                <a:cs typeface="Arial" panose="020B0604020202020204" pitchFamily="34" charset="0"/>
              </a:rPr>
              <a:t> </a:t>
            </a:r>
          </a:p>
          <a:p>
            <a:pPr>
              <a:lnSpc>
                <a:spcPct val="115000"/>
              </a:lnSpc>
              <a:spcAft>
                <a:spcPts val="1000"/>
              </a:spcAft>
            </a:pPr>
            <a:r>
              <a:rPr lang="en-US" altLang="en-US" sz="2400" dirty="0" smtClean="0">
                <a:solidFill>
                  <a:prstClr val="black"/>
                </a:solidFill>
                <a:latin typeface="Arial" panose="020B0604020202020204" pitchFamily="34" charset="0"/>
                <a:cs typeface="Arial" panose="020B0604020202020204" pitchFamily="34" charset="0"/>
              </a:rPr>
              <a:t>- </a:t>
            </a:r>
            <a:r>
              <a:rPr lang="en-US" sz="2400" dirty="0" smtClean="0">
                <a:effectLst/>
                <a:latin typeface="Arial" panose="020B0604020202020204" pitchFamily="34" charset="0"/>
                <a:ea typeface="Calibri"/>
                <a:cs typeface="Arial" panose="020B0604020202020204" pitchFamily="34" charset="0"/>
              </a:rPr>
              <a:t>Tế bào tự duy trì pH ở 7.4 +- 0.5 bằng cách:</a:t>
            </a:r>
          </a:p>
          <a:p>
            <a:pPr>
              <a:lnSpc>
                <a:spcPct val="115000"/>
              </a:lnSpc>
              <a:spcAft>
                <a:spcPts val="1000"/>
              </a:spcAft>
            </a:pPr>
            <a:r>
              <a:rPr lang="en-US" sz="2400" dirty="0" smtClean="0">
                <a:effectLst/>
                <a:latin typeface="Arial" panose="020B0604020202020204" pitchFamily="34" charset="0"/>
                <a:ea typeface="Calibri"/>
                <a:cs typeface="Arial" panose="020B0604020202020204" pitchFamily="34" charset="0"/>
              </a:rPr>
              <a:t>+ Sử dụng một loạt các </a:t>
            </a:r>
            <a:r>
              <a:rPr lang="en-US" sz="2400" i="1" dirty="0" smtClean="0">
                <a:effectLst/>
                <a:latin typeface="Arial" panose="020B0604020202020204" pitchFamily="34" charset="0"/>
                <a:ea typeface="Calibri"/>
                <a:cs typeface="Arial" panose="020B0604020202020204" pitchFamily="34" charset="0"/>
              </a:rPr>
              <a:t>hệ thống đệm nội bào</a:t>
            </a:r>
            <a:r>
              <a:rPr lang="en-US" sz="2400" dirty="0" smtClean="0">
                <a:effectLst/>
                <a:latin typeface="Arial" panose="020B0604020202020204" pitchFamily="34" charset="0"/>
                <a:ea typeface="Calibri"/>
                <a:cs typeface="Arial" panose="020B0604020202020204" pitchFamily="34" charset="0"/>
              </a:rPr>
              <a:t>, nhằm </a:t>
            </a:r>
            <a:r>
              <a:rPr lang="en-US" sz="2400" i="1" dirty="0" smtClean="0">
                <a:effectLst/>
                <a:latin typeface="Arial" panose="020B0604020202020204" pitchFamily="34" charset="0"/>
                <a:ea typeface="Calibri"/>
                <a:cs typeface="Arial" panose="020B0604020202020204" pitchFamily="34" charset="0"/>
              </a:rPr>
              <a:t>trung hòa </a:t>
            </a:r>
            <a:r>
              <a:rPr lang="en-US" sz="2400" dirty="0" smtClean="0">
                <a:effectLst/>
                <a:latin typeface="Arial" panose="020B0604020202020204" pitchFamily="34" charset="0"/>
                <a:ea typeface="Calibri"/>
                <a:cs typeface="Arial" panose="020B0604020202020204" pitchFamily="34" charset="0"/>
              </a:rPr>
              <a:t>kịp thời các sản phẩm acid. Nhờ đó, các sản phẩm này thường tồn tại trong tế bào dưới dạng muối (lactat, axetat, pyruvat, cacbonat,….).</a:t>
            </a:r>
          </a:p>
          <a:p>
            <a:pPr>
              <a:lnSpc>
                <a:spcPct val="115000"/>
              </a:lnSpc>
              <a:spcAft>
                <a:spcPts val="1000"/>
              </a:spcAft>
            </a:pPr>
            <a:r>
              <a:rPr lang="en-US" sz="2400" dirty="0" smtClean="0">
                <a:effectLst/>
                <a:latin typeface="Arial" panose="020B0604020202020204" pitchFamily="34" charset="0"/>
                <a:ea typeface="Calibri"/>
                <a:cs typeface="Arial" panose="020B0604020202020204" pitchFamily="34" charset="0"/>
              </a:rPr>
              <a:t>+ </a:t>
            </a:r>
            <a:r>
              <a:rPr lang="en-US" sz="2400" i="1" dirty="0" smtClean="0">
                <a:effectLst/>
                <a:latin typeface="Arial" panose="020B0604020202020204" pitchFamily="34" charset="0"/>
                <a:ea typeface="Calibri"/>
                <a:cs typeface="Arial" panose="020B0604020202020204" pitchFamily="34" charset="0"/>
              </a:rPr>
              <a:t>Đào thải acid bay </a:t>
            </a:r>
            <a:r>
              <a:rPr lang="en-US" sz="2400" dirty="0" smtClean="0">
                <a:effectLst/>
                <a:latin typeface="Arial" panose="020B0604020202020204" pitchFamily="34" charset="0"/>
                <a:ea typeface="Calibri"/>
                <a:cs typeface="Arial" panose="020B0604020202020204" pitchFamily="34" charset="0"/>
              </a:rPr>
              <a:t>hơi </a:t>
            </a:r>
            <a:r>
              <a:rPr lang="en-US" sz="2400" i="1" dirty="0" smtClean="0">
                <a:effectLst/>
                <a:latin typeface="Arial" panose="020B0604020202020204" pitchFamily="34" charset="0"/>
                <a:ea typeface="Calibri"/>
                <a:cs typeface="Arial" panose="020B0604020202020204" pitchFamily="34" charset="0"/>
              </a:rPr>
              <a:t>(CO2) qua phổi </a:t>
            </a:r>
            <a:r>
              <a:rPr lang="en-US" sz="2400" dirty="0" smtClean="0">
                <a:effectLst/>
                <a:latin typeface="Arial" panose="020B0604020202020204" pitchFamily="34" charset="0"/>
                <a:ea typeface="Calibri"/>
                <a:cs typeface="Arial" panose="020B0604020202020204" pitchFamily="34" charset="0"/>
              </a:rPr>
              <a:t>( xem lại quá trình vận chuyển CO2 ở phần 1)</a:t>
            </a:r>
          </a:p>
          <a:p>
            <a:pPr>
              <a:lnSpc>
                <a:spcPct val="115000"/>
              </a:lnSpc>
              <a:spcAft>
                <a:spcPts val="1000"/>
              </a:spcAft>
            </a:pPr>
            <a:r>
              <a:rPr lang="en-US" sz="2400" i="1" dirty="0" smtClean="0">
                <a:effectLst/>
                <a:latin typeface="Arial" panose="020B0604020202020204" pitchFamily="34" charset="0"/>
                <a:ea typeface="Calibri"/>
                <a:cs typeface="Arial" panose="020B0604020202020204" pitchFamily="34" charset="0"/>
              </a:rPr>
              <a:t>+ Đào thải các acid không bay hơi qua thận </a:t>
            </a:r>
            <a:r>
              <a:rPr lang="en-US" sz="2400" dirty="0" smtClean="0">
                <a:effectLst/>
                <a:latin typeface="Arial" panose="020B0604020202020204" pitchFamily="34" charset="0"/>
                <a:ea typeface="Calibri"/>
                <a:cs typeface="Arial" panose="020B0604020202020204" pitchFamily="34" charset="0"/>
              </a:rPr>
              <a:t>( tế bào ống thận có các đặc điểm phù hợp với việc đào thải acid, giải tỏa tận gốc tình trạng nhiễm acid cho cơ thể)</a:t>
            </a:r>
          </a:p>
          <a:p>
            <a:pPr>
              <a:lnSpc>
                <a:spcPct val="115000"/>
              </a:lnSpc>
              <a:spcAft>
                <a:spcPts val="1000"/>
              </a:spcAft>
            </a:pPr>
            <a:r>
              <a:rPr lang="en-US" sz="2400" dirty="0" smtClean="0">
                <a:effectLst/>
                <a:latin typeface="Arial" panose="020B0604020202020204" pitchFamily="34" charset="0"/>
                <a:ea typeface="Calibri"/>
                <a:cs typeface="Arial" panose="020B0604020202020204" pitchFamily="34" charset="0"/>
              </a:rPr>
              <a:t>- </a:t>
            </a:r>
            <a:r>
              <a:rPr lang="en-US" sz="2400" b="1" dirty="0" smtClean="0">
                <a:effectLst/>
                <a:latin typeface="Arial" panose="020B0604020202020204" pitchFamily="34" charset="0"/>
                <a:ea typeface="Calibri"/>
                <a:cs typeface="Arial" panose="020B0604020202020204" pitchFamily="34" charset="0"/>
              </a:rPr>
              <a:t>Phương trình Henderson – Hasselbalch:</a:t>
            </a:r>
            <a:endParaRPr lang="en-US" sz="2400" b="1" dirty="0">
              <a:latin typeface="Arial" panose="020B0604020202020204" pitchFamily="34" charset="0"/>
              <a:ea typeface="Calibri"/>
              <a:cs typeface="Arial" panose="020B0604020202020204" pitchFamily="34" charset="0"/>
            </a:endParaRPr>
          </a:p>
          <a:p>
            <a:pPr>
              <a:lnSpc>
                <a:spcPct val="115000"/>
              </a:lnSpc>
              <a:spcAft>
                <a:spcPts val="1000"/>
              </a:spcAft>
            </a:pPr>
            <a:r>
              <a:rPr lang="en-US" sz="2400" dirty="0" smtClean="0">
                <a:effectLst/>
                <a:latin typeface="Arial" panose="020B0604020202020204" pitchFamily="34" charset="0"/>
                <a:ea typeface="Calibri"/>
                <a:cs typeface="Arial" panose="020B0604020202020204" pitchFamily="34" charset="0"/>
              </a:rPr>
              <a:t>  	pH = 6,1 + log [HCO3-]/0.03pCO2</a:t>
            </a:r>
            <a:endParaRPr lang="en-US" sz="2400" dirty="0">
              <a:latin typeface="Arial" panose="020B0604020202020204" pitchFamily="34" charset="0"/>
              <a:ea typeface="Calibri"/>
              <a:cs typeface="Arial" panose="020B0604020202020204" pitchFamily="34" charset="0"/>
            </a:endParaRPr>
          </a:p>
          <a:p>
            <a:pPr lvl="0" defTabSz="457200" fontAlgn="base">
              <a:spcBef>
                <a:spcPct val="0"/>
              </a:spcBef>
              <a:spcAft>
                <a:spcPct val="0"/>
              </a:spcAft>
            </a:pPr>
            <a:endParaRPr lang="en-US" altLang="en-US" sz="28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06852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220200" cy="5632311"/>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A 16-year-old girl is brought to the emergency department by her parents, who are concerned because she has been extremely depressed and recently threatened suicide. Tonight, they found her vomiting and just ‘not acting right’. Laboratory evaluation shows the following: a sodium level of 144 mEq/L, chloride level of 100 mEq/L, bicarbonate level of 24 mEq/L; an arterial pH of 7.40 and a </a:t>
            </a:r>
            <a:r>
              <a:rPr lang="en-US" sz="2400" i="1" dirty="0">
                <a:latin typeface="Arial" panose="020B0604020202020204" pitchFamily="34" charset="0"/>
                <a:cs typeface="Arial" panose="020B0604020202020204" pitchFamily="34" charset="0"/>
              </a:rPr>
              <a:t>p</a:t>
            </a:r>
            <a:r>
              <a:rPr lang="en-US" sz="2400" dirty="0">
                <a:latin typeface="Arial" panose="020B0604020202020204" pitchFamily="34" charset="0"/>
                <a:cs typeface="Arial" panose="020B0604020202020204" pitchFamily="34" charset="0"/>
              </a:rPr>
              <a:t>CO</a:t>
            </a:r>
            <a:r>
              <a:rPr lang="en-US" sz="2400" baseline="-25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of 40 mmHg</a:t>
            </a:r>
            <a:r>
              <a:rPr lang="en-US" sz="2400" dirty="0" smtClean="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Which of the following best describes this patient’s acid-base status?</a:t>
            </a:r>
          </a:p>
          <a:p>
            <a:r>
              <a:rPr lang="en-US" sz="2400" dirty="0" smtClean="0">
                <a:latin typeface="Arial" panose="020B0604020202020204" pitchFamily="34" charset="0"/>
                <a:cs typeface="Arial" panose="020B0604020202020204" pitchFamily="34" charset="0"/>
              </a:rPr>
              <a:t>	a) The </a:t>
            </a:r>
            <a:r>
              <a:rPr lang="en-US" sz="2400" dirty="0">
                <a:latin typeface="Arial" panose="020B0604020202020204" pitchFamily="34" charset="0"/>
                <a:cs typeface="Arial" panose="020B0604020202020204" pitchFamily="34" charset="0"/>
              </a:rPr>
              <a:t>patient has no acid-base abnormality</a:t>
            </a:r>
          </a:p>
          <a:p>
            <a:r>
              <a:rPr lang="en-US" sz="2400" dirty="0" smtClean="0">
                <a:latin typeface="Arial" panose="020B0604020202020204" pitchFamily="34" charset="0"/>
                <a:cs typeface="Arial" panose="020B0604020202020204" pitchFamily="34" charset="0"/>
              </a:rPr>
              <a:t>	b) The </a:t>
            </a:r>
            <a:r>
              <a:rPr lang="en-US" sz="2400" dirty="0">
                <a:latin typeface="Arial" panose="020B0604020202020204" pitchFamily="34" charset="0"/>
                <a:cs typeface="Arial" panose="020B0604020202020204" pitchFamily="34" charset="0"/>
              </a:rPr>
              <a:t>patient has both a metabolic acidosis and a metabolic alkalosis</a:t>
            </a:r>
          </a:p>
          <a:p>
            <a:r>
              <a:rPr lang="en-US" sz="2400" dirty="0" smtClean="0">
                <a:latin typeface="Arial" panose="020B0604020202020204" pitchFamily="34" charset="0"/>
                <a:cs typeface="Arial" panose="020B0604020202020204" pitchFamily="34" charset="0"/>
              </a:rPr>
              <a:t>	c)The </a:t>
            </a:r>
            <a:r>
              <a:rPr lang="en-US" sz="2400" dirty="0">
                <a:latin typeface="Arial" panose="020B0604020202020204" pitchFamily="34" charset="0"/>
                <a:cs typeface="Arial" panose="020B0604020202020204" pitchFamily="34" charset="0"/>
              </a:rPr>
              <a:t>patient has primary respiratory acidosis with complete respiratory compensation</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7510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52400" y="381000"/>
                <a:ext cx="8991600" cy="5262979"/>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Ta có: pH = 7.4; PaCO2= 40 mmHg; HCO3- = 24mmHg </a:t>
                </a:r>
              </a:p>
              <a:p>
                <a:r>
                  <a:rPr lang="en-US" sz="2400" dirty="0" smtClean="0">
                    <a:latin typeface="Arial" panose="020B0604020202020204" pitchFamily="34" charset="0"/>
                    <a:cs typeface="Arial" panose="020B0604020202020204" pitchFamily="34" charset="0"/>
                  </a:rPr>
                  <a:t>           Na= 144; Cl- = 100 </a:t>
                </a:r>
              </a:p>
              <a:p>
                <a:endParaRPr lang="en-US" sz="2400" dirty="0">
                  <a:latin typeface="Arial" panose="020B0604020202020204" pitchFamily="34" charset="0"/>
                  <a:cs typeface="Arial" panose="020B0604020202020204" pitchFamily="34" charset="0"/>
                </a:endParaRPr>
              </a:p>
              <a:p>
                <a:pPr marL="285750" indent="-285750">
                  <a:buFontTx/>
                  <a:buChar char="-"/>
                </a:pPr>
                <a:r>
                  <a:rPr lang="en-US" sz="2400" dirty="0" smtClean="0">
                    <a:latin typeface="Arial" panose="020B0604020202020204" pitchFamily="34" charset="0"/>
                    <a:cs typeface="Arial" panose="020B0604020202020204" pitchFamily="34" charset="0"/>
                  </a:rPr>
                  <a:t>3 giá trị pH, PaCO2, HCO3- đều bình thường </a:t>
                </a:r>
              </a:p>
              <a:p>
                <a:pPr marL="285750" indent="-285750">
                  <a:buFontTx/>
                  <a:buChar char="-"/>
                </a:pPr>
                <a:r>
                  <a:rPr lang="en-US" sz="2400" dirty="0" smtClean="0">
                    <a:latin typeface="Arial" panose="020B0604020202020204" pitchFamily="34" charset="0"/>
                    <a:cs typeface="Arial" panose="020B0604020202020204" pitchFamily="34" charset="0"/>
                  </a:rPr>
                  <a:t>AG = 144  - 100 – 24 = 20 =&gt; toan chuyển hóa tăng AG </a:t>
                </a:r>
              </a:p>
              <a:p>
                <a:pPr marL="285750" indent="-285750">
                  <a:buFontTx/>
                  <a:buChar char="-"/>
                </a:pPr>
                <a14:m>
                  <m:oMath xmlns:m="http://schemas.openxmlformats.org/officeDocument/2006/math">
                    <m:r>
                      <a:rPr lang="en-US" sz="2400" i="1" smtClean="0">
                        <a:latin typeface="Cambria Math"/>
                        <a:ea typeface="Cambria Math"/>
                      </a:rPr>
                      <m:t>∆</m:t>
                    </m:r>
                  </m:oMath>
                </a14:m>
                <a:r>
                  <a:rPr lang="en-US" sz="2400" dirty="0" smtClean="0">
                    <a:latin typeface="Arial" panose="020B0604020202020204" pitchFamily="34" charset="0"/>
                    <a:cs typeface="Arial" panose="020B0604020202020204" pitchFamily="34" charset="0"/>
                  </a:rPr>
                  <a:t>HCO3- = 0 do HCO3- của BN bình thường.</a:t>
                </a:r>
              </a:p>
              <a:p>
                <a:pPr marL="285750" indent="-285750">
                  <a:buFontTx/>
                  <a:buChar char="-"/>
                </a:pPr>
                <a:r>
                  <a:rPr lang="en-US" sz="2400" dirty="0" smtClean="0">
                    <a:latin typeface="Arial" panose="020B0604020202020204" pitchFamily="34" charset="0"/>
                    <a:cs typeface="Arial" panose="020B0604020202020204" pitchFamily="34" charset="0"/>
                  </a:rPr>
                  <a:t>Tuy nhiên, ta nhận thấy ở đây có thể xuất hiện tình trạng kiềm chuyển hóa đi kèm, vì toan chuyển hóa làm giảm HCO3-, vậy phải có 1 rối loạn đi kèm làm HCO3- giữ ở mức bình thường như vậy. </a:t>
                </a:r>
              </a:p>
              <a:p>
                <a:pPr marL="285750" indent="-285750">
                  <a:buFontTx/>
                  <a:buChar char="-"/>
                </a:pPr>
                <a:r>
                  <a:rPr lang="en-US" sz="2400" dirty="0" smtClean="0">
                    <a:latin typeface="Arial" panose="020B0604020202020204" pitchFamily="34" charset="0"/>
                    <a:cs typeface="Arial" panose="020B0604020202020204" pitchFamily="34" charset="0"/>
                  </a:rPr>
                  <a:t>T</a:t>
                </a:r>
                <a:r>
                  <a:rPr lang="vi-VN" sz="2400" dirty="0" smtClean="0">
                    <a:latin typeface="Arial" panose="020B0604020202020204" pitchFamily="34" charset="0"/>
                    <a:cs typeface="Arial" panose="020B0604020202020204" pitchFamily="34" charset="0"/>
                  </a:rPr>
                  <a:t>rong </a:t>
                </a:r>
                <a:r>
                  <a:rPr lang="vi-VN" sz="2400" dirty="0">
                    <a:latin typeface="Arial" panose="020B0604020202020204" pitchFamily="34" charset="0"/>
                    <a:cs typeface="Arial" panose="020B0604020202020204" pitchFamily="34" charset="0"/>
                  </a:rPr>
                  <a:t>ví dụ này, nhiễm toan chuyển hóa AG tăng có khả năng gây ra do ăn phải chất độc, trong khi nhiễm kiềm chuyển hóa đồng thời (không bù) được tạo ra do nôn sau đó</a:t>
                </a:r>
                <a:r>
                  <a:rPr lang="vi-VN" sz="2400" dirty="0" smtClean="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a:p>
                <a:r>
                  <a:rPr lang="en-US" sz="2400" dirty="0" smtClean="0">
                    <a:solidFill>
                      <a:srgbClr val="C00000"/>
                    </a:solidFill>
                    <a:latin typeface="Arial" panose="020B0604020202020204" pitchFamily="34" charset="0"/>
                    <a:cs typeface="Arial" panose="020B0604020202020204" pitchFamily="34" charset="0"/>
                  </a:rPr>
                  <a:t> =&gt; Đáp án B</a:t>
                </a:r>
              </a:p>
            </p:txBody>
          </p:sp>
        </mc:Choice>
        <mc:Fallback xmlns="">
          <p:sp>
            <p:nvSpPr>
              <p:cNvPr id="4" name="TextBox 3"/>
              <p:cNvSpPr txBox="1">
                <a:spLocks noRot="1" noChangeAspect="1" noMove="1" noResize="1" noEditPoints="1" noAdjustHandles="1" noChangeArrowheads="1" noChangeShapeType="1" noTextEdit="1"/>
              </p:cNvSpPr>
              <p:nvPr/>
            </p:nvSpPr>
            <p:spPr>
              <a:xfrm>
                <a:off x="152400" y="381000"/>
                <a:ext cx="8991600" cy="5262979"/>
              </a:xfrm>
              <a:prstGeom prst="rect">
                <a:avLst/>
              </a:prstGeom>
              <a:blipFill rotWithShape="1">
                <a:blip r:embed="rId3"/>
                <a:stretch>
                  <a:fillRect l="-1017" t="-811" r="-271" b="-1738"/>
                </a:stretch>
              </a:blipFill>
            </p:spPr>
            <p:txBody>
              <a:bodyPr/>
              <a:lstStyle/>
              <a:p>
                <a:r>
                  <a:rPr lang="en-US">
                    <a:noFill/>
                  </a:rPr>
                  <a:t> </a:t>
                </a:r>
              </a:p>
            </p:txBody>
          </p:sp>
        </mc:Fallback>
      </mc:AlternateContent>
    </p:spTree>
    <p:extLst>
      <p:ext uri="{BB962C8B-B14F-4D97-AF65-F5344CB8AC3E}">
        <p14:creationId xmlns:p14="http://schemas.microsoft.com/office/powerpoint/2010/main" val="28072550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Thu Nguyen\Desktop\anh-nen-powerpoint-thank-you-dep-nhat_11093957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 y="0"/>
            <a:ext cx="906087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1869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2584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927"/>
            <a:ext cx="9144000" cy="6639766"/>
          </a:xfrm>
          <a:prstGeom prst="rect">
            <a:avLst/>
          </a:prstGeom>
          <a:noFill/>
        </p:spPr>
        <p:txBody>
          <a:bodyPr wrap="square" rtlCol="0">
            <a:spAutoFit/>
          </a:bodyPr>
          <a:lstStyle/>
          <a:p>
            <a:pPr>
              <a:lnSpc>
                <a:spcPct val="115000"/>
              </a:lnSpc>
              <a:spcAft>
                <a:spcPts val="1000"/>
              </a:spcAft>
            </a:pPr>
            <a:r>
              <a:rPr lang="en-US" sz="2400" dirty="0" smtClean="0">
                <a:effectLst/>
                <a:latin typeface="Arial" panose="020B0604020202020204" pitchFamily="34" charset="0"/>
                <a:ea typeface="Calibri"/>
                <a:cs typeface="Arial" panose="020B0604020202020204" pitchFamily="34" charset="0"/>
              </a:rPr>
              <a:t>- Một hệ thống đệm trong huyết tương hoặc tế bào gồm </a:t>
            </a:r>
            <a:r>
              <a:rPr lang="en-US" sz="2400" b="1" dirty="0" smtClean="0">
                <a:effectLst/>
                <a:latin typeface="Arial" panose="020B0604020202020204" pitchFamily="34" charset="0"/>
                <a:ea typeface="Calibri"/>
                <a:cs typeface="Arial" panose="020B0604020202020204" pitchFamily="34" charset="0"/>
              </a:rPr>
              <a:t>2 cấu phần: </a:t>
            </a:r>
            <a:endParaRPr lang="en-US" sz="2400" b="1" dirty="0">
              <a:latin typeface="Arial" panose="020B0604020202020204" pitchFamily="34" charset="0"/>
              <a:ea typeface="Calibri"/>
              <a:cs typeface="Arial" panose="020B0604020202020204" pitchFamily="34" charset="0"/>
            </a:endParaRPr>
          </a:p>
          <a:p>
            <a:pPr>
              <a:lnSpc>
                <a:spcPct val="115000"/>
              </a:lnSpc>
              <a:spcAft>
                <a:spcPts val="1000"/>
              </a:spcAft>
            </a:pPr>
            <a:r>
              <a:rPr lang="en-US" sz="2400" i="1" dirty="0" smtClean="0">
                <a:effectLst/>
                <a:latin typeface="Arial" panose="020B0604020202020204" pitchFamily="34" charset="0"/>
                <a:ea typeface="Calibri"/>
                <a:cs typeface="Arial" panose="020B0604020202020204" pitchFamily="34" charset="0"/>
              </a:rPr>
              <a:t>+ Một acid yếu:</a:t>
            </a:r>
            <a:r>
              <a:rPr lang="en-US" sz="2400" dirty="0" smtClean="0">
                <a:effectLst/>
                <a:latin typeface="Arial" panose="020B0604020202020204" pitchFamily="34" charset="0"/>
                <a:ea typeface="Calibri"/>
                <a:cs typeface="Arial" panose="020B0604020202020204" pitchFamily="34" charset="0"/>
              </a:rPr>
              <a:t> H2CO3, NaH2PO4,….H-proteinat, H-Hb, H-HbO2,…</a:t>
            </a:r>
            <a:endParaRPr lang="en-US" sz="2400" dirty="0">
              <a:latin typeface="Arial" panose="020B0604020202020204" pitchFamily="34" charset="0"/>
              <a:ea typeface="Calibri"/>
              <a:cs typeface="Arial" panose="020B0604020202020204" pitchFamily="34" charset="0"/>
            </a:endParaRPr>
          </a:p>
          <a:p>
            <a:pPr>
              <a:lnSpc>
                <a:spcPct val="115000"/>
              </a:lnSpc>
              <a:spcAft>
                <a:spcPts val="1000"/>
              </a:spcAft>
            </a:pPr>
            <a:r>
              <a:rPr lang="en-US" sz="2400" i="1" dirty="0" smtClean="0">
                <a:effectLst/>
                <a:latin typeface="Arial" panose="020B0604020202020204" pitchFamily="34" charset="0"/>
                <a:ea typeface="Calibri"/>
                <a:cs typeface="Arial" panose="020B0604020202020204" pitchFamily="34" charset="0"/>
              </a:rPr>
              <a:t>+ Muối của acid trên với một kiềm mạnh</a:t>
            </a:r>
            <a:r>
              <a:rPr lang="en-US" sz="2400" dirty="0" smtClean="0">
                <a:effectLst/>
                <a:latin typeface="Arial" panose="020B0604020202020204" pitchFamily="34" charset="0"/>
                <a:ea typeface="Calibri"/>
                <a:cs typeface="Arial" panose="020B0604020202020204" pitchFamily="34" charset="0"/>
              </a:rPr>
              <a:t> ( Na+, K+, Ca++, Mg++, NH4+,…)</a:t>
            </a:r>
            <a:endParaRPr lang="en-US" sz="2400" dirty="0">
              <a:latin typeface="Arial" panose="020B0604020202020204" pitchFamily="34" charset="0"/>
              <a:ea typeface="Calibri"/>
              <a:cs typeface="Arial" panose="020B0604020202020204" pitchFamily="34" charset="0"/>
            </a:endParaRPr>
          </a:p>
          <a:p>
            <a:pPr>
              <a:lnSpc>
                <a:spcPct val="115000"/>
              </a:lnSpc>
              <a:spcAft>
                <a:spcPts val="1000"/>
              </a:spcAft>
            </a:pPr>
            <a:endParaRPr lang="en-US" sz="2400" dirty="0" smtClean="0">
              <a:latin typeface="Arial" panose="020B0604020202020204" pitchFamily="34" charset="0"/>
              <a:ea typeface="Calibri"/>
              <a:cs typeface="Arial" panose="020B0604020202020204" pitchFamily="34" charset="0"/>
            </a:endParaRPr>
          </a:p>
          <a:p>
            <a:pPr marL="342900" indent="-342900">
              <a:lnSpc>
                <a:spcPct val="115000"/>
              </a:lnSpc>
              <a:spcAft>
                <a:spcPts val="1000"/>
              </a:spcAft>
              <a:buFont typeface="Arial" charset="0"/>
              <a:buChar char="•"/>
            </a:pPr>
            <a:r>
              <a:rPr lang="en-US" sz="2400" dirty="0" smtClean="0">
                <a:effectLst/>
                <a:latin typeface="Arial" panose="020B0604020202020204" pitchFamily="34" charset="0"/>
                <a:ea typeface="Calibri"/>
                <a:cs typeface="Arial" panose="020B0604020202020204" pitchFamily="34" charset="0"/>
              </a:rPr>
              <a:t>Các hệ thống đệm trong huyết tương: </a:t>
            </a:r>
          </a:p>
          <a:p>
            <a:pPr>
              <a:lnSpc>
                <a:spcPct val="115000"/>
              </a:lnSpc>
              <a:spcAft>
                <a:spcPts val="1000"/>
              </a:spcAft>
            </a:pPr>
            <a:r>
              <a:rPr lang="en-US" sz="2400" dirty="0">
                <a:latin typeface="Arial" panose="020B0604020202020204" pitchFamily="34" charset="0"/>
                <a:ea typeface="Calibri"/>
                <a:cs typeface="Arial" panose="020B0604020202020204" pitchFamily="34" charset="0"/>
              </a:rPr>
              <a:t>	</a:t>
            </a:r>
            <a:r>
              <a:rPr lang="en-US" sz="2400" dirty="0" smtClean="0">
                <a:effectLst/>
                <a:latin typeface="Arial" panose="020B0604020202020204" pitchFamily="34" charset="0"/>
                <a:ea typeface="Calibri"/>
                <a:cs typeface="Arial" panose="020B0604020202020204" pitchFamily="34" charset="0"/>
              </a:rPr>
              <a:t>H2CO3/NaHCO3 ( =1/20) </a:t>
            </a:r>
          </a:p>
          <a:p>
            <a:pPr>
              <a:lnSpc>
                <a:spcPct val="115000"/>
              </a:lnSpc>
              <a:spcAft>
                <a:spcPts val="1000"/>
              </a:spcAft>
            </a:pPr>
            <a:r>
              <a:rPr lang="en-US" sz="2400" dirty="0">
                <a:latin typeface="Arial" panose="020B0604020202020204" pitchFamily="34" charset="0"/>
                <a:ea typeface="Calibri"/>
                <a:cs typeface="Arial" panose="020B0604020202020204" pitchFamily="34" charset="0"/>
              </a:rPr>
              <a:t>	</a:t>
            </a:r>
            <a:r>
              <a:rPr lang="en-US" sz="2400" dirty="0" smtClean="0">
                <a:effectLst/>
                <a:latin typeface="Arial" panose="020B0604020202020204" pitchFamily="34" charset="0"/>
                <a:ea typeface="Calibri"/>
                <a:cs typeface="Arial" panose="020B0604020202020204" pitchFamily="34" charset="0"/>
              </a:rPr>
              <a:t>NaH2PO4/ Na2HPO4 (=1/4)</a:t>
            </a:r>
          </a:p>
          <a:p>
            <a:pPr>
              <a:lnSpc>
                <a:spcPct val="115000"/>
              </a:lnSpc>
              <a:spcAft>
                <a:spcPts val="1000"/>
              </a:spcAft>
            </a:pPr>
            <a:r>
              <a:rPr lang="en-US" sz="2400" dirty="0">
                <a:latin typeface="Arial" panose="020B0604020202020204" pitchFamily="34" charset="0"/>
                <a:ea typeface="Calibri"/>
                <a:cs typeface="Arial" panose="020B0604020202020204" pitchFamily="34" charset="0"/>
              </a:rPr>
              <a:t>	</a:t>
            </a:r>
            <a:r>
              <a:rPr lang="en-US" sz="2400" dirty="0" smtClean="0">
                <a:effectLst/>
                <a:latin typeface="Arial" panose="020B0604020202020204" pitchFamily="34" charset="0"/>
                <a:ea typeface="Calibri"/>
                <a:cs typeface="Arial" panose="020B0604020202020204" pitchFamily="34" charset="0"/>
              </a:rPr>
              <a:t>H-proteinat/Na-proteinat. </a:t>
            </a:r>
          </a:p>
          <a:p>
            <a:pPr marL="342900" indent="-342900">
              <a:lnSpc>
                <a:spcPct val="115000"/>
              </a:lnSpc>
              <a:spcAft>
                <a:spcPts val="1000"/>
              </a:spcAft>
              <a:buFont typeface="Arial" charset="0"/>
              <a:buChar char="•"/>
            </a:pPr>
            <a:r>
              <a:rPr lang="en-US" sz="2400" dirty="0" smtClean="0">
                <a:effectLst/>
                <a:latin typeface="Arial" panose="020B0604020202020204" pitchFamily="34" charset="0"/>
                <a:ea typeface="Calibri"/>
                <a:cs typeface="Arial" panose="020B0604020202020204" pitchFamily="34" charset="0"/>
              </a:rPr>
              <a:t>Trong huyết tương, </a:t>
            </a:r>
            <a:r>
              <a:rPr lang="en-US" sz="2400" u="sng" dirty="0" smtClean="0">
                <a:effectLst/>
                <a:latin typeface="Arial" panose="020B0604020202020204" pitchFamily="34" charset="0"/>
                <a:ea typeface="Calibri"/>
                <a:cs typeface="Arial" panose="020B0604020202020204" pitchFamily="34" charset="0"/>
              </a:rPr>
              <a:t>quan trọng nhất là hệ đệm bicarbonat </a:t>
            </a:r>
            <a:r>
              <a:rPr lang="en-US" sz="2400" dirty="0" smtClean="0">
                <a:effectLst/>
                <a:latin typeface="Arial" panose="020B0604020202020204" pitchFamily="34" charset="0"/>
                <a:ea typeface="Calibri"/>
                <a:cs typeface="Arial" panose="020B0604020202020204" pitchFamily="34" charset="0"/>
              </a:rPr>
              <a:t>và được xem là hệ đệm đại diện cho các hệ đệm ở huyết tương.</a:t>
            </a:r>
            <a:endParaRPr lang="en-US" sz="2400" dirty="0">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2817694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82" y="42907"/>
            <a:ext cx="9144000" cy="5573834"/>
          </a:xfrm>
          <a:prstGeom prst="rect">
            <a:avLst/>
          </a:prstGeom>
        </p:spPr>
        <p:txBody>
          <a:bodyPr wrap="square">
            <a:spAutoFit/>
          </a:bodyPr>
          <a:lstStyle/>
          <a:p>
            <a:pPr>
              <a:lnSpc>
                <a:spcPct val="115000"/>
              </a:lnSpc>
              <a:spcAft>
                <a:spcPts val="1000"/>
              </a:spcAft>
            </a:pPr>
            <a:endParaRPr lang="en-US" sz="2400" b="1" u="sng" dirty="0" smtClean="0">
              <a:effectLst/>
              <a:latin typeface="Arial" panose="020B0604020202020204" pitchFamily="34" charset="0"/>
              <a:ea typeface="Calibri"/>
              <a:cs typeface="Arial" panose="020B0604020202020204" pitchFamily="34" charset="0"/>
            </a:endParaRPr>
          </a:p>
          <a:p>
            <a:pPr>
              <a:lnSpc>
                <a:spcPct val="115000"/>
              </a:lnSpc>
              <a:spcAft>
                <a:spcPts val="1000"/>
              </a:spcAft>
            </a:pPr>
            <a:endParaRPr lang="en-US" sz="2400" b="1" u="sng" dirty="0">
              <a:latin typeface="Arial" panose="020B0604020202020204" pitchFamily="34" charset="0"/>
              <a:ea typeface="Calibri"/>
              <a:cs typeface="Arial" panose="020B0604020202020204" pitchFamily="34" charset="0"/>
            </a:endParaRPr>
          </a:p>
          <a:p>
            <a:pPr>
              <a:lnSpc>
                <a:spcPct val="115000"/>
              </a:lnSpc>
              <a:spcAft>
                <a:spcPts val="1000"/>
              </a:spcAft>
            </a:pPr>
            <a:r>
              <a:rPr lang="en-US" sz="2400" b="1" u="sng" dirty="0" smtClean="0">
                <a:effectLst/>
                <a:latin typeface="Arial" panose="020B0604020202020204" pitchFamily="34" charset="0"/>
                <a:ea typeface="Calibri"/>
                <a:cs typeface="Arial" panose="020B0604020202020204" pitchFamily="34" charset="0"/>
              </a:rPr>
              <a:t>Ví dụ về cơ chế thăng bằng kiềm toan và vai trò của hệ đệm:</a:t>
            </a:r>
            <a:endParaRPr lang="en-US" sz="2400" b="1" dirty="0">
              <a:latin typeface="Arial" panose="020B0604020202020204" pitchFamily="34" charset="0"/>
              <a:ea typeface="Calibri"/>
              <a:cs typeface="Arial" panose="020B0604020202020204" pitchFamily="34" charset="0"/>
            </a:endParaRPr>
          </a:p>
          <a:p>
            <a:pPr>
              <a:lnSpc>
                <a:spcPct val="115000"/>
              </a:lnSpc>
              <a:spcAft>
                <a:spcPts val="1000"/>
              </a:spcAft>
            </a:pPr>
            <a:r>
              <a:rPr lang="en-US" sz="2400" dirty="0" smtClean="0">
                <a:effectLst/>
                <a:latin typeface="Arial" panose="020B0604020202020204" pitchFamily="34" charset="0"/>
                <a:ea typeface="Calibri"/>
                <a:cs typeface="Arial" panose="020B0604020202020204" pitchFamily="34" charset="0"/>
              </a:rPr>
              <a:t>- Khi có sự giảm thông khí làm ứ lại H2CO3 do kém đào thải CO2 ra khỏi phổi, làm cho tỉ số của hệ đệm H2CO3/NaHCO3 tăng mạnh, cơ thể chỉ còn cách tăng cường tạo NaHCO3 ( ở thận) để duy trì tỉ lệ 1/20. Cách này chỉ tạm thời, vì nếu H2CO3 cứ tiếp tục tích lũy lại ( do phổi không thải nổi) thì sẽ đến lúc mẫu số ( NaHCO3) không tăng kịp ( do cứ H2CO3 tích lại 1 thì NaHCO3 phải tăng 20 mới đệm đủ và làm pH không đổi). Do vậy, khi tỷ lệ 1/20 không còn duy trì được, ta sẽ có nhiễm acid mất bù, tức pH giảm =&gt; gây ra toan hô hấp ( CO2 tăng,HCO3- tăng )</a:t>
            </a:r>
            <a:endParaRPr lang="en-US" sz="2400" dirty="0">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2010645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371600"/>
            <a:ext cx="8991600" cy="3785652"/>
          </a:xfrm>
          <a:prstGeom prst="rect">
            <a:avLst/>
          </a:prstGeom>
        </p:spPr>
        <p:txBody>
          <a:bodyPr wrap="square">
            <a:spAutoFit/>
          </a:bodyPr>
          <a:lstStyle/>
          <a:p>
            <a:r>
              <a:rPr lang="en-US" sz="2400" b="1" u="sng" dirty="0" smtClean="0">
                <a:effectLst/>
                <a:latin typeface="Arial" panose="020B0604020202020204" pitchFamily="34" charset="0"/>
                <a:ea typeface="Calibri"/>
                <a:cs typeface="Arial" panose="020B0604020202020204" pitchFamily="34" charset="0"/>
              </a:rPr>
              <a:t>Ví dụ về cơ chế thăng bằng kiềm toan và vai trò của hệ đệm:</a:t>
            </a:r>
            <a:endParaRPr lang="en-US" sz="2400" b="1" dirty="0" smtClean="0">
              <a:latin typeface="Arial" panose="020B0604020202020204" pitchFamily="34" charset="0"/>
              <a:ea typeface="Calibri"/>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Khi </a:t>
            </a:r>
            <a:r>
              <a:rPr lang="en-US" sz="2400" dirty="0">
                <a:latin typeface="Arial" panose="020B0604020202020204" pitchFamily="34" charset="0"/>
                <a:cs typeface="Arial" panose="020B0604020202020204" pitchFamily="34" charset="0"/>
              </a:rPr>
              <a:t>cơ thể bị nhiễm acid cố định ( ngộ độc acid), phản ứng của cơ thể là dùng muối kiềm ( mẫu số của hệ đệm) ví dụ NaHCO3- để trung hòa acid. Phản ứng này làm hao hụt kiềm và tạo thêm H2CO3, làm cho tỉ số H2CO3/NaHCO3 tăng mạnh, cơ thể tăng thông khí để đào thải H2CO3 bằng cách thải CO2 ra ngoài. Khi tỉ lệ 1/20 này không duy trì được, pH giảm =&gt; toan chuyển hóa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HCO3- giảm do phải đệm cho H+, CO2 giảm do tăng thông khí để đào thải H2CO3) </a:t>
            </a:r>
          </a:p>
        </p:txBody>
      </p:sp>
    </p:spTree>
    <p:extLst>
      <p:ext uri="{BB962C8B-B14F-4D97-AF65-F5344CB8AC3E}">
        <p14:creationId xmlns:p14="http://schemas.microsoft.com/office/powerpoint/2010/main" val="3671144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52400"/>
            <a:ext cx="8001000" cy="369332"/>
          </a:xfrm>
          <a:prstGeom prst="rect">
            <a:avLst/>
          </a:prstGeom>
          <a:noFill/>
        </p:spPr>
        <p:txBody>
          <a:bodyPr wrap="square" rtlCol="0">
            <a:spAutoFit/>
          </a:bodyPr>
          <a:lstStyle/>
          <a:p>
            <a:r>
              <a:rPr lang="en-US" dirty="0" smtClean="0"/>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49532767"/>
              </p:ext>
            </p:extLst>
          </p:nvPr>
        </p:nvGraphicFramePr>
        <p:xfrm>
          <a:off x="304802" y="2183723"/>
          <a:ext cx="8305797" cy="4293276"/>
        </p:xfrm>
        <a:graphic>
          <a:graphicData uri="http://schemas.openxmlformats.org/drawingml/2006/table">
            <a:tbl>
              <a:tblPr>
                <a:tableStyleId>{5C22544A-7EE6-4342-B048-85BDC9FD1C3A}</a:tableStyleId>
              </a:tblPr>
              <a:tblGrid>
                <a:gridCol w="2776675"/>
                <a:gridCol w="2491999"/>
                <a:gridCol w="3037123"/>
              </a:tblGrid>
              <a:tr h="715546">
                <a:tc>
                  <a:txBody>
                    <a:bodyPr/>
                    <a:lstStyle/>
                    <a:p>
                      <a:pPr>
                        <a:lnSpc>
                          <a:spcPct val="115000"/>
                        </a:lnSpc>
                      </a:pPr>
                      <a:endParaRPr lang="en-US" sz="2000" b="0" dirty="0">
                        <a:effectLst/>
                        <a:latin typeface="Arial" panose="020B0604020202020204" pitchFamily="34" charset="0"/>
                        <a:cs typeface="Arial" panose="020B0604020202020204" pitchFamily="34" charset="0"/>
                      </a:endParaRPr>
                    </a:p>
                  </a:txBody>
                  <a:tcPr anchor="ctr"/>
                </a:tc>
                <a:tc>
                  <a:txBody>
                    <a:bodyPr/>
                    <a:lstStyle/>
                    <a:p>
                      <a:pPr marL="0" marR="0">
                        <a:lnSpc>
                          <a:spcPct val="115000"/>
                        </a:lnSpc>
                        <a:spcBef>
                          <a:spcPts val="0"/>
                        </a:spcBef>
                        <a:spcAft>
                          <a:spcPts val="1000"/>
                        </a:spcAft>
                      </a:pPr>
                      <a:r>
                        <a:rPr lang="en-US" sz="2000" b="1" dirty="0">
                          <a:effectLst/>
                          <a:latin typeface="Arial" panose="020B0604020202020204" pitchFamily="34" charset="0"/>
                          <a:cs typeface="Arial" panose="020B0604020202020204" pitchFamily="34" charset="0"/>
                        </a:rPr>
                        <a:t>PaO2 ng</a:t>
                      </a:r>
                      <a:r>
                        <a:rPr lang="vi-VN" sz="2000" b="1" dirty="0">
                          <a:effectLst/>
                          <a:latin typeface="Arial" panose="020B0604020202020204" pitchFamily="34" charset="0"/>
                          <a:cs typeface="Arial" panose="020B0604020202020204" pitchFamily="34" charset="0"/>
                        </a:rPr>
                        <a:t>ư</a:t>
                      </a:r>
                      <a:r>
                        <a:rPr lang="en-US" sz="2000" b="1" dirty="0">
                          <a:effectLst/>
                          <a:latin typeface="Arial" panose="020B0604020202020204" pitchFamily="34" charset="0"/>
                          <a:cs typeface="Arial" panose="020B0604020202020204" pitchFamily="34" charset="0"/>
                        </a:rPr>
                        <a:t>ời lớn</a:t>
                      </a:r>
                      <a:endParaRPr lang="en-US" sz="2000" b="1" dirty="0">
                        <a:effectLst/>
                        <a:latin typeface="Arial" panose="020B0604020202020204" pitchFamily="34" charset="0"/>
                        <a:ea typeface="Calibri"/>
                        <a:cs typeface="Arial" panose="020B0604020202020204" pitchFamily="34" charset="0"/>
                      </a:endParaRPr>
                    </a:p>
                  </a:txBody>
                  <a:tcPr anchor="ctr"/>
                </a:tc>
                <a:tc>
                  <a:txBody>
                    <a:bodyPr/>
                    <a:lstStyle/>
                    <a:p>
                      <a:pPr marL="0" marR="0">
                        <a:lnSpc>
                          <a:spcPct val="115000"/>
                        </a:lnSpc>
                        <a:spcBef>
                          <a:spcPts val="0"/>
                        </a:spcBef>
                        <a:spcAft>
                          <a:spcPts val="1000"/>
                        </a:spcAft>
                      </a:pPr>
                      <a:r>
                        <a:rPr lang="en-US" sz="2200" b="1" dirty="0">
                          <a:effectLst/>
                          <a:latin typeface="Arial" panose="020B0604020202020204" pitchFamily="34" charset="0"/>
                          <a:cs typeface="Arial" panose="020B0604020202020204" pitchFamily="34" charset="0"/>
                        </a:rPr>
                        <a:t>PaO2 trẻ em</a:t>
                      </a:r>
                      <a:endParaRPr lang="en-US" sz="2200" b="1" dirty="0">
                        <a:effectLst/>
                        <a:latin typeface="Arial" panose="020B0604020202020204" pitchFamily="34" charset="0"/>
                        <a:ea typeface="Calibri"/>
                        <a:cs typeface="Arial" panose="020B0604020202020204" pitchFamily="34" charset="0"/>
                      </a:endParaRPr>
                    </a:p>
                  </a:txBody>
                  <a:tcPr anchor="ctr"/>
                </a:tc>
              </a:tr>
              <a:tr h="715546">
                <a:tc>
                  <a:txBody>
                    <a:bodyPr/>
                    <a:lstStyle/>
                    <a:p>
                      <a:pPr marL="0" marR="0">
                        <a:lnSpc>
                          <a:spcPct val="115000"/>
                        </a:lnSpc>
                        <a:spcBef>
                          <a:spcPts val="0"/>
                        </a:spcBef>
                        <a:spcAft>
                          <a:spcPts val="1000"/>
                        </a:spcAft>
                      </a:pPr>
                      <a:r>
                        <a:rPr lang="en-US" sz="2000" b="1" dirty="0">
                          <a:effectLst/>
                          <a:latin typeface="Arial" panose="020B0604020202020204" pitchFamily="34" charset="0"/>
                          <a:cs typeface="Arial" panose="020B0604020202020204" pitchFamily="34" charset="0"/>
                        </a:rPr>
                        <a:t>Tăng Oxy</a:t>
                      </a:r>
                      <a:endParaRPr lang="en-US" sz="2000" b="1" dirty="0">
                        <a:effectLst/>
                        <a:latin typeface="Arial" panose="020B0604020202020204" pitchFamily="34" charset="0"/>
                        <a:ea typeface="Calibri"/>
                        <a:cs typeface="Arial" panose="020B0604020202020204" pitchFamily="34" charset="0"/>
                      </a:endParaRPr>
                    </a:p>
                  </a:txBody>
                  <a:tcPr anchor="ctr"/>
                </a:tc>
                <a:tc>
                  <a:txBody>
                    <a:bodyPr/>
                    <a:lstStyle/>
                    <a:p>
                      <a:pPr marL="0" marR="0">
                        <a:lnSpc>
                          <a:spcPct val="115000"/>
                        </a:lnSpc>
                        <a:spcBef>
                          <a:spcPts val="0"/>
                        </a:spcBef>
                        <a:spcAft>
                          <a:spcPts val="1000"/>
                        </a:spcAft>
                      </a:pPr>
                      <a:r>
                        <a:rPr lang="en-US" sz="2000" b="1" dirty="0">
                          <a:effectLst/>
                          <a:latin typeface="Arial" panose="020B0604020202020204" pitchFamily="34" charset="0"/>
                          <a:cs typeface="Arial" panose="020B0604020202020204" pitchFamily="34" charset="0"/>
                        </a:rPr>
                        <a:t>&gt; 100</a:t>
                      </a:r>
                      <a:endParaRPr lang="en-US" sz="2000" b="1" dirty="0">
                        <a:effectLst/>
                        <a:latin typeface="Arial" panose="020B0604020202020204" pitchFamily="34" charset="0"/>
                        <a:ea typeface="Calibri"/>
                        <a:cs typeface="Arial" panose="020B0604020202020204" pitchFamily="34" charset="0"/>
                      </a:endParaRPr>
                    </a:p>
                  </a:txBody>
                  <a:tcPr anchor="ctr"/>
                </a:tc>
                <a:tc>
                  <a:txBody>
                    <a:bodyPr/>
                    <a:lstStyle/>
                    <a:p>
                      <a:pPr marL="0" marR="0">
                        <a:lnSpc>
                          <a:spcPct val="115000"/>
                        </a:lnSpc>
                        <a:spcBef>
                          <a:spcPts val="0"/>
                        </a:spcBef>
                        <a:spcAft>
                          <a:spcPts val="1000"/>
                        </a:spcAft>
                      </a:pPr>
                      <a:r>
                        <a:rPr lang="en-US" sz="2200" b="1" dirty="0">
                          <a:effectLst/>
                          <a:latin typeface="Arial" panose="020B0604020202020204" pitchFamily="34" charset="0"/>
                          <a:cs typeface="Arial" panose="020B0604020202020204" pitchFamily="34" charset="0"/>
                        </a:rPr>
                        <a:t> &gt; 90</a:t>
                      </a:r>
                      <a:endParaRPr lang="en-US" sz="2200" b="1" dirty="0">
                        <a:effectLst/>
                        <a:latin typeface="Arial" panose="020B0604020202020204" pitchFamily="34" charset="0"/>
                        <a:ea typeface="Calibri"/>
                        <a:cs typeface="Arial" panose="020B0604020202020204" pitchFamily="34" charset="0"/>
                      </a:endParaRPr>
                    </a:p>
                  </a:txBody>
                  <a:tcPr anchor="ctr"/>
                </a:tc>
              </a:tr>
              <a:tr h="715546">
                <a:tc>
                  <a:txBody>
                    <a:bodyPr/>
                    <a:lstStyle/>
                    <a:p>
                      <a:pPr marL="0" marR="0">
                        <a:lnSpc>
                          <a:spcPct val="115000"/>
                        </a:lnSpc>
                        <a:spcBef>
                          <a:spcPts val="0"/>
                        </a:spcBef>
                        <a:spcAft>
                          <a:spcPts val="1000"/>
                        </a:spcAft>
                      </a:pPr>
                      <a:r>
                        <a:rPr lang="en-US" sz="2000" b="1" dirty="0">
                          <a:effectLst/>
                          <a:latin typeface="Arial" panose="020B0604020202020204" pitchFamily="34" charset="0"/>
                          <a:cs typeface="Arial" panose="020B0604020202020204" pitchFamily="34" charset="0"/>
                        </a:rPr>
                        <a:t>Oxy bình th</a:t>
                      </a:r>
                      <a:r>
                        <a:rPr lang="vi-VN" sz="2000" b="1" dirty="0">
                          <a:effectLst/>
                          <a:latin typeface="Arial" panose="020B0604020202020204" pitchFamily="34" charset="0"/>
                          <a:cs typeface="Arial" panose="020B0604020202020204" pitchFamily="34" charset="0"/>
                        </a:rPr>
                        <a:t>ư</a:t>
                      </a:r>
                      <a:r>
                        <a:rPr lang="en-US" sz="2000" b="1" dirty="0">
                          <a:effectLst/>
                          <a:latin typeface="Arial" panose="020B0604020202020204" pitchFamily="34" charset="0"/>
                          <a:cs typeface="Arial" panose="020B0604020202020204" pitchFamily="34" charset="0"/>
                        </a:rPr>
                        <a:t>ờng</a:t>
                      </a:r>
                      <a:endParaRPr lang="en-US" sz="2000" b="1" dirty="0">
                        <a:effectLst/>
                        <a:latin typeface="Arial" panose="020B0604020202020204" pitchFamily="34" charset="0"/>
                        <a:ea typeface="Calibri"/>
                        <a:cs typeface="Arial" panose="020B0604020202020204" pitchFamily="34" charset="0"/>
                      </a:endParaRPr>
                    </a:p>
                  </a:txBody>
                  <a:tcPr anchor="ctr"/>
                </a:tc>
                <a:tc>
                  <a:txBody>
                    <a:bodyPr/>
                    <a:lstStyle/>
                    <a:p>
                      <a:pPr marL="0" marR="0">
                        <a:lnSpc>
                          <a:spcPct val="115000"/>
                        </a:lnSpc>
                        <a:spcBef>
                          <a:spcPts val="0"/>
                        </a:spcBef>
                        <a:spcAft>
                          <a:spcPts val="1000"/>
                        </a:spcAft>
                      </a:pPr>
                      <a:r>
                        <a:rPr lang="en-US" sz="2000" b="1" dirty="0">
                          <a:effectLst/>
                          <a:latin typeface="Arial" panose="020B0604020202020204" pitchFamily="34" charset="0"/>
                          <a:cs typeface="Arial" panose="020B0604020202020204" pitchFamily="34" charset="0"/>
                        </a:rPr>
                        <a:t>80-100</a:t>
                      </a:r>
                      <a:endParaRPr lang="en-US" sz="2000" b="1" dirty="0">
                        <a:effectLst/>
                        <a:latin typeface="Arial" panose="020B0604020202020204" pitchFamily="34" charset="0"/>
                        <a:ea typeface="Calibri"/>
                        <a:cs typeface="Arial" panose="020B0604020202020204" pitchFamily="34" charset="0"/>
                      </a:endParaRPr>
                    </a:p>
                  </a:txBody>
                  <a:tcPr anchor="ctr"/>
                </a:tc>
                <a:tc>
                  <a:txBody>
                    <a:bodyPr/>
                    <a:lstStyle/>
                    <a:p>
                      <a:pPr marL="0" marR="0">
                        <a:lnSpc>
                          <a:spcPct val="115000"/>
                        </a:lnSpc>
                        <a:spcBef>
                          <a:spcPts val="0"/>
                        </a:spcBef>
                        <a:spcAft>
                          <a:spcPts val="1000"/>
                        </a:spcAft>
                      </a:pPr>
                      <a:r>
                        <a:rPr lang="en-US" sz="2200" b="1" dirty="0">
                          <a:effectLst/>
                          <a:latin typeface="Arial" panose="020B0604020202020204" pitchFamily="34" charset="0"/>
                          <a:cs typeface="Arial" panose="020B0604020202020204" pitchFamily="34" charset="0"/>
                        </a:rPr>
                        <a:t>60-90</a:t>
                      </a:r>
                      <a:endParaRPr lang="en-US" sz="2200" b="1" dirty="0">
                        <a:effectLst/>
                        <a:latin typeface="Arial" panose="020B0604020202020204" pitchFamily="34" charset="0"/>
                        <a:ea typeface="Calibri"/>
                        <a:cs typeface="Arial" panose="020B0604020202020204" pitchFamily="34" charset="0"/>
                      </a:endParaRPr>
                    </a:p>
                  </a:txBody>
                  <a:tcPr anchor="ctr"/>
                </a:tc>
              </a:tr>
              <a:tr h="715546">
                <a:tc>
                  <a:txBody>
                    <a:bodyPr/>
                    <a:lstStyle/>
                    <a:p>
                      <a:pPr marL="0" marR="0">
                        <a:lnSpc>
                          <a:spcPct val="115000"/>
                        </a:lnSpc>
                        <a:spcBef>
                          <a:spcPts val="0"/>
                        </a:spcBef>
                        <a:spcAft>
                          <a:spcPts val="1000"/>
                        </a:spcAft>
                      </a:pPr>
                      <a:r>
                        <a:rPr lang="en-US" sz="2000" b="1" dirty="0">
                          <a:effectLst/>
                          <a:latin typeface="Arial" panose="020B0604020202020204" pitchFamily="34" charset="0"/>
                          <a:cs typeface="Arial" panose="020B0604020202020204" pitchFamily="34" charset="0"/>
                        </a:rPr>
                        <a:t>Giảm Oxy nhẹ</a:t>
                      </a:r>
                      <a:endParaRPr lang="en-US" sz="2000" b="1" dirty="0">
                        <a:effectLst/>
                        <a:latin typeface="Arial" panose="020B0604020202020204" pitchFamily="34" charset="0"/>
                        <a:ea typeface="Calibri"/>
                        <a:cs typeface="Arial" panose="020B0604020202020204" pitchFamily="34" charset="0"/>
                      </a:endParaRPr>
                    </a:p>
                  </a:txBody>
                  <a:tcPr anchor="ctr"/>
                </a:tc>
                <a:tc>
                  <a:txBody>
                    <a:bodyPr/>
                    <a:lstStyle/>
                    <a:p>
                      <a:pPr marL="0" marR="0">
                        <a:lnSpc>
                          <a:spcPct val="115000"/>
                        </a:lnSpc>
                        <a:spcBef>
                          <a:spcPts val="0"/>
                        </a:spcBef>
                        <a:spcAft>
                          <a:spcPts val="1000"/>
                        </a:spcAft>
                      </a:pPr>
                      <a:r>
                        <a:rPr lang="en-US" sz="2000" b="1" dirty="0">
                          <a:effectLst/>
                          <a:latin typeface="Arial" panose="020B0604020202020204" pitchFamily="34" charset="0"/>
                          <a:cs typeface="Arial" panose="020B0604020202020204" pitchFamily="34" charset="0"/>
                        </a:rPr>
                        <a:t>60-79</a:t>
                      </a:r>
                      <a:endParaRPr lang="en-US" sz="2000" b="1" dirty="0">
                        <a:effectLst/>
                        <a:latin typeface="Arial" panose="020B0604020202020204" pitchFamily="34" charset="0"/>
                        <a:ea typeface="Calibri"/>
                        <a:cs typeface="Arial" panose="020B0604020202020204" pitchFamily="34" charset="0"/>
                      </a:endParaRPr>
                    </a:p>
                  </a:txBody>
                  <a:tcPr anchor="ctr"/>
                </a:tc>
                <a:tc>
                  <a:txBody>
                    <a:bodyPr/>
                    <a:lstStyle/>
                    <a:p>
                      <a:pPr marL="0" marR="0">
                        <a:lnSpc>
                          <a:spcPct val="115000"/>
                        </a:lnSpc>
                        <a:spcBef>
                          <a:spcPts val="0"/>
                        </a:spcBef>
                        <a:spcAft>
                          <a:spcPts val="1000"/>
                        </a:spcAft>
                      </a:pPr>
                      <a:r>
                        <a:rPr lang="en-US" sz="2200" b="1" dirty="0">
                          <a:effectLst/>
                          <a:latin typeface="Arial" panose="020B0604020202020204" pitchFamily="34" charset="0"/>
                          <a:cs typeface="Arial" panose="020B0604020202020204" pitchFamily="34" charset="0"/>
                        </a:rPr>
                        <a:t>50-59</a:t>
                      </a:r>
                      <a:endParaRPr lang="en-US" sz="2200" b="1" dirty="0">
                        <a:effectLst/>
                        <a:latin typeface="Arial" panose="020B0604020202020204" pitchFamily="34" charset="0"/>
                        <a:ea typeface="Calibri"/>
                        <a:cs typeface="Arial" panose="020B0604020202020204" pitchFamily="34" charset="0"/>
                      </a:endParaRPr>
                    </a:p>
                  </a:txBody>
                  <a:tcPr anchor="ctr"/>
                </a:tc>
              </a:tr>
              <a:tr h="715546">
                <a:tc>
                  <a:txBody>
                    <a:bodyPr/>
                    <a:lstStyle/>
                    <a:p>
                      <a:pPr marL="0" marR="0">
                        <a:lnSpc>
                          <a:spcPct val="115000"/>
                        </a:lnSpc>
                        <a:spcBef>
                          <a:spcPts val="0"/>
                        </a:spcBef>
                        <a:spcAft>
                          <a:spcPts val="1000"/>
                        </a:spcAft>
                      </a:pPr>
                      <a:r>
                        <a:rPr lang="en-US" sz="2000" b="1" dirty="0">
                          <a:effectLst/>
                          <a:latin typeface="Arial" panose="020B0604020202020204" pitchFamily="34" charset="0"/>
                          <a:cs typeface="Arial" panose="020B0604020202020204" pitchFamily="34" charset="0"/>
                        </a:rPr>
                        <a:t>Giảm Oxy vừa</a:t>
                      </a:r>
                      <a:endParaRPr lang="en-US" sz="2000" b="1" dirty="0">
                        <a:effectLst/>
                        <a:latin typeface="Arial" panose="020B0604020202020204" pitchFamily="34" charset="0"/>
                        <a:ea typeface="Calibri"/>
                        <a:cs typeface="Arial" panose="020B0604020202020204" pitchFamily="34" charset="0"/>
                      </a:endParaRPr>
                    </a:p>
                  </a:txBody>
                  <a:tcPr anchor="ctr"/>
                </a:tc>
                <a:tc>
                  <a:txBody>
                    <a:bodyPr/>
                    <a:lstStyle/>
                    <a:p>
                      <a:pPr marL="0" marR="0">
                        <a:lnSpc>
                          <a:spcPct val="115000"/>
                        </a:lnSpc>
                        <a:spcBef>
                          <a:spcPts val="0"/>
                        </a:spcBef>
                        <a:spcAft>
                          <a:spcPts val="1000"/>
                        </a:spcAft>
                      </a:pPr>
                      <a:r>
                        <a:rPr lang="en-US" sz="2000" b="1" dirty="0">
                          <a:effectLst/>
                          <a:latin typeface="Arial" panose="020B0604020202020204" pitchFamily="34" charset="0"/>
                          <a:cs typeface="Arial" panose="020B0604020202020204" pitchFamily="34" charset="0"/>
                        </a:rPr>
                        <a:t>45-59</a:t>
                      </a:r>
                      <a:endParaRPr lang="en-US" sz="2000" b="1" dirty="0">
                        <a:effectLst/>
                        <a:latin typeface="Arial" panose="020B0604020202020204" pitchFamily="34" charset="0"/>
                        <a:ea typeface="Calibri"/>
                        <a:cs typeface="Arial" panose="020B0604020202020204" pitchFamily="34" charset="0"/>
                      </a:endParaRPr>
                    </a:p>
                  </a:txBody>
                  <a:tcPr anchor="ctr"/>
                </a:tc>
                <a:tc>
                  <a:txBody>
                    <a:bodyPr/>
                    <a:lstStyle/>
                    <a:p>
                      <a:pPr marL="0" marR="0">
                        <a:lnSpc>
                          <a:spcPct val="115000"/>
                        </a:lnSpc>
                        <a:spcBef>
                          <a:spcPts val="0"/>
                        </a:spcBef>
                        <a:spcAft>
                          <a:spcPts val="1000"/>
                        </a:spcAft>
                      </a:pPr>
                      <a:r>
                        <a:rPr lang="en-US" sz="2200" b="1" dirty="0">
                          <a:effectLst/>
                          <a:latin typeface="Arial" panose="020B0604020202020204" pitchFamily="34" charset="0"/>
                          <a:cs typeface="Arial" panose="020B0604020202020204" pitchFamily="34" charset="0"/>
                        </a:rPr>
                        <a:t>40-49</a:t>
                      </a:r>
                      <a:endParaRPr lang="en-US" sz="2200" b="1" dirty="0">
                        <a:effectLst/>
                        <a:latin typeface="Arial" panose="020B0604020202020204" pitchFamily="34" charset="0"/>
                        <a:ea typeface="Calibri"/>
                        <a:cs typeface="Arial" panose="020B0604020202020204" pitchFamily="34" charset="0"/>
                      </a:endParaRPr>
                    </a:p>
                  </a:txBody>
                  <a:tcPr anchor="ctr"/>
                </a:tc>
              </a:tr>
              <a:tr h="715546">
                <a:tc>
                  <a:txBody>
                    <a:bodyPr/>
                    <a:lstStyle/>
                    <a:p>
                      <a:pPr marL="0" marR="0">
                        <a:lnSpc>
                          <a:spcPct val="115000"/>
                        </a:lnSpc>
                        <a:spcBef>
                          <a:spcPts val="0"/>
                        </a:spcBef>
                        <a:spcAft>
                          <a:spcPts val="1000"/>
                        </a:spcAft>
                      </a:pPr>
                      <a:r>
                        <a:rPr lang="en-US" sz="2000" b="1" dirty="0">
                          <a:effectLst/>
                          <a:latin typeface="Arial" panose="020B0604020202020204" pitchFamily="34" charset="0"/>
                          <a:cs typeface="Arial" panose="020B0604020202020204" pitchFamily="34" charset="0"/>
                        </a:rPr>
                        <a:t>Giảm Oxy nặng</a:t>
                      </a:r>
                      <a:endParaRPr lang="en-US" sz="2000" b="1" dirty="0">
                        <a:effectLst/>
                        <a:latin typeface="Arial" panose="020B0604020202020204" pitchFamily="34" charset="0"/>
                        <a:ea typeface="Calibri"/>
                        <a:cs typeface="Arial" panose="020B0604020202020204" pitchFamily="34" charset="0"/>
                      </a:endParaRPr>
                    </a:p>
                  </a:txBody>
                  <a:tcPr anchor="ctr"/>
                </a:tc>
                <a:tc>
                  <a:txBody>
                    <a:bodyPr/>
                    <a:lstStyle/>
                    <a:p>
                      <a:pPr marL="0" marR="0">
                        <a:lnSpc>
                          <a:spcPct val="115000"/>
                        </a:lnSpc>
                        <a:spcBef>
                          <a:spcPts val="0"/>
                        </a:spcBef>
                        <a:spcAft>
                          <a:spcPts val="1000"/>
                        </a:spcAft>
                      </a:pPr>
                      <a:r>
                        <a:rPr lang="en-US" sz="2000" b="1" dirty="0">
                          <a:effectLst/>
                          <a:latin typeface="Arial" panose="020B0604020202020204" pitchFamily="34" charset="0"/>
                          <a:cs typeface="Arial" panose="020B0604020202020204" pitchFamily="34" charset="0"/>
                        </a:rPr>
                        <a:t>&lt; 45</a:t>
                      </a:r>
                      <a:endParaRPr lang="en-US" sz="2000" b="1" dirty="0">
                        <a:effectLst/>
                        <a:latin typeface="Arial" panose="020B0604020202020204" pitchFamily="34" charset="0"/>
                        <a:ea typeface="Calibri"/>
                        <a:cs typeface="Arial" panose="020B0604020202020204" pitchFamily="34" charset="0"/>
                      </a:endParaRPr>
                    </a:p>
                  </a:txBody>
                  <a:tcPr anchor="ctr"/>
                </a:tc>
                <a:tc>
                  <a:txBody>
                    <a:bodyPr/>
                    <a:lstStyle/>
                    <a:p>
                      <a:pPr marL="0" marR="0">
                        <a:lnSpc>
                          <a:spcPct val="115000"/>
                        </a:lnSpc>
                        <a:spcBef>
                          <a:spcPts val="0"/>
                        </a:spcBef>
                        <a:spcAft>
                          <a:spcPts val="1000"/>
                        </a:spcAft>
                      </a:pPr>
                      <a:r>
                        <a:rPr lang="en-US" sz="2200" b="1" dirty="0">
                          <a:effectLst/>
                          <a:latin typeface="Arial" panose="020B0604020202020204" pitchFamily="34" charset="0"/>
                          <a:cs typeface="Arial" panose="020B0604020202020204" pitchFamily="34" charset="0"/>
                        </a:rPr>
                        <a:t>&lt; 40</a:t>
                      </a:r>
                      <a:endParaRPr lang="en-US" sz="2200" b="1" dirty="0">
                        <a:effectLst/>
                        <a:latin typeface="Arial" panose="020B0604020202020204" pitchFamily="34" charset="0"/>
                        <a:ea typeface="Calibri"/>
                        <a:cs typeface="Arial" panose="020B0604020202020204" pitchFamily="34" charset="0"/>
                      </a:endParaRPr>
                    </a:p>
                  </a:txBody>
                  <a:tcPr anchor="ctr"/>
                </a:tc>
              </a:tr>
            </a:tbl>
          </a:graphicData>
        </a:graphic>
      </p:graphicFrame>
      <p:sp>
        <p:nvSpPr>
          <p:cNvPr id="6" name="Rectangle 1"/>
          <p:cNvSpPr>
            <a:spLocks noChangeArrowheads="1"/>
          </p:cNvSpPr>
          <p:nvPr/>
        </p:nvSpPr>
        <p:spPr bwMode="auto">
          <a:xfrm>
            <a:off x="304800" y="429399"/>
            <a:ext cx="70104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dirty="0" smtClean="0">
                <a:ln>
                  <a:noFill/>
                </a:ln>
                <a:solidFill>
                  <a:srgbClr val="FF0000"/>
                </a:solidFill>
                <a:effectLst/>
                <a:ea typeface="Calibri" pitchFamily="34" charset="0"/>
              </a:rPr>
              <a:t>	</a:t>
            </a:r>
            <a:r>
              <a:rPr kumimoji="0" lang="en-US" altLang="en-US" sz="3600" b="1" i="0" u="none" strike="noStrike" cap="none" normalizeH="0" baseline="0" dirty="0" smtClean="0">
                <a:ln>
                  <a:noFill/>
                </a:ln>
                <a:solidFill>
                  <a:srgbClr val="C00000"/>
                </a:solidFill>
                <a:effectLst/>
                <a:ea typeface="Calibri" pitchFamily="34" charset="0"/>
              </a:rPr>
              <a:t>Các bước đọc khí máu</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lang="en-US" altLang="en-US" sz="2400" dirty="0" smtClean="0">
                <a:solidFill>
                  <a:srgbClr val="FF0000"/>
                </a:solidFill>
                <a:ea typeface="Calibri" pitchFamily="34" charset="0"/>
              </a:rPr>
              <a:t>1. </a:t>
            </a:r>
            <a:r>
              <a:rPr kumimoji="0" lang="en-US" altLang="en-US" sz="2400" i="0" u="none" strike="noStrike" cap="none" normalizeH="0" baseline="0" dirty="0" smtClean="0">
                <a:ln>
                  <a:noFill/>
                </a:ln>
                <a:solidFill>
                  <a:srgbClr val="FF0000"/>
                </a:solidFill>
                <a:effectLst/>
                <a:ea typeface="Calibri" pitchFamily="34" charset="0"/>
              </a:rPr>
              <a:t>Đánh giá suy hô hấp qua chỉ số PaO2</a:t>
            </a:r>
            <a:endParaRPr kumimoji="0" lang="en-US" altLang="en-US" sz="240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233262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8847"/>
            <a:ext cx="9296400" cy="6863417"/>
          </a:xfrm>
          <a:prstGeom prst="rect">
            <a:avLst/>
          </a:prstGeom>
        </p:spPr>
        <p:txBody>
          <a:bodyPr wrap="square">
            <a:spAutoFit/>
          </a:bodyPr>
          <a:lstStyle/>
          <a:p>
            <a:pPr marL="342900" lvl="0" indent="-342900">
              <a:buFont typeface="Symbol" pitchFamily="18" charset="2"/>
              <a:buChar char="¨"/>
            </a:pPr>
            <a:r>
              <a:rPr lang="en-US" sz="2200" b="1" dirty="0" smtClean="0">
                <a:latin typeface="Arial" panose="020B0604020202020204" pitchFamily="34" charset="0"/>
                <a:cs typeface="Arial" panose="020B0604020202020204" pitchFamily="34" charset="0"/>
              </a:rPr>
              <a:t>Khi </a:t>
            </a:r>
            <a:r>
              <a:rPr lang="en-US" sz="2200" b="1" dirty="0">
                <a:latin typeface="Arial" panose="020B0604020202020204" pitchFamily="34" charset="0"/>
                <a:cs typeface="Arial" panose="020B0604020202020204" pitchFamily="34" charset="0"/>
              </a:rPr>
              <a:t>PaO2 giảm, nên xem xét thêm A-aDO2 để đánh giá hiệu quả vận chuyển O2 qua phế nang</a:t>
            </a:r>
            <a:r>
              <a:rPr lang="en-US" sz="2200" b="1" dirty="0" smtClean="0">
                <a:latin typeface="Arial" panose="020B0604020202020204" pitchFamily="34" charset="0"/>
                <a:cs typeface="Arial" panose="020B0604020202020204" pitchFamily="34" charset="0"/>
              </a:rPr>
              <a:t>.</a:t>
            </a:r>
          </a:p>
          <a:p>
            <a:pPr lvl="0"/>
            <a:endParaRPr lang="en-US" sz="2200" dirty="0">
              <a:latin typeface="Arial" panose="020B0604020202020204" pitchFamily="34" charset="0"/>
              <a:cs typeface="Arial" panose="020B0604020202020204" pitchFamily="34" charset="0"/>
            </a:endParaRPr>
          </a:p>
          <a:p>
            <a:pPr marL="342900" indent="-342900">
              <a:buFontTx/>
              <a:buChar char="-"/>
            </a:pPr>
            <a:r>
              <a:rPr lang="en-US" sz="2200" i="1" dirty="0" smtClean="0">
                <a:latin typeface="Arial" panose="020B0604020202020204" pitchFamily="34" charset="0"/>
                <a:cs typeface="Arial" panose="020B0604020202020204" pitchFamily="34" charset="0"/>
              </a:rPr>
              <a:t>Tính </a:t>
            </a:r>
            <a:r>
              <a:rPr lang="en-US" sz="2200" i="1" dirty="0">
                <a:latin typeface="Arial" panose="020B0604020202020204" pitchFamily="34" charset="0"/>
                <a:cs typeface="Arial" panose="020B0604020202020204" pitchFamily="34" charset="0"/>
              </a:rPr>
              <a:t>chênh áp oxy phế nang – động </a:t>
            </a:r>
            <a:r>
              <a:rPr lang="en-US" sz="2200" i="1" dirty="0" smtClean="0">
                <a:latin typeface="Arial" panose="020B0604020202020204" pitchFamily="34" charset="0"/>
                <a:cs typeface="Arial" panose="020B0604020202020204" pitchFamily="34" charset="0"/>
              </a:rPr>
              <a:t>mạch </a:t>
            </a:r>
            <a:r>
              <a:rPr lang="en-US" sz="2200" dirty="0" smtClean="0">
                <a:latin typeface="Arial" panose="020B0604020202020204" pitchFamily="34" charset="0"/>
                <a:cs typeface="Arial" panose="020B0604020202020204" pitchFamily="34" charset="0"/>
              </a:rPr>
              <a:t>(sự </a:t>
            </a:r>
            <a:r>
              <a:rPr lang="en-US" sz="2200" dirty="0">
                <a:latin typeface="Arial" panose="020B0604020202020204" pitchFamily="34" charset="0"/>
                <a:cs typeface="Arial" panose="020B0604020202020204" pitchFamily="34" charset="0"/>
              </a:rPr>
              <a:t>chênh lệch phân áp oxy phế nang PAO2 – </a:t>
            </a:r>
            <a:r>
              <a:rPr lang="en-US" sz="2200" b="1" dirty="0">
                <a:latin typeface="Arial" panose="020B0604020202020204" pitchFamily="34" charset="0"/>
                <a:cs typeface="Arial" panose="020B0604020202020204" pitchFamily="34" charset="0"/>
              </a:rPr>
              <a:t>A</a:t>
            </a:r>
            <a:r>
              <a:rPr lang="en-US" sz="2200" dirty="0">
                <a:latin typeface="Arial" panose="020B0604020202020204" pitchFamily="34" charset="0"/>
                <a:cs typeface="Arial" panose="020B0604020202020204" pitchFamily="34" charset="0"/>
              </a:rPr>
              <a:t>lveolar và phân áp oxy máu động mạch– </a:t>
            </a:r>
            <a:r>
              <a:rPr lang="en-US" sz="2200" b="1" dirty="0">
                <a:latin typeface="Arial" panose="020B0604020202020204" pitchFamily="34" charset="0"/>
                <a:cs typeface="Arial" panose="020B0604020202020204" pitchFamily="34" charset="0"/>
              </a:rPr>
              <a:t>a</a:t>
            </a:r>
            <a:r>
              <a:rPr lang="en-US" sz="2200" dirty="0">
                <a:latin typeface="Arial" panose="020B0604020202020204" pitchFamily="34" charset="0"/>
                <a:cs typeface="Arial" panose="020B0604020202020204" pitchFamily="34" charset="0"/>
              </a:rPr>
              <a:t>rterial gradient) khi PaO2 giảm so với bình thường</a:t>
            </a:r>
            <a:r>
              <a:rPr lang="en-US" sz="2200" dirty="0" smtClean="0">
                <a:latin typeface="Arial" panose="020B0604020202020204" pitchFamily="34" charset="0"/>
                <a:cs typeface="Arial" panose="020B0604020202020204" pitchFamily="34" charset="0"/>
              </a:rPr>
              <a:t>.</a:t>
            </a:r>
          </a:p>
          <a:p>
            <a:endParaRPr lang="en-US" sz="2200" dirty="0">
              <a:latin typeface="Arial" panose="020B0604020202020204" pitchFamily="34" charset="0"/>
              <a:cs typeface="Arial" panose="020B0604020202020204" pitchFamily="34" charset="0"/>
            </a:endParaRPr>
          </a:p>
          <a:p>
            <a:r>
              <a:rPr lang="en-US" sz="2200" b="1" dirty="0">
                <a:solidFill>
                  <a:srgbClr val="C00000"/>
                </a:solidFill>
                <a:latin typeface="Arial" panose="020B0604020202020204" pitchFamily="34" charset="0"/>
                <a:cs typeface="Arial" panose="020B0604020202020204" pitchFamily="34" charset="0"/>
              </a:rPr>
              <a:t>A-a</a:t>
            </a:r>
            <a:r>
              <a:rPr lang="en-US" sz="2200" dirty="0">
                <a:solidFill>
                  <a:srgbClr val="C00000"/>
                </a:solidFill>
                <a:latin typeface="Arial" panose="020B0604020202020204" pitchFamily="34" charset="0"/>
                <a:cs typeface="Arial" panose="020B0604020202020204" pitchFamily="34" charset="0"/>
              </a:rPr>
              <a:t>DO2 = P</a:t>
            </a:r>
            <a:r>
              <a:rPr lang="en-US" sz="2200" b="1" dirty="0">
                <a:solidFill>
                  <a:srgbClr val="C00000"/>
                </a:solidFill>
                <a:latin typeface="Arial" panose="020B0604020202020204" pitchFamily="34" charset="0"/>
                <a:cs typeface="Arial" panose="020B0604020202020204" pitchFamily="34" charset="0"/>
              </a:rPr>
              <a:t>A</a:t>
            </a:r>
            <a:r>
              <a:rPr lang="en-US" sz="2200" dirty="0">
                <a:solidFill>
                  <a:srgbClr val="C00000"/>
                </a:solidFill>
                <a:latin typeface="Arial" panose="020B0604020202020204" pitchFamily="34" charset="0"/>
                <a:cs typeface="Arial" panose="020B0604020202020204" pitchFamily="34" charset="0"/>
              </a:rPr>
              <a:t>O2 – </a:t>
            </a:r>
            <a:r>
              <a:rPr lang="en-US" sz="2200" dirty="0" smtClean="0">
                <a:solidFill>
                  <a:srgbClr val="C00000"/>
                </a:solidFill>
                <a:latin typeface="Arial" panose="020B0604020202020204" pitchFamily="34" charset="0"/>
                <a:cs typeface="Arial" panose="020B0604020202020204" pitchFamily="34" charset="0"/>
              </a:rPr>
              <a:t>P</a:t>
            </a:r>
            <a:r>
              <a:rPr lang="en-US" sz="2200" b="1" dirty="0" smtClean="0">
                <a:solidFill>
                  <a:srgbClr val="C00000"/>
                </a:solidFill>
                <a:latin typeface="Arial" panose="020B0604020202020204" pitchFamily="34" charset="0"/>
                <a:cs typeface="Arial" panose="020B0604020202020204" pitchFamily="34" charset="0"/>
              </a:rPr>
              <a:t>a</a:t>
            </a:r>
            <a:r>
              <a:rPr lang="en-US" sz="2200" dirty="0" smtClean="0">
                <a:solidFill>
                  <a:srgbClr val="C00000"/>
                </a:solidFill>
                <a:latin typeface="Arial" panose="020B0604020202020204" pitchFamily="34" charset="0"/>
                <a:cs typeface="Arial" panose="020B0604020202020204" pitchFamily="34" charset="0"/>
              </a:rPr>
              <a:t>O2 </a:t>
            </a:r>
            <a:r>
              <a:rPr lang="en-US" sz="2200" dirty="0">
                <a:solidFill>
                  <a:srgbClr val="C00000"/>
                </a:solidFill>
                <a:latin typeface="Arial" panose="020B0604020202020204" pitchFamily="34" charset="0"/>
                <a:cs typeface="Arial" panose="020B0604020202020204" pitchFamily="34" charset="0"/>
              </a:rPr>
              <a:t>= (PB – PH2O)*FiO2 – PaCO2/k – PaO2</a:t>
            </a:r>
          </a:p>
          <a:p>
            <a:r>
              <a:rPr lang="en-US" sz="2200" dirty="0">
                <a:solidFill>
                  <a:srgbClr val="C00000"/>
                </a:solidFill>
                <a:latin typeface="Arial" panose="020B0604020202020204" pitchFamily="34" charset="0"/>
                <a:cs typeface="Arial" panose="020B0604020202020204" pitchFamily="34" charset="0"/>
              </a:rPr>
              <a:t>			</a:t>
            </a:r>
            <a:r>
              <a:rPr lang="en-US" sz="2200" dirty="0" smtClean="0">
                <a:solidFill>
                  <a:srgbClr val="C00000"/>
                </a:solidFill>
                <a:latin typeface="Arial" panose="020B0604020202020204" pitchFamily="34" charset="0"/>
                <a:cs typeface="Arial" panose="020B0604020202020204" pitchFamily="34" charset="0"/>
              </a:rPr>
              <a:t>         = </a:t>
            </a:r>
            <a:r>
              <a:rPr lang="en-US" sz="2200" dirty="0">
                <a:solidFill>
                  <a:srgbClr val="C00000"/>
                </a:solidFill>
                <a:latin typeface="Arial" panose="020B0604020202020204" pitchFamily="34" charset="0"/>
                <a:cs typeface="Arial" panose="020B0604020202020204" pitchFamily="34" charset="0"/>
              </a:rPr>
              <a:t>( 760-47)*0.21 –PaCO2/0.8 – PaO2</a:t>
            </a:r>
          </a:p>
          <a:p>
            <a:r>
              <a:rPr lang="en-US" sz="2200" dirty="0">
                <a:solidFill>
                  <a:srgbClr val="C00000"/>
                </a:solidFill>
                <a:latin typeface="Arial" panose="020B0604020202020204" pitchFamily="34" charset="0"/>
                <a:cs typeface="Arial" panose="020B0604020202020204" pitchFamily="34" charset="0"/>
              </a:rPr>
              <a:t> </a:t>
            </a:r>
            <a:r>
              <a:rPr lang="en-US" sz="2200" dirty="0" smtClean="0">
                <a:solidFill>
                  <a:srgbClr val="C00000"/>
                </a:solidFill>
                <a:latin typeface="Arial" panose="020B0604020202020204" pitchFamily="34" charset="0"/>
                <a:cs typeface="Arial" panose="020B0604020202020204" pitchFamily="34" charset="0"/>
              </a:rPr>
              <a:t>			         = </a:t>
            </a:r>
            <a:r>
              <a:rPr lang="en-US" sz="2200" dirty="0">
                <a:solidFill>
                  <a:srgbClr val="C00000"/>
                </a:solidFill>
                <a:latin typeface="Arial" panose="020B0604020202020204" pitchFamily="34" charset="0"/>
                <a:cs typeface="Arial" panose="020B0604020202020204" pitchFamily="34" charset="0"/>
              </a:rPr>
              <a:t>150 – PaCO2/k – </a:t>
            </a:r>
            <a:r>
              <a:rPr lang="en-US" sz="2200" dirty="0" smtClean="0">
                <a:solidFill>
                  <a:srgbClr val="C00000"/>
                </a:solidFill>
                <a:latin typeface="Arial" panose="020B0604020202020204" pitchFamily="34" charset="0"/>
                <a:cs typeface="Arial" panose="020B0604020202020204" pitchFamily="34" charset="0"/>
              </a:rPr>
              <a:t>PaO2</a:t>
            </a:r>
          </a:p>
          <a:p>
            <a:endParaRPr lang="en-US" sz="2200" dirty="0">
              <a:solidFill>
                <a:srgbClr val="C00000"/>
              </a:solidFill>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 k</a:t>
            </a:r>
            <a:r>
              <a:rPr lang="en-US" sz="2200" dirty="0">
                <a:latin typeface="Arial" panose="020B0604020202020204" pitchFamily="34" charset="0"/>
                <a:cs typeface="Arial" panose="020B0604020202020204" pitchFamily="34" charset="0"/>
              </a:rPr>
              <a:t>: hệ số hô hấp ( k=0.8) ; pH20= </a:t>
            </a:r>
            <a:r>
              <a:rPr lang="en-US" sz="2200" dirty="0" smtClean="0">
                <a:latin typeface="Arial" panose="020B0604020202020204" pitchFamily="34" charset="0"/>
                <a:cs typeface="Arial" panose="020B0604020202020204" pitchFamily="34" charset="0"/>
              </a:rPr>
              <a:t>47</a:t>
            </a:r>
          </a:p>
          <a:p>
            <a:r>
              <a:rPr lang="en-US" sz="2200" dirty="0" smtClean="0">
                <a:latin typeface="Arial" panose="020B0604020202020204" pitchFamily="34" charset="0"/>
                <a:cs typeface="Arial" panose="020B0604020202020204" pitchFamily="34" charset="0"/>
              </a:rPr>
              <a:t>- </a:t>
            </a:r>
            <a:r>
              <a:rPr lang="en-US" sz="2200" u="sng" dirty="0">
                <a:latin typeface="Arial" panose="020B0604020202020204" pitchFamily="34" charset="0"/>
                <a:cs typeface="Arial" panose="020B0604020202020204" pitchFamily="34" charset="0"/>
              </a:rPr>
              <a:t>Bình thường: </a:t>
            </a:r>
            <a:r>
              <a:rPr lang="en-US" sz="2200" b="1" dirty="0">
                <a:latin typeface="Arial" panose="020B0604020202020204" pitchFamily="34" charset="0"/>
                <a:cs typeface="Arial" panose="020B0604020202020204" pitchFamily="34" charset="0"/>
              </a:rPr>
              <a:t>A-a</a:t>
            </a:r>
            <a:r>
              <a:rPr lang="en-US" sz="2200" dirty="0">
                <a:latin typeface="Arial" panose="020B0604020202020204" pitchFamily="34" charset="0"/>
                <a:cs typeface="Arial" panose="020B0604020202020204" pitchFamily="34" charset="0"/>
              </a:rPr>
              <a:t>DO2  =&lt;15mmHg ( &lt;30 tuổi) </a:t>
            </a:r>
          </a:p>
          <a:p>
            <a:r>
              <a:rPr lang="en-US" sz="2200" dirty="0">
                <a:latin typeface="Arial" panose="020B0604020202020204" pitchFamily="34" charset="0"/>
                <a:cs typeface="Arial" panose="020B0604020202020204" pitchFamily="34" charset="0"/>
              </a:rPr>
              <a:t>- Cứ tăng 10 tuổi =&gt; </a:t>
            </a:r>
            <a:r>
              <a:rPr lang="en-US" sz="2200" b="1" dirty="0">
                <a:latin typeface="Arial" panose="020B0604020202020204" pitchFamily="34" charset="0"/>
                <a:cs typeface="Arial" panose="020B0604020202020204" pitchFamily="34" charset="0"/>
              </a:rPr>
              <a:t>A-a</a:t>
            </a:r>
            <a:r>
              <a:rPr lang="en-US" sz="2200" dirty="0">
                <a:latin typeface="Arial" panose="020B0604020202020204" pitchFamily="34" charset="0"/>
                <a:cs typeface="Arial" panose="020B0604020202020204" pitchFamily="34" charset="0"/>
              </a:rPr>
              <a:t>DO2 tăng thêm 3mmHg</a:t>
            </a:r>
          </a:p>
          <a:p>
            <a:endParaRPr lang="en-US" sz="2200" dirty="0" smtClean="0">
              <a:latin typeface="Arial" panose="020B0604020202020204" pitchFamily="34" charset="0"/>
              <a:cs typeface="Arial" panose="020B0604020202020204" pitchFamily="34" charset="0"/>
            </a:endParaRPr>
          </a:p>
          <a:p>
            <a:pPr marL="342900" indent="-342900">
              <a:buFont typeface="Symbol" pitchFamily="18" charset="2"/>
              <a:buChar char="Þ"/>
            </a:pPr>
            <a:r>
              <a:rPr lang="en-US" sz="2200" i="1" dirty="0" smtClean="0">
                <a:latin typeface="Arial" panose="020B0604020202020204" pitchFamily="34" charset="0"/>
                <a:cs typeface="Arial" panose="020B0604020202020204" pitchFamily="34" charset="0"/>
              </a:rPr>
              <a:t>Nếu </a:t>
            </a:r>
            <a:r>
              <a:rPr lang="en-US" sz="2200" i="1" dirty="0">
                <a:latin typeface="Arial" panose="020B0604020202020204" pitchFamily="34" charset="0"/>
                <a:cs typeface="Arial" panose="020B0604020202020204" pitchFamily="34" charset="0"/>
              </a:rPr>
              <a:t>A-aDO2 tăng</a:t>
            </a:r>
            <a:r>
              <a:rPr lang="en-US" sz="2200" dirty="0">
                <a:latin typeface="Arial" panose="020B0604020202020204" pitchFamily="34" charset="0"/>
                <a:cs typeface="Arial" panose="020B0604020202020204" pitchFamily="34" charset="0"/>
              </a:rPr>
              <a:t>, thì chứng tỏ có sự tổn thương tại màng phế </a:t>
            </a:r>
            <a:r>
              <a:rPr lang="en-US" sz="2200" dirty="0" smtClean="0">
                <a:latin typeface="Arial" panose="020B0604020202020204" pitchFamily="34" charset="0"/>
                <a:cs typeface="Arial" panose="020B0604020202020204" pitchFamily="34" charset="0"/>
              </a:rPr>
              <a:t>nang</a:t>
            </a:r>
          </a:p>
          <a:p>
            <a:r>
              <a:rPr lang="en-US" sz="2200" dirty="0" smtClean="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xẹp phổi, đông đặc,…) hoặc bệnh lý tim mạch gây cản trở trao đổi oxy tại phổi, dẫn đến sự chênh áp giữa phế nang và máu động mạch. </a:t>
            </a:r>
          </a:p>
          <a:p>
            <a:r>
              <a:rPr lang="en-US" sz="2200" dirty="0">
                <a:latin typeface="Arial" panose="020B0604020202020204" pitchFamily="34" charset="0"/>
                <a:cs typeface="Arial" panose="020B0604020202020204" pitchFamily="34" charset="0"/>
              </a:rPr>
              <a:t>=&gt; </a:t>
            </a:r>
            <a:r>
              <a:rPr lang="en-US" sz="2200" i="1" dirty="0">
                <a:latin typeface="Arial" panose="020B0604020202020204" pitchFamily="34" charset="0"/>
                <a:cs typeface="Arial" panose="020B0604020202020204" pitchFamily="34" charset="0"/>
              </a:rPr>
              <a:t>Nếu A-aDO2 bình thường</a:t>
            </a:r>
            <a:r>
              <a:rPr lang="en-US" sz="2200" dirty="0">
                <a:latin typeface="Arial" panose="020B0604020202020204" pitchFamily="34" charset="0"/>
                <a:cs typeface="Arial" panose="020B0604020202020204" pitchFamily="34" charset="0"/>
              </a:rPr>
              <a:t>, thì chứng tỏ sự chênh áp là do nguyên nhân ngoài phổi gây ra.</a:t>
            </a:r>
          </a:p>
        </p:txBody>
      </p:sp>
    </p:spTree>
    <p:extLst>
      <p:ext uri="{BB962C8B-B14F-4D97-AF65-F5344CB8AC3E}">
        <p14:creationId xmlns:p14="http://schemas.microsoft.com/office/powerpoint/2010/main" val="50415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00"/>
                                        <p:tgtEl>
                                          <p:spTgt spid="4">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wipe(down)">
                                      <p:cBhvr>
                                        <p:cTn id="10" dur="500"/>
                                        <p:tgtEl>
                                          <p:spTgt spid="4">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wipe(down)">
                                      <p:cBhvr>
                                        <p:cTn id="13" dur="500"/>
                                        <p:tgtEl>
                                          <p:spTgt spid="4">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wipe(down)">
                                      <p:cBhvr>
                                        <p:cTn id="16" dur="500"/>
                                        <p:tgtEl>
                                          <p:spTgt spid="4">
                                            <p:txEl>
                                              <p:pRg st="6" end="6"/>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animEffect transition="in" filter="wipe(down)">
                                      <p:cBhvr>
                                        <p:cTn id="19" dur="500"/>
                                        <p:tgtEl>
                                          <p:spTgt spid="4">
                                            <p:txEl>
                                              <p:pRg st="8" end="8"/>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wipe(down)">
                                      <p:cBhvr>
                                        <p:cTn id="22" dur="500"/>
                                        <p:tgtEl>
                                          <p:spTgt spid="4">
                                            <p:txEl>
                                              <p:pRg st="9" end="9"/>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wipe(down)">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wipe(down)">
                                      <p:cBhvr>
                                        <p:cTn id="30" dur="500"/>
                                        <p:tgtEl>
                                          <p:spTgt spid="4">
                                            <p:txEl>
                                              <p:pRg st="12" end="12"/>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wipe(down)">
                                      <p:cBhvr>
                                        <p:cTn id="33" dur="500"/>
                                        <p:tgtEl>
                                          <p:spTgt spid="4">
                                            <p:txEl>
                                              <p:pRg st="13" end="1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
                                            <p:txEl>
                                              <p:pRg st="14" end="14"/>
                                            </p:txEl>
                                          </p:spTgt>
                                        </p:tgtEl>
                                        <p:attrNameLst>
                                          <p:attrName>style.visibility</p:attrName>
                                        </p:attrNameLst>
                                      </p:cBhvr>
                                      <p:to>
                                        <p:strVal val="visible"/>
                                      </p:to>
                                    </p:set>
                                    <p:animEffect transition="in" filter="wipe(down)">
                                      <p:cBhvr>
                                        <p:cTn id="38"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527</TotalTime>
  <Words>3766</Words>
  <Application>Microsoft Office PowerPoint</Application>
  <PresentationFormat>On-screen Show (4:3)</PresentationFormat>
  <Paragraphs>369</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KHÍ MÁU ĐỘNG MẠCH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Khí máu động mạch</dc:title>
  <dc:creator>Thu Nguyen</dc:creator>
  <cp:lastModifiedBy>Thu Nguyen</cp:lastModifiedBy>
  <cp:revision>33</cp:revision>
  <dcterms:created xsi:type="dcterms:W3CDTF">2019-04-16T10:59:48Z</dcterms:created>
  <dcterms:modified xsi:type="dcterms:W3CDTF">2019-04-17T10:10:24Z</dcterms:modified>
</cp:coreProperties>
</file>