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302" r:id="rId6"/>
    <p:sldId id="260" r:id="rId7"/>
    <p:sldId id="296" r:id="rId8"/>
    <p:sldId id="288" r:id="rId9"/>
    <p:sldId id="301" r:id="rId10"/>
    <p:sldId id="289" r:id="rId11"/>
    <p:sldId id="297" r:id="rId12"/>
    <p:sldId id="290" r:id="rId13"/>
    <p:sldId id="298" r:id="rId14"/>
    <p:sldId id="291" r:id="rId15"/>
    <p:sldId id="292" r:id="rId16"/>
    <p:sldId id="299" r:id="rId17"/>
    <p:sldId id="293" r:id="rId18"/>
    <p:sldId id="300" r:id="rId19"/>
    <p:sldId id="294" r:id="rId20"/>
    <p:sldId id="261" r:id="rId21"/>
    <p:sldId id="283" r:id="rId22"/>
    <p:sldId id="263" r:id="rId23"/>
    <p:sldId id="295" r:id="rId24"/>
    <p:sldId id="308" r:id="rId25"/>
    <p:sldId id="309" r:id="rId26"/>
    <p:sldId id="270" r:id="rId27"/>
    <p:sldId id="284" r:id="rId28"/>
    <p:sldId id="304" r:id="rId29"/>
    <p:sldId id="306" r:id="rId30"/>
    <p:sldId id="307" r:id="rId31"/>
    <p:sldId id="305" r:id="rId32"/>
    <p:sldId id="310" r:id="rId33"/>
    <p:sldId id="277" r:id="rId34"/>
    <p:sldId id="311" r:id="rId35"/>
    <p:sldId id="280" r:id="rId36"/>
    <p:sldId id="281" r:id="rId37"/>
    <p:sldId id="282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2CD23-08D6-41CF-84FE-B880CCDFF675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36946-6D98-478D-B8A9-4C55E133B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6946-6D98-478D-B8A9-4C55E133B5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46C607-60BB-4093-8293-4633E31F65B6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4CE97F-9D2F-4F51-8218-A35FB6B79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lip%2006-10-14/Toddler%20Grand%20Mal%20Seizure.mp4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lip%2006-10-14/Absence%20Seizure%20(2).mp4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Clip%2006-10-14/Myoclonic%20Absence%20seizure%20cluster%20Zack%20September%202010.mp4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lip%2006-10-14/NEONATAL%20SEIZURES%20-%20FOCAL%20CLONIC.mp4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Clip%2006-10-14/Lennox%20Gastaut%20Syndrome%20(multiple%20seizures%20and%20autistic).mp4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Clip%2006-10-14/infantile%20spasms%20%20%20West%20Syndrome.mp4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38600"/>
            <a:ext cx="8839200" cy="18288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dirty="0" smtClean="0">
                <a:latin typeface="Lucida Calligraphy" pitchFamily="66" charset="0"/>
                <a:cs typeface="Times New Roman" pitchFamily="18" charset="0"/>
              </a:rPr>
              <a:t/>
            </a:r>
            <a:br>
              <a:rPr lang="en-US" sz="5300" dirty="0" smtClean="0">
                <a:latin typeface="Lucida Calligraphy" pitchFamily="66" charset="0"/>
                <a:cs typeface="Times New Roman" pitchFamily="18" charset="0"/>
              </a:rPr>
            </a:br>
            <a:r>
              <a:rPr lang="en-US" sz="5300" dirty="0" smtClean="0">
                <a:latin typeface="Lucida Calligraphy" pitchFamily="66" charset="0"/>
                <a:cs typeface="Times New Roman" pitchFamily="18" charset="0"/>
              </a:rPr>
              <a:t/>
            </a:r>
            <a:br>
              <a:rPr lang="en-US" sz="5300" dirty="0" smtClean="0">
                <a:latin typeface="Lucida Calligraphy" pitchFamily="66" charset="0"/>
                <a:cs typeface="Times New Roman" pitchFamily="18" charset="0"/>
              </a:rPr>
            </a:br>
            <a:r>
              <a:rPr lang="en-US" sz="5300" dirty="0" smtClean="0">
                <a:latin typeface="Lucida Calligraphy" pitchFamily="66" charset="0"/>
                <a:cs typeface="Times New Roman" pitchFamily="18" charset="0"/>
              </a:rPr>
              <a:t/>
            </a:r>
            <a:br>
              <a:rPr lang="en-US" sz="5300" dirty="0" smtClean="0">
                <a:latin typeface="Lucida Calligraphy" pitchFamily="66" charset="0"/>
                <a:cs typeface="Times New Roman" pitchFamily="18" charset="0"/>
              </a:rPr>
            </a:br>
            <a:r>
              <a:rPr lang="en-US" sz="5300" dirty="0" smtClean="0">
                <a:latin typeface="Lucida Calligraphy" pitchFamily="66" charset="0"/>
                <a:cs typeface="Times New Roman" pitchFamily="18" charset="0"/>
              </a:rPr>
              <a:t/>
            </a:r>
            <a:br>
              <a:rPr lang="en-US" sz="5300" dirty="0" smtClean="0">
                <a:latin typeface="Lucida Calligraphy" pitchFamily="66" charset="0"/>
                <a:cs typeface="Times New Roman" pitchFamily="18" charset="0"/>
              </a:rPr>
            </a:br>
            <a:r>
              <a:rPr lang="en-US" sz="62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6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6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1" dirty="0" err="1" smtClean="0">
                <a:latin typeface="Times New Roman" pitchFamily="18" charset="0"/>
                <a:cs typeface="Times New Roman" pitchFamily="18" charset="0"/>
              </a:rPr>
              <a:t>cơn</a:t>
            </a:r>
            <a:r>
              <a:rPr lang="en-US" sz="6200" b="1" dirty="0" smtClean="0">
                <a:latin typeface="Times New Roman" pitchFamily="18" charset="0"/>
                <a:cs typeface="Times New Roman" pitchFamily="18" charset="0"/>
              </a:rPr>
              <a:t> co </a:t>
            </a:r>
            <a:r>
              <a:rPr lang="en-US" sz="6200" b="1" dirty="0" err="1" smtClean="0">
                <a:latin typeface="Times New Roman" pitchFamily="18" charset="0"/>
                <a:cs typeface="Times New Roman" pitchFamily="18" charset="0"/>
              </a:rPr>
              <a:t>giật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BSNT38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: PGS.TS.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Classification of seizures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cục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bộ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giản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764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Đó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ngắn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gọi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 </a:t>
            </a:r>
            <a:r>
              <a:rPr lang="en-US" sz="2800" dirty="0" err="1" smtClean="0">
                <a:latin typeface="Calibri" pitchFamily="34" charset="0"/>
              </a:rPr>
              <a:t>triệu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chứng</a:t>
            </a:r>
            <a:r>
              <a:rPr lang="en-US" sz="2800" dirty="0" smtClean="0">
                <a:latin typeface="Calibri" pitchFamily="34" charset="0"/>
              </a:rPr>
              <a:t> “</a:t>
            </a:r>
            <a:r>
              <a:rPr lang="en-US" sz="2800" dirty="0" err="1" smtClean="0">
                <a:latin typeface="Calibri" pitchFamily="34" charset="0"/>
              </a:rPr>
              <a:t>tiền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triệu</a:t>
            </a:r>
            <a:r>
              <a:rPr lang="en-US" sz="2800" dirty="0" smtClean="0">
                <a:latin typeface="Calibri" pitchFamily="34" charset="0"/>
              </a:rPr>
              <a:t>”  </a:t>
            </a:r>
            <a:r>
              <a:rPr lang="en-US" sz="2800" dirty="0" err="1" smtClean="0">
                <a:latin typeface="Calibri" pitchFamily="34" charset="0"/>
              </a:rPr>
              <a:t>xảy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trước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toàn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phức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tạp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hoặc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cứng-giật</a:t>
            </a:r>
            <a:r>
              <a:rPr lang="en-US" sz="2800" dirty="0" smtClean="0">
                <a:latin typeface="Calibri" pitchFamily="34" charset="0"/>
              </a:rPr>
              <a:t> rung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52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mất</a:t>
            </a:r>
            <a:r>
              <a:rPr lang="en-US" sz="2800" dirty="0" smtClean="0">
                <a:latin typeface="Calibri" pitchFamily="34" charset="0"/>
              </a:rPr>
              <a:t> ý </a:t>
            </a:r>
            <a:r>
              <a:rPr lang="en-US" sz="2800" dirty="0" err="1" smtClean="0">
                <a:latin typeface="Calibri" pitchFamily="34" charset="0"/>
              </a:rPr>
              <a:t>thức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kéo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dài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chừng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phút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gồm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triệu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chứng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về</a:t>
            </a:r>
            <a:r>
              <a:rPr lang="en-US" sz="2800" dirty="0" smtClean="0">
                <a:latin typeface="Calibri" pitchFamily="34" charset="0"/>
              </a:rPr>
              <a:t>: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46482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Cảm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tê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cứng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cảm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bỏng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rát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ở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phần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thể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Vận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nhanh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chi,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mặt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tăng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nhịp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tim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nôn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Tâm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thần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thanh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…), lo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lắng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hoặc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sợ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hãi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NhuongPT\Desktop\simple-partial-seizu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756400" cy="4951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cục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bộ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phức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hợp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52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thay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đổi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phụ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thuộc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vị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trí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khởi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lan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truyền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não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743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Rất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cục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bộ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phức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hợp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bằng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nhìn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vô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cảm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mất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cảm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xúc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33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hợp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với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mất</a:t>
            </a:r>
            <a:r>
              <a:rPr lang="en-US" sz="2800" dirty="0" smtClean="0">
                <a:latin typeface="Calibri" pitchFamily="34" charset="0"/>
              </a:rPr>
              <a:t> ý </a:t>
            </a:r>
            <a:r>
              <a:rPr lang="en-US" sz="2800" dirty="0" err="1" smtClean="0">
                <a:latin typeface="Calibri" pitchFamily="34" charset="0"/>
              </a:rPr>
              <a:t>thức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4196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Thỉnh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thoảng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hành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bình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lặp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lại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số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hành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thấy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như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nhai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bồn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chồn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đi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vòng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quanh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nói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lầm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bầm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903893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Mỗi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từ</a:t>
            </a:r>
            <a:r>
              <a:rPr lang="en-US" sz="2800" dirty="0" smtClean="0">
                <a:latin typeface="Calibri" pitchFamily="34" charset="0"/>
              </a:rPr>
              <a:t> 30s </a:t>
            </a:r>
            <a:r>
              <a:rPr lang="en-US" sz="2800" dirty="0" err="1" smtClean="0">
                <a:latin typeface="Calibri" pitchFamily="34" charset="0"/>
              </a:rPr>
              <a:t>đến</a:t>
            </a:r>
            <a:r>
              <a:rPr lang="en-US" sz="2800" dirty="0" smtClean="0">
                <a:latin typeface="Calibri" pitchFamily="34" charset="0"/>
              </a:rPr>
              <a:t> 3 </a:t>
            </a:r>
            <a:r>
              <a:rPr lang="en-US" sz="2800" dirty="0" err="1" smtClean="0">
                <a:latin typeface="Calibri" pitchFamily="34" charset="0"/>
              </a:rPr>
              <a:t>phút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</a:rPr>
              <a:t>Sau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lú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lẫn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nhớ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gì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về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huongPT\Desktop\Temporal-Epileps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48419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toàn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thể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loại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toàn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</a:rPr>
              <a:t>Nó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xảy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phóng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xảy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r>
              <a:rPr lang="en-US" sz="2800" dirty="0" smtClean="0">
                <a:latin typeface="Calibri" pitchFamily="34" charset="0"/>
              </a:rPr>
              <a:t> ở </a:t>
            </a:r>
            <a:r>
              <a:rPr lang="en-US" sz="2800" dirty="0" err="1" smtClean="0">
                <a:latin typeface="Calibri" pitchFamily="34" charset="0"/>
              </a:rPr>
              <a:t>cả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hai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cầu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048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nhân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mất</a:t>
            </a:r>
            <a:r>
              <a:rPr lang="en-US" sz="2800" dirty="0" smtClean="0">
                <a:latin typeface="Calibri" pitchFamily="34" charset="0"/>
              </a:rPr>
              <a:t> ý </a:t>
            </a:r>
            <a:r>
              <a:rPr lang="en-US" sz="2800" dirty="0" err="1" smtClean="0">
                <a:latin typeface="Calibri" pitchFamily="34" charset="0"/>
              </a:rPr>
              <a:t>thức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ngay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25205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toàn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cũng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xảy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sau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cục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bộ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giản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hoặc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phức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hợp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gọi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cứng-giật</a:t>
            </a:r>
            <a:r>
              <a:rPr lang="en-US" sz="2800" dirty="0" smtClean="0">
                <a:latin typeface="Calibri" pitchFamily="34" charset="0"/>
              </a:rPr>
              <a:t> rung </a:t>
            </a:r>
            <a:r>
              <a:rPr lang="en-US" sz="2800" dirty="0" err="1" smtClean="0">
                <a:latin typeface="Calibri" pitchFamily="34" charset="0"/>
              </a:rPr>
              <a:t>toàn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thứ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phát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cứng-giật</a:t>
            </a:r>
            <a:r>
              <a:rPr lang="en-US" dirty="0" smtClean="0">
                <a:latin typeface="Calibri" pitchFamily="34" charset="0"/>
              </a:rPr>
              <a:t> rung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1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Đây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nhận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thấy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nhất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</a:rPr>
              <a:t>Nó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bằng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mất</a:t>
            </a:r>
            <a:r>
              <a:rPr lang="en-US" sz="2800" dirty="0" smtClean="0">
                <a:latin typeface="Calibri" pitchFamily="34" charset="0"/>
              </a:rPr>
              <a:t> ý </a:t>
            </a:r>
            <a:r>
              <a:rPr lang="en-US" sz="2800" dirty="0" err="1" smtClean="0">
                <a:latin typeface="Calibri" pitchFamily="34" charset="0"/>
              </a:rPr>
              <a:t>thức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xảy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khóc</a:t>
            </a:r>
            <a:r>
              <a:rPr lang="en-US" sz="2800" dirty="0" smtClean="0">
                <a:latin typeface="Calibri" pitchFamily="34" charset="0"/>
              </a:rPr>
              <a:t> to.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Nếu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đang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đứng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ngã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cả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người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cứng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theo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sau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67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thở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hoặc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ngừng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thở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gây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tím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môi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toàn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thân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181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kéo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dài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khoảng</a:t>
            </a:r>
            <a:r>
              <a:rPr lang="en-US" sz="2800" dirty="0" smtClean="0">
                <a:latin typeface="Calibri" pitchFamily="34" charset="0"/>
              </a:rPr>
              <a:t> 2 </a:t>
            </a:r>
            <a:r>
              <a:rPr lang="en-US" sz="2800" dirty="0" err="1" smtClean="0">
                <a:latin typeface="Calibri" pitchFamily="34" charset="0"/>
              </a:rPr>
              <a:t>phút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hoặc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hơn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sau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sẽ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mất</a:t>
            </a:r>
            <a:r>
              <a:rPr lang="en-US" sz="2800" dirty="0" smtClean="0">
                <a:latin typeface="Calibri" pitchFamily="34" charset="0"/>
              </a:rPr>
              <a:t> ý </a:t>
            </a:r>
            <a:r>
              <a:rPr lang="en-US" sz="2800" dirty="0" err="1" smtClean="0">
                <a:latin typeface="Calibri" pitchFamily="34" charset="0"/>
              </a:rPr>
              <a:t>thức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kích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ngủ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NhuongPT\Desktop\generalized-tonic-clonic-seizure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013" y="1165225"/>
            <a:ext cx="5945187" cy="52387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3622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Video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vắng</a:t>
            </a:r>
            <a:r>
              <a:rPr lang="en-US" dirty="0" smtClean="0">
                <a:latin typeface="Calibri" pitchFamily="34" charset="0"/>
              </a:rPr>
              <a:t> ý </a:t>
            </a:r>
            <a:r>
              <a:rPr lang="en-US" dirty="0" err="1" smtClean="0">
                <a:latin typeface="Calibri" pitchFamily="34" charset="0"/>
              </a:rPr>
              <a:t>thức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52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xuất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hiện</a:t>
            </a:r>
            <a:r>
              <a:rPr lang="en-US" sz="2800" dirty="0" smtClean="0">
                <a:latin typeface="Calibri" pitchFamily="34" charset="0"/>
              </a:rPr>
              <a:t> ở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em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như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tập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trung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Nó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đặc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trưng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bởi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nhìn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chằm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chằm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vô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cảm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trả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lời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hoặc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ngừng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hành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họ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đang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làm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số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hoặc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trợn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mắt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76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kéo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dài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từ</a:t>
            </a:r>
            <a:r>
              <a:rPr lang="en-US" sz="2800" dirty="0" smtClean="0">
                <a:latin typeface="Calibri" pitchFamily="34" charset="0"/>
              </a:rPr>
              <a:t> 2 </a:t>
            </a:r>
            <a:r>
              <a:rPr lang="en-US" sz="2800" dirty="0" err="1" smtClean="0">
                <a:latin typeface="Calibri" pitchFamily="34" charset="0"/>
              </a:rPr>
              <a:t>đến</a:t>
            </a:r>
            <a:r>
              <a:rPr lang="en-US" sz="2800" dirty="0" smtClean="0">
                <a:latin typeface="Calibri" pitchFamily="34" charset="0"/>
              </a:rPr>
              <a:t> 10s.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638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tỉnh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ngay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sau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đấy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tiếp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tục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hoạt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trước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đó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nhớ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gì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về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NhuongPT\Desktop\absence seiz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1444625"/>
            <a:ext cx="5487988" cy="52387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315200" y="48768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Video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cứng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mất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trương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lực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cứng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của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làm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cứng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người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ngã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nếu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đang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đứng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048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tỉnh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nhanh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nhưng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bị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thương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657600"/>
            <a:ext cx="6668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cứng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thể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xảy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giấc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ngủ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648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trương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lực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của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3340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sẽ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trở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mềm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nhũn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ngã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trước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nên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mặt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bị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thương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mất</a:t>
            </a:r>
            <a:r>
              <a:rPr lang="en-US" sz="2800" dirty="0" smtClean="0">
                <a:latin typeface="Calibri" pitchFamily="34" charset="0"/>
              </a:rPr>
              <a:t> ý </a:t>
            </a:r>
            <a:r>
              <a:rPr lang="en-US" sz="2800" dirty="0" err="1" smtClean="0">
                <a:latin typeface="Calibri" pitchFamily="34" charset="0"/>
              </a:rPr>
              <a:t>thức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sẽ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tỉnh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nhanh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chóng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490990"/>
            <a:ext cx="23517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Times New Roman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cứng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191000"/>
            <a:ext cx="3178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mất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trương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lực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25" grpId="0"/>
      <p:bldP spid="6" grpId="0"/>
      <p:bldP spid="7" grpId="0"/>
      <p:bldP spid="8" grpId="0"/>
      <p:bldP spid="1026" grpId="0"/>
      <p:bldP spid="10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Định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nghĩa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521024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quá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trình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bệnh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lý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mạn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tính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đặc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trưng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sự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xuất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hiện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ít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nhất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cách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nhau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trên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24h,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không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liên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quan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đến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tổn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thương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cấp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tính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hay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rối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loạn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chuyển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hóa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429000"/>
            <a:ext cx="899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động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là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biểu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hiện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của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sự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phóng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điện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quá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mức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nhất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thời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và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kịch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phát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của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các</a:t>
            </a:r>
            <a:r>
              <a:rPr lang="en-US" sz="2800" dirty="0">
                <a:latin typeface="Calibri" pitchFamily="34" charset="0"/>
              </a:rPr>
              <a:t> neuron </a:t>
            </a:r>
            <a:r>
              <a:rPr lang="en-US" sz="2800" dirty="0" err="1">
                <a:latin typeface="Calibri" pitchFamily="34" charset="0"/>
              </a:rPr>
              <a:t>thần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 ở </a:t>
            </a:r>
            <a:r>
              <a:rPr lang="en-US" sz="2800" dirty="0" err="1">
                <a:latin typeface="Calibri" pitchFamily="34" charset="0"/>
              </a:rPr>
              <a:t>vỏ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não</a:t>
            </a:r>
            <a:r>
              <a:rPr lang="en-US" sz="2400" dirty="0" smtClean="0">
                <a:latin typeface="Calibri" pitchFamily="34" charset="0"/>
              </a:rPr>
              <a:t>.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495800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biểu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hiện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vận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động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nhận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thức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bất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thường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về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cảm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giác</a:t>
            </a:r>
            <a:r>
              <a:rPr lang="en-US" sz="2800" dirty="0">
                <a:latin typeface="Calibri" pitchFamily="34" charset="0"/>
              </a:rPr>
              <a:t> hay </a:t>
            </a:r>
            <a:r>
              <a:rPr lang="en-US" sz="2800" dirty="0" err="1">
                <a:latin typeface="Calibri" pitchFamily="34" charset="0"/>
              </a:rPr>
              <a:t>tâm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thần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các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rối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loạn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của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hệ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thần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tự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mất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ngôn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ngữ</a:t>
            </a:r>
            <a:r>
              <a:rPr lang="en-US" sz="2800" dirty="0">
                <a:latin typeface="Calibri" pitchFamily="34" charset="0"/>
              </a:rPr>
              <a:t>, hay </a:t>
            </a:r>
            <a:r>
              <a:rPr lang="en-US" sz="2800" dirty="0" err="1">
                <a:latin typeface="Calibri" pitchFamily="34" charset="0"/>
              </a:rPr>
              <a:t>giảm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trương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lực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cơ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nhất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thời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có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thể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xảy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ra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riêng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biệt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hoặc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kết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hợp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đôi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khi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tiến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triển</a:t>
            </a:r>
            <a:r>
              <a:rPr lang="en-US" sz="2800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cơ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" y="1537157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Calibri" pitchFamily="34" charset="0"/>
                <a:cs typeface="Times New Roman"/>
              </a:rPr>
              <a:t>●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Myoclonic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xuất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phát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từ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tiếng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Lạp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myo:cơ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clonic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nhanh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co </a:t>
            </a:r>
            <a:r>
              <a:rPr lang="en-US" sz="2800" dirty="0" err="1">
                <a:latin typeface="Calibri" pitchFamily="34" charset="0"/>
              </a:rPr>
              <a:t>giật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không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theo</a:t>
            </a:r>
            <a:r>
              <a:rPr lang="en-US" sz="2800" dirty="0">
                <a:latin typeface="Calibri" pitchFamily="34" charset="0"/>
              </a:rPr>
              <a:t> ý </a:t>
            </a:r>
            <a:r>
              <a:rPr lang="en-US" sz="2800" dirty="0" err="1">
                <a:latin typeface="Calibri" pitchFamily="34" charset="0"/>
              </a:rPr>
              <a:t>muốn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của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một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cơ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hoặc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của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một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nhóm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ngột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>
                <a:latin typeface="Calibri" pitchFamily="34" charset="0"/>
              </a:rPr>
              <a:t>Là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một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triệu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chứng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lâm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sàng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không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phải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là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một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6563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Nó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có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thể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xảy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ra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toàn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thể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hoặc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chỉ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cục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bộ</a:t>
            </a:r>
            <a:r>
              <a:rPr lang="en-US" sz="2800" dirty="0">
                <a:latin typeface="Calibri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724400"/>
            <a:ext cx="8191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giật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cũng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có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thể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mạnh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giống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như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mình</a:t>
            </a:r>
            <a:r>
              <a:rPr lang="en-US" sz="2800" dirty="0" smtClean="0">
                <a:latin typeface="Calibri" pitchFamily="34" charset="0"/>
              </a:rPr>
              <a:t>,</a:t>
            </a:r>
          </a:p>
          <a:p>
            <a:r>
              <a:rPr lang="en-US" sz="2800" dirty="0" err="1">
                <a:latin typeface="Calibri" pitchFamily="34" charset="0"/>
              </a:rPr>
              <a:t>g</a:t>
            </a:r>
            <a:r>
              <a:rPr lang="en-US" sz="2800" dirty="0" err="1" smtClean="0">
                <a:latin typeface="Calibri" pitchFamily="34" charset="0"/>
              </a:rPr>
              <a:t>iống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như</a:t>
            </a:r>
            <a:r>
              <a:rPr lang="en-US" sz="2800" dirty="0" smtClean="0">
                <a:latin typeface="Calibri" pitchFamily="34" charset="0"/>
              </a:rPr>
              <a:t> shock </a:t>
            </a:r>
            <a:r>
              <a:rPr lang="en-US" sz="2800" dirty="0" err="1" smtClean="0">
                <a:latin typeface="Calibri" pitchFamily="34" charset="0"/>
              </a:rPr>
              <a:t>điện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7913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Nguồn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gốc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từ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vỏ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não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dưới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vỏ</a:t>
            </a:r>
            <a:r>
              <a:rPr lang="en-US" sz="2800" dirty="0" smtClean="0">
                <a:latin typeface="Calibri" pitchFamily="34" charset="0"/>
              </a:rPr>
              <a:t>,</a:t>
            </a:r>
          </a:p>
          <a:p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tủy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sống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hoặc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ngoại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biên</a:t>
            </a:r>
            <a:endParaRPr lang="en-US" sz="2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4384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video</a:t>
            </a:r>
            <a:endParaRPr lang="en-US" dirty="0"/>
          </a:p>
        </p:txBody>
      </p:sp>
      <p:pic>
        <p:nvPicPr>
          <p:cNvPr id="1027" name="Picture 3" descr="C:\Users\NhuongPT\Desktop\myo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70660"/>
            <a:ext cx="7018638" cy="5387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>
                <a:latin typeface="Calibri" pitchFamily="34" charset="0"/>
              </a:rPr>
              <a:t>Nguyên</a:t>
            </a:r>
            <a:r>
              <a:rPr lang="en-US" sz="4200" dirty="0" smtClean="0">
                <a:latin typeface="Calibri" pitchFamily="34" charset="0"/>
              </a:rPr>
              <a:t> </a:t>
            </a:r>
            <a:r>
              <a:rPr lang="en-US" sz="4200" dirty="0" err="1" smtClean="0">
                <a:latin typeface="Calibri" pitchFamily="34" charset="0"/>
              </a:rPr>
              <a:t>nhân</a:t>
            </a:r>
            <a:r>
              <a:rPr lang="en-US" sz="4200" dirty="0" smtClean="0">
                <a:latin typeface="Calibri" pitchFamily="34" charset="0"/>
              </a:rPr>
              <a:t> </a:t>
            </a:r>
            <a:r>
              <a:rPr lang="en-US" sz="4200" dirty="0" err="1" smtClean="0">
                <a:latin typeface="Calibri" pitchFamily="34" charset="0"/>
              </a:rPr>
              <a:t>của</a:t>
            </a:r>
            <a:r>
              <a:rPr lang="en-US" sz="4200" dirty="0" smtClean="0">
                <a:latin typeface="Calibri" pitchFamily="34" charset="0"/>
              </a:rPr>
              <a:t> </a:t>
            </a:r>
            <a:r>
              <a:rPr lang="en-US" sz="4200" dirty="0" err="1" smtClean="0">
                <a:latin typeface="Calibri" pitchFamily="34" charset="0"/>
              </a:rPr>
              <a:t>động</a:t>
            </a:r>
            <a:r>
              <a:rPr lang="en-US" sz="4200" dirty="0" smtClean="0">
                <a:latin typeface="Calibri" pitchFamily="34" charset="0"/>
              </a:rPr>
              <a:t> </a:t>
            </a:r>
            <a:r>
              <a:rPr lang="en-US" sz="4200" dirty="0" err="1" smtClean="0">
                <a:latin typeface="Calibri" pitchFamily="34" charset="0"/>
              </a:rPr>
              <a:t>kinh</a:t>
            </a:r>
            <a:r>
              <a:rPr lang="en-US" sz="4200" dirty="0" smtClean="0">
                <a:latin typeface="Calibri" pitchFamily="34" charset="0"/>
              </a:rPr>
              <a:t> </a:t>
            </a:r>
            <a:r>
              <a:rPr lang="en-US" sz="4200" dirty="0" err="1" smtClean="0">
                <a:latin typeface="Calibri" pitchFamily="34" charset="0"/>
              </a:rPr>
              <a:t>giật</a:t>
            </a:r>
            <a:r>
              <a:rPr lang="en-US" sz="4200" dirty="0" smtClean="0">
                <a:latin typeface="Calibri" pitchFamily="34" charset="0"/>
              </a:rPr>
              <a:t> </a:t>
            </a:r>
            <a:r>
              <a:rPr lang="en-US" sz="4200" dirty="0" err="1" smtClean="0">
                <a:latin typeface="Calibri" pitchFamily="34" charset="0"/>
              </a:rPr>
              <a:t>cơ</a:t>
            </a:r>
            <a:endParaRPr lang="en-US" sz="4200" dirty="0">
              <a:latin typeface="Calibri" pitchFamily="34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1643390"/>
            <a:ext cx="74151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thể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nguyên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nhân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truyền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hoặc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mắc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phải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438400"/>
            <a:ext cx="8915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giật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cơ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có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thể</a:t>
            </a:r>
            <a:r>
              <a:rPr lang="en-US" sz="2800" dirty="0">
                <a:latin typeface="Calibri" pitchFamily="34" charset="0"/>
              </a:rPr>
              <a:t> do </a:t>
            </a:r>
            <a:r>
              <a:rPr lang="en-US" sz="2800" dirty="0" err="1">
                <a:latin typeface="Calibri" pitchFamily="34" charset="0"/>
              </a:rPr>
              <a:t>nguyên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nhân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nhiễm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trùng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tổn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thương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não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hoặc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tủy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sống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đột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quỵ</a:t>
            </a:r>
            <a:r>
              <a:rPr lang="en-US" sz="2800" dirty="0">
                <a:latin typeface="Calibri" pitchFamily="34" charset="0"/>
              </a:rPr>
              <a:t>, u </a:t>
            </a:r>
            <a:r>
              <a:rPr lang="en-US" sz="2800" dirty="0" err="1">
                <a:latin typeface="Calibri" pitchFamily="34" charset="0"/>
              </a:rPr>
              <a:t>não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suy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thận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hoặc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gan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bệnh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dự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trữ</a:t>
            </a:r>
            <a:r>
              <a:rPr lang="en-US" sz="2800" dirty="0">
                <a:latin typeface="Calibri" pitchFamily="34" charset="0"/>
              </a:rPr>
              <a:t> lipid, </a:t>
            </a:r>
            <a:r>
              <a:rPr lang="en-US" sz="2800" dirty="0" err="1">
                <a:latin typeface="Calibri" pitchFamily="34" charset="0"/>
              </a:rPr>
              <a:t>hóa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chất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ngộ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độc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thuốc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hoặc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các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rối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loạn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khác</a:t>
            </a:r>
            <a:r>
              <a:rPr lang="en-US" sz="2800" dirty="0">
                <a:latin typeface="Calibri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267200"/>
            <a:ext cx="899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truyền</a:t>
            </a:r>
            <a:r>
              <a:rPr lang="en-US" sz="2800" dirty="0" smtClean="0">
                <a:latin typeface="Calibri" pitchFamily="34" charset="0"/>
              </a:rPr>
              <a:t>: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Lafora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Unverricht-Lundborg</a:t>
            </a:r>
            <a:r>
              <a:rPr lang="en-US" sz="2800" dirty="0" smtClean="0">
                <a:latin typeface="Calibri" pitchFamily="34" charset="0"/>
              </a:rPr>
              <a:t>, JME…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102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 do </a:t>
            </a:r>
            <a:r>
              <a:rPr lang="en-US" sz="2800" dirty="0" err="1">
                <a:latin typeface="Calibri" pitchFamily="34" charset="0"/>
              </a:rPr>
              <a:t>mắc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phải</a:t>
            </a:r>
            <a:r>
              <a:rPr lang="en-US" sz="2800" dirty="0">
                <a:latin typeface="Calibri" pitchFamily="34" charset="0"/>
              </a:rPr>
              <a:t> hay </a:t>
            </a:r>
            <a:r>
              <a:rPr lang="en-US" sz="2800" dirty="0" err="1">
                <a:latin typeface="Calibri" pitchFamily="34" charset="0"/>
              </a:rPr>
              <a:t>gặp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truyền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5936" cy="9906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Một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số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điểm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quan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trọng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0" y="1580347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Hầu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hết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đều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kéo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dài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khoảng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1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3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phút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mặc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dù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sau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thể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tỉnh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Tình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trạng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kiệt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sức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thường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xảy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sau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đặc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biệt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cứng-giật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rung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trẻ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cần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ngủ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hoặc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nghỉ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36576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dừng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hoặc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giảm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giữ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bộ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ngừng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cách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nhiên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724400"/>
            <a:ext cx="9146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cấp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cứu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dùng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thuốc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kéo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dài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715000"/>
            <a:ext cx="9146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Sau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hầu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nhớ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chút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chuyện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xảy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/>
      <p:bldP spid="55298" grpId="0"/>
      <p:bldP spid="55299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Co </a:t>
            </a:r>
            <a:r>
              <a:rPr lang="en-US" dirty="0" err="1" smtClean="0">
                <a:latin typeface="Calibri" pitchFamily="34" charset="0"/>
              </a:rPr>
              <a:t>giật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sơ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sinh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00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cùng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não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sinh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tỷ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lệ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càng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cao</a:t>
            </a:r>
            <a:r>
              <a:rPr lang="en-US" sz="2800" dirty="0" smtClean="0">
                <a:latin typeface="Calibri" pitchFamily="34" charset="0"/>
              </a:rPr>
              <a:t> ở </a:t>
            </a:r>
            <a:r>
              <a:rPr lang="en-US" sz="2800" dirty="0" err="1" smtClean="0">
                <a:latin typeface="Calibri" pitchFamily="34" charset="0"/>
              </a:rPr>
              <a:t>sơ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sinh</a:t>
            </a:r>
            <a:r>
              <a:rPr lang="en-US" sz="2800" dirty="0" smtClean="0">
                <a:latin typeface="Calibri" pitchFamily="34" charset="0"/>
              </a:rPr>
              <a:t> non </a:t>
            </a:r>
            <a:r>
              <a:rPr lang="en-US" sz="2800" dirty="0" err="1" smtClean="0">
                <a:latin typeface="Calibri" pitchFamily="34" charset="0"/>
              </a:rPr>
              <a:t>tháng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590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bị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não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sinh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nặng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kín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đáo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0" y="32004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thể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giới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mất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nhiên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hoặc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khi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nguyên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nhân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được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giải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quyết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4114800"/>
            <a:ext cx="69492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Tỷ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lệ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tử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vong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30%,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chứng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khoảng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50%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4611231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rung: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cục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bộ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co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nửa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thân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co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trục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thân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cứng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cục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bộ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toàn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thể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cơ:cục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bộ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toàn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thể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vận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phát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âm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lưỡi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mắt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vận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58674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video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6758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7585" grpId="0"/>
      <p:bldP spid="67586" grpId="0"/>
      <p:bldP spid="675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00200"/>
            <a:ext cx="2426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Nguyên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nhân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228600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HIE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Nhiễm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trùng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màng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Bệnh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mạch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máu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Chảy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máu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sọ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Bệnh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chuyển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hóa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sản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Chấn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thương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phát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Hội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chứng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gồm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đình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6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Hội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chứng</a:t>
            </a:r>
            <a:r>
              <a:rPr lang="en-US" dirty="0" smtClean="0">
                <a:latin typeface="Calibri" pitchFamily="34" charset="0"/>
              </a:rPr>
              <a:t> Lennox-</a:t>
            </a:r>
            <a:r>
              <a:rPr lang="en-US" dirty="0" err="1" smtClean="0">
                <a:latin typeface="Calibri" pitchFamily="34" charset="0"/>
              </a:rPr>
              <a:t>Gastaut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52600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trong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những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hội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chứng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động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nặng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nhất</a:t>
            </a:r>
            <a:r>
              <a:rPr lang="en-US" sz="2800" dirty="0">
                <a:latin typeface="Calibri" pitchFamily="34" charset="0"/>
              </a:rPr>
              <a:t> ở </a:t>
            </a:r>
            <a:r>
              <a:rPr lang="en-US" sz="2800" dirty="0" err="1">
                <a:latin typeface="Calibri" pitchFamily="34" charset="0"/>
              </a:rPr>
              <a:t>trẻ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nhỏ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khởi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phát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trước</a:t>
            </a:r>
            <a:r>
              <a:rPr lang="en-US" sz="2800" dirty="0" smtClean="0">
                <a:latin typeface="Calibri" pitchFamily="34" charset="0"/>
              </a:rPr>
              <a:t> 8 </a:t>
            </a:r>
            <a:r>
              <a:rPr lang="en-US" sz="2800" dirty="0" err="1" smtClean="0">
                <a:latin typeface="Calibri" pitchFamily="34" charset="0"/>
              </a:rPr>
              <a:t>tuổi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từ</a:t>
            </a:r>
            <a:r>
              <a:rPr lang="en-US" sz="2800" dirty="0" smtClean="0">
                <a:latin typeface="Calibri" pitchFamily="34" charset="0"/>
              </a:rPr>
              <a:t> 3 </a:t>
            </a:r>
            <a:r>
              <a:rPr lang="en-US" sz="2800" dirty="0" err="1" smtClean="0">
                <a:latin typeface="Calibri" pitchFamily="34" charset="0"/>
              </a:rPr>
              <a:t>đến</a:t>
            </a:r>
            <a:r>
              <a:rPr lang="en-US" sz="2800" dirty="0" smtClean="0">
                <a:latin typeface="Calibri" pitchFamily="34" charset="0"/>
              </a:rPr>
              <a:t> 5 </a:t>
            </a:r>
            <a:r>
              <a:rPr lang="en-US" sz="2800" dirty="0" err="1" smtClean="0">
                <a:latin typeface="Calibri" pitchFamily="34" charset="0"/>
              </a:rPr>
              <a:t>tuổi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29718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Đ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ặc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trưng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lâm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sàng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kết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hợp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tăng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trương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lực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mất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trương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lực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vắng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điển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hình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562600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Trên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điện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não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đồ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giữa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các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cơn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là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hình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ảnh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hoạt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động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kịch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phát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toàn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thể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dạng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nhọn-sóng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chậm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4196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biểu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hiện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giật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cơ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cục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bộ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khu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trú</a:t>
            </a:r>
            <a:r>
              <a:rPr lang="en-US" sz="2800" dirty="0">
                <a:latin typeface="Calibri" pitchFamily="34" charset="0"/>
              </a:rPr>
              <a:t> ở </a:t>
            </a:r>
            <a:r>
              <a:rPr lang="en-US" sz="2800" dirty="0" err="1">
                <a:latin typeface="Calibri" pitchFamily="34" charset="0"/>
              </a:rPr>
              <a:t>cổ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vai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có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thể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cả</a:t>
            </a:r>
            <a:r>
              <a:rPr lang="en-US" sz="2800" dirty="0">
                <a:latin typeface="Calibri" pitchFamily="34" charset="0"/>
              </a:rPr>
              <a:t> ở </a:t>
            </a:r>
            <a:r>
              <a:rPr lang="en-US" sz="2800" dirty="0" err="1">
                <a:latin typeface="Calibri" pitchFamily="34" charset="0"/>
              </a:rPr>
              <a:t>mặt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có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thể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kết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hợp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với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loại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cơn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chính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505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</a:t>
            </a:r>
            <a:endParaRPr lang="en-US" dirty="0"/>
          </a:p>
        </p:txBody>
      </p:sp>
      <p:pic>
        <p:nvPicPr>
          <p:cNvPr id="30722" name="Picture 2" descr="C:\Users\NhuongPT\Desktop\lenno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513" y="1930400"/>
            <a:ext cx="5597750" cy="4546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0600" y="23622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video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80213" cy="9906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Hội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chứng</a:t>
            </a:r>
            <a:r>
              <a:rPr lang="en-US" dirty="0" smtClean="0">
                <a:latin typeface="Calibri" pitchFamily="34" charset="0"/>
              </a:rPr>
              <a:t> West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00200"/>
            <a:ext cx="906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xuất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hiện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năm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tiên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gồm</a:t>
            </a:r>
            <a:r>
              <a:rPr lang="en-US" sz="2800" dirty="0" smtClean="0">
                <a:latin typeface="Calibri" pitchFamily="34" charset="0"/>
              </a:rPr>
              <a:t> 3 </a:t>
            </a:r>
            <a:r>
              <a:rPr lang="en-US" sz="2800" dirty="0" err="1" smtClean="0">
                <a:latin typeface="Calibri" pitchFamily="34" charset="0"/>
              </a:rPr>
              <a:t>loại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triệu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chứng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1336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thắt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26670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Thoái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hóa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phát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triển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tâm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thần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vận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906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Kiểu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loạn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nhịp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cao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thế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tâm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đồ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33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kiểu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thắt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267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smtClean="0">
                <a:latin typeface="Calibri" pitchFamily="34" charset="0"/>
              </a:rPr>
              <a:t>Co </a:t>
            </a:r>
            <a:r>
              <a:rPr lang="en-US" sz="2800" dirty="0" err="1" smtClean="0">
                <a:latin typeface="Calibri" pitchFamily="34" charset="0"/>
              </a:rPr>
              <a:t>thắt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gấp</a:t>
            </a:r>
            <a:r>
              <a:rPr lang="en-US" sz="2800" dirty="0" smtClean="0">
                <a:latin typeface="Calibri" pitchFamily="34" charset="0"/>
              </a:rPr>
              <a:t>: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gấp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thân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chân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gấp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bụng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tay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gấp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10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smtClean="0">
                <a:latin typeface="Calibri" pitchFamily="34" charset="0"/>
              </a:rPr>
              <a:t>Co </a:t>
            </a:r>
            <a:r>
              <a:rPr lang="en-US" sz="2800" dirty="0" err="1" smtClean="0">
                <a:latin typeface="Calibri" pitchFamily="34" charset="0"/>
              </a:rPr>
              <a:t>thắt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duỗi</a:t>
            </a:r>
            <a:r>
              <a:rPr lang="en-US" sz="2800" dirty="0" smtClean="0">
                <a:latin typeface="Calibri" pitchFamily="34" charset="0"/>
              </a:rPr>
              <a:t>: </a:t>
            </a:r>
            <a:r>
              <a:rPr lang="en-US" sz="2800" dirty="0" err="1" smtClean="0">
                <a:latin typeface="Calibri" pitchFamily="34" charset="0"/>
              </a:rPr>
              <a:t>cổ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ngửa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duỗi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chân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5626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smtClean="0">
                <a:latin typeface="Calibri" pitchFamily="34" charset="0"/>
              </a:rPr>
              <a:t>Co </a:t>
            </a:r>
            <a:r>
              <a:rPr lang="en-US" sz="2800" dirty="0" err="1" smtClean="0">
                <a:latin typeface="Calibri" pitchFamily="34" charset="0"/>
              </a:rPr>
              <a:t>thắt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hỗn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hợp:cổ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ngửa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tay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gấp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chân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duỗi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01980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kéo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dài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giây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kín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đáo</a:t>
            </a:r>
            <a:r>
              <a:rPr lang="en-US" sz="2800" dirty="0" smtClean="0">
                <a:latin typeface="Calibri" pitchFamily="34" charset="0"/>
              </a:rPr>
              <a:t>.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10-20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31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4000"/>
            <a:ext cx="2522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Nguyên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nhân</a:t>
            </a:r>
            <a:r>
              <a:rPr lang="en-US" sz="2800" dirty="0" smtClean="0">
                <a:latin typeface="Calibri" pitchFamily="34" charset="0"/>
              </a:rPr>
              <a:t>: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0" y="228600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Hội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chứng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Di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chứng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HIE.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phát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triển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vỏ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Sau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nhiễm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trùng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thần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Rối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chuyển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hóa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Rối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thoái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hóa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Nguyên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nhân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truyền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biến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CDKL 5,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hội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chứng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Rett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…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20%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nguyên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ẩn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5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Một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số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thuật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ngữ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4000"/>
            <a:ext cx="891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Hội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chứng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động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: </a:t>
            </a:r>
            <a:r>
              <a:rPr lang="en-US" sz="2800" dirty="0" err="1">
                <a:latin typeface="Calibri" pitchFamily="34" charset="0"/>
              </a:rPr>
              <a:t>tập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hợp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của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các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triệu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chứng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và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dấu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hiệu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nói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đến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một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tình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trạng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động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duy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nhất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với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những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nguyên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nhân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khác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nhau</a:t>
            </a:r>
            <a:r>
              <a:rPr lang="en-US" sz="2800" dirty="0">
                <a:latin typeface="Calibri" pitchFamily="34" charset="0"/>
              </a:rPr>
              <a:t>.</a:t>
            </a: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30480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Bệnh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Tình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trạng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bệnh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với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nguyên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nhân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được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định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rõ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ràng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Như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vậy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tiến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triển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hội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chứng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nhưng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Unverritcht-Lundborg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bệnh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44196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Bệnh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tình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trạng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được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rằng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đóng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góp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trong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việc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gây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rối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chức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năng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của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bộ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Trạng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: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kéo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dài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trên</a:t>
            </a:r>
            <a:r>
              <a:rPr lang="en-US" sz="2800" dirty="0" smtClean="0">
                <a:latin typeface="Calibri" pitchFamily="34" charset="0"/>
              </a:rPr>
              <a:t> 30 </a:t>
            </a:r>
            <a:r>
              <a:rPr lang="en-US" sz="2800" dirty="0" err="1" smtClean="0">
                <a:latin typeface="Calibri" pitchFamily="34" charset="0"/>
              </a:rPr>
              <a:t>phút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hoặc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liên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tiếp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giữa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nhân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tỉnh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361" grpId="0"/>
      <p:bldP spid="15362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7526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 ACTH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VGT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thuốc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như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 VPA, LVT, TPM, LTG,…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Chế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độ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ăn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ketogenic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Arial" pitchFamily="34" charset="0"/>
              </a:rPr>
              <a:t>-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Phẫu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thuật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cắt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bán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phần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vỏ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não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cục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bộ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chỉ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định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cho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trường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hợp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khó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điều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trị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nội</a:t>
            </a:r>
            <a:r>
              <a:rPr lang="en-US" sz="28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Arial" pitchFamily="34" charset="0"/>
              </a:rPr>
              <a:t>khoa</a:t>
            </a: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</a:t>
            </a:r>
            <a:endParaRPr lang="en-US" dirty="0"/>
          </a:p>
        </p:txBody>
      </p:sp>
      <p:pic>
        <p:nvPicPr>
          <p:cNvPr id="1026" name="Picture 2" descr="C:\Users\NhuongPT\Desktop\west syndr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6076950" cy="45624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5800" y="24384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video</a:t>
            </a:r>
            <a:endParaRPr lang="en-US" dirty="0"/>
          </a:p>
        </p:txBody>
      </p:sp>
      <p:pic>
        <p:nvPicPr>
          <p:cNvPr id="5" name="Picture 2" descr="C:\Users\NhuongPT\Downloads\IMG_17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5920" y="1234440"/>
            <a:ext cx="7498080" cy="5623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Xử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trí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co </a:t>
            </a:r>
            <a:r>
              <a:rPr lang="en-US" dirty="0" err="1" smtClean="0">
                <a:latin typeface="Calibri" pitchFamily="34" charset="0"/>
              </a:rPr>
              <a:t>giật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67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</a:t>
            </a:r>
            <a:r>
              <a:rPr lang="en-US" sz="2800" dirty="0" err="1" smtClean="0">
                <a:latin typeface="Calibri" pitchFamily="34" charset="0"/>
              </a:rPr>
              <a:t>Để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nằm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yên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tránh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kích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thích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766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Loại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trừ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yếu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tố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gây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nguy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hiểm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962400"/>
            <a:ext cx="3024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Nới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quần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áo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05400"/>
            <a:ext cx="513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Nằm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nghiêng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đầu</a:t>
            </a:r>
            <a:r>
              <a:rPr lang="en-US" sz="2800" dirty="0" smtClean="0">
                <a:latin typeface="Calibri" pitchFamily="34" charset="0"/>
              </a:rPr>
              <a:t> sang </a:t>
            </a:r>
            <a:r>
              <a:rPr lang="en-US" sz="2800" dirty="0" err="1" smtClean="0">
                <a:latin typeface="Calibri" pitchFamily="34" charset="0"/>
              </a:rPr>
              <a:t>một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bên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4820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smtClean="0">
                <a:latin typeface="Calibri" pitchFamily="34" charset="0"/>
              </a:rPr>
              <a:t>Cho </a:t>
            </a:r>
            <a:r>
              <a:rPr lang="en-US" sz="2800" dirty="0" err="1" smtClean="0">
                <a:latin typeface="Calibri" pitchFamily="34" charset="0"/>
              </a:rPr>
              <a:t>thở</a:t>
            </a:r>
            <a:r>
              <a:rPr lang="en-US" sz="2800" dirty="0" smtClean="0">
                <a:latin typeface="Calibri" pitchFamily="34" charset="0"/>
              </a:rPr>
              <a:t> oxy </a:t>
            </a:r>
            <a:r>
              <a:rPr lang="en-US" sz="2800" dirty="0" err="1" smtClean="0">
                <a:latin typeface="Calibri" pitchFamily="34" charset="0"/>
              </a:rPr>
              <a:t>nếu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tím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tái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Thuốc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chống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nếu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kéo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dài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trên</a:t>
            </a:r>
            <a:r>
              <a:rPr lang="en-US" sz="2800" dirty="0" smtClean="0">
                <a:latin typeface="Calibri" pitchFamily="34" charset="0"/>
              </a:rPr>
              <a:t> 5 </a:t>
            </a:r>
            <a:r>
              <a:rPr lang="en-US" sz="2800" dirty="0" err="1" smtClean="0">
                <a:latin typeface="Calibri" pitchFamily="34" charset="0"/>
              </a:rPr>
              <a:t>phút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600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</a:rPr>
              <a:t>Vì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chỉ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kéo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dài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vòng</a:t>
            </a:r>
            <a:r>
              <a:rPr lang="en-US" sz="2800" dirty="0" smtClean="0">
                <a:latin typeface="Calibri" pitchFamily="34" charset="0"/>
              </a:rPr>
              <a:t> 1 </a:t>
            </a:r>
            <a:r>
              <a:rPr lang="en-US" sz="2800" dirty="0" err="1" smtClean="0">
                <a:latin typeface="Calibri" pitchFamily="34" charset="0"/>
              </a:rPr>
              <a:t>đến</a:t>
            </a:r>
            <a:r>
              <a:rPr lang="en-US" sz="2800" dirty="0" smtClean="0">
                <a:latin typeface="Calibri" pitchFamily="34" charset="0"/>
              </a:rPr>
              <a:t> 3 </a:t>
            </a:r>
            <a:r>
              <a:rPr lang="en-US" sz="2800" dirty="0" err="1" smtClean="0">
                <a:latin typeface="Calibri" pitchFamily="34" charset="0"/>
              </a:rPr>
              <a:t>phút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nên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nếu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xảy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r>
              <a:rPr lang="en-US" sz="2800" dirty="0" smtClean="0">
                <a:latin typeface="Calibri" pitchFamily="34" charset="0"/>
              </a:rPr>
              <a:t>: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00"/>
            <a:ext cx="7707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cứ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đồ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nào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miệng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Calibri" pitchFamily="34" charset="0"/>
              </a:rPr>
              <a:t>Điều</a:t>
            </a:r>
            <a:r>
              <a:rPr lang="en-US" sz="4800" dirty="0" smtClean="0">
                <a:latin typeface="Calibri" pitchFamily="34" charset="0"/>
              </a:rPr>
              <a:t> </a:t>
            </a:r>
            <a:r>
              <a:rPr lang="en-US" sz="4800" dirty="0" err="1" smtClean="0">
                <a:latin typeface="Calibri" pitchFamily="34" charset="0"/>
              </a:rPr>
              <a:t>trị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3054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</a:rPr>
              <a:t>Nguyên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tắc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trị</a:t>
            </a:r>
            <a:r>
              <a:rPr lang="en-US" sz="2800" dirty="0" smtClean="0">
                <a:latin typeface="Calibri" pitchFamily="34" charset="0"/>
              </a:rPr>
              <a:t>: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057400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Kiểm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soát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: 80-90%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nhân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sau</a:t>
            </a:r>
            <a:r>
              <a:rPr lang="en-US" sz="2800" dirty="0" smtClean="0">
                <a:latin typeface="Calibri" pitchFamily="34" charset="0"/>
              </a:rPr>
              <a:t> 1 </a:t>
            </a:r>
            <a:r>
              <a:rPr lang="en-US" sz="2800" dirty="0" err="1" smtClean="0">
                <a:latin typeface="Calibri" pitchFamily="34" charset="0"/>
              </a:rPr>
              <a:t>đến</a:t>
            </a:r>
            <a:r>
              <a:rPr lang="en-US" sz="2800" dirty="0" smtClean="0">
                <a:latin typeface="Calibri" pitchFamily="34" charset="0"/>
              </a:rPr>
              <a:t> 2 </a:t>
            </a:r>
            <a:r>
              <a:rPr lang="en-US" sz="2800" dirty="0" err="1" smtClean="0">
                <a:latin typeface="Calibri" pitchFamily="34" charset="0"/>
              </a:rPr>
              <a:t>năm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trị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thuốc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71800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Hạn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chế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tối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phụ:sử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thấp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dụng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8100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Cải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thiện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lượng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cuộc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sống</a:t>
            </a:r>
            <a:r>
              <a:rPr lang="en-US" sz="2800" dirty="0" smtClean="0">
                <a:latin typeface="Calibri" pitchFamily="34" charset="0"/>
              </a:rPr>
              <a:t>: </a:t>
            </a:r>
            <a:r>
              <a:rPr lang="en-US" sz="2800" dirty="0" err="1" smtClean="0">
                <a:latin typeface="Calibri" pitchFamily="34" charset="0"/>
              </a:rPr>
              <a:t>giảm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số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hạn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chế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phụ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của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thuốc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giúp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nâng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cao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lượng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cuộc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sống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4730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Tránh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hậu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quả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về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mặt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xã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hội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của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: </a:t>
            </a:r>
            <a:r>
              <a:rPr lang="en-US" sz="2800" dirty="0" err="1" smtClean="0">
                <a:latin typeface="Calibri" pitchFamily="34" charset="0"/>
              </a:rPr>
              <a:t>Khuyến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khích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nhân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lối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sống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mạnh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cân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bằng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nguy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 do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gây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ra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029200"/>
            <a:ext cx="6103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Phòng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tránh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yếu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tố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gây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77806"/>
          <a:ext cx="9144000" cy="574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769223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alibri" pitchFamily="34" charset="0"/>
                        </a:rPr>
                        <a:t>Cơn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alibri" pitchFamily="34" charset="0"/>
                        </a:rPr>
                        <a:t>Thuốc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</a:rPr>
                        <a:t>chọn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bước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I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alibri" pitchFamily="34" charset="0"/>
                        </a:rPr>
                        <a:t>Thuốc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</a:rPr>
                        <a:t>chọn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bước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II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32391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alibri" pitchFamily="34" charset="0"/>
                        </a:rPr>
                        <a:t>Cục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bộ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CBZ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alibri" pitchFamily="34" charset="0"/>
                        </a:rPr>
                        <a:t>Acetazolamide</a:t>
                      </a:r>
                      <a:r>
                        <a:rPr lang="en-US" sz="28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 smtClean="0">
                          <a:latin typeface="Calibri" pitchFamily="34" charset="0"/>
                        </a:rPr>
                        <a:t>phối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hợp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932391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alibri" pitchFamily="34" charset="0"/>
                        </a:rPr>
                        <a:t>Cục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bộ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phức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hợp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LTG, LEV,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TPM, OXCB, VPA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CZP,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GBP, PB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69223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alibri" pitchFamily="34" charset="0"/>
                        </a:rPr>
                        <a:t>Cơn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toàn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thể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VPA, LTG, TPM, CBZ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LV,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PB, ACT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11311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alibri" pitchFamily="34" charset="0"/>
                        </a:rPr>
                        <a:t>Vắng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ý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thức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VPA, LTG,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ACT, CLZ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774552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alibri" pitchFamily="34" charset="0"/>
                        </a:rPr>
                        <a:t>Giật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Calibri" pitchFamily="34" charset="0"/>
                        </a:rPr>
                        <a:t>cơ</a:t>
                      </a:r>
                      <a:endParaRPr lang="en-US" sz="2800" baseline="0" dirty="0" smtClean="0">
                        <a:latin typeface="Calibri" pitchFamily="34" charset="0"/>
                      </a:endParaRPr>
                    </a:p>
                    <a:p>
                      <a:r>
                        <a:rPr lang="en-US" sz="2800" baseline="0" dirty="0" smtClean="0">
                          <a:latin typeface="Calibri" pitchFamily="34" charset="0"/>
                        </a:rPr>
                        <a:t> </a:t>
                      </a:r>
                    </a:p>
                    <a:p>
                      <a:r>
                        <a:rPr lang="en-US" sz="2800" baseline="0" dirty="0" smtClean="0">
                          <a:latin typeface="Calibri" pitchFamily="34" charset="0"/>
                        </a:rPr>
                        <a:t>West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VPA</a:t>
                      </a:r>
                    </a:p>
                    <a:p>
                      <a:endParaRPr lang="en-US" sz="2800" dirty="0" smtClean="0">
                        <a:latin typeface="Calibri" pitchFamily="34" charset="0"/>
                      </a:endParaRPr>
                    </a:p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ACTH,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Corticoid, VGB</a:t>
                      </a:r>
                      <a:endParaRPr lang="en-US" sz="2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</a:rPr>
                        <a:t>ACT, LTG,</a:t>
                      </a:r>
                      <a:r>
                        <a:rPr lang="en-US" sz="2800" baseline="0" dirty="0" smtClean="0">
                          <a:latin typeface="Calibri" pitchFamily="34" charset="0"/>
                        </a:rPr>
                        <a:t> LEV, PB</a:t>
                      </a:r>
                    </a:p>
                    <a:p>
                      <a:endParaRPr lang="en-US" sz="2800" baseline="0" dirty="0" smtClean="0">
                        <a:latin typeface="Calibri" pitchFamily="34" charset="0"/>
                      </a:endParaRPr>
                    </a:p>
                    <a:p>
                      <a:r>
                        <a:rPr lang="en-US" sz="2800" baseline="0" dirty="0" smtClean="0">
                          <a:latin typeface="Calibri" pitchFamily="34" charset="0"/>
                        </a:rPr>
                        <a:t>CLZ, VPA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huongPT\Desktop\treatment e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400800" cy="4648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1524000"/>
            <a:ext cx="440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Calibri" pitchFamily="34" charset="0"/>
              </a:rPr>
              <a:t>Liệu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pháp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không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dùng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err="1" smtClean="0">
                <a:latin typeface="Calibri" pitchFamily="34" charset="0"/>
              </a:rPr>
              <a:t>thuốc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1336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Chế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ăn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ketogen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- Cho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nhau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-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nghiên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cứu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đã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chứng</a:t>
            </a:r>
            <a:r>
              <a:rPr lang="en-US" sz="2800" dirty="0" smtClean="0">
                <a:latin typeface="Calibri" pitchFamily="34" charset="0"/>
              </a:rPr>
              <a:t> minh </a:t>
            </a:r>
            <a:r>
              <a:rPr lang="en-US" sz="2800" dirty="0" err="1" smtClean="0">
                <a:latin typeface="Calibri" pitchFamily="34" charset="0"/>
              </a:rPr>
              <a:t>chế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ăn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ketongen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dụng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triệu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chứng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thắt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trẻ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nhỏ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38600"/>
            <a:ext cx="73313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Kích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thích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dây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mơ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hồ</a:t>
            </a:r>
            <a:r>
              <a:rPr lang="en-US" sz="2800" dirty="0" smtClean="0">
                <a:latin typeface="Calibri" pitchFamily="34" charset="0"/>
              </a:rPr>
              <a:t> (</a:t>
            </a:r>
            <a:r>
              <a:rPr lang="en-US" sz="2800" dirty="0" err="1" smtClean="0">
                <a:latin typeface="Calibri" pitchFamily="34" charset="0"/>
              </a:rPr>
              <a:t>dây</a:t>
            </a:r>
            <a:r>
              <a:rPr lang="en-US" sz="2800" dirty="0" smtClean="0">
                <a:latin typeface="Calibri" pitchFamily="34" charset="0"/>
              </a:rPr>
              <a:t> X)</a:t>
            </a:r>
          </a:p>
          <a:p>
            <a:r>
              <a:rPr lang="en-US" sz="2800" dirty="0" smtClean="0">
                <a:latin typeface="Calibri" pitchFamily="34" charset="0"/>
              </a:rPr>
              <a:t>    - </a:t>
            </a:r>
            <a:r>
              <a:rPr lang="en-US" sz="2800" dirty="0" err="1" smtClean="0">
                <a:latin typeface="Calibri" pitchFamily="34" charset="0"/>
              </a:rPr>
              <a:t>Cải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thiện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HC Lennox-</a:t>
            </a:r>
            <a:r>
              <a:rPr lang="en-US" sz="2800" dirty="0" err="1" smtClean="0">
                <a:latin typeface="Calibri" pitchFamily="34" charset="0"/>
              </a:rPr>
              <a:t>Gastaut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-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toàn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triệu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chứng</a:t>
            </a:r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</a:rPr>
              <a:t>    - </a:t>
            </a:r>
            <a:r>
              <a:rPr lang="en-US" sz="2800" dirty="0" err="1" smtClean="0">
                <a:latin typeface="Calibri" pitchFamily="34" charset="0"/>
              </a:rPr>
              <a:t>Cải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thiện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toàn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96000"/>
            <a:ext cx="77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Phẫu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thuật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cắt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não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kích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thích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gây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Kết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luận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905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Việc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định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co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trị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quyết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định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việc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chẩn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đoán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trị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4102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Phần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lớn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đáp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ứng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tốt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với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thuốc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kháng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nhỏ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kháng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thuốc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cần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thăm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dò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đầy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đủ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định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chính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xác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động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kinh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24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Chẩn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đoán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đúng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sẽ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giúp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chọn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thuốc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đúng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sẽ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đem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quả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tốt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trong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trị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191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Chọn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thuốc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sai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điều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trị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bệnh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nữa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làm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tăng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C:\Users\NhuongPT\Desktop\owl-chalkboard-thank-yo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4660"/>
          </a:xfrm>
          <a:prstGeom prst="rect">
            <a:avLst/>
          </a:prstGeom>
          <a:solidFill>
            <a:srgbClr val="92D05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Cơ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chế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của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co </a:t>
            </a:r>
            <a:r>
              <a:rPr lang="en-US" dirty="0" err="1" smtClean="0">
                <a:latin typeface="Calibri" pitchFamily="34" charset="0"/>
              </a:rPr>
              <a:t>giật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76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Cơ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chế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chính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xác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của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cơn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co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chưa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biết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rõ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Để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bắt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đầu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một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cơn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động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phải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có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một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nhóm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tế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bào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thần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kinh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có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khả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năng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bùng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nổ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sóng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điện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và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sự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ức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chế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hệ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thống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GABAergic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10000"/>
            <a:ext cx="905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</a:rPr>
              <a:t>Hình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ảnh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trên</a:t>
            </a:r>
            <a:r>
              <a:rPr lang="en-US" sz="2800" dirty="0" smtClean="0">
                <a:latin typeface="Calibri" pitchFamily="34" charset="0"/>
              </a:rPr>
              <a:t> EEG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những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sóng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kịch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phát</a:t>
            </a:r>
            <a:r>
              <a:rPr lang="en-US" sz="2800" dirty="0" smtClean="0">
                <a:latin typeface="Calibri" pitchFamily="34" charset="0"/>
              </a:rPr>
              <a:t>, </a:t>
            </a:r>
            <a:r>
              <a:rPr lang="en-US" sz="2800" dirty="0" err="1" smtClean="0">
                <a:latin typeface="Calibri" pitchFamily="34" charset="0"/>
              </a:rPr>
              <a:t>nhưng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điện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não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đồ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có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không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thấy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bất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đến</a:t>
            </a:r>
            <a:r>
              <a:rPr lang="en-US" sz="2800" dirty="0" smtClean="0">
                <a:latin typeface="Calibri" pitchFamily="34" charset="0"/>
              </a:rPr>
              <a:t> 40% </a:t>
            </a:r>
            <a:r>
              <a:rPr lang="en-US" sz="2800" dirty="0" err="1" smtClean="0">
                <a:latin typeface="Calibri" pitchFamily="34" charset="0"/>
              </a:rPr>
              <a:t>các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trường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hợp</a:t>
            </a:r>
            <a:r>
              <a:rPr lang="en-US" sz="2800" dirty="0" smtClean="0">
                <a:latin typeface="Calibri" pitchFamily="34" charset="0"/>
              </a:rPr>
              <a:t>.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 descr="C:\Users\NhuongPT\Desktop\Brain lob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62865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Phân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loại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1595021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lớn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toàn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thể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vắng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điển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hình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vắng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điển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hình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mất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trương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lực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cứng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Cơn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giật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cơ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rung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cục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bộ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thuần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cục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bộ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phức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tạp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cục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bộ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toàn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thể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hóa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sốt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cs typeface="Times New Roman"/>
              </a:rPr>
              <a:t>●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giật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động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kinh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Phân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loại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</a:rPr>
              <a:t>Được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chia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thành</a:t>
            </a:r>
            <a:r>
              <a:rPr lang="en-US" sz="2800" dirty="0" smtClean="0">
                <a:latin typeface="Calibri" pitchFamily="34" charset="0"/>
              </a:rPr>
              <a:t> 2 </a:t>
            </a:r>
            <a:r>
              <a:rPr lang="en-US" sz="2800" dirty="0" err="1" smtClean="0">
                <a:latin typeface="Calibri" pitchFamily="34" charset="0"/>
              </a:rPr>
              <a:t>loại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chính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là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cục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bộ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và</a:t>
            </a:r>
            <a:r>
              <a:rPr lang="en-US" sz="2800" dirty="0" smtClean="0">
                <a:latin typeface="Calibri" pitchFamily="34" charset="0"/>
              </a:rPr>
              <a:t> </a:t>
            </a:r>
          </a:p>
          <a:p>
            <a:r>
              <a:rPr lang="en-US" sz="2800" dirty="0" err="1" smtClean="0">
                <a:latin typeface="Calibri" pitchFamily="34" charset="0"/>
              </a:rPr>
              <a:t>cơn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giật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toàn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thể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6146" name="Picture 2" descr="C:\Users\NhuongPT\Desktop\cơ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90800"/>
            <a:ext cx="6883569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  <a:cs typeface="Times New Roman" pitchFamily="18" charset="0"/>
              </a:rPr>
              <a:t>Cơn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 co </a:t>
            </a:r>
            <a:r>
              <a:rPr lang="en-US" dirty="0" err="1" smtClean="0">
                <a:latin typeface="Calibri" pitchFamily="34" charset="0"/>
                <a:cs typeface="Times New Roman" pitchFamily="18" charset="0"/>
              </a:rPr>
              <a:t>giật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libri" pitchFamily="34" charset="0"/>
                <a:cs typeface="Times New Roman" pitchFamily="18" charset="0"/>
              </a:rPr>
              <a:t>cục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libri" pitchFamily="34" charset="0"/>
                <a:cs typeface="Times New Roman" pitchFamily="18" charset="0"/>
              </a:rPr>
              <a:t>bộ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Cơn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giật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cục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chú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ý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nhầm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lẫn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những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vấn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khác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Khoảng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60%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nhân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kinh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cơn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giật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cục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kháng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.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Nó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xảy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ở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nhỏ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não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lan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sang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phần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khác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1054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ea typeface="Calibri" pitchFamily="34" charset="0"/>
                <a:cs typeface="Times New Roman"/>
              </a:rPr>
              <a:t>●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lan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sang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vùng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khác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não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nó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trở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cơn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cục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toàn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hóa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nhất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cơn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giật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Times New Roman" pitchFamily="18" charset="0"/>
              </a:rPr>
              <a:t>cứng-giật</a:t>
            </a: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 rung.</a:t>
            </a:r>
            <a:endParaRPr lang="en-US" sz="28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Cơn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giật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cục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bộ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7170" name="Picture 2" descr="C:\Users\NhuongPT\Desktop\part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6" y="2057399"/>
            <a:ext cx="6524624" cy="4015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1576</TotalTime>
  <Words>2435</Words>
  <Application>Microsoft Office PowerPoint</Application>
  <PresentationFormat>On-screen Show (4:3)</PresentationFormat>
  <Paragraphs>209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Median</vt:lpstr>
      <vt:lpstr>    các loại cơn co giật                         Trần thị anh thương - BSNT38   người hướng dẫn: PGS.TS. Nguyễn Văn Thắng </vt:lpstr>
      <vt:lpstr> Định nghĩa</vt:lpstr>
      <vt:lpstr>Một số thuật ngữ</vt:lpstr>
      <vt:lpstr>Cơ chế của cơn co giật</vt:lpstr>
      <vt:lpstr>Slide 5</vt:lpstr>
      <vt:lpstr>Phân loại</vt:lpstr>
      <vt:lpstr>Phân loại</vt:lpstr>
      <vt:lpstr>Cơn co giật cục bộ</vt:lpstr>
      <vt:lpstr>Cơn giật cục bộ</vt:lpstr>
      <vt:lpstr>Cơn giật cục bộ đơn giản</vt:lpstr>
      <vt:lpstr>Slide 11</vt:lpstr>
      <vt:lpstr>Cơn giật cục bộ phức hợp</vt:lpstr>
      <vt:lpstr>Slide 13</vt:lpstr>
      <vt:lpstr>Cơn giật toàn thể</vt:lpstr>
      <vt:lpstr>Cơn giật cứng-giật rung</vt:lpstr>
      <vt:lpstr>Slide 16</vt:lpstr>
      <vt:lpstr>Cơn vắng ý thức</vt:lpstr>
      <vt:lpstr>Slide 18</vt:lpstr>
      <vt:lpstr>Cơn giật cứng và cơn mất trương lực</vt:lpstr>
      <vt:lpstr>Cơn giật cơ</vt:lpstr>
      <vt:lpstr>EEG</vt:lpstr>
      <vt:lpstr>Nguyên nhân của động kinh giật cơ</vt:lpstr>
      <vt:lpstr>Một số điểm quan trọng</vt:lpstr>
      <vt:lpstr>Co giật sơ sinh</vt:lpstr>
      <vt:lpstr>Slide 25</vt:lpstr>
      <vt:lpstr>Hội chứng Lennox-Gastaut</vt:lpstr>
      <vt:lpstr>EEG</vt:lpstr>
      <vt:lpstr>Hội chứng West</vt:lpstr>
      <vt:lpstr>Slide 29</vt:lpstr>
      <vt:lpstr>Slide 30</vt:lpstr>
      <vt:lpstr>EEG</vt:lpstr>
      <vt:lpstr>Xử trí cơn co giật</vt:lpstr>
      <vt:lpstr>Điều trị</vt:lpstr>
      <vt:lpstr>Slide 34</vt:lpstr>
      <vt:lpstr>Slide 35</vt:lpstr>
      <vt:lpstr>Slide 36</vt:lpstr>
      <vt:lpstr>Kết luận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Động kinh giật cơ</dc:title>
  <dc:creator>NhuongPT</dc:creator>
  <cp:lastModifiedBy>NhuongPT</cp:lastModifiedBy>
  <cp:revision>134</cp:revision>
  <dcterms:created xsi:type="dcterms:W3CDTF">2014-10-05T02:29:09Z</dcterms:created>
  <dcterms:modified xsi:type="dcterms:W3CDTF">2014-11-06T17:59:54Z</dcterms:modified>
</cp:coreProperties>
</file>