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70" r:id="rId8"/>
    <p:sldId id="269" r:id="rId9"/>
    <p:sldId id="273" r:id="rId10"/>
    <p:sldId id="277" r:id="rId11"/>
    <p:sldId id="260" r:id="rId12"/>
    <p:sldId id="261" r:id="rId13"/>
    <p:sldId id="262" r:id="rId14"/>
    <p:sldId id="279" r:id="rId15"/>
    <p:sldId id="263" r:id="rId16"/>
    <p:sldId id="272" r:id="rId17"/>
    <p:sldId id="278" r:id="rId18"/>
    <p:sldId id="264" r:id="rId19"/>
    <p:sldId id="274" r:id="rId20"/>
    <p:sldId id="275" r:id="rId21"/>
    <p:sldId id="276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95405" cy="297180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5151549"/>
            <a:ext cx="3955446" cy="729803"/>
          </a:xfrm>
        </p:spPr>
        <p:txBody>
          <a:bodyPr/>
          <a:lstStyle/>
          <a:p>
            <a:r>
              <a:rPr lang="en-US" dirty="0" err="1" smtClean="0"/>
              <a:t>Ths.Bs</a:t>
            </a:r>
            <a:r>
              <a:rPr lang="en-US" dirty="0" smtClean="0"/>
              <a:t>.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660" t="33238" r="47658" b="8815"/>
          <a:stretch/>
        </p:blipFill>
        <p:spPr>
          <a:xfrm>
            <a:off x="1210615" y="403663"/>
            <a:ext cx="10457644" cy="60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79" y="222161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79" y="1519708"/>
            <a:ext cx="11124083" cy="533829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20%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Henle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nephron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tủy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90% 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tủy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6-8%;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tủy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1-2%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6254"/>
            <a:ext cx="11357534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358" y="2205507"/>
            <a:ext cx="11304387" cy="36152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12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xoắn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00" y="235040"/>
            <a:ext cx="10557414" cy="8725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36373"/>
            <a:ext cx="11848563" cy="4906374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sờ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30-60ml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60-100ml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100-250ml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150-350ml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200 – 400ml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dậy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2-4cm;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6-15cm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026" t="10766" r="14597" b="1942"/>
          <a:stretch/>
        </p:blipFill>
        <p:spPr>
          <a:xfrm>
            <a:off x="1" y="-15306"/>
            <a:ext cx="12192000" cy="67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6093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128234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4" y="157765"/>
            <a:ext cx="9799588" cy="634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0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509" t="11731" r="11025" b="1035"/>
          <a:stretch/>
        </p:blipFill>
        <p:spPr>
          <a:xfrm>
            <a:off x="0" y="0"/>
            <a:ext cx="12192000" cy="67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6251"/>
            <a:ext cx="8534400" cy="69224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52282"/>
            <a:ext cx="11507788" cy="5318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7-8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=1/4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400 -450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800- 1200) </a:t>
            </a:r>
          </a:p>
        </p:txBody>
      </p:sp>
    </p:spTree>
    <p:extLst>
      <p:ext uri="{BB962C8B-B14F-4D97-AF65-F5344CB8AC3E}">
        <p14:creationId xmlns:p14="http://schemas.microsoft.com/office/powerpoint/2010/main" val="36362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3366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74254"/>
            <a:ext cx="10340103" cy="4391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PAH (Para –Amino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Hippurat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i1081.photobucket.com/albums/j356/bacsy/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67" y="148771"/>
            <a:ext cx="8514098" cy="6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4433"/>
            <a:ext cx="8534400" cy="1507067"/>
          </a:xfrm>
        </p:spPr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 cầu thận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84102"/>
            <a:ext cx="11087078" cy="44556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2-3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ml/phút/1,73m2 da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vi-VN" dirty="0" smtClean="0"/>
              <a:t>Công thức tính MLCT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82026"/>
            <a:ext cx="8534400" cy="361526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vi-V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                                                    K × h (cm)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Schwarzt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MLCT </a:t>
            </a:r>
            <a:r>
              <a:rPr lang="vi-V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=</a:t>
            </a:r>
          </a:p>
          <a:p>
            <a:pPr>
              <a:buNone/>
            </a:pP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                                 nồng độ Creatinin máu ( µmol/l)  </a:t>
            </a: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K = 29 ở trẻ sơ sinh</a:t>
            </a: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K= 49 ở trẻ &lt; 12 tuổi</a:t>
            </a: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K= 49 trẻ gái &gt; 12 tuổi</a:t>
            </a:r>
          </a:p>
          <a:p>
            <a:pPr>
              <a:buNone/>
            </a:pPr>
            <a:r>
              <a:rPr lang="vi-VN" sz="2400" dirty="0" smtClean="0">
                <a:solidFill>
                  <a:schemeClr val="tx1"/>
                </a:solidFill>
              </a:rPr>
              <a:t>K= 62 trẻ trai &gt; 12 tuổi</a:t>
            </a:r>
            <a:endParaRPr lang="vi-VN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8905" y="3593205"/>
            <a:ext cx="4456605" cy="25758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00" y="115672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00" y="1622739"/>
            <a:ext cx="11291509" cy="44298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do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20 -28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dung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(ml)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/24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600 + 100 (n-1)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90-120ml/kg/24h;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18-20ml/kg/24h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da: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800 – 1000ml/m2 S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450 -500ml/m2 S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2" y="2527479"/>
            <a:ext cx="10802111" cy="36152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1,002 – 1,006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Natri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creatinine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ammoniac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acid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69" y="204900"/>
            <a:ext cx="7955417" cy="64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0639"/>
            <a:ext cx="8534400" cy="150706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84102"/>
            <a:ext cx="8534400" cy="3026535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Trarenko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1983)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42096"/>
              </p:ext>
            </p:extLst>
          </p:nvPr>
        </p:nvGraphicFramePr>
        <p:xfrm>
          <a:off x="1090606" y="4132567"/>
          <a:ext cx="105518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6"/>
                <a:gridCol w="2225312"/>
                <a:gridCol w="1586834"/>
                <a:gridCol w="1687132"/>
                <a:gridCol w="1571223"/>
                <a:gridCol w="2189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nặng</a:t>
                      </a:r>
                      <a:r>
                        <a:rPr lang="en-US" baseline="0" dirty="0" smtClean="0"/>
                        <a:t> (kg)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thận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Trọng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lượng</a:t>
                      </a:r>
                      <a:r>
                        <a:rPr lang="en-US" baseline="0" dirty="0" smtClean="0"/>
                        <a:t> (g)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36-37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55-56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115-120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13" y="2025204"/>
            <a:ext cx="10853626" cy="42983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(cm)= 4,98 + 0,155 ×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(cm)=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6,97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0,22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4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tuooir0</a:t>
            </a:r>
          </a:p>
        </p:txBody>
      </p:sp>
    </p:spTree>
    <p:extLst>
      <p:ext uri="{BB962C8B-B14F-4D97-AF65-F5344CB8AC3E}">
        <p14:creationId xmlns:p14="http://schemas.microsoft.com/office/powerpoint/2010/main" val="1727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6741"/>
            <a:ext cx="8534401" cy="89114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31831"/>
            <a:ext cx="10713590" cy="4062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Vỏ:tủy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1:4   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1:2,5     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1:2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nephron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nephron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mao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bọc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Bowman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64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278" t="27345" r="32266" b="22774"/>
          <a:stretch/>
        </p:blipFill>
        <p:spPr>
          <a:xfrm>
            <a:off x="1442434" y="0"/>
            <a:ext cx="8706117" cy="66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47" t="34114" r="45686" b="13868"/>
          <a:stretch/>
        </p:blipFill>
        <p:spPr>
          <a:xfrm>
            <a:off x="155785" y="136590"/>
            <a:ext cx="10301860" cy="66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494</TotalTime>
  <Words>1031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Century Gothic</vt:lpstr>
      <vt:lpstr>Tahoma</vt:lpstr>
      <vt:lpstr>Times New Roman</vt:lpstr>
      <vt:lpstr>Wingdings</vt:lpstr>
      <vt:lpstr>Wingdings 3</vt:lpstr>
      <vt:lpstr>Slice</vt:lpstr>
      <vt:lpstr>Đặc điểm giải phẫu và sinh lý bộ thận tiết niệu trẻ em1</vt:lpstr>
      <vt:lpstr>PowerPoint Presentation</vt:lpstr>
      <vt:lpstr>PowerPoint Presentation</vt:lpstr>
      <vt:lpstr>PowerPoint Presentation</vt:lpstr>
      <vt:lpstr>Đặc điểm giải phẫu – thận</vt:lpstr>
      <vt:lpstr>Đặc điểm giải phẫu – thận</vt:lpstr>
      <vt:lpstr>Đặc điểm giải phẫu – thận</vt:lpstr>
      <vt:lpstr>PowerPoint Presentation</vt:lpstr>
      <vt:lpstr>PowerPoint Presentation</vt:lpstr>
      <vt:lpstr>PowerPoint Presentation</vt:lpstr>
      <vt:lpstr>Đặc điểm giải phẫu – thận</vt:lpstr>
      <vt:lpstr>Đặc điểm giải phẫu – Đài bể thận + niệu quản</vt:lpstr>
      <vt:lpstr>Đặc điểm giải phẫu – bàng quang, niệu đạo</vt:lpstr>
      <vt:lpstr>PowerPoint Presentation</vt:lpstr>
      <vt:lpstr>Đặc điểm sinh lý</vt:lpstr>
      <vt:lpstr>PowerPoint Presentation</vt:lpstr>
      <vt:lpstr>PowerPoint Presentation</vt:lpstr>
      <vt:lpstr>Đặc điểm sinh lý</vt:lpstr>
      <vt:lpstr>Đặc điểm sinh lý</vt:lpstr>
      <vt:lpstr>LỌc cầu thận</vt:lpstr>
      <vt:lpstr>Công thức tính MLCT</vt:lpstr>
      <vt:lpstr>Đặc điểm sinh lý – nước tiểu</vt:lpstr>
      <vt:lpstr>Đặc điểm sinh lý – nước tiểu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Đặc điểm giải phẫu và sinh lý bộ thận tiết niệu trẻ em</dc:title>
  <dc:creator>luongphuong2233@gmail.com</dc:creator>
  <cp:lastModifiedBy>Phuong Luong</cp:lastModifiedBy>
  <cp:revision>30</cp:revision>
  <dcterms:created xsi:type="dcterms:W3CDTF">2014-09-08T11:03:03Z</dcterms:created>
  <dcterms:modified xsi:type="dcterms:W3CDTF">2018-03-16T09:41:54Z</dcterms:modified>
</cp:coreProperties>
</file>