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283" r:id="rId3"/>
    <p:sldId id="340" r:id="rId4"/>
    <p:sldId id="282" r:id="rId5"/>
    <p:sldId id="257" r:id="rId6"/>
    <p:sldId id="286" r:id="rId7"/>
    <p:sldId id="287" r:id="rId8"/>
    <p:sldId id="289" r:id="rId9"/>
    <p:sldId id="341" r:id="rId10"/>
    <p:sldId id="290" r:id="rId11"/>
    <p:sldId id="258" r:id="rId12"/>
    <p:sldId id="291" r:id="rId13"/>
    <p:sldId id="262" r:id="rId14"/>
    <p:sldId id="263" r:id="rId15"/>
    <p:sldId id="294" r:id="rId16"/>
    <p:sldId id="264" r:id="rId17"/>
    <p:sldId id="293" r:id="rId18"/>
    <p:sldId id="266" r:id="rId19"/>
    <p:sldId id="276" r:id="rId20"/>
    <p:sldId id="342" r:id="rId21"/>
    <p:sldId id="267" r:id="rId22"/>
    <p:sldId id="277" r:id="rId23"/>
    <p:sldId id="301" r:id="rId24"/>
    <p:sldId id="302" r:id="rId25"/>
    <p:sldId id="304" r:id="rId26"/>
    <p:sldId id="305" r:id="rId27"/>
    <p:sldId id="306" r:id="rId28"/>
    <p:sldId id="307" r:id="rId29"/>
    <p:sldId id="308" r:id="rId30"/>
    <p:sldId id="309" r:id="rId31"/>
    <p:sldId id="311" r:id="rId32"/>
    <p:sldId id="310" r:id="rId33"/>
    <p:sldId id="312" r:id="rId34"/>
    <p:sldId id="313" r:id="rId35"/>
    <p:sldId id="314" r:id="rId36"/>
    <p:sldId id="315" r:id="rId37"/>
    <p:sldId id="319" r:id="rId38"/>
    <p:sldId id="318" r:id="rId39"/>
    <p:sldId id="320" r:id="rId40"/>
    <p:sldId id="321" r:id="rId41"/>
    <p:sldId id="316" r:id="rId42"/>
    <p:sldId id="322" r:id="rId43"/>
    <p:sldId id="323" r:id="rId44"/>
    <p:sldId id="325" r:id="rId45"/>
    <p:sldId id="324" r:id="rId46"/>
    <p:sldId id="333" r:id="rId47"/>
    <p:sldId id="345" r:id="rId48"/>
    <p:sldId id="346" r:id="rId49"/>
    <p:sldId id="347" r:id="rId50"/>
    <p:sldId id="348" r:id="rId51"/>
    <p:sldId id="326" r:id="rId52"/>
    <p:sldId id="327" r:id="rId53"/>
    <p:sldId id="328" r:id="rId54"/>
    <p:sldId id="329" r:id="rId55"/>
    <p:sldId id="330" r:id="rId56"/>
    <p:sldId id="334" r:id="rId57"/>
    <p:sldId id="331" r:id="rId58"/>
    <p:sldId id="335" r:id="rId59"/>
    <p:sldId id="336" r:id="rId60"/>
    <p:sldId id="337" r:id="rId61"/>
    <p:sldId id="339" r:id="rId62"/>
    <p:sldId id="344" r:id="rId63"/>
    <p:sldId id="343"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46" autoAdjust="0"/>
  </p:normalViewPr>
  <p:slideViewPr>
    <p:cSldViewPr>
      <p:cViewPr varScale="1">
        <p:scale>
          <a:sx n="69" d="100"/>
          <a:sy n="69" d="100"/>
        </p:scale>
        <p:origin x="-54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4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97BF4D-57BE-4405-B4F3-AD856E052DE0}" type="datetimeFigureOut">
              <a:rPr lang="vi-VN" smtClean="0"/>
              <a:pPr/>
              <a:t>24/05/2013</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0B4401-206E-443E-A5C2-53C6E8CDEE39}" type="slidenum">
              <a:rPr lang="vi-VN" smtClean="0"/>
              <a:pPr/>
              <a:t>‹#›</a:t>
            </a:fld>
            <a:endParaRPr lang="vi-VN"/>
          </a:p>
        </p:txBody>
      </p:sp>
    </p:spTree>
    <p:extLst>
      <p:ext uri="{BB962C8B-B14F-4D97-AF65-F5344CB8AC3E}">
        <p14:creationId xmlns:p14="http://schemas.microsoft.com/office/powerpoint/2010/main" val="2467845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spcBef>
                <a:spcPts val="0"/>
              </a:spcBef>
            </a:pPr>
            <a:r>
              <a:rPr lang="en-US" sz="1200" dirty="0" smtClean="0">
                <a:latin typeface="Arial" pitchFamily="34" charset="0"/>
                <a:cs typeface="Arial" pitchFamily="34" charset="0"/>
              </a:rPr>
              <a:t>NAPSGHAN &amp; ESPGHAN </a:t>
            </a:r>
            <a:r>
              <a:rPr lang="en-US" sz="1200" dirty="0" err="1" smtClean="0">
                <a:latin typeface="Arial" pitchFamily="34" charset="0"/>
                <a:cs typeface="Arial" pitchFamily="34" charset="0"/>
              </a:rPr>
              <a:t>bỏ</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phiếu</a:t>
            </a:r>
            <a:r>
              <a:rPr lang="en-US" sz="1200" dirty="0" smtClean="0">
                <a:latin typeface="Arial" pitchFamily="34" charset="0"/>
                <a:cs typeface="Arial" pitchFamily="34" charset="0"/>
              </a:rPr>
              <a:t> 2 </a:t>
            </a:r>
            <a:r>
              <a:rPr lang="en-US" sz="1200" dirty="0" err="1" smtClean="0">
                <a:latin typeface="Arial" pitchFamily="34" charset="0"/>
                <a:cs typeface="Arial" pitchFamily="34" charset="0"/>
              </a:rPr>
              <a:t>lần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cho</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mỗi</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thông</a:t>
            </a:r>
            <a:r>
              <a:rPr lang="en-US" sz="1200" dirty="0" smtClean="0">
                <a:latin typeface="Arial" pitchFamily="34" charset="0"/>
                <a:cs typeface="Arial" pitchFamily="34" charset="0"/>
              </a:rPr>
              <a:t> tin </a:t>
            </a:r>
            <a:r>
              <a:rPr lang="en-US" sz="1200" dirty="0" err="1" smtClean="0">
                <a:latin typeface="Arial" pitchFamily="34" charset="0"/>
                <a:cs typeface="Arial" pitchFamily="34" charset="0"/>
              </a:rPr>
              <a:t>cần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thống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nhất</a:t>
            </a:r>
            <a:endParaRPr lang="en-US" sz="1200" dirty="0" smtClean="0">
              <a:latin typeface="Arial" pitchFamily="34" charset="0"/>
              <a:cs typeface="Arial" pitchFamily="34" charset="0"/>
            </a:endParaRPr>
          </a:p>
          <a:p>
            <a:pPr algn="just">
              <a:lnSpc>
                <a:spcPct val="150000"/>
              </a:lnSpc>
              <a:spcBef>
                <a:spcPts val="0"/>
              </a:spcBef>
            </a:pPr>
            <a:r>
              <a:rPr lang="en-US" sz="1200" dirty="0" err="1" smtClean="0">
                <a:latin typeface="Arial" pitchFamily="34" charset="0"/>
                <a:cs typeface="Arial" pitchFamily="34" charset="0"/>
              </a:rPr>
              <a:t>Các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thông</a:t>
            </a:r>
            <a:r>
              <a:rPr lang="en-US" sz="1200" dirty="0" smtClean="0">
                <a:latin typeface="Arial" pitchFamily="34" charset="0"/>
                <a:cs typeface="Arial" pitchFamily="34" charset="0"/>
              </a:rPr>
              <a:t> tin </a:t>
            </a:r>
            <a:r>
              <a:rPr lang="en-US" sz="1200" dirty="0" err="1" smtClean="0">
                <a:latin typeface="Arial" pitchFamily="34" charset="0"/>
                <a:cs typeface="Arial" pitchFamily="34" charset="0"/>
              </a:rPr>
              <a:t>đã</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được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thống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nhất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sẽ</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được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xem</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xét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lại</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dựa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trên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phản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hồi</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của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bệnh</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nhân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và</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các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tổng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quan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có</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cấu</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trúc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chặt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chẽ</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khi</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có</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các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kết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quả</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nghiên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cứu</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trên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thế</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giới</a:t>
            </a:r>
            <a:endParaRPr lang="en-US" sz="1200" dirty="0" smtClean="0">
              <a:latin typeface="Arial" pitchFamily="34" charset="0"/>
              <a:cs typeface="Arial" pitchFamily="34" charset="0"/>
            </a:endParaRPr>
          </a:p>
          <a:p>
            <a:pPr algn="just">
              <a:lnSpc>
                <a:spcPct val="150000"/>
              </a:lnSpc>
              <a:spcBef>
                <a:spcPts val="0"/>
              </a:spcBef>
            </a:pPr>
            <a:r>
              <a:rPr lang="en-US" sz="1200" dirty="0" err="1" smtClean="0">
                <a:latin typeface="Arial" pitchFamily="34" charset="0"/>
                <a:cs typeface="Arial" pitchFamily="34" charset="0"/>
              </a:rPr>
              <a:t>Các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thông</a:t>
            </a:r>
            <a:r>
              <a:rPr lang="en-US" sz="1200" dirty="0" smtClean="0">
                <a:latin typeface="Arial" pitchFamily="34" charset="0"/>
                <a:cs typeface="Arial" pitchFamily="34" charset="0"/>
              </a:rPr>
              <a:t> tin </a:t>
            </a:r>
            <a:r>
              <a:rPr lang="en-US" sz="1200" dirty="0" err="1" smtClean="0">
                <a:latin typeface="Arial" pitchFamily="34" charset="0"/>
                <a:cs typeface="Arial" pitchFamily="34" charset="0"/>
              </a:rPr>
              <a:t>thảo</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luận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được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coi</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là</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đồng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thuận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khi</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có</a:t>
            </a:r>
            <a:r>
              <a:rPr lang="en-US" sz="1200" dirty="0" smtClean="0">
                <a:latin typeface="Arial" pitchFamily="34" charset="0"/>
                <a:cs typeface="Arial" pitchFamily="34" charset="0"/>
              </a:rPr>
              <a:t> ≥ 75% </a:t>
            </a:r>
            <a:r>
              <a:rPr lang="en-US" sz="1200" dirty="0" err="1" smtClean="0">
                <a:latin typeface="Arial" pitchFamily="34" charset="0"/>
                <a:cs typeface="Arial" pitchFamily="34" charset="0"/>
              </a:rPr>
              <a:t>thành</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viên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bỏ</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phiếu</a:t>
            </a:r>
            <a:r>
              <a:rPr lang="en-US" sz="1200" dirty="0" smtClean="0">
                <a:latin typeface="Arial" pitchFamily="34" charset="0"/>
                <a:cs typeface="Arial" pitchFamily="34" charset="0"/>
              </a:rPr>
              <a:t>  A+, A, </a:t>
            </a:r>
            <a:r>
              <a:rPr lang="en-US" sz="1200" dirty="0" err="1" smtClean="0">
                <a:latin typeface="Arial" pitchFamily="34" charset="0"/>
                <a:cs typeface="Arial" pitchFamily="34" charset="0"/>
              </a:rPr>
              <a:t>hoặc</a:t>
            </a:r>
            <a:r>
              <a:rPr lang="en-US" sz="1200" dirty="0" smtClean="0">
                <a:latin typeface="Arial" pitchFamily="34" charset="0"/>
                <a:cs typeface="Arial" pitchFamily="34" charset="0"/>
              </a:rPr>
              <a:t> A–</a:t>
            </a:r>
          </a:p>
          <a:p>
            <a:pPr algn="just">
              <a:lnSpc>
                <a:spcPct val="150000"/>
              </a:lnSpc>
              <a:spcBef>
                <a:spcPts val="0"/>
              </a:spcBef>
            </a:pPr>
            <a:r>
              <a:rPr lang="en-US" sz="1200" dirty="0" err="1" smtClean="0">
                <a:latin typeface="Arial" pitchFamily="34" charset="0"/>
                <a:cs typeface="Arial" pitchFamily="34" charset="0"/>
              </a:rPr>
              <a:t>Mức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độ</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đồng</a:t>
            </a:r>
            <a:r>
              <a:rPr lang="en-US" sz="1200" dirty="0" smtClean="0">
                <a:latin typeface="Arial" pitchFamily="34" charset="0"/>
                <a:cs typeface="Arial" pitchFamily="34" charset="0"/>
              </a:rPr>
              <a:t> ý </a:t>
            </a:r>
            <a:r>
              <a:rPr lang="en-US" sz="1200" dirty="0" err="1" smtClean="0">
                <a:latin typeface="Arial" pitchFamily="34" charset="0"/>
                <a:cs typeface="Arial" pitchFamily="34" charset="0"/>
              </a:rPr>
              <a:t>cho</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mỗi</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thông</a:t>
            </a:r>
            <a:r>
              <a:rPr lang="en-US" sz="1200" dirty="0" smtClean="0">
                <a:latin typeface="Arial" pitchFamily="34" charset="0"/>
                <a:cs typeface="Arial" pitchFamily="34" charset="0"/>
              </a:rPr>
              <a:t> tin </a:t>
            </a:r>
            <a:r>
              <a:rPr lang="en-US" sz="1200" dirty="0" err="1" smtClean="0">
                <a:latin typeface="Arial" pitchFamily="34" charset="0"/>
                <a:cs typeface="Arial" pitchFamily="34" charset="0"/>
              </a:rPr>
              <a:t>thảo</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luận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được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biểu</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thị</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bằng</a:t>
            </a:r>
            <a:r>
              <a:rPr lang="en-US" sz="1200" dirty="0" smtClean="0">
                <a:latin typeface="Arial" pitchFamily="34" charset="0"/>
                <a:cs typeface="Arial" pitchFamily="34" charset="0"/>
              </a:rPr>
              <a:t> %</a:t>
            </a:r>
          </a:p>
          <a:p>
            <a:pPr algn="just">
              <a:lnSpc>
                <a:spcPct val="150000"/>
              </a:lnSpc>
              <a:spcBef>
                <a:spcPts val="0"/>
              </a:spcBef>
            </a:pPr>
            <a:endParaRPr lang="en-US" sz="1200" dirty="0" smtClean="0">
              <a:latin typeface="Arial" pitchFamily="34" charset="0"/>
              <a:cs typeface="Arial" pitchFamily="34" charset="0"/>
            </a:endParaRPr>
          </a:p>
          <a:p>
            <a:endParaRPr lang="vi-VN" dirty="0"/>
          </a:p>
        </p:txBody>
      </p:sp>
      <p:sp>
        <p:nvSpPr>
          <p:cNvPr id="4" name="Slide Number Placeholder 3"/>
          <p:cNvSpPr>
            <a:spLocks noGrp="1"/>
          </p:cNvSpPr>
          <p:nvPr>
            <p:ph type="sldNum" sz="quarter" idx="10"/>
          </p:nvPr>
        </p:nvSpPr>
        <p:spPr/>
        <p:txBody>
          <a:bodyPr/>
          <a:lstStyle/>
          <a:p>
            <a:fld id="{500B4401-206E-443E-A5C2-53C6E8CDEE39}" type="slidenum">
              <a:rPr lang="vi-VN" smtClean="0"/>
              <a:pPr/>
              <a:t>16</a:t>
            </a:fld>
            <a:endParaRPr 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dirty="0" err="1" smtClean="0">
                <a:latin typeface="Arial" pitchFamily="34" charset="0"/>
                <a:cs typeface="Arial" pitchFamily="34" charset="0"/>
              </a:rPr>
              <a:t>Có</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mối</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liên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quan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giữa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nhiêm</a:t>
            </a:r>
            <a:r>
              <a:rPr lang="en-US" sz="1200" dirty="0" smtClean="0">
                <a:latin typeface="Arial" pitchFamily="34" charset="0"/>
                <a:cs typeface="Arial" pitchFamily="34" charset="0"/>
              </a:rPr>
              <a:t> H. pylori &amp; </a:t>
            </a:r>
            <a:r>
              <a:rPr lang="en-US" sz="1200" dirty="0" err="1" smtClean="0">
                <a:latin typeface="Arial" pitchFamily="34" charset="0"/>
                <a:cs typeface="Arial" pitchFamily="34" charset="0"/>
              </a:rPr>
              <a:t>ung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thư</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dày</a:t>
            </a:r>
            <a:r>
              <a:rPr lang="en-US" sz="1200" dirty="0" smtClean="0">
                <a:latin typeface="Arial" pitchFamily="34" charset="0"/>
                <a:cs typeface="Arial" pitchFamily="34" charset="0"/>
              </a:rPr>
              <a:t>,  MALT – lymphoma</a:t>
            </a:r>
          </a:p>
          <a:p>
            <a:pPr algn="just"/>
            <a:r>
              <a:rPr lang="en-US" sz="1200" dirty="0" smtClean="0">
                <a:latin typeface="Arial" pitchFamily="34" charset="0"/>
                <a:cs typeface="Arial" pitchFamily="34" charset="0"/>
              </a:rPr>
              <a:t>WHO (1994) </a:t>
            </a:r>
            <a:r>
              <a:rPr lang="en-US" sz="1200" dirty="0" err="1" smtClean="0">
                <a:latin typeface="Arial" pitchFamily="34" charset="0"/>
                <a:cs typeface="Arial" pitchFamily="34" charset="0"/>
              </a:rPr>
              <a:t>đã</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công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bố</a:t>
            </a:r>
            <a:r>
              <a:rPr lang="en-US" sz="1200" dirty="0" smtClean="0">
                <a:latin typeface="Arial" pitchFamily="34" charset="0"/>
                <a:cs typeface="Arial" pitchFamily="34" charset="0"/>
              </a:rPr>
              <a:t> HP </a:t>
            </a:r>
            <a:r>
              <a:rPr lang="en-US" sz="1200" dirty="0" err="1" smtClean="0">
                <a:latin typeface="Arial" pitchFamily="34" charset="0"/>
                <a:cs typeface="Arial" pitchFamily="34" charset="0"/>
              </a:rPr>
              <a:t>là</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nguyên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nhân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gây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thứ</a:t>
            </a:r>
            <a:r>
              <a:rPr lang="en-US" sz="1200" dirty="0" smtClean="0">
                <a:latin typeface="Arial" pitchFamily="34" charset="0"/>
                <a:cs typeface="Arial" pitchFamily="34" charset="0"/>
              </a:rPr>
              <a:t> 1</a:t>
            </a:r>
          </a:p>
          <a:p>
            <a:pPr algn="just"/>
            <a:r>
              <a:rPr lang="en-US" sz="1200" dirty="0" smtClean="0">
                <a:latin typeface="Arial" pitchFamily="34" charset="0"/>
                <a:cs typeface="Arial" pitchFamily="34" charset="0"/>
              </a:rPr>
              <a:t>Meta-analysis: </a:t>
            </a:r>
            <a:r>
              <a:rPr lang="en-US" sz="1200" dirty="0" err="1" smtClean="0">
                <a:latin typeface="Arial" pitchFamily="34" charset="0"/>
                <a:cs typeface="Arial" pitchFamily="34" charset="0"/>
              </a:rPr>
              <a:t>nguy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thư</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dày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tăng</a:t>
            </a:r>
            <a:r>
              <a:rPr lang="en-US" sz="1200" dirty="0" smtClean="0">
                <a:latin typeface="Arial" pitchFamily="34" charset="0"/>
                <a:cs typeface="Arial" pitchFamily="34" charset="0"/>
              </a:rPr>
              <a:t> 1-2 </a:t>
            </a:r>
            <a:r>
              <a:rPr lang="en-US" sz="1200" dirty="0" err="1" smtClean="0">
                <a:latin typeface="Arial" pitchFamily="34" charset="0"/>
                <a:cs typeface="Arial" pitchFamily="34" charset="0"/>
              </a:rPr>
              <a:t>lần</a:t>
            </a:r>
            <a:r>
              <a:rPr lang="en-US" sz="1200" dirty="0" smtClean="0">
                <a:latin typeface="Arial" pitchFamily="34" charset="0"/>
                <a:cs typeface="Arial" pitchFamily="34" charset="0"/>
              </a:rPr>
              <a:t> ở BN </a:t>
            </a:r>
            <a:r>
              <a:rPr lang="en-US" sz="1200" dirty="0" err="1" smtClean="0">
                <a:latin typeface="Arial" pitchFamily="34" charset="0"/>
                <a:cs typeface="Arial" pitchFamily="34" charset="0"/>
              </a:rPr>
              <a:t>nhiễm</a:t>
            </a:r>
            <a:r>
              <a:rPr lang="en-US" sz="1200" dirty="0" smtClean="0">
                <a:latin typeface="Arial" pitchFamily="34" charset="0"/>
                <a:cs typeface="Arial" pitchFamily="34" charset="0"/>
              </a:rPr>
              <a:t> HP, </a:t>
            </a:r>
            <a:r>
              <a:rPr lang="en-US" sz="1200" dirty="0" err="1" smtClean="0">
                <a:latin typeface="Arial" pitchFamily="34" charset="0"/>
                <a:cs typeface="Arial" pitchFamily="34" charset="0"/>
              </a:rPr>
              <a:t>diệt</a:t>
            </a:r>
            <a:r>
              <a:rPr lang="en-US" sz="1200" dirty="0" smtClean="0">
                <a:latin typeface="Arial" pitchFamily="34" charset="0"/>
                <a:cs typeface="Arial" pitchFamily="34" charset="0"/>
              </a:rPr>
              <a:t> PH </a:t>
            </a:r>
            <a:r>
              <a:rPr lang="en-US" sz="1200" dirty="0" err="1" smtClean="0">
                <a:latin typeface="Arial" pitchFamily="34" charset="0"/>
                <a:cs typeface="Arial" pitchFamily="34" charset="0"/>
              </a:rPr>
              <a:t>làm</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giảm</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nguy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thư</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dày</a:t>
            </a:r>
            <a:endParaRPr lang="en-US" sz="1200" dirty="0" smtClean="0">
              <a:latin typeface="Arial" pitchFamily="34" charset="0"/>
              <a:cs typeface="Arial" pitchFamily="34" charset="0"/>
            </a:endParaRPr>
          </a:p>
          <a:p>
            <a:pPr algn="just"/>
            <a:r>
              <a:rPr lang="en-US" sz="1200" dirty="0" err="1" smtClean="0">
                <a:latin typeface="Arial" pitchFamily="34" charset="0"/>
                <a:cs typeface="Arial" pitchFamily="34" charset="0"/>
              </a:rPr>
              <a:t>Những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người</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có</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tiền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sử</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gia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đình</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bị</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thư</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dày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được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xem</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xét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là</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nhóm</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nguy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cao</a:t>
            </a:r>
            <a:r>
              <a:rPr lang="en-US" sz="1200" dirty="0" smtClean="0">
                <a:latin typeface="Arial" pitchFamily="34" charset="0"/>
                <a:cs typeface="Arial" pitchFamily="34" charset="0"/>
              </a:rPr>
              <a:t> . </a:t>
            </a:r>
            <a:r>
              <a:rPr lang="en-US" sz="1200" dirty="0" err="1" smtClean="0">
                <a:latin typeface="Arial" pitchFamily="34" charset="0"/>
                <a:cs typeface="Arial" pitchFamily="34" charset="0"/>
              </a:rPr>
              <a:t>Nguy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đặc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biệt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cao</a:t>
            </a:r>
            <a:r>
              <a:rPr lang="en-US" sz="1200" dirty="0" smtClean="0">
                <a:latin typeface="Arial" pitchFamily="34" charset="0"/>
                <a:cs typeface="Arial" pitchFamily="34" charset="0"/>
              </a:rPr>
              <a:t> ở </a:t>
            </a:r>
            <a:r>
              <a:rPr lang="en-US" sz="1200" dirty="0" err="1" smtClean="0">
                <a:latin typeface="Arial" pitchFamily="34" charset="0"/>
                <a:cs typeface="Arial" pitchFamily="34" charset="0"/>
              </a:rPr>
              <a:t>trẻ</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bị</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nhiễm</a:t>
            </a:r>
            <a:r>
              <a:rPr lang="en-US" sz="1200" dirty="0" smtClean="0">
                <a:latin typeface="Arial" pitchFamily="34" charset="0"/>
                <a:cs typeface="Arial" pitchFamily="34" charset="0"/>
              </a:rPr>
              <a:t> HP </a:t>
            </a:r>
            <a:r>
              <a:rPr lang="en-US" sz="1200" dirty="0" err="1" smtClean="0">
                <a:latin typeface="Arial" pitchFamily="34" charset="0"/>
                <a:cs typeface="Arial" pitchFamily="34" charset="0"/>
              </a:rPr>
              <a:t>có</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bố</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hoặc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mẹ</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bị</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thư</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dày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không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những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liên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quan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tới</a:t>
            </a:r>
            <a:r>
              <a:rPr lang="en-US" sz="1200" dirty="0" smtClean="0">
                <a:latin typeface="Arial" pitchFamily="34" charset="0"/>
                <a:cs typeface="Arial" pitchFamily="34" charset="0"/>
              </a:rPr>
              <a:t> gen, </a:t>
            </a:r>
            <a:r>
              <a:rPr lang="en-US" sz="1200" dirty="0" err="1" smtClean="0">
                <a:latin typeface="Arial" pitchFamily="34" charset="0"/>
                <a:cs typeface="Arial" pitchFamily="34" charset="0"/>
              </a:rPr>
              <a:t>các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yếu</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tố</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môi</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trường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mà</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còn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nhiếm</a:t>
            </a:r>
            <a:r>
              <a:rPr lang="en-US" sz="1200" dirty="0" smtClean="0">
                <a:latin typeface="Arial" pitchFamily="34" charset="0"/>
                <a:cs typeface="Arial" pitchFamily="34" charset="0"/>
              </a:rPr>
              <a:t> HP </a:t>
            </a:r>
            <a:r>
              <a:rPr lang="en-US" sz="1200" dirty="0" err="1" smtClean="0">
                <a:latin typeface="Arial" pitchFamily="34" charset="0"/>
                <a:cs typeface="Arial" pitchFamily="34" charset="0"/>
              </a:rPr>
              <a:t>cùng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chủng</a:t>
            </a:r>
            <a:r>
              <a:rPr lang="en-US" sz="1200" dirty="0" smtClean="0">
                <a:latin typeface="Arial" pitchFamily="34" charset="0"/>
                <a:cs typeface="Arial" pitchFamily="34" charset="0"/>
              </a:rPr>
              <a:t>)</a:t>
            </a:r>
          </a:p>
          <a:p>
            <a:pPr algn="just"/>
            <a:r>
              <a:rPr lang="en-US" sz="1200" dirty="0" smtClean="0">
                <a:latin typeface="Arial" pitchFamily="34" charset="0"/>
                <a:cs typeface="Arial" pitchFamily="34" charset="0"/>
              </a:rPr>
              <a:t>70% of gastric MALT lymphomas </a:t>
            </a:r>
            <a:r>
              <a:rPr lang="en-US" sz="1200" dirty="0" err="1" smtClean="0">
                <a:latin typeface="Arial" pitchFamily="34" charset="0"/>
                <a:cs typeface="Arial" pitchFamily="34" charset="0"/>
              </a:rPr>
              <a:t>được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điều</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thành</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công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bằng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diệt</a:t>
            </a:r>
            <a:r>
              <a:rPr lang="en-US" sz="1200" dirty="0" smtClean="0">
                <a:latin typeface="Arial" pitchFamily="34" charset="0"/>
                <a:cs typeface="Arial" pitchFamily="34" charset="0"/>
              </a:rPr>
              <a:t> HP. </a:t>
            </a:r>
            <a:r>
              <a:rPr lang="en-US" sz="1200" dirty="0" err="1" smtClean="0">
                <a:latin typeface="Arial" pitchFamily="34" charset="0"/>
                <a:cs typeface="Arial" pitchFamily="34" charset="0"/>
              </a:rPr>
              <a:t>Chuyển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vùng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đặc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trưng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của</a:t>
            </a:r>
            <a:r>
              <a:rPr lang="en-US" sz="1200" dirty="0" smtClean="0">
                <a:latin typeface="Arial" pitchFamily="34" charset="0"/>
                <a:cs typeface="Arial" pitchFamily="34" charset="0"/>
              </a:rPr>
              <a:t> MALT lymphomas </a:t>
            </a:r>
            <a:r>
              <a:rPr lang="en-US" sz="1200" dirty="0" err="1" smtClean="0">
                <a:latin typeface="Arial" pitchFamily="34" charset="0"/>
                <a:cs typeface="Arial" pitchFamily="34" charset="0"/>
              </a:rPr>
              <a:t>được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ghi</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nhân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là</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một</a:t>
            </a:r>
            <a:r>
              <a:rPr lang="en-US" sz="1200" dirty="0" smtClean="0">
                <a:latin typeface="Arial" pitchFamily="34" charset="0"/>
                <a:cs typeface="Arial" pitchFamily="34" charset="0"/>
              </a:rPr>
              <a:t> marker HP </a:t>
            </a:r>
            <a:r>
              <a:rPr lang="en-US" sz="1200" dirty="0" err="1" smtClean="0">
                <a:latin typeface="Arial" pitchFamily="34" charset="0"/>
                <a:cs typeface="Arial" pitchFamily="34" charset="0"/>
              </a:rPr>
              <a:t>độc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lập</a:t>
            </a:r>
            <a:r>
              <a:rPr lang="en-US" sz="1200" dirty="0" smtClean="0">
                <a:latin typeface="Arial" pitchFamily="34" charset="0"/>
                <a:cs typeface="Arial" pitchFamily="34" charset="0"/>
              </a:rPr>
              <a:t> (HP independence)</a:t>
            </a:r>
          </a:p>
          <a:p>
            <a:pPr algn="just"/>
            <a:r>
              <a:rPr lang="en-US" sz="1200" dirty="0" err="1" smtClean="0">
                <a:latin typeface="Arial" pitchFamily="34" charset="0"/>
                <a:cs typeface="Arial" pitchFamily="34" charset="0"/>
              </a:rPr>
              <a:t>Sàng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lọc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nhiễm</a:t>
            </a:r>
            <a:r>
              <a:rPr lang="en-US" sz="1200" dirty="0" smtClean="0">
                <a:latin typeface="Arial" pitchFamily="34" charset="0"/>
                <a:cs typeface="Arial" pitchFamily="34" charset="0"/>
              </a:rPr>
              <a:t> HP </a:t>
            </a:r>
            <a:r>
              <a:rPr lang="en-US" sz="1200" dirty="0" err="1" smtClean="0">
                <a:latin typeface="Arial" pitchFamily="34" charset="0"/>
                <a:cs typeface="Arial" pitchFamily="34" charset="0"/>
              </a:rPr>
              <a:t>trong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quần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thể</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bình</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thường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không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được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khuyến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cáo</a:t>
            </a:r>
            <a:endParaRPr lang="en-US" sz="1200" dirty="0" smtClean="0">
              <a:latin typeface="Arial" pitchFamily="34" charset="0"/>
              <a:cs typeface="Arial" pitchFamily="34" charset="0"/>
            </a:endParaRPr>
          </a:p>
          <a:p>
            <a:pPr algn="just"/>
            <a:r>
              <a:rPr lang="en-US" sz="1200" dirty="0" smtClean="0">
                <a:latin typeface="Arial" pitchFamily="34" charset="0"/>
                <a:cs typeface="Arial" pitchFamily="34" charset="0"/>
              </a:rPr>
              <a:t>Ở </a:t>
            </a:r>
            <a:r>
              <a:rPr lang="en-US" sz="1200" dirty="0" err="1" smtClean="0">
                <a:latin typeface="Arial" pitchFamily="34" charset="0"/>
                <a:cs typeface="Arial" pitchFamily="34" charset="0"/>
              </a:rPr>
              <a:t>quần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thể</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có</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tỉ</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lệ</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thư</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dày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cao</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sàng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lọc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thư</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dày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là</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cần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thiết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và</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trẻ</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em</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nên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được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đưa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vào</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chương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trình</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sàng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lọc</a:t>
            </a:r>
            <a:r>
              <a:rPr lang="en-US" sz="1200" dirty="0" smtClean="0">
                <a:latin typeface="Arial" pitchFamily="34" charset="0"/>
                <a:cs typeface="Arial" pitchFamily="34" charset="0"/>
              </a:rPr>
              <a:t> HP </a:t>
            </a:r>
            <a:r>
              <a:rPr lang="en-US" sz="1200" dirty="0" err="1" smtClean="0">
                <a:latin typeface="Arial" pitchFamily="34" charset="0"/>
                <a:cs typeface="Arial" pitchFamily="34" charset="0"/>
              </a:rPr>
              <a:t>đặc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biệt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giám</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sát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trẻ</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có</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thiểu</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sản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hoặc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dị</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sản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ruột</a:t>
            </a:r>
            <a:endParaRPr lang="en-US" sz="1200" dirty="0" smtClean="0">
              <a:latin typeface="Arial" pitchFamily="34" charset="0"/>
              <a:cs typeface="Arial" pitchFamily="34" charset="0"/>
            </a:endParaRPr>
          </a:p>
          <a:p>
            <a:endParaRPr lang="vi-VN" dirty="0"/>
          </a:p>
        </p:txBody>
      </p:sp>
      <p:sp>
        <p:nvSpPr>
          <p:cNvPr id="4" name="Slide Number Placeholder 3"/>
          <p:cNvSpPr>
            <a:spLocks noGrp="1"/>
          </p:cNvSpPr>
          <p:nvPr>
            <p:ph type="sldNum" sz="quarter" idx="10"/>
          </p:nvPr>
        </p:nvSpPr>
        <p:spPr/>
        <p:txBody>
          <a:bodyPr/>
          <a:lstStyle/>
          <a:p>
            <a:fld id="{500B4401-206E-443E-A5C2-53C6E8CDEE39}" type="slidenum">
              <a:rPr lang="vi-VN" smtClean="0"/>
              <a:pPr/>
              <a:t>24</a:t>
            </a:fld>
            <a:endParaRPr lang="vi-V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dirty="0" err="1" smtClean="0">
                <a:latin typeface="Arial" pitchFamily="34" charset="0"/>
                <a:cs typeface="Arial" pitchFamily="34" charset="0"/>
              </a:rPr>
              <a:t>Có</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mối</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liên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quan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giữa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nhiêm</a:t>
            </a:r>
            <a:r>
              <a:rPr lang="en-US" sz="1200" dirty="0" smtClean="0">
                <a:latin typeface="Arial" pitchFamily="34" charset="0"/>
                <a:cs typeface="Arial" pitchFamily="34" charset="0"/>
              </a:rPr>
              <a:t> H. pylori &amp; </a:t>
            </a:r>
            <a:r>
              <a:rPr lang="en-US" sz="1200" dirty="0" err="1" smtClean="0">
                <a:latin typeface="Arial" pitchFamily="34" charset="0"/>
                <a:cs typeface="Arial" pitchFamily="34" charset="0"/>
              </a:rPr>
              <a:t>ung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thư</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dày</a:t>
            </a:r>
            <a:r>
              <a:rPr lang="en-US" sz="1200" dirty="0" smtClean="0">
                <a:latin typeface="Arial" pitchFamily="34" charset="0"/>
                <a:cs typeface="Arial" pitchFamily="34" charset="0"/>
              </a:rPr>
              <a:t>,  MALT – lymphoma</a:t>
            </a:r>
          </a:p>
          <a:p>
            <a:pPr algn="just"/>
            <a:r>
              <a:rPr lang="en-US" sz="1200" dirty="0" smtClean="0">
                <a:latin typeface="Arial" pitchFamily="34" charset="0"/>
                <a:cs typeface="Arial" pitchFamily="34" charset="0"/>
              </a:rPr>
              <a:t>WHO (1994) </a:t>
            </a:r>
            <a:r>
              <a:rPr lang="en-US" sz="1200" dirty="0" err="1" smtClean="0">
                <a:latin typeface="Arial" pitchFamily="34" charset="0"/>
                <a:cs typeface="Arial" pitchFamily="34" charset="0"/>
              </a:rPr>
              <a:t>đã</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công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bố</a:t>
            </a:r>
            <a:r>
              <a:rPr lang="en-US" sz="1200" dirty="0" smtClean="0">
                <a:latin typeface="Arial" pitchFamily="34" charset="0"/>
                <a:cs typeface="Arial" pitchFamily="34" charset="0"/>
              </a:rPr>
              <a:t> HP </a:t>
            </a:r>
            <a:r>
              <a:rPr lang="en-US" sz="1200" dirty="0" err="1" smtClean="0">
                <a:latin typeface="Arial" pitchFamily="34" charset="0"/>
                <a:cs typeface="Arial" pitchFamily="34" charset="0"/>
              </a:rPr>
              <a:t>là</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nguyên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nhân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gây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thứ</a:t>
            </a:r>
            <a:r>
              <a:rPr lang="en-US" sz="1200" dirty="0" smtClean="0">
                <a:latin typeface="Arial" pitchFamily="34" charset="0"/>
                <a:cs typeface="Arial" pitchFamily="34" charset="0"/>
              </a:rPr>
              <a:t> 1</a:t>
            </a:r>
          </a:p>
          <a:p>
            <a:pPr algn="just"/>
            <a:r>
              <a:rPr lang="en-US" sz="1200" dirty="0" smtClean="0">
                <a:latin typeface="Arial" pitchFamily="34" charset="0"/>
                <a:cs typeface="Arial" pitchFamily="34" charset="0"/>
              </a:rPr>
              <a:t>Meta-analysis: </a:t>
            </a:r>
            <a:r>
              <a:rPr lang="en-US" sz="1200" dirty="0" err="1" smtClean="0">
                <a:latin typeface="Arial" pitchFamily="34" charset="0"/>
                <a:cs typeface="Arial" pitchFamily="34" charset="0"/>
              </a:rPr>
              <a:t>nguy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thư</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dày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tăng</a:t>
            </a:r>
            <a:r>
              <a:rPr lang="en-US" sz="1200" dirty="0" smtClean="0">
                <a:latin typeface="Arial" pitchFamily="34" charset="0"/>
                <a:cs typeface="Arial" pitchFamily="34" charset="0"/>
              </a:rPr>
              <a:t> 1-2 </a:t>
            </a:r>
            <a:r>
              <a:rPr lang="en-US" sz="1200" dirty="0" err="1" smtClean="0">
                <a:latin typeface="Arial" pitchFamily="34" charset="0"/>
                <a:cs typeface="Arial" pitchFamily="34" charset="0"/>
              </a:rPr>
              <a:t>lần</a:t>
            </a:r>
            <a:r>
              <a:rPr lang="en-US" sz="1200" dirty="0" smtClean="0">
                <a:latin typeface="Arial" pitchFamily="34" charset="0"/>
                <a:cs typeface="Arial" pitchFamily="34" charset="0"/>
              </a:rPr>
              <a:t> ở BN </a:t>
            </a:r>
            <a:r>
              <a:rPr lang="en-US" sz="1200" dirty="0" err="1" smtClean="0">
                <a:latin typeface="Arial" pitchFamily="34" charset="0"/>
                <a:cs typeface="Arial" pitchFamily="34" charset="0"/>
              </a:rPr>
              <a:t>nhiễm</a:t>
            </a:r>
            <a:r>
              <a:rPr lang="en-US" sz="1200" dirty="0" smtClean="0">
                <a:latin typeface="Arial" pitchFamily="34" charset="0"/>
                <a:cs typeface="Arial" pitchFamily="34" charset="0"/>
              </a:rPr>
              <a:t> HP, </a:t>
            </a:r>
            <a:r>
              <a:rPr lang="en-US" sz="1200" dirty="0" err="1" smtClean="0">
                <a:latin typeface="Arial" pitchFamily="34" charset="0"/>
                <a:cs typeface="Arial" pitchFamily="34" charset="0"/>
              </a:rPr>
              <a:t>diệt</a:t>
            </a:r>
            <a:r>
              <a:rPr lang="en-US" sz="1200" dirty="0" smtClean="0">
                <a:latin typeface="Arial" pitchFamily="34" charset="0"/>
                <a:cs typeface="Arial" pitchFamily="34" charset="0"/>
              </a:rPr>
              <a:t> PH </a:t>
            </a:r>
            <a:r>
              <a:rPr lang="en-US" sz="1200" dirty="0" err="1" smtClean="0">
                <a:latin typeface="Arial" pitchFamily="34" charset="0"/>
                <a:cs typeface="Arial" pitchFamily="34" charset="0"/>
              </a:rPr>
              <a:t>làm</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giảm</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nguy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thư</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dày</a:t>
            </a:r>
            <a:endParaRPr lang="en-US" sz="1200" dirty="0" smtClean="0">
              <a:latin typeface="Arial" pitchFamily="34" charset="0"/>
              <a:cs typeface="Arial" pitchFamily="34" charset="0"/>
            </a:endParaRPr>
          </a:p>
          <a:p>
            <a:pPr algn="just"/>
            <a:r>
              <a:rPr lang="en-US" sz="1200" dirty="0" err="1" smtClean="0">
                <a:latin typeface="Arial" pitchFamily="34" charset="0"/>
                <a:cs typeface="Arial" pitchFamily="34" charset="0"/>
              </a:rPr>
              <a:t>Những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người</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có</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tiền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sử</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gia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đình</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bị</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thư</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dày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được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xem</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xét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là</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nhóm</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nguy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cao</a:t>
            </a:r>
            <a:r>
              <a:rPr lang="en-US" sz="1200" dirty="0" smtClean="0">
                <a:latin typeface="Arial" pitchFamily="34" charset="0"/>
                <a:cs typeface="Arial" pitchFamily="34" charset="0"/>
              </a:rPr>
              <a:t> . </a:t>
            </a:r>
            <a:r>
              <a:rPr lang="en-US" sz="1200" dirty="0" err="1" smtClean="0">
                <a:latin typeface="Arial" pitchFamily="34" charset="0"/>
                <a:cs typeface="Arial" pitchFamily="34" charset="0"/>
              </a:rPr>
              <a:t>Nguy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đặc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biệt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cao</a:t>
            </a:r>
            <a:r>
              <a:rPr lang="en-US" sz="1200" dirty="0" smtClean="0">
                <a:latin typeface="Arial" pitchFamily="34" charset="0"/>
                <a:cs typeface="Arial" pitchFamily="34" charset="0"/>
              </a:rPr>
              <a:t> ở </a:t>
            </a:r>
            <a:r>
              <a:rPr lang="en-US" sz="1200" dirty="0" err="1" smtClean="0">
                <a:latin typeface="Arial" pitchFamily="34" charset="0"/>
                <a:cs typeface="Arial" pitchFamily="34" charset="0"/>
              </a:rPr>
              <a:t>trẻ</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bị</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nhiễm</a:t>
            </a:r>
            <a:r>
              <a:rPr lang="en-US" sz="1200" dirty="0" smtClean="0">
                <a:latin typeface="Arial" pitchFamily="34" charset="0"/>
                <a:cs typeface="Arial" pitchFamily="34" charset="0"/>
              </a:rPr>
              <a:t> HP </a:t>
            </a:r>
            <a:r>
              <a:rPr lang="en-US" sz="1200" dirty="0" err="1" smtClean="0">
                <a:latin typeface="Arial" pitchFamily="34" charset="0"/>
                <a:cs typeface="Arial" pitchFamily="34" charset="0"/>
              </a:rPr>
              <a:t>có</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bố</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hoặc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mẹ</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bị</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thư</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dày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không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những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liên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quan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tới</a:t>
            </a:r>
            <a:r>
              <a:rPr lang="en-US" sz="1200" dirty="0" smtClean="0">
                <a:latin typeface="Arial" pitchFamily="34" charset="0"/>
                <a:cs typeface="Arial" pitchFamily="34" charset="0"/>
              </a:rPr>
              <a:t> gen, </a:t>
            </a:r>
            <a:r>
              <a:rPr lang="en-US" sz="1200" dirty="0" err="1" smtClean="0">
                <a:latin typeface="Arial" pitchFamily="34" charset="0"/>
                <a:cs typeface="Arial" pitchFamily="34" charset="0"/>
              </a:rPr>
              <a:t>các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yếu</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tố</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môi</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trường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mà</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còn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nhiếm</a:t>
            </a:r>
            <a:r>
              <a:rPr lang="en-US" sz="1200" dirty="0" smtClean="0">
                <a:latin typeface="Arial" pitchFamily="34" charset="0"/>
                <a:cs typeface="Arial" pitchFamily="34" charset="0"/>
              </a:rPr>
              <a:t> HP </a:t>
            </a:r>
            <a:r>
              <a:rPr lang="en-US" sz="1200" dirty="0" err="1" smtClean="0">
                <a:latin typeface="Arial" pitchFamily="34" charset="0"/>
                <a:cs typeface="Arial" pitchFamily="34" charset="0"/>
              </a:rPr>
              <a:t>cùng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chủng</a:t>
            </a:r>
            <a:r>
              <a:rPr lang="en-US" sz="1200" dirty="0" smtClean="0">
                <a:latin typeface="Arial" pitchFamily="34" charset="0"/>
                <a:cs typeface="Arial" pitchFamily="34" charset="0"/>
              </a:rPr>
              <a:t>)</a:t>
            </a:r>
          </a:p>
          <a:p>
            <a:pPr algn="just"/>
            <a:r>
              <a:rPr lang="en-US" sz="1200" dirty="0" smtClean="0">
                <a:latin typeface="Arial" pitchFamily="34" charset="0"/>
                <a:cs typeface="Arial" pitchFamily="34" charset="0"/>
              </a:rPr>
              <a:t>70% of gastric MALT lymphomas </a:t>
            </a:r>
            <a:r>
              <a:rPr lang="en-US" sz="1200" dirty="0" err="1" smtClean="0">
                <a:latin typeface="Arial" pitchFamily="34" charset="0"/>
                <a:cs typeface="Arial" pitchFamily="34" charset="0"/>
              </a:rPr>
              <a:t>được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điều</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thành</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công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bằng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diệt</a:t>
            </a:r>
            <a:r>
              <a:rPr lang="en-US" sz="1200" dirty="0" smtClean="0">
                <a:latin typeface="Arial" pitchFamily="34" charset="0"/>
                <a:cs typeface="Arial" pitchFamily="34" charset="0"/>
              </a:rPr>
              <a:t> HP. </a:t>
            </a:r>
            <a:r>
              <a:rPr lang="en-US" sz="1200" dirty="0" err="1" smtClean="0">
                <a:latin typeface="Arial" pitchFamily="34" charset="0"/>
                <a:cs typeface="Arial" pitchFamily="34" charset="0"/>
              </a:rPr>
              <a:t>Chuyển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vùng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đặc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trưng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của</a:t>
            </a:r>
            <a:r>
              <a:rPr lang="en-US" sz="1200" dirty="0" smtClean="0">
                <a:latin typeface="Arial" pitchFamily="34" charset="0"/>
                <a:cs typeface="Arial" pitchFamily="34" charset="0"/>
              </a:rPr>
              <a:t> MALT lymphomas </a:t>
            </a:r>
            <a:r>
              <a:rPr lang="en-US" sz="1200" dirty="0" err="1" smtClean="0">
                <a:latin typeface="Arial" pitchFamily="34" charset="0"/>
                <a:cs typeface="Arial" pitchFamily="34" charset="0"/>
              </a:rPr>
              <a:t>được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ghi</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nhân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là</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một</a:t>
            </a:r>
            <a:r>
              <a:rPr lang="en-US" sz="1200" dirty="0" smtClean="0">
                <a:latin typeface="Arial" pitchFamily="34" charset="0"/>
                <a:cs typeface="Arial" pitchFamily="34" charset="0"/>
              </a:rPr>
              <a:t> marker HP </a:t>
            </a:r>
            <a:r>
              <a:rPr lang="en-US" sz="1200" dirty="0" err="1" smtClean="0">
                <a:latin typeface="Arial" pitchFamily="34" charset="0"/>
                <a:cs typeface="Arial" pitchFamily="34" charset="0"/>
              </a:rPr>
              <a:t>độc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lập</a:t>
            </a:r>
            <a:r>
              <a:rPr lang="en-US" sz="1200" dirty="0" smtClean="0">
                <a:latin typeface="Arial" pitchFamily="34" charset="0"/>
                <a:cs typeface="Arial" pitchFamily="34" charset="0"/>
              </a:rPr>
              <a:t> (HP independence)</a:t>
            </a:r>
          </a:p>
          <a:p>
            <a:pPr algn="just"/>
            <a:r>
              <a:rPr lang="en-US" sz="1200" dirty="0" err="1" smtClean="0">
                <a:latin typeface="Arial" pitchFamily="34" charset="0"/>
                <a:cs typeface="Arial" pitchFamily="34" charset="0"/>
              </a:rPr>
              <a:t>Sàng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lọc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nhiễm</a:t>
            </a:r>
            <a:r>
              <a:rPr lang="en-US" sz="1200" dirty="0" smtClean="0">
                <a:latin typeface="Arial" pitchFamily="34" charset="0"/>
                <a:cs typeface="Arial" pitchFamily="34" charset="0"/>
              </a:rPr>
              <a:t> HP </a:t>
            </a:r>
            <a:r>
              <a:rPr lang="en-US" sz="1200" dirty="0" err="1" smtClean="0">
                <a:latin typeface="Arial" pitchFamily="34" charset="0"/>
                <a:cs typeface="Arial" pitchFamily="34" charset="0"/>
              </a:rPr>
              <a:t>trong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quần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thể</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bình</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thường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không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được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khuyến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cáo</a:t>
            </a:r>
            <a:endParaRPr lang="en-US" sz="1200" dirty="0" smtClean="0">
              <a:latin typeface="Arial" pitchFamily="34" charset="0"/>
              <a:cs typeface="Arial" pitchFamily="34" charset="0"/>
            </a:endParaRPr>
          </a:p>
          <a:p>
            <a:pPr algn="just"/>
            <a:r>
              <a:rPr lang="en-US" sz="1200" dirty="0" smtClean="0">
                <a:latin typeface="Arial" pitchFamily="34" charset="0"/>
                <a:cs typeface="Arial" pitchFamily="34" charset="0"/>
              </a:rPr>
              <a:t>Ở </a:t>
            </a:r>
            <a:r>
              <a:rPr lang="en-US" sz="1200" dirty="0" err="1" smtClean="0">
                <a:latin typeface="Arial" pitchFamily="34" charset="0"/>
                <a:cs typeface="Arial" pitchFamily="34" charset="0"/>
              </a:rPr>
              <a:t>quần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thể</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có</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tỉ</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lệ</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thư</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dày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cao</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sàng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lọc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thư</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dày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là</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cần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thiết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và</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trẻ</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em</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nên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được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đưa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vào</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chương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trình</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sàng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lọc</a:t>
            </a:r>
            <a:r>
              <a:rPr lang="en-US" sz="1200" dirty="0" smtClean="0">
                <a:latin typeface="Arial" pitchFamily="34" charset="0"/>
                <a:cs typeface="Arial" pitchFamily="34" charset="0"/>
              </a:rPr>
              <a:t> HP </a:t>
            </a:r>
            <a:r>
              <a:rPr lang="en-US" sz="1200" dirty="0" err="1" smtClean="0">
                <a:latin typeface="Arial" pitchFamily="34" charset="0"/>
                <a:cs typeface="Arial" pitchFamily="34" charset="0"/>
              </a:rPr>
              <a:t>đặc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biệt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giám</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sát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trẻ</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có</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thiểu</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sản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hoặc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dị</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sản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ruột</a:t>
            </a:r>
            <a:endParaRPr lang="en-US" sz="1200" dirty="0" smtClean="0">
              <a:latin typeface="Arial" pitchFamily="34" charset="0"/>
              <a:cs typeface="Arial" pitchFamily="34" charset="0"/>
            </a:endParaRPr>
          </a:p>
          <a:p>
            <a:endParaRPr lang="vi-VN" dirty="0"/>
          </a:p>
        </p:txBody>
      </p:sp>
      <p:sp>
        <p:nvSpPr>
          <p:cNvPr id="4" name="Slide Number Placeholder 3"/>
          <p:cNvSpPr>
            <a:spLocks noGrp="1"/>
          </p:cNvSpPr>
          <p:nvPr>
            <p:ph type="sldNum" sz="quarter" idx="10"/>
          </p:nvPr>
        </p:nvSpPr>
        <p:spPr/>
        <p:txBody>
          <a:bodyPr/>
          <a:lstStyle/>
          <a:p>
            <a:fld id="{500B4401-206E-443E-A5C2-53C6E8CDEE39}" type="slidenum">
              <a:rPr lang="vi-VN" smtClean="0"/>
              <a:pPr/>
              <a:t>26</a:t>
            </a:fld>
            <a:endParaRPr lang="vi-V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dirty="0" err="1" smtClean="0">
                <a:latin typeface="Arial" pitchFamily="34" charset="0"/>
                <a:cs typeface="Arial" pitchFamily="34" charset="0"/>
              </a:rPr>
              <a:t>Có</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mối</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liên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quan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giữa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nhiêm</a:t>
            </a:r>
            <a:r>
              <a:rPr lang="en-US" sz="1200" dirty="0" smtClean="0">
                <a:latin typeface="Arial" pitchFamily="34" charset="0"/>
                <a:cs typeface="Arial" pitchFamily="34" charset="0"/>
              </a:rPr>
              <a:t> H. pylori &amp; </a:t>
            </a:r>
            <a:r>
              <a:rPr lang="en-US" sz="1200" dirty="0" err="1" smtClean="0">
                <a:latin typeface="Arial" pitchFamily="34" charset="0"/>
                <a:cs typeface="Arial" pitchFamily="34" charset="0"/>
              </a:rPr>
              <a:t>ung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thư</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dày</a:t>
            </a:r>
            <a:r>
              <a:rPr lang="en-US" sz="1200" dirty="0" smtClean="0">
                <a:latin typeface="Arial" pitchFamily="34" charset="0"/>
                <a:cs typeface="Arial" pitchFamily="34" charset="0"/>
              </a:rPr>
              <a:t>,  MALT – lymphoma</a:t>
            </a:r>
          </a:p>
          <a:p>
            <a:pPr algn="just"/>
            <a:r>
              <a:rPr lang="en-US" sz="1200" dirty="0" smtClean="0">
                <a:latin typeface="Arial" pitchFamily="34" charset="0"/>
                <a:cs typeface="Arial" pitchFamily="34" charset="0"/>
              </a:rPr>
              <a:t>WHO (1994) </a:t>
            </a:r>
            <a:r>
              <a:rPr lang="en-US" sz="1200" dirty="0" err="1" smtClean="0">
                <a:latin typeface="Arial" pitchFamily="34" charset="0"/>
                <a:cs typeface="Arial" pitchFamily="34" charset="0"/>
              </a:rPr>
              <a:t>đã</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công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bố</a:t>
            </a:r>
            <a:r>
              <a:rPr lang="en-US" sz="1200" dirty="0" smtClean="0">
                <a:latin typeface="Arial" pitchFamily="34" charset="0"/>
                <a:cs typeface="Arial" pitchFamily="34" charset="0"/>
              </a:rPr>
              <a:t> HP </a:t>
            </a:r>
            <a:r>
              <a:rPr lang="en-US" sz="1200" dirty="0" err="1" smtClean="0">
                <a:latin typeface="Arial" pitchFamily="34" charset="0"/>
                <a:cs typeface="Arial" pitchFamily="34" charset="0"/>
              </a:rPr>
              <a:t>là</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nguyên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nhân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gây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thứ</a:t>
            </a:r>
            <a:r>
              <a:rPr lang="en-US" sz="1200" dirty="0" smtClean="0">
                <a:latin typeface="Arial" pitchFamily="34" charset="0"/>
                <a:cs typeface="Arial" pitchFamily="34" charset="0"/>
              </a:rPr>
              <a:t> 1</a:t>
            </a:r>
          </a:p>
          <a:p>
            <a:pPr algn="just"/>
            <a:r>
              <a:rPr lang="en-US" sz="1200" dirty="0" smtClean="0">
                <a:latin typeface="Arial" pitchFamily="34" charset="0"/>
                <a:cs typeface="Arial" pitchFamily="34" charset="0"/>
              </a:rPr>
              <a:t>Meta-analysis: </a:t>
            </a:r>
            <a:r>
              <a:rPr lang="en-US" sz="1200" dirty="0" err="1" smtClean="0">
                <a:latin typeface="Arial" pitchFamily="34" charset="0"/>
                <a:cs typeface="Arial" pitchFamily="34" charset="0"/>
              </a:rPr>
              <a:t>nguy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thư</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dày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tăng</a:t>
            </a:r>
            <a:r>
              <a:rPr lang="en-US" sz="1200" dirty="0" smtClean="0">
                <a:latin typeface="Arial" pitchFamily="34" charset="0"/>
                <a:cs typeface="Arial" pitchFamily="34" charset="0"/>
              </a:rPr>
              <a:t> 1-2 </a:t>
            </a:r>
            <a:r>
              <a:rPr lang="en-US" sz="1200" dirty="0" err="1" smtClean="0">
                <a:latin typeface="Arial" pitchFamily="34" charset="0"/>
                <a:cs typeface="Arial" pitchFamily="34" charset="0"/>
              </a:rPr>
              <a:t>lần</a:t>
            </a:r>
            <a:r>
              <a:rPr lang="en-US" sz="1200" dirty="0" smtClean="0">
                <a:latin typeface="Arial" pitchFamily="34" charset="0"/>
                <a:cs typeface="Arial" pitchFamily="34" charset="0"/>
              </a:rPr>
              <a:t> ở BN </a:t>
            </a:r>
            <a:r>
              <a:rPr lang="en-US" sz="1200" dirty="0" err="1" smtClean="0">
                <a:latin typeface="Arial" pitchFamily="34" charset="0"/>
                <a:cs typeface="Arial" pitchFamily="34" charset="0"/>
              </a:rPr>
              <a:t>nhiễm</a:t>
            </a:r>
            <a:r>
              <a:rPr lang="en-US" sz="1200" dirty="0" smtClean="0">
                <a:latin typeface="Arial" pitchFamily="34" charset="0"/>
                <a:cs typeface="Arial" pitchFamily="34" charset="0"/>
              </a:rPr>
              <a:t> HP, </a:t>
            </a:r>
            <a:r>
              <a:rPr lang="en-US" sz="1200" dirty="0" err="1" smtClean="0">
                <a:latin typeface="Arial" pitchFamily="34" charset="0"/>
                <a:cs typeface="Arial" pitchFamily="34" charset="0"/>
              </a:rPr>
              <a:t>diệt</a:t>
            </a:r>
            <a:r>
              <a:rPr lang="en-US" sz="1200" dirty="0" smtClean="0">
                <a:latin typeface="Arial" pitchFamily="34" charset="0"/>
                <a:cs typeface="Arial" pitchFamily="34" charset="0"/>
              </a:rPr>
              <a:t> PH </a:t>
            </a:r>
            <a:r>
              <a:rPr lang="en-US" sz="1200" dirty="0" err="1" smtClean="0">
                <a:latin typeface="Arial" pitchFamily="34" charset="0"/>
                <a:cs typeface="Arial" pitchFamily="34" charset="0"/>
              </a:rPr>
              <a:t>làm</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giảm</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nguy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thư</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dày</a:t>
            </a:r>
            <a:endParaRPr lang="en-US" sz="1200" dirty="0" smtClean="0">
              <a:latin typeface="Arial" pitchFamily="34" charset="0"/>
              <a:cs typeface="Arial" pitchFamily="34" charset="0"/>
            </a:endParaRPr>
          </a:p>
          <a:p>
            <a:pPr algn="just"/>
            <a:r>
              <a:rPr lang="en-US" sz="1200" dirty="0" err="1" smtClean="0">
                <a:latin typeface="Arial" pitchFamily="34" charset="0"/>
                <a:cs typeface="Arial" pitchFamily="34" charset="0"/>
              </a:rPr>
              <a:t>Những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người</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có</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tiền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sử</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gia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đình</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bị</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thư</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dày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được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xem</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xét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là</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nhóm</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nguy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cao</a:t>
            </a:r>
            <a:r>
              <a:rPr lang="en-US" sz="1200" dirty="0" smtClean="0">
                <a:latin typeface="Arial" pitchFamily="34" charset="0"/>
                <a:cs typeface="Arial" pitchFamily="34" charset="0"/>
              </a:rPr>
              <a:t> . </a:t>
            </a:r>
            <a:r>
              <a:rPr lang="en-US" sz="1200" dirty="0" err="1" smtClean="0">
                <a:latin typeface="Arial" pitchFamily="34" charset="0"/>
                <a:cs typeface="Arial" pitchFamily="34" charset="0"/>
              </a:rPr>
              <a:t>Nguy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đặc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biệt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cao</a:t>
            </a:r>
            <a:r>
              <a:rPr lang="en-US" sz="1200" dirty="0" smtClean="0">
                <a:latin typeface="Arial" pitchFamily="34" charset="0"/>
                <a:cs typeface="Arial" pitchFamily="34" charset="0"/>
              </a:rPr>
              <a:t> ở </a:t>
            </a:r>
            <a:r>
              <a:rPr lang="en-US" sz="1200" dirty="0" err="1" smtClean="0">
                <a:latin typeface="Arial" pitchFamily="34" charset="0"/>
                <a:cs typeface="Arial" pitchFamily="34" charset="0"/>
              </a:rPr>
              <a:t>trẻ</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bị</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nhiễm</a:t>
            </a:r>
            <a:r>
              <a:rPr lang="en-US" sz="1200" dirty="0" smtClean="0">
                <a:latin typeface="Arial" pitchFamily="34" charset="0"/>
                <a:cs typeface="Arial" pitchFamily="34" charset="0"/>
              </a:rPr>
              <a:t> HP </a:t>
            </a:r>
            <a:r>
              <a:rPr lang="en-US" sz="1200" dirty="0" err="1" smtClean="0">
                <a:latin typeface="Arial" pitchFamily="34" charset="0"/>
                <a:cs typeface="Arial" pitchFamily="34" charset="0"/>
              </a:rPr>
              <a:t>có</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bố</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hoặc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mẹ</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bị</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thư</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dày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không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những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liên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quan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tới</a:t>
            </a:r>
            <a:r>
              <a:rPr lang="en-US" sz="1200" dirty="0" smtClean="0">
                <a:latin typeface="Arial" pitchFamily="34" charset="0"/>
                <a:cs typeface="Arial" pitchFamily="34" charset="0"/>
              </a:rPr>
              <a:t> gen, </a:t>
            </a:r>
            <a:r>
              <a:rPr lang="en-US" sz="1200" dirty="0" err="1" smtClean="0">
                <a:latin typeface="Arial" pitchFamily="34" charset="0"/>
                <a:cs typeface="Arial" pitchFamily="34" charset="0"/>
              </a:rPr>
              <a:t>các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yếu</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tố</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môi</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trường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mà</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còn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nhiếm</a:t>
            </a:r>
            <a:r>
              <a:rPr lang="en-US" sz="1200" dirty="0" smtClean="0">
                <a:latin typeface="Arial" pitchFamily="34" charset="0"/>
                <a:cs typeface="Arial" pitchFamily="34" charset="0"/>
              </a:rPr>
              <a:t> HP </a:t>
            </a:r>
            <a:r>
              <a:rPr lang="en-US" sz="1200" dirty="0" err="1" smtClean="0">
                <a:latin typeface="Arial" pitchFamily="34" charset="0"/>
                <a:cs typeface="Arial" pitchFamily="34" charset="0"/>
              </a:rPr>
              <a:t>cùng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chủng</a:t>
            </a:r>
            <a:r>
              <a:rPr lang="en-US" sz="1200" dirty="0" smtClean="0">
                <a:latin typeface="Arial" pitchFamily="34" charset="0"/>
                <a:cs typeface="Arial" pitchFamily="34" charset="0"/>
              </a:rPr>
              <a:t>)</a:t>
            </a:r>
          </a:p>
          <a:p>
            <a:pPr algn="just"/>
            <a:r>
              <a:rPr lang="en-US" sz="1200" dirty="0" smtClean="0">
                <a:latin typeface="Arial" pitchFamily="34" charset="0"/>
                <a:cs typeface="Arial" pitchFamily="34" charset="0"/>
              </a:rPr>
              <a:t>70% of gastric MALT lymphomas </a:t>
            </a:r>
            <a:r>
              <a:rPr lang="en-US" sz="1200" dirty="0" err="1" smtClean="0">
                <a:latin typeface="Arial" pitchFamily="34" charset="0"/>
                <a:cs typeface="Arial" pitchFamily="34" charset="0"/>
              </a:rPr>
              <a:t>được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điều</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thành</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công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bằng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diệt</a:t>
            </a:r>
            <a:r>
              <a:rPr lang="en-US" sz="1200" dirty="0" smtClean="0">
                <a:latin typeface="Arial" pitchFamily="34" charset="0"/>
                <a:cs typeface="Arial" pitchFamily="34" charset="0"/>
              </a:rPr>
              <a:t> HP. </a:t>
            </a:r>
            <a:r>
              <a:rPr lang="en-US" sz="1200" dirty="0" err="1" smtClean="0">
                <a:latin typeface="Arial" pitchFamily="34" charset="0"/>
                <a:cs typeface="Arial" pitchFamily="34" charset="0"/>
              </a:rPr>
              <a:t>Chuyển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vùng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đặc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trưng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của</a:t>
            </a:r>
            <a:r>
              <a:rPr lang="en-US" sz="1200" dirty="0" smtClean="0">
                <a:latin typeface="Arial" pitchFamily="34" charset="0"/>
                <a:cs typeface="Arial" pitchFamily="34" charset="0"/>
              </a:rPr>
              <a:t> MALT lymphomas </a:t>
            </a:r>
            <a:r>
              <a:rPr lang="en-US" sz="1200" dirty="0" err="1" smtClean="0">
                <a:latin typeface="Arial" pitchFamily="34" charset="0"/>
                <a:cs typeface="Arial" pitchFamily="34" charset="0"/>
              </a:rPr>
              <a:t>được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ghi</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nhân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là</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một</a:t>
            </a:r>
            <a:r>
              <a:rPr lang="en-US" sz="1200" dirty="0" smtClean="0">
                <a:latin typeface="Arial" pitchFamily="34" charset="0"/>
                <a:cs typeface="Arial" pitchFamily="34" charset="0"/>
              </a:rPr>
              <a:t> marker HP </a:t>
            </a:r>
            <a:r>
              <a:rPr lang="en-US" sz="1200" dirty="0" err="1" smtClean="0">
                <a:latin typeface="Arial" pitchFamily="34" charset="0"/>
                <a:cs typeface="Arial" pitchFamily="34" charset="0"/>
              </a:rPr>
              <a:t>độc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lập</a:t>
            </a:r>
            <a:r>
              <a:rPr lang="en-US" sz="1200" dirty="0" smtClean="0">
                <a:latin typeface="Arial" pitchFamily="34" charset="0"/>
                <a:cs typeface="Arial" pitchFamily="34" charset="0"/>
              </a:rPr>
              <a:t> (HP independence)</a:t>
            </a:r>
          </a:p>
          <a:p>
            <a:pPr algn="just"/>
            <a:r>
              <a:rPr lang="en-US" sz="1200" dirty="0" err="1" smtClean="0">
                <a:latin typeface="Arial" pitchFamily="34" charset="0"/>
                <a:cs typeface="Arial" pitchFamily="34" charset="0"/>
              </a:rPr>
              <a:t>Sàng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lọc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nhiễm</a:t>
            </a:r>
            <a:r>
              <a:rPr lang="en-US" sz="1200" dirty="0" smtClean="0">
                <a:latin typeface="Arial" pitchFamily="34" charset="0"/>
                <a:cs typeface="Arial" pitchFamily="34" charset="0"/>
              </a:rPr>
              <a:t> HP </a:t>
            </a:r>
            <a:r>
              <a:rPr lang="en-US" sz="1200" dirty="0" err="1" smtClean="0">
                <a:latin typeface="Arial" pitchFamily="34" charset="0"/>
                <a:cs typeface="Arial" pitchFamily="34" charset="0"/>
              </a:rPr>
              <a:t>trong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quần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thể</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bình</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thường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không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được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khuyến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cáo</a:t>
            </a:r>
            <a:endParaRPr lang="en-US" sz="1200" dirty="0" smtClean="0">
              <a:latin typeface="Arial" pitchFamily="34" charset="0"/>
              <a:cs typeface="Arial" pitchFamily="34" charset="0"/>
            </a:endParaRPr>
          </a:p>
          <a:p>
            <a:pPr algn="just"/>
            <a:r>
              <a:rPr lang="en-US" sz="1200" dirty="0" smtClean="0">
                <a:latin typeface="Arial" pitchFamily="34" charset="0"/>
                <a:cs typeface="Arial" pitchFamily="34" charset="0"/>
              </a:rPr>
              <a:t>Ở </a:t>
            </a:r>
            <a:r>
              <a:rPr lang="en-US" sz="1200" dirty="0" err="1" smtClean="0">
                <a:latin typeface="Arial" pitchFamily="34" charset="0"/>
                <a:cs typeface="Arial" pitchFamily="34" charset="0"/>
              </a:rPr>
              <a:t>quần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thể</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có</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tỉ</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lệ</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thư</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dày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cao</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sàng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lọc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thư</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dày</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là</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cần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thiết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và</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trẻ</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em</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nên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được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đưa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vào</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chương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trình</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sàng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lọc</a:t>
            </a:r>
            <a:r>
              <a:rPr lang="en-US" sz="1200" dirty="0" smtClean="0">
                <a:latin typeface="Arial" pitchFamily="34" charset="0"/>
                <a:cs typeface="Arial" pitchFamily="34" charset="0"/>
              </a:rPr>
              <a:t> HP </a:t>
            </a:r>
            <a:r>
              <a:rPr lang="en-US" sz="1200" dirty="0" err="1" smtClean="0">
                <a:latin typeface="Arial" pitchFamily="34" charset="0"/>
                <a:cs typeface="Arial" pitchFamily="34" charset="0"/>
              </a:rPr>
              <a:t>đặc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biệt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giám</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sát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trẻ</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có</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thiểu</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sản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hoặc</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dị</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sản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ruột</a:t>
            </a:r>
            <a:endParaRPr lang="en-US" sz="1200" dirty="0" smtClean="0">
              <a:latin typeface="Arial" pitchFamily="34" charset="0"/>
              <a:cs typeface="Arial" pitchFamily="34" charset="0"/>
            </a:endParaRPr>
          </a:p>
          <a:p>
            <a:endParaRPr lang="vi-VN" dirty="0"/>
          </a:p>
        </p:txBody>
      </p:sp>
      <p:sp>
        <p:nvSpPr>
          <p:cNvPr id="4" name="Slide Number Placeholder 3"/>
          <p:cNvSpPr>
            <a:spLocks noGrp="1"/>
          </p:cNvSpPr>
          <p:nvPr>
            <p:ph type="sldNum" sz="quarter" idx="10"/>
          </p:nvPr>
        </p:nvSpPr>
        <p:spPr/>
        <p:txBody>
          <a:bodyPr/>
          <a:lstStyle/>
          <a:p>
            <a:fld id="{500B4401-206E-443E-A5C2-53C6E8CDEE39}" type="slidenum">
              <a:rPr lang="vi-VN" smtClean="0"/>
              <a:pPr/>
              <a:t>28</a:t>
            </a:fld>
            <a:endParaRPr 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2A00193-BDAC-4CE4-93B0-4827E05134C3}" type="datetimeFigureOut">
              <a:rPr lang="en-US" smtClean="0"/>
              <a:pPr/>
              <a:t>5/24/2013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601B68F-7277-41C6-8CC9-0C74C674035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A00193-BDAC-4CE4-93B0-4827E05134C3}" type="datetimeFigureOut">
              <a:rPr lang="en-US" smtClean="0"/>
              <a:pPr/>
              <a:t>5/24/2013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1B68F-7277-41C6-8CC9-0C74C67403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A00193-BDAC-4CE4-93B0-4827E05134C3}" type="datetimeFigureOut">
              <a:rPr lang="en-US" smtClean="0"/>
              <a:pPr/>
              <a:t>5/24/2013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1B68F-7277-41C6-8CC9-0C74C67403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A00193-BDAC-4CE4-93B0-4827E05134C3}" type="datetimeFigureOut">
              <a:rPr lang="en-US" smtClean="0"/>
              <a:pPr/>
              <a:t>5/24/2013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1B68F-7277-41C6-8CC9-0C74C67403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2A00193-BDAC-4CE4-93B0-4827E05134C3}" type="datetimeFigureOut">
              <a:rPr lang="en-US" smtClean="0"/>
              <a:pPr/>
              <a:t>5/24/2013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1B68F-7277-41C6-8CC9-0C74C674035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A00193-BDAC-4CE4-93B0-4827E05134C3}" type="datetimeFigureOut">
              <a:rPr lang="en-US" smtClean="0"/>
              <a:pPr/>
              <a:t>5/24/2013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1B68F-7277-41C6-8CC9-0C74C67403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2A00193-BDAC-4CE4-93B0-4827E05134C3}" type="datetimeFigureOut">
              <a:rPr lang="en-US" smtClean="0"/>
              <a:pPr/>
              <a:t>5/24/2013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01B68F-7277-41C6-8CC9-0C74C67403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2A00193-BDAC-4CE4-93B0-4827E05134C3}" type="datetimeFigureOut">
              <a:rPr lang="en-US" smtClean="0"/>
              <a:pPr/>
              <a:t>5/24/2013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01B68F-7277-41C6-8CC9-0C74C67403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A00193-BDAC-4CE4-93B0-4827E05134C3}" type="datetimeFigureOut">
              <a:rPr lang="en-US" smtClean="0"/>
              <a:pPr/>
              <a:t>5/24/2013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01B68F-7277-41C6-8CC9-0C74C67403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A00193-BDAC-4CE4-93B0-4827E05134C3}" type="datetimeFigureOut">
              <a:rPr lang="en-US" smtClean="0"/>
              <a:pPr/>
              <a:t>5/24/2013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1B68F-7277-41C6-8CC9-0C74C67403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A00193-BDAC-4CE4-93B0-4827E05134C3}" type="datetimeFigureOut">
              <a:rPr lang="en-US" smtClean="0"/>
              <a:pPr/>
              <a:t>5/24/2013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601B68F-7277-41C6-8CC9-0C74C674035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2A00193-BDAC-4CE4-93B0-4827E05134C3}" type="datetimeFigureOut">
              <a:rPr lang="en-US" smtClean="0"/>
              <a:pPr/>
              <a:t>5/24/2013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601B68F-7277-41C6-8CC9-0C74C674035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6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981201"/>
            <a:ext cx="8610600" cy="2590799"/>
          </a:xfrm>
        </p:spPr>
        <p:txBody>
          <a:bodyPr>
            <a:noAutofit/>
          </a:bodyPr>
          <a:lstStyle/>
          <a:p>
            <a:pPr algn="ctr"/>
            <a:r>
              <a:rPr lang="en-US" sz="4000" dirty="0" err="1" smtClean="0">
                <a:latin typeface="Arial" pitchFamily="34" charset="0"/>
                <a:cs typeface="Arial" pitchFamily="34" charset="0"/>
              </a:rPr>
              <a:t>Khuyến</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cáo</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dựa</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trên</a:t>
            </a:r>
            <a:r>
              <a:rPr lang="en-US" sz="4000" dirty="0" smtClean="0">
                <a:latin typeface="Arial" pitchFamily="34" charset="0"/>
                <a:cs typeface="Arial" pitchFamily="34" charset="0"/>
              </a:rPr>
              <a:t> y </a:t>
            </a:r>
            <a:r>
              <a:rPr lang="en-US" sz="4000" dirty="0" err="1" smtClean="0">
                <a:latin typeface="Arial" pitchFamily="34" charset="0"/>
                <a:cs typeface="Arial" pitchFamily="34" charset="0"/>
              </a:rPr>
              <a:t>học</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bằng</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chứng</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từ</a:t>
            </a:r>
            <a:r>
              <a:rPr lang="en-US" sz="4000" dirty="0" smtClean="0">
                <a:latin typeface="Arial" pitchFamily="34" charset="0"/>
                <a:cs typeface="Arial" pitchFamily="34" charset="0"/>
              </a:rPr>
              <a:t> ESPGHAN &amp; NASPGHAN </a:t>
            </a:r>
            <a:r>
              <a:rPr lang="en-US" sz="4000" dirty="0" err="1" smtClean="0">
                <a:latin typeface="Arial" pitchFamily="34" charset="0"/>
                <a:cs typeface="Arial" pitchFamily="34" charset="0"/>
              </a:rPr>
              <a:t>trong</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chẩn</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đoán</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và</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điều</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trị</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nhiễm</a:t>
            </a:r>
            <a:r>
              <a:rPr lang="en-US" sz="4000" dirty="0" smtClean="0">
                <a:latin typeface="Arial" pitchFamily="34" charset="0"/>
                <a:cs typeface="Arial" pitchFamily="34" charset="0"/>
              </a:rPr>
              <a:t> </a:t>
            </a:r>
            <a:r>
              <a:rPr lang="en-US" sz="4000" i="1" dirty="0" smtClean="0">
                <a:latin typeface="Arial" pitchFamily="34" charset="0"/>
                <a:cs typeface="Arial" pitchFamily="34" charset="0"/>
              </a:rPr>
              <a:t>H. pylori </a:t>
            </a:r>
            <a:r>
              <a:rPr lang="en-US" sz="4000" dirty="0" smtClean="0">
                <a:latin typeface="Arial" pitchFamily="34" charset="0"/>
                <a:cs typeface="Arial" pitchFamily="34" charset="0"/>
              </a:rPr>
              <a:t>ở </a:t>
            </a:r>
            <a:r>
              <a:rPr lang="en-US" sz="4000" dirty="0" err="1" smtClean="0">
                <a:latin typeface="Arial" pitchFamily="34" charset="0"/>
                <a:cs typeface="Arial" pitchFamily="34" charset="0"/>
              </a:rPr>
              <a:t>trẻ</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em</a:t>
            </a:r>
            <a:r>
              <a:rPr lang="en-US" sz="4000" dirty="0" smtClean="0">
                <a:latin typeface="Arial" pitchFamily="34" charset="0"/>
                <a:cs typeface="Arial" pitchFamily="34" charset="0"/>
              </a:rPr>
              <a:t/>
            </a:r>
            <a:br>
              <a:rPr lang="en-US" sz="4000" dirty="0" smtClean="0">
                <a:latin typeface="Arial" pitchFamily="34" charset="0"/>
                <a:cs typeface="Arial" pitchFamily="34" charset="0"/>
              </a:rPr>
            </a:br>
            <a:endParaRPr lang="en-US" sz="4000" dirty="0">
              <a:latin typeface="Arial" pitchFamily="34" charset="0"/>
              <a:cs typeface="Arial" pitchFamily="34" charset="0"/>
            </a:endParaRPr>
          </a:p>
        </p:txBody>
      </p:sp>
      <p:sp>
        <p:nvSpPr>
          <p:cNvPr id="3" name="Subtitle 2"/>
          <p:cNvSpPr>
            <a:spLocks noGrp="1"/>
          </p:cNvSpPr>
          <p:nvPr>
            <p:ph type="subTitle" idx="1"/>
          </p:nvPr>
        </p:nvSpPr>
        <p:spPr>
          <a:xfrm>
            <a:off x="1219200" y="533400"/>
            <a:ext cx="6400800" cy="914400"/>
          </a:xfrm>
        </p:spPr>
        <p:txBody>
          <a:bodyPr>
            <a:normAutofit fontScale="92500" lnSpcReduction="10000"/>
          </a:bodyPr>
          <a:lstStyle/>
          <a:p>
            <a:pPr algn="ctr"/>
            <a:r>
              <a:rPr lang="en-US" sz="2800" dirty="0" smtClean="0">
                <a:latin typeface="Arial" pitchFamily="34" charset="0"/>
                <a:cs typeface="Arial" pitchFamily="34" charset="0"/>
              </a:rPr>
              <a:t>TS.BS. </a:t>
            </a:r>
            <a:r>
              <a:rPr lang="en-US" sz="2800" dirty="0" err="1" smtClean="0">
                <a:latin typeface="Arial" pitchFamily="34" charset="0"/>
                <a:cs typeface="Arial" pitchFamily="34" charset="0"/>
              </a:rPr>
              <a:t>Nguyễn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Thị</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Việt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Hà</a:t>
            </a:r>
            <a:endParaRPr lang="en-US" sz="2800" dirty="0" smtClean="0">
              <a:latin typeface="Arial" pitchFamily="34" charset="0"/>
              <a:cs typeface="Arial" pitchFamily="34" charset="0"/>
            </a:endParaRPr>
          </a:p>
          <a:p>
            <a:pPr algn="ctr"/>
            <a:r>
              <a:rPr lang="en-US" sz="2800" dirty="0" err="1" smtClean="0">
                <a:latin typeface="Arial" pitchFamily="34" charset="0"/>
                <a:cs typeface="Arial" pitchFamily="34" charset="0"/>
              </a:rPr>
              <a:t>Bộ</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môn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Nhi</a:t>
            </a:r>
            <a:r>
              <a:rPr lang="en-US" sz="2800" dirty="0" smtClean="0">
                <a:latin typeface="Arial" pitchFamily="34" charset="0"/>
                <a:cs typeface="Arial" pitchFamily="34" charset="0"/>
              </a:rPr>
              <a:t> ĐHY </a:t>
            </a:r>
            <a:r>
              <a:rPr lang="en-US" sz="2800" dirty="0" err="1" smtClean="0">
                <a:latin typeface="Arial" pitchFamily="34" charset="0"/>
                <a:cs typeface="Arial" pitchFamily="34" charset="0"/>
              </a:rPr>
              <a:t>Hà</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Nội</a:t>
            </a:r>
            <a:endParaRPr lang="en-US" sz="2800" dirty="0">
              <a:latin typeface="Arial" pitchFamily="34" charset="0"/>
              <a:cs typeface="Arial" pitchFamily="34" charset="0"/>
            </a:endParaRPr>
          </a:p>
        </p:txBody>
      </p:sp>
      <p:pic>
        <p:nvPicPr>
          <p:cNvPr id="5" name="Picture 2"/>
          <p:cNvPicPr>
            <a:picLocks noChangeAspect="1" noChangeArrowheads="1"/>
          </p:cNvPicPr>
          <p:nvPr/>
        </p:nvPicPr>
        <p:blipFill>
          <a:blip r:embed="rId2" cstate="print"/>
          <a:srcRect/>
          <a:stretch>
            <a:fillRect/>
          </a:stretch>
        </p:blipFill>
        <p:spPr bwMode="auto">
          <a:xfrm>
            <a:off x="0" y="4114801"/>
            <a:ext cx="91440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pPr algn="ctr"/>
            <a:r>
              <a:rPr lang="en-US" b="1" dirty="0" err="1" smtClean="0"/>
              <a:t>Phát</a:t>
            </a:r>
            <a:r>
              <a:rPr lang="en-US" b="1" dirty="0" smtClean="0"/>
              <a:t> </a:t>
            </a:r>
            <a:r>
              <a:rPr lang="en-US" b="1" dirty="0" err="1" smtClean="0"/>
              <a:t>triển</a:t>
            </a:r>
            <a:r>
              <a:rPr lang="en-US" b="1" dirty="0" smtClean="0"/>
              <a:t> </a:t>
            </a:r>
            <a:r>
              <a:rPr lang="en-US" b="1" dirty="0" err="1" smtClean="0"/>
              <a:t>hướng</a:t>
            </a:r>
            <a:r>
              <a:rPr lang="en-US" b="1" dirty="0" smtClean="0"/>
              <a:t> </a:t>
            </a:r>
            <a:r>
              <a:rPr lang="en-US" b="1" dirty="0" err="1" smtClean="0"/>
              <a:t>dẫn</a:t>
            </a:r>
            <a:endParaRPr lang="en-US" b="1" dirty="0"/>
          </a:p>
        </p:txBody>
      </p:sp>
      <p:sp>
        <p:nvSpPr>
          <p:cNvPr id="3" name="Subtitle 2"/>
          <p:cNvSpPr>
            <a:spLocks noGrp="1"/>
          </p:cNvSpPr>
          <p:nvPr>
            <p:ph idx="1"/>
          </p:nvPr>
        </p:nvSpPr>
        <p:spPr>
          <a:xfrm>
            <a:off x="457200" y="1371600"/>
            <a:ext cx="8229600" cy="5105400"/>
          </a:xfrm>
        </p:spPr>
        <p:txBody>
          <a:bodyPr>
            <a:normAutofit/>
          </a:bodyPr>
          <a:lstStyle/>
          <a:p>
            <a:pPr algn="just">
              <a:spcBef>
                <a:spcPts val="600"/>
              </a:spcBef>
              <a:spcAft>
                <a:spcPts val="600"/>
              </a:spcAft>
            </a:pPr>
            <a:r>
              <a:rPr lang="en-US" sz="2400" dirty="0" smtClean="0">
                <a:latin typeface="Arial" pitchFamily="34" charset="0"/>
                <a:cs typeface="Arial" pitchFamily="34" charset="0"/>
              </a:rPr>
              <a:t>2000: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gan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mật</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dinh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dưỡng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châu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Âu</a:t>
            </a:r>
            <a:r>
              <a:rPr lang="en-US" sz="2400" dirty="0">
                <a:latin typeface="Arial" pitchFamily="34" charset="0"/>
                <a:cs typeface="Arial" pitchFamily="34" charset="0"/>
              </a:rPr>
              <a:t> </a:t>
            </a:r>
            <a:r>
              <a:rPr lang="en-US" sz="2400" dirty="0" smtClean="0">
                <a:latin typeface="Arial" pitchFamily="34" charset="0"/>
                <a:cs typeface="Arial" pitchFamily="34" charset="0"/>
              </a:rPr>
              <a:t>(ESPGHAN): </a:t>
            </a:r>
            <a:r>
              <a:rPr lang="en-US" sz="2400" dirty="0" err="1" smtClean="0">
                <a:latin typeface="Arial" pitchFamily="34" charset="0"/>
                <a:cs typeface="Arial" pitchFamily="34" charset="0"/>
              </a:rPr>
              <a:t>đưa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thuận</a:t>
            </a:r>
            <a:r>
              <a:rPr lang="en-US" sz="2400" dirty="0" smtClean="0">
                <a:latin typeface="Arial" pitchFamily="34" charset="0"/>
                <a:cs typeface="Arial" pitchFamily="34" charset="0"/>
              </a:rPr>
              <a:t> (consensus statements)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nhiễm</a:t>
            </a:r>
            <a:r>
              <a:rPr lang="en-US" sz="2400" dirty="0" smtClean="0">
                <a:latin typeface="Arial" pitchFamily="34" charset="0"/>
                <a:cs typeface="Arial" pitchFamily="34" charset="0"/>
              </a:rPr>
              <a:t> </a:t>
            </a:r>
            <a:r>
              <a:rPr lang="en-US" sz="2400" i="1" dirty="0" err="1" smtClean="0">
                <a:latin typeface="Arial" pitchFamily="34" charset="0"/>
                <a:cs typeface="Arial" pitchFamily="34" charset="0"/>
              </a:rPr>
              <a:t>H.pylori</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em</a:t>
            </a:r>
            <a:endParaRPr lang="en-US" sz="2400" dirty="0" smtClean="0">
              <a:latin typeface="Arial" pitchFamily="34" charset="0"/>
              <a:cs typeface="Arial" pitchFamily="34" charset="0"/>
            </a:endParaRPr>
          </a:p>
          <a:p>
            <a:pPr algn="just">
              <a:spcBef>
                <a:spcPts val="600"/>
              </a:spcBef>
              <a:spcAft>
                <a:spcPts val="600"/>
              </a:spcAft>
            </a:pPr>
            <a:r>
              <a:rPr lang="en-US" sz="2400" dirty="0" smtClean="0">
                <a:latin typeface="Arial" pitchFamily="34" charset="0"/>
                <a:cs typeface="Arial" pitchFamily="34" charset="0"/>
              </a:rPr>
              <a:t>2000: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gan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mật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dưỡng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bắc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Mỹ</a:t>
            </a:r>
            <a:r>
              <a:rPr lang="en-US" sz="2400" dirty="0" smtClean="0">
                <a:latin typeface="Arial" pitchFamily="34" charset="0"/>
                <a:cs typeface="Arial" pitchFamily="34" charset="0"/>
              </a:rPr>
              <a:t> (NASPGHAN), </a:t>
            </a:r>
            <a:r>
              <a:rPr lang="en-US" sz="2400" dirty="0" err="1" smtClean="0">
                <a:latin typeface="Arial" pitchFamily="34" charset="0"/>
                <a:cs typeface="Arial" pitchFamily="34" charset="0"/>
              </a:rPr>
              <a:t>cũng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vấn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gồm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khuyến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endParaRPr lang="en-US" sz="2400" dirty="0" smtClean="0">
              <a:latin typeface="Arial" pitchFamily="34" charset="0"/>
              <a:cs typeface="Arial" pitchFamily="34" charset="0"/>
            </a:endParaRPr>
          </a:p>
          <a:p>
            <a:pPr algn="just">
              <a:spcBef>
                <a:spcPts val="600"/>
              </a:spcBef>
              <a:spcAft>
                <a:spcPts val="600"/>
              </a:spcAft>
            </a:pPr>
            <a:r>
              <a:rPr lang="en-US" sz="2400" dirty="0" smtClean="0">
                <a:latin typeface="Arial" pitchFamily="34" charset="0"/>
                <a:cs typeface="Arial" pitchFamily="34" charset="0"/>
              </a:rPr>
              <a:t>2004: </a:t>
            </a:r>
            <a:r>
              <a:rPr lang="en-US" sz="2400" dirty="0" err="1" smtClean="0">
                <a:latin typeface="Arial" pitchFamily="34" charset="0"/>
                <a:cs typeface="Arial" pitchFamily="34" charset="0"/>
              </a:rPr>
              <a:t>nhóm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cứu</a:t>
            </a:r>
            <a:r>
              <a:rPr lang="en-US" sz="2400" dirty="0" smtClean="0">
                <a:latin typeface="Arial" pitchFamily="34" charset="0"/>
                <a:cs typeface="Arial" pitchFamily="34" charset="0"/>
              </a:rPr>
              <a:t> Helicobacter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Canada </a:t>
            </a:r>
            <a:r>
              <a:rPr lang="en-US" sz="2400" dirty="0" err="1" smtClean="0">
                <a:latin typeface="Arial" pitchFamily="34" charset="0"/>
                <a:cs typeface="Arial" pitchFamily="34" charset="0"/>
              </a:rPr>
              <a:t>bắt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đầu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tổ</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nhiễm</a:t>
            </a:r>
            <a:r>
              <a:rPr lang="en-US" sz="2400" dirty="0" smtClean="0">
                <a:latin typeface="Arial" pitchFamily="34" charset="0"/>
                <a:cs typeface="Arial" pitchFamily="34" charset="0"/>
              </a:rPr>
              <a:t> </a:t>
            </a:r>
          </a:p>
          <a:p>
            <a:pPr algn="just">
              <a:spcBef>
                <a:spcPts val="600"/>
              </a:spcBef>
              <a:spcAft>
                <a:spcPts val="600"/>
              </a:spcAft>
              <a:buNone/>
            </a:pPr>
            <a:r>
              <a:rPr lang="en-US" sz="2400" i="1" dirty="0" smtClean="0">
                <a:latin typeface="Arial" pitchFamily="34" charset="0"/>
                <a:cs typeface="Arial" pitchFamily="34" charset="0"/>
              </a:rPr>
              <a:t>	H. pylori</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em</a:t>
            </a:r>
            <a:endParaRPr lang="en-US" sz="2400" dirty="0" smtClean="0">
              <a:latin typeface="Arial" pitchFamily="34" charset="0"/>
              <a:cs typeface="Arial" pitchFamily="34" charset="0"/>
            </a:endParaRPr>
          </a:p>
          <a:p>
            <a:pPr algn="just">
              <a:spcBef>
                <a:spcPts val="600"/>
              </a:spcBef>
              <a:spcAft>
                <a:spcPts val="600"/>
              </a:spcAft>
            </a:pPr>
            <a:r>
              <a:rPr lang="en-US" sz="2400" dirty="0" smtClean="0">
                <a:latin typeface="Arial" pitchFamily="34" charset="0"/>
                <a:cs typeface="Arial" pitchFamily="34" charset="0"/>
              </a:rPr>
              <a:t>2005: ESPGHAN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NASPGHAN </a:t>
            </a:r>
            <a:r>
              <a:rPr lang="en-US" sz="2400" dirty="0" err="1" smtClean="0">
                <a:latin typeface="Arial" pitchFamily="34" charset="0"/>
                <a:cs typeface="Arial" pitchFamily="34" charset="0"/>
              </a:rPr>
              <a:t>bắt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đầu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hướng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dẫn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y </a:t>
            </a:r>
            <a:r>
              <a:rPr lang="en-US" sz="2400" dirty="0" err="1" smtClean="0">
                <a:latin typeface="Arial" pitchFamily="34" charset="0"/>
                <a:cs typeface="Arial" pitchFamily="34" charset="0"/>
              </a:rPr>
              <a:t>học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chứng</a:t>
            </a:r>
            <a:r>
              <a:rPr lang="en-US" sz="2400" dirty="0" smtClean="0">
                <a:latin typeface="Arial" pitchFamily="34" charset="0"/>
                <a:cs typeface="Arial" pitchFamily="34" charset="0"/>
              </a:rPr>
              <a:t> (Evidence – Based Medicine)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pPr algn="ctr"/>
            <a:r>
              <a:rPr lang="en-US" sz="4000" b="1" dirty="0" err="1" smtClean="0">
                <a:latin typeface="Arial" pitchFamily="34" charset="0"/>
                <a:cs typeface="Arial" pitchFamily="34" charset="0"/>
              </a:rPr>
              <a:t>Phát</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triển</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hướng</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dẫn</a:t>
            </a:r>
            <a:endParaRPr lang="en-US" sz="4000" b="1" dirty="0">
              <a:latin typeface="Arial" pitchFamily="34" charset="0"/>
              <a:cs typeface="Arial" pitchFamily="34" charset="0"/>
            </a:endParaRPr>
          </a:p>
        </p:txBody>
      </p:sp>
      <p:sp>
        <p:nvSpPr>
          <p:cNvPr id="3" name="Subtitle 2"/>
          <p:cNvSpPr>
            <a:spLocks noGrp="1"/>
          </p:cNvSpPr>
          <p:nvPr>
            <p:ph idx="1"/>
          </p:nvPr>
        </p:nvSpPr>
        <p:spPr>
          <a:xfrm>
            <a:off x="457200" y="1676400"/>
            <a:ext cx="8229600" cy="4648200"/>
          </a:xfrm>
        </p:spPr>
        <p:txBody>
          <a:bodyPr>
            <a:normAutofit fontScale="92500" lnSpcReduction="10000"/>
          </a:bodyPr>
          <a:lstStyle/>
          <a:p>
            <a:pPr algn="just">
              <a:lnSpc>
                <a:spcPct val="150000"/>
              </a:lnSpc>
              <a:spcBef>
                <a:spcPts val="0"/>
              </a:spcBef>
              <a:buNone/>
            </a:pPr>
            <a:r>
              <a:rPr lang="en-US" sz="2800" b="1" dirty="0" smtClean="0">
                <a:latin typeface="Arial" pitchFamily="34" charset="0"/>
                <a:cs typeface="Arial" pitchFamily="34" charset="0"/>
              </a:rPr>
              <a:t>2006: ESPGHAN &amp; NAPSGHAN </a:t>
            </a:r>
            <a:r>
              <a:rPr lang="en-US" sz="2800" b="1" dirty="0" err="1" smtClean="0">
                <a:latin typeface="Arial" pitchFamily="34" charset="0"/>
                <a:cs typeface="Arial" pitchFamily="34" charset="0"/>
              </a:rPr>
              <a:t>cùng</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thống</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nhất</a:t>
            </a:r>
            <a:r>
              <a:rPr lang="en-US" sz="2800" b="1" dirty="0" smtClean="0">
                <a:latin typeface="Arial" pitchFamily="34" charset="0"/>
                <a:cs typeface="Arial" pitchFamily="34" charset="0"/>
              </a:rPr>
              <a:t> 4 </a:t>
            </a:r>
            <a:r>
              <a:rPr lang="en-US" sz="2800" b="1" dirty="0" err="1" smtClean="0">
                <a:latin typeface="Arial" pitchFamily="34" charset="0"/>
                <a:cs typeface="Arial" pitchFamily="34" charset="0"/>
              </a:rPr>
              <a:t>vấn</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đề</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chính</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về</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nhiễm</a:t>
            </a:r>
            <a:r>
              <a:rPr lang="en-US" sz="2800" b="1" dirty="0" smtClean="0">
                <a:latin typeface="Arial" pitchFamily="34" charset="0"/>
                <a:cs typeface="Arial" pitchFamily="34" charset="0"/>
              </a:rPr>
              <a:t> </a:t>
            </a:r>
            <a:r>
              <a:rPr lang="en-US" sz="2800" b="1" i="1" dirty="0" smtClean="0">
                <a:latin typeface="Arial" pitchFamily="34" charset="0"/>
                <a:cs typeface="Arial" pitchFamily="34" charset="0"/>
              </a:rPr>
              <a:t>H. pylori </a:t>
            </a:r>
            <a:r>
              <a:rPr lang="en-US" sz="2800" b="1" dirty="0" smtClean="0">
                <a:latin typeface="Arial" pitchFamily="34" charset="0"/>
                <a:cs typeface="Arial" pitchFamily="34" charset="0"/>
              </a:rPr>
              <a:t>ở </a:t>
            </a:r>
            <a:r>
              <a:rPr lang="en-US" sz="2800" b="1" dirty="0" err="1" smtClean="0">
                <a:latin typeface="Arial" pitchFamily="34" charset="0"/>
                <a:cs typeface="Arial" pitchFamily="34" charset="0"/>
              </a:rPr>
              <a:t>trẻ</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em</a:t>
            </a:r>
            <a:endParaRPr lang="en-US" sz="2800" dirty="0" smtClean="0">
              <a:latin typeface="Arial" pitchFamily="34" charset="0"/>
              <a:cs typeface="Arial" pitchFamily="34" charset="0"/>
            </a:endParaRPr>
          </a:p>
          <a:p>
            <a:pPr algn="just">
              <a:lnSpc>
                <a:spcPct val="150000"/>
              </a:lnSpc>
              <a:spcBef>
                <a:spcPts val="0"/>
              </a:spcBef>
              <a:buFont typeface="Wingdings" pitchFamily="2" charset="2"/>
              <a:buChar char="§"/>
            </a:pPr>
            <a:r>
              <a:rPr lang="en-US" sz="2400" dirty="0" err="1" smtClean="0">
                <a:latin typeface="Arial" pitchFamily="34" charset="0"/>
                <a:cs typeface="Arial" pitchFamily="34" charset="0"/>
              </a:rPr>
              <a:t>Đối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test: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giữa</a:t>
            </a:r>
            <a:r>
              <a:rPr lang="en-US" sz="2400" dirty="0" smtClean="0">
                <a:latin typeface="Arial" pitchFamily="34" charset="0"/>
                <a:cs typeface="Arial" pitchFamily="34" charset="0"/>
              </a:rPr>
              <a:t>:</a:t>
            </a:r>
          </a:p>
          <a:p>
            <a:pPr lvl="1" algn="just">
              <a:lnSpc>
                <a:spcPct val="150000"/>
              </a:lnSpc>
              <a:spcBef>
                <a:spcPts val="0"/>
              </a:spcBef>
              <a:buFont typeface="Wingdings" pitchFamily="2" charset="2"/>
              <a:buChar char="§"/>
            </a:pPr>
            <a:r>
              <a:rPr lang="en-US" dirty="0" err="1" smtClean="0">
                <a:latin typeface="Arial" pitchFamily="34" charset="0"/>
                <a:cs typeface="Arial" pitchFamily="34" charset="0"/>
              </a:rPr>
              <a:t>Sàng</a:t>
            </a:r>
            <a:r>
              <a:rPr lang="en-US" dirty="0" smtClean="0">
                <a:latin typeface="Arial" pitchFamily="34" charset="0"/>
                <a:cs typeface="Arial" pitchFamily="34" charset="0"/>
              </a:rPr>
              <a:t> </a:t>
            </a:r>
            <a:r>
              <a:rPr lang="en-US" dirty="0" err="1" smtClean="0">
                <a:latin typeface="Arial" pitchFamily="34" charset="0"/>
                <a:cs typeface="Arial" pitchFamily="34" charset="0"/>
              </a:rPr>
              <a:t>lọc</a:t>
            </a:r>
            <a:endParaRPr lang="en-US" dirty="0" smtClean="0">
              <a:latin typeface="Arial" pitchFamily="34" charset="0"/>
              <a:cs typeface="Arial" pitchFamily="34" charset="0"/>
            </a:endParaRPr>
          </a:p>
          <a:p>
            <a:pPr lvl="1" algn="just">
              <a:lnSpc>
                <a:spcPct val="150000"/>
              </a:lnSpc>
              <a:spcBef>
                <a:spcPts val="0"/>
              </a:spcBef>
              <a:buFont typeface="Wingdings" pitchFamily="2" charset="2"/>
              <a:buChar char="§"/>
            </a:pPr>
            <a:r>
              <a:rPr lang="en-US" dirty="0" err="1" smtClean="0">
                <a:latin typeface="Arial" pitchFamily="34" charset="0"/>
                <a:cs typeface="Arial" pitchFamily="34" charset="0"/>
              </a:rPr>
              <a:t>Điều</a:t>
            </a:r>
            <a:r>
              <a:rPr lang="en-US" dirty="0" smtClean="0">
                <a:latin typeface="Arial" pitchFamily="34" charset="0"/>
                <a:cs typeface="Arial" pitchFamily="34" charset="0"/>
              </a:rPr>
              <a:t> </a:t>
            </a:r>
            <a:r>
              <a:rPr lang="en-US" dirty="0" err="1" smtClean="0">
                <a:latin typeface="Arial" pitchFamily="34" charset="0"/>
                <a:cs typeface="Arial" pitchFamily="34" charset="0"/>
              </a:rPr>
              <a:t>tra</a:t>
            </a:r>
            <a:endParaRPr lang="en-US" dirty="0" smtClean="0">
              <a:latin typeface="Arial" pitchFamily="34" charset="0"/>
              <a:cs typeface="Arial" pitchFamily="34" charset="0"/>
            </a:endParaRPr>
          </a:p>
          <a:p>
            <a:pPr lvl="1" algn="just">
              <a:lnSpc>
                <a:spcPct val="150000"/>
              </a:lnSpc>
              <a:spcBef>
                <a:spcPts val="0"/>
              </a:spcBef>
              <a:buFont typeface="Wingdings" pitchFamily="2" charset="2"/>
              <a:buChar char="§"/>
            </a:pPr>
            <a:r>
              <a:rPr lang="en-US" dirty="0" err="1" smtClean="0">
                <a:latin typeface="Arial" pitchFamily="34" charset="0"/>
                <a:cs typeface="Arial" pitchFamily="34" charset="0"/>
              </a:rPr>
              <a:t>Áp</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a:t>
            </a:r>
            <a:r>
              <a:rPr lang="en-US" dirty="0" err="1" smtClean="0">
                <a:latin typeface="Arial" pitchFamily="34" charset="0"/>
                <a:cs typeface="Arial" pitchFamily="34" charset="0"/>
              </a:rPr>
              <a:t>trên</a:t>
            </a:r>
            <a:r>
              <a:rPr lang="en-US" dirty="0" smtClean="0">
                <a:latin typeface="Arial" pitchFamily="34" charset="0"/>
                <a:cs typeface="Arial" pitchFamily="34" charset="0"/>
              </a:rPr>
              <a:t> </a:t>
            </a:r>
            <a:r>
              <a:rPr lang="en-US" dirty="0" err="1" smtClean="0">
                <a:latin typeface="Arial" pitchFamily="34" charset="0"/>
                <a:cs typeface="Arial" pitchFamily="34" charset="0"/>
              </a:rPr>
              <a:t>lâm</a:t>
            </a:r>
            <a:r>
              <a:rPr lang="en-US" dirty="0" smtClean="0">
                <a:latin typeface="Arial" pitchFamily="34" charset="0"/>
                <a:cs typeface="Arial" pitchFamily="34" charset="0"/>
              </a:rPr>
              <a:t> </a:t>
            </a:r>
            <a:r>
              <a:rPr lang="en-US" dirty="0" err="1" smtClean="0">
                <a:latin typeface="Arial" pitchFamily="34" charset="0"/>
                <a:cs typeface="Arial" pitchFamily="34" charset="0"/>
              </a:rPr>
              <a:t>sàng</a:t>
            </a:r>
            <a:endParaRPr lang="en-US" sz="2200" dirty="0" smtClean="0">
              <a:latin typeface="Arial" pitchFamily="34" charset="0"/>
              <a:cs typeface="Arial" pitchFamily="34" charset="0"/>
            </a:endParaRPr>
          </a:p>
          <a:p>
            <a:pPr algn="just">
              <a:lnSpc>
                <a:spcPct val="150000"/>
              </a:lnSpc>
              <a:spcBef>
                <a:spcPts val="0"/>
              </a:spcBef>
              <a:buFont typeface="Wingdings" pitchFamily="2" charset="2"/>
              <a:buChar char="§"/>
            </a:pPr>
            <a:r>
              <a:rPr lang="en-US" sz="2400" dirty="0" smtClean="0">
                <a:latin typeface="Arial" pitchFamily="34" charset="0"/>
                <a:cs typeface="Arial" pitchFamily="34" charset="0"/>
              </a:rPr>
              <a:t>Test </a:t>
            </a:r>
            <a:r>
              <a:rPr lang="en-US" sz="2400" dirty="0" err="1" smtClean="0">
                <a:latin typeface="Arial" pitchFamily="34" charset="0"/>
                <a:cs typeface="Arial" pitchFamily="34" charset="0"/>
              </a:rPr>
              <a:t>nào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endParaRPr lang="en-US" sz="2400" dirty="0" smtClean="0">
              <a:latin typeface="Arial" pitchFamily="34" charset="0"/>
              <a:cs typeface="Arial" pitchFamily="34" charset="0"/>
            </a:endParaRPr>
          </a:p>
          <a:p>
            <a:pPr algn="just">
              <a:lnSpc>
                <a:spcPct val="150000"/>
              </a:lnSpc>
              <a:spcBef>
                <a:spcPts val="0"/>
              </a:spcBef>
              <a:buFont typeface="Wingdings" pitchFamily="2" charset="2"/>
              <a:buChar char="§"/>
            </a:pPr>
            <a:r>
              <a:rPr lang="en-US" sz="2400" dirty="0" err="1" smtClean="0">
                <a:latin typeface="Arial" pitchFamily="34" charset="0"/>
                <a:cs typeface="Arial" pitchFamily="34" charset="0"/>
              </a:rPr>
              <a:t>Đối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endParaRPr lang="en-US" sz="2400" dirty="0" smtClean="0">
              <a:latin typeface="Arial" pitchFamily="34" charset="0"/>
              <a:cs typeface="Arial" pitchFamily="34" charset="0"/>
            </a:endParaRPr>
          </a:p>
          <a:p>
            <a:pPr algn="just">
              <a:lnSpc>
                <a:spcPct val="150000"/>
              </a:lnSpc>
              <a:spcBef>
                <a:spcPts val="0"/>
              </a:spcBef>
              <a:buFont typeface="Wingdings" pitchFamily="2" charset="2"/>
              <a:buChar char="§"/>
            </a:pPr>
            <a:r>
              <a:rPr lang="en-US" sz="2400" dirty="0" err="1" smtClean="0">
                <a:latin typeface="Arial" pitchFamily="34" charset="0"/>
                <a:cs typeface="Arial" pitchFamily="34" charset="0"/>
              </a:rPr>
              <a:t>Phác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phù</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hợp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pPr algn="ctr"/>
            <a:r>
              <a:rPr lang="en-US" sz="4000" b="1" dirty="0" err="1" smtClean="0">
                <a:latin typeface="Arial" pitchFamily="34" charset="0"/>
                <a:cs typeface="Arial" pitchFamily="34" charset="0"/>
              </a:rPr>
              <a:t>Thành</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viên</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hội</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đồng</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phát</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triển</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hướng</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dẫn</a:t>
            </a:r>
            <a:endParaRPr lang="en-US" sz="4000" b="1" dirty="0">
              <a:latin typeface="Arial" pitchFamily="34" charset="0"/>
              <a:cs typeface="Arial" pitchFamily="34" charset="0"/>
            </a:endParaRPr>
          </a:p>
        </p:txBody>
      </p:sp>
      <p:sp>
        <p:nvSpPr>
          <p:cNvPr id="3" name="Subtitle 2"/>
          <p:cNvSpPr>
            <a:spLocks noGrp="1"/>
          </p:cNvSpPr>
          <p:nvPr>
            <p:ph idx="1"/>
          </p:nvPr>
        </p:nvSpPr>
        <p:spPr>
          <a:xfrm>
            <a:off x="457200" y="2286000"/>
            <a:ext cx="8229600" cy="4038600"/>
          </a:xfrm>
        </p:spPr>
        <p:txBody>
          <a:bodyPr>
            <a:normAutofit/>
          </a:bodyPr>
          <a:lstStyle/>
          <a:p>
            <a:pPr algn="just">
              <a:lnSpc>
                <a:spcPct val="150000"/>
              </a:lnSpc>
              <a:spcBef>
                <a:spcPts val="0"/>
              </a:spcBef>
              <a:buFont typeface="Wingdings" pitchFamily="2" charset="2"/>
              <a:buChar char="§"/>
            </a:pPr>
            <a:r>
              <a:rPr lang="en-US" sz="2400" dirty="0" smtClean="0">
                <a:latin typeface="Arial" pitchFamily="34" charset="0"/>
                <a:cs typeface="Arial" pitchFamily="34" charset="0"/>
              </a:rPr>
              <a:t>Benjamin Gold - NASPGHAN </a:t>
            </a:r>
          </a:p>
          <a:p>
            <a:pPr algn="just">
              <a:lnSpc>
                <a:spcPct val="150000"/>
              </a:lnSpc>
              <a:spcBef>
                <a:spcPts val="0"/>
              </a:spcBef>
              <a:buFont typeface="Wingdings" pitchFamily="2" charset="2"/>
              <a:buChar char="§"/>
            </a:pPr>
            <a:r>
              <a:rPr lang="en-US" sz="2400" dirty="0" err="1" smtClean="0">
                <a:latin typeface="Arial" pitchFamily="34" charset="0"/>
                <a:cs typeface="Arial" pitchFamily="34" charset="0"/>
              </a:rPr>
              <a:t>Sibylle</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Koletzko</a:t>
            </a:r>
            <a:r>
              <a:rPr lang="en-US" sz="2400" dirty="0" smtClean="0">
                <a:latin typeface="Arial" pitchFamily="34" charset="0"/>
                <a:cs typeface="Arial" pitchFamily="34" charset="0"/>
              </a:rPr>
              <a:t>  - ESPGHAN </a:t>
            </a:r>
          </a:p>
          <a:p>
            <a:pPr algn="just">
              <a:lnSpc>
                <a:spcPct val="150000"/>
              </a:lnSpc>
              <a:spcBef>
                <a:spcPts val="0"/>
              </a:spcBef>
              <a:buFont typeface="Wingdings" pitchFamily="2" charset="2"/>
              <a:buChar char="§"/>
            </a:pP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a:t>
            </a:r>
            <a:endParaRPr lang="en-US" sz="2400" dirty="0" smtClean="0">
              <a:latin typeface="Arial" pitchFamily="34" charset="0"/>
              <a:cs typeface="Arial" pitchFamily="34" charset="0"/>
            </a:endParaRPr>
          </a:p>
          <a:p>
            <a:pPr algn="just">
              <a:lnSpc>
                <a:spcPct val="150000"/>
              </a:lnSpc>
              <a:spcBef>
                <a:spcPts val="0"/>
              </a:spcBef>
              <a:buFont typeface="Wingdings" pitchFamily="2" charset="2"/>
              <a:buChar char="§"/>
            </a:pP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dịch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tễ</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học</a:t>
            </a:r>
            <a:endParaRPr lang="en-US" sz="2400" dirty="0" smtClean="0">
              <a:latin typeface="Arial" pitchFamily="34" charset="0"/>
              <a:cs typeface="Arial" pitchFamily="34" charset="0"/>
            </a:endParaRPr>
          </a:p>
          <a:p>
            <a:pPr algn="just">
              <a:lnSpc>
                <a:spcPct val="150000"/>
              </a:lnSpc>
              <a:spcBef>
                <a:spcPts val="0"/>
              </a:spcBef>
              <a:buFont typeface="Wingdings" pitchFamily="2" charset="2"/>
              <a:buChar char="§"/>
            </a:pP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vi </a:t>
            </a:r>
            <a:r>
              <a:rPr lang="en-US" sz="2400" dirty="0" err="1" smtClean="0">
                <a:latin typeface="Arial" pitchFamily="34" charset="0"/>
                <a:cs typeface="Arial" pitchFamily="34" charset="0"/>
              </a:rPr>
              <a:t>sinh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học</a:t>
            </a:r>
            <a:endParaRPr lang="en-US" sz="2400" dirty="0" smtClean="0">
              <a:latin typeface="Arial" pitchFamily="34" charset="0"/>
              <a:cs typeface="Arial" pitchFamily="34" charset="0"/>
            </a:endParaRPr>
          </a:p>
          <a:p>
            <a:pPr algn="just">
              <a:lnSpc>
                <a:spcPct val="150000"/>
              </a:lnSpc>
              <a:spcBef>
                <a:spcPts val="0"/>
              </a:spcBef>
              <a:buFont typeface="Wingdings" pitchFamily="2" charset="2"/>
              <a:buChar char="§"/>
            </a:pP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mô</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học</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pPr algn="ctr"/>
            <a:r>
              <a:rPr lang="en-US" sz="4000" b="1" dirty="0" err="1" smtClean="0">
                <a:latin typeface="Arial" pitchFamily="34" charset="0"/>
                <a:cs typeface="Arial" pitchFamily="34" charset="0"/>
              </a:rPr>
              <a:t>Phương</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pháp</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thu</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thập</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tài</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liệu</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và</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bằng</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chứng</a:t>
            </a:r>
            <a:r>
              <a:rPr lang="en-US" sz="4000" b="1" dirty="0" smtClean="0">
                <a:latin typeface="Arial" pitchFamily="34" charset="0"/>
                <a:cs typeface="Arial" pitchFamily="34" charset="0"/>
              </a:rPr>
              <a:t> y </a:t>
            </a:r>
            <a:r>
              <a:rPr lang="en-US" sz="4000" b="1" dirty="0" err="1" smtClean="0">
                <a:latin typeface="Arial" pitchFamily="34" charset="0"/>
                <a:cs typeface="Arial" pitchFamily="34" charset="0"/>
              </a:rPr>
              <a:t>học</a:t>
            </a:r>
            <a:endParaRPr lang="en-US" sz="4000" b="1" dirty="0"/>
          </a:p>
        </p:txBody>
      </p:sp>
      <p:sp>
        <p:nvSpPr>
          <p:cNvPr id="3" name="Content Placeholder 2"/>
          <p:cNvSpPr>
            <a:spLocks noGrp="1"/>
          </p:cNvSpPr>
          <p:nvPr>
            <p:ph idx="1"/>
          </p:nvPr>
        </p:nvSpPr>
        <p:spPr>
          <a:xfrm>
            <a:off x="304800" y="1600200"/>
            <a:ext cx="8382000" cy="4724400"/>
          </a:xfrm>
        </p:spPr>
        <p:txBody>
          <a:bodyPr>
            <a:normAutofit/>
          </a:bodyPr>
          <a:lstStyle/>
          <a:p>
            <a:pPr algn="just">
              <a:lnSpc>
                <a:spcPct val="150000"/>
              </a:lnSpc>
              <a:spcBef>
                <a:spcPts val="0"/>
              </a:spcBef>
            </a:pPr>
            <a:r>
              <a:rPr lang="en-US" sz="2400" dirty="0" err="1" smtClean="0">
                <a:latin typeface="Arial" pitchFamily="34" charset="0"/>
                <a:cs typeface="Arial" pitchFamily="34" charset="0"/>
              </a:rPr>
              <a:t>Thiết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a:t>
            </a:r>
            <a:r>
              <a:rPr lang="en-US" sz="2400" dirty="0" err="1">
                <a:latin typeface="Arial" pitchFamily="34" charset="0"/>
                <a:cs typeface="Arial" pitchFamily="34" charset="0"/>
              </a:rPr>
              <a:t>t</a:t>
            </a:r>
            <a:r>
              <a:rPr lang="en-US" sz="2400" dirty="0" err="1" smtClean="0">
                <a:latin typeface="Arial" pitchFamily="34" charset="0"/>
                <a:cs typeface="Arial" pitchFamily="34" charset="0"/>
              </a:rPr>
              <a:t>hu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tài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liệu</a:t>
            </a:r>
            <a:r>
              <a:rPr lang="en-US" sz="2400" dirty="0" smtClean="0">
                <a:latin typeface="Arial" pitchFamily="34" charset="0"/>
                <a:cs typeface="Arial" pitchFamily="34" charset="0"/>
              </a:rPr>
              <a:t> do Karen Goodman -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dịch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tễ</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học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chịu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nhiệm</a:t>
            </a:r>
            <a:r>
              <a:rPr lang="en-US" sz="2400" dirty="0" smtClean="0">
                <a:latin typeface="Arial" pitchFamily="34" charset="0"/>
                <a:cs typeface="Arial" pitchFamily="34" charset="0"/>
              </a:rPr>
              <a:t> </a:t>
            </a:r>
          </a:p>
          <a:p>
            <a:pPr algn="just">
              <a:lnSpc>
                <a:spcPct val="150000"/>
              </a:lnSpc>
              <a:spcBef>
                <a:spcPts val="0"/>
              </a:spcBef>
            </a:pPr>
            <a:r>
              <a:rPr lang="en-US" sz="2400" dirty="0" err="1" smtClean="0">
                <a:latin typeface="Arial" pitchFamily="34" charset="0"/>
                <a:cs typeface="Arial" pitchFamily="34" charset="0"/>
              </a:rPr>
              <a:t>Nguồn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tài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PubMed</a:t>
            </a:r>
            <a:r>
              <a:rPr lang="en-US" sz="2400" dirty="0" smtClean="0">
                <a:latin typeface="Arial" pitchFamily="34" charset="0"/>
                <a:cs typeface="Arial" pitchFamily="34" charset="0"/>
              </a:rPr>
              <a:t>, MEDLINE, EMBASE, Cochrane Library, </a:t>
            </a:r>
            <a:r>
              <a:rPr lang="en-US" sz="2400" dirty="0" err="1" smtClean="0">
                <a:latin typeface="Arial" pitchFamily="34" charset="0"/>
                <a:cs typeface="Arial" pitchFamily="34" charset="0"/>
              </a:rPr>
              <a:t>Biosis</a:t>
            </a:r>
            <a:r>
              <a:rPr lang="en-US" sz="2400" dirty="0" smtClean="0">
                <a:latin typeface="Arial" pitchFamily="34" charset="0"/>
                <a:cs typeface="Arial" pitchFamily="34" charset="0"/>
              </a:rPr>
              <a:t> Previews, EBM Reviews, ISI Web of Science, Scopus</a:t>
            </a:r>
          </a:p>
          <a:p>
            <a:pPr algn="just">
              <a:lnSpc>
                <a:spcPct val="150000"/>
              </a:lnSpc>
              <a:spcBef>
                <a:spcPts val="0"/>
              </a:spcBef>
            </a:pP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tài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tải</a:t>
            </a:r>
            <a:r>
              <a:rPr lang="en-US" sz="2400" dirty="0" smtClean="0">
                <a:latin typeface="Arial" pitchFamily="34" charset="0"/>
                <a:cs typeface="Arial" pitchFamily="34" charset="0"/>
              </a:rPr>
              <a:t>:  2000 - 2009</a:t>
            </a:r>
          </a:p>
          <a:p>
            <a:pPr algn="just">
              <a:lnSpc>
                <a:spcPct val="150000"/>
              </a:lnSpc>
              <a:spcBef>
                <a:spcPts val="0"/>
              </a:spcBef>
            </a:pPr>
            <a:r>
              <a:rPr lang="en-US" sz="2400" dirty="0" err="1" smtClean="0">
                <a:latin typeface="Arial" pitchFamily="34" charset="0"/>
                <a:cs typeface="Arial" pitchFamily="34" charset="0"/>
              </a:rPr>
              <a:t>Dạng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tài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bài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tổng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i="1" dirty="0" smtClean="0">
                <a:latin typeface="Arial" pitchFamily="34" charset="0"/>
                <a:cs typeface="Arial" pitchFamily="34" charset="0"/>
              </a:rPr>
              <a:t>H. pylori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hơn</a:t>
            </a:r>
            <a:r>
              <a:rPr lang="en-US" sz="2400" dirty="0" smtClean="0">
                <a:latin typeface="Arial" pitchFamily="34" charset="0"/>
                <a:cs typeface="Arial" pitchFamily="34" charset="0"/>
              </a:rPr>
              <a:t> 20 </a:t>
            </a:r>
            <a:r>
              <a:rPr lang="en-US" sz="2400" dirty="0" err="1" smtClean="0">
                <a:latin typeface="Arial" pitchFamily="34" charset="0"/>
                <a:cs typeface="Arial" pitchFamily="34" charset="0"/>
              </a:rPr>
              <a:t>tuổi</a:t>
            </a:r>
            <a:r>
              <a:rPr lang="en-US" sz="2400" dirty="0" smtClean="0">
                <a:latin typeface="Arial" pitchFamily="34" charset="0"/>
                <a:cs typeface="Arial" pitchFamily="34" charset="0"/>
              </a:rPr>
              <a:t>.</a:t>
            </a:r>
          </a:p>
          <a:p>
            <a:pPr algn="just">
              <a:lnSpc>
                <a:spcPct val="150000"/>
              </a:lnSpc>
              <a:spcBef>
                <a:spcPts val="0"/>
              </a:spcBef>
              <a:buNone/>
            </a:pP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04088"/>
            <a:ext cx="8534400" cy="667512"/>
          </a:xfrm>
        </p:spPr>
        <p:txBody>
          <a:bodyPr>
            <a:normAutofit/>
          </a:bodyPr>
          <a:lstStyle/>
          <a:p>
            <a:pPr algn="ctr"/>
            <a:r>
              <a:rPr lang="en-US" sz="4000" b="1" dirty="0" err="1" smtClean="0">
                <a:latin typeface="Arial" pitchFamily="34" charset="0"/>
                <a:cs typeface="Arial" pitchFamily="34" charset="0"/>
              </a:rPr>
              <a:t>Bằng</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chứng</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xây</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dựng</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khuyến</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cáo</a:t>
            </a:r>
            <a:endParaRPr lang="en-US" sz="4000" b="1" dirty="0">
              <a:latin typeface="Arial" pitchFamily="34" charset="0"/>
              <a:cs typeface="Arial" pitchFamily="34" charset="0"/>
            </a:endParaRPr>
          </a:p>
        </p:txBody>
      </p:sp>
      <p:sp>
        <p:nvSpPr>
          <p:cNvPr id="3" name="Content Placeholder 2"/>
          <p:cNvSpPr>
            <a:spLocks noGrp="1"/>
          </p:cNvSpPr>
          <p:nvPr>
            <p:ph idx="1"/>
          </p:nvPr>
        </p:nvSpPr>
        <p:spPr/>
        <p:txBody>
          <a:bodyPr>
            <a:normAutofit lnSpcReduction="10000"/>
          </a:bodyPr>
          <a:lstStyle/>
          <a:p>
            <a:pPr algn="just">
              <a:lnSpc>
                <a:spcPct val="150000"/>
              </a:lnSpc>
              <a:spcBef>
                <a:spcPts val="0"/>
              </a:spcBef>
            </a:pPr>
            <a:r>
              <a:rPr lang="en-US" sz="2400" dirty="0" smtClean="0">
                <a:latin typeface="Arial" pitchFamily="34" charset="0"/>
                <a:cs typeface="Arial" pitchFamily="34" charset="0"/>
              </a:rPr>
              <a:t>410 </a:t>
            </a:r>
            <a:r>
              <a:rPr lang="en-US" sz="2400" dirty="0" err="1" smtClean="0">
                <a:latin typeface="Arial" pitchFamily="34" charset="0"/>
                <a:cs typeface="Arial" pitchFamily="34" charset="0"/>
              </a:rPr>
              <a:t>bài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báo</a:t>
            </a:r>
            <a:r>
              <a:rPr lang="en-US" sz="2400" dirty="0" smtClean="0">
                <a:latin typeface="Arial" pitchFamily="34" charset="0"/>
                <a:cs typeface="Arial" pitchFamily="34" charset="0"/>
              </a:rPr>
              <a:t> &amp; 80 </a:t>
            </a:r>
            <a:r>
              <a:rPr lang="en-US" sz="2400" dirty="0" err="1" smtClean="0">
                <a:latin typeface="Arial" pitchFamily="34" charset="0"/>
                <a:cs typeface="Arial" pitchFamily="34" charset="0"/>
              </a:rPr>
              <a:t>bài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tổng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đáp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đúng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chuẩn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chọn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tích</a:t>
            </a:r>
            <a:r>
              <a:rPr lang="en-US" sz="2400" dirty="0" smtClean="0">
                <a:latin typeface="Arial" pitchFamily="34" charset="0"/>
                <a:cs typeface="Arial" pitchFamily="34" charset="0"/>
              </a:rPr>
              <a:t> (2000 – 2007)</a:t>
            </a:r>
          </a:p>
          <a:p>
            <a:pPr algn="just">
              <a:lnSpc>
                <a:spcPct val="150000"/>
              </a:lnSpc>
              <a:spcBef>
                <a:spcPts val="0"/>
              </a:spcBef>
            </a:pPr>
            <a:r>
              <a:rPr lang="en-US" sz="2400" dirty="0" smtClean="0">
                <a:latin typeface="Arial" pitchFamily="34" charset="0"/>
                <a:cs typeface="Arial" pitchFamily="34" charset="0"/>
              </a:rPr>
              <a:t>248 </a:t>
            </a:r>
            <a:r>
              <a:rPr lang="en-US" sz="2400" dirty="0" err="1" smtClean="0">
                <a:latin typeface="Arial" pitchFamily="34" charset="0"/>
                <a:cs typeface="Arial" pitchFamily="34" charset="0"/>
              </a:rPr>
              <a:t>bài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báo</a:t>
            </a:r>
            <a:r>
              <a:rPr lang="en-US" sz="2400" dirty="0" smtClean="0">
                <a:latin typeface="Arial" pitchFamily="34" charset="0"/>
                <a:cs typeface="Arial" pitchFamily="34" charset="0"/>
              </a:rPr>
              <a:t> (2007 – 2009)</a:t>
            </a:r>
          </a:p>
          <a:p>
            <a:pPr algn="just">
              <a:lnSpc>
                <a:spcPct val="150000"/>
              </a:lnSpc>
              <a:spcBef>
                <a:spcPts val="0"/>
              </a:spcBef>
            </a:pPr>
            <a:r>
              <a:rPr lang="en-US" sz="2400" dirty="0" err="1" smtClean="0">
                <a:latin typeface="Arial" pitchFamily="34" charset="0"/>
                <a:cs typeface="Arial" pitchFamily="34" charset="0"/>
              </a:rPr>
              <a:t>Đánh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lượng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chứng</a:t>
            </a:r>
            <a:r>
              <a:rPr lang="en-US" sz="2400" dirty="0" smtClean="0">
                <a:latin typeface="Arial" pitchFamily="34" charset="0"/>
                <a:cs typeface="Arial" pitchFamily="34" charset="0"/>
              </a:rPr>
              <a:t> (quality of evidence)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dịch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tễ</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học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nhóm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riêng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theo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Oxford Centre for Evidence-Based Medicine ((http://www. cebm.net/index.asp)</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pPr algn="ctr"/>
            <a:r>
              <a:rPr lang="en-US" b="1" dirty="0" err="1" smtClean="0">
                <a:latin typeface="Arial" pitchFamily="34" charset="0"/>
                <a:cs typeface="Arial" pitchFamily="34" charset="0"/>
              </a:rPr>
              <a:t>Chất</a:t>
            </a:r>
            <a:r>
              <a:rPr lang="en-US" b="1" dirty="0" smtClean="0">
                <a:latin typeface="Arial" pitchFamily="34" charset="0"/>
                <a:cs typeface="Arial" pitchFamily="34" charset="0"/>
              </a:rPr>
              <a:t> </a:t>
            </a:r>
            <a:r>
              <a:rPr lang="en-US" b="1" dirty="0" err="1" smtClean="0">
                <a:latin typeface="Arial" pitchFamily="34" charset="0"/>
                <a:cs typeface="Arial" pitchFamily="34" charset="0"/>
              </a:rPr>
              <a:t>lượng</a:t>
            </a:r>
            <a:r>
              <a:rPr lang="en-US" b="1" dirty="0" smtClean="0">
                <a:latin typeface="Arial" pitchFamily="34" charset="0"/>
                <a:cs typeface="Arial" pitchFamily="34" charset="0"/>
              </a:rPr>
              <a:t> </a:t>
            </a:r>
            <a:r>
              <a:rPr lang="en-US" b="1" dirty="0" err="1" smtClean="0">
                <a:latin typeface="Arial" pitchFamily="34" charset="0"/>
                <a:cs typeface="Arial" pitchFamily="34" charset="0"/>
              </a:rPr>
              <a:t>của</a:t>
            </a:r>
            <a:r>
              <a:rPr lang="en-US" b="1" dirty="0" smtClean="0">
                <a:latin typeface="Arial" pitchFamily="34" charset="0"/>
                <a:cs typeface="Arial" pitchFamily="34" charset="0"/>
              </a:rPr>
              <a:t> </a:t>
            </a:r>
            <a:r>
              <a:rPr lang="en-US" b="1" dirty="0" err="1" smtClean="0">
                <a:latin typeface="Arial" pitchFamily="34" charset="0"/>
                <a:cs typeface="Arial" pitchFamily="34" charset="0"/>
              </a:rPr>
              <a:t>bằng</a:t>
            </a:r>
            <a:r>
              <a:rPr lang="en-US" b="1" dirty="0" smtClean="0">
                <a:latin typeface="Arial" pitchFamily="34" charset="0"/>
                <a:cs typeface="Arial" pitchFamily="34" charset="0"/>
              </a:rPr>
              <a:t> </a:t>
            </a:r>
            <a:r>
              <a:rPr lang="en-US" b="1" dirty="0" err="1" smtClean="0">
                <a:latin typeface="Arial" pitchFamily="34" charset="0"/>
                <a:cs typeface="Arial" pitchFamily="34" charset="0"/>
              </a:rPr>
              <a:t>chứng</a:t>
            </a: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(Quality of evidence)</a:t>
            </a:r>
            <a:endParaRPr lang="vi-VN" b="1" dirty="0">
              <a:latin typeface="Arial" pitchFamily="34" charset="0"/>
              <a:cs typeface="Arial" pitchFamily="34" charset="0"/>
            </a:endParaRPr>
          </a:p>
        </p:txBody>
      </p:sp>
      <p:pic>
        <p:nvPicPr>
          <p:cNvPr id="2050" name="Picture 2" descr="http://biomed.ucsd.edu/images/pyramid.gif"/>
          <p:cNvPicPr>
            <a:picLocks noChangeAspect="1" noChangeArrowheads="1"/>
          </p:cNvPicPr>
          <p:nvPr/>
        </p:nvPicPr>
        <p:blipFill>
          <a:blip r:embed="rId2" cstate="print"/>
          <a:srcRect/>
          <a:stretch>
            <a:fillRect/>
          </a:stretch>
        </p:blipFill>
        <p:spPr bwMode="auto">
          <a:xfrm>
            <a:off x="841375" y="1775697"/>
            <a:ext cx="7235825" cy="4929903"/>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pPr algn="ctr"/>
            <a:r>
              <a:rPr lang="en-US" sz="3200" b="1" dirty="0" err="1" smtClean="0">
                <a:latin typeface="Arial" pitchFamily="34" charset="0"/>
                <a:cs typeface="Arial" pitchFamily="34" charset="0"/>
              </a:rPr>
              <a:t>Bỏ</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phiếu</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cho</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hội</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nghị</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đồng</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thuận</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và</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đánh</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giá</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chất</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lượng</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của</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bằng</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chứng</a:t>
            </a:r>
            <a:endParaRPr lang="en-US" sz="3200" b="1" dirty="0">
              <a:latin typeface="Arial" pitchFamily="34" charset="0"/>
              <a:cs typeface="Arial" pitchFamily="34" charset="0"/>
            </a:endParaRPr>
          </a:p>
        </p:txBody>
      </p:sp>
      <p:sp>
        <p:nvSpPr>
          <p:cNvPr id="3" name="Content Placeholder 2"/>
          <p:cNvSpPr>
            <a:spLocks noGrp="1"/>
          </p:cNvSpPr>
          <p:nvPr>
            <p:ph idx="1"/>
          </p:nvPr>
        </p:nvSpPr>
        <p:spPr>
          <a:xfrm>
            <a:off x="457200" y="1600200"/>
            <a:ext cx="8229600" cy="4953000"/>
          </a:xfrm>
        </p:spPr>
        <p:txBody>
          <a:bodyPr>
            <a:noAutofit/>
          </a:bodyPr>
          <a:lstStyle/>
          <a:p>
            <a:pPr algn="just">
              <a:lnSpc>
                <a:spcPct val="150000"/>
              </a:lnSpc>
              <a:spcBef>
                <a:spcPts val="0"/>
              </a:spcBef>
            </a:pPr>
            <a:r>
              <a:rPr lang="en-US" sz="2400" dirty="0" smtClean="0">
                <a:latin typeface="Arial" pitchFamily="34" charset="0"/>
                <a:cs typeface="Arial" pitchFamily="34" charset="0"/>
              </a:rPr>
              <a:t>NAPSGHAN &amp; ESPGHAN </a:t>
            </a:r>
            <a:r>
              <a:rPr lang="en-US" sz="2400" dirty="0" err="1" smtClean="0">
                <a:latin typeface="Arial" pitchFamily="34" charset="0"/>
                <a:cs typeface="Arial" pitchFamily="34" charset="0"/>
              </a:rPr>
              <a:t>bỏ</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phiếu</a:t>
            </a:r>
            <a:r>
              <a:rPr lang="en-US" sz="2400" dirty="0" smtClean="0">
                <a:latin typeface="Arial" pitchFamily="34" charset="0"/>
                <a:cs typeface="Arial" pitchFamily="34" charset="0"/>
              </a:rPr>
              <a:t> 2 </a:t>
            </a:r>
            <a:r>
              <a:rPr lang="en-US" sz="2400" dirty="0" err="1" smtClean="0">
                <a:latin typeface="Arial" pitchFamily="34" charset="0"/>
                <a:cs typeface="Arial" pitchFamily="34" charset="0"/>
              </a:rPr>
              <a:t>lần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mỗi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thông</a:t>
            </a:r>
            <a:r>
              <a:rPr lang="en-US" sz="2400" dirty="0" smtClean="0">
                <a:latin typeface="Arial" pitchFamily="34" charset="0"/>
                <a:cs typeface="Arial" pitchFamily="34" charset="0"/>
              </a:rPr>
              <a:t> tin </a:t>
            </a:r>
            <a:r>
              <a:rPr lang="en-US" sz="2400" dirty="0" err="1" smtClean="0">
                <a:latin typeface="Arial" pitchFamily="34" charset="0"/>
                <a:cs typeface="Arial" pitchFamily="34" charset="0"/>
              </a:rPr>
              <a:t>cần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endParaRPr lang="en-US" sz="2400" dirty="0" smtClean="0">
              <a:latin typeface="Arial" pitchFamily="34" charset="0"/>
              <a:cs typeface="Arial" pitchFamily="34" charset="0"/>
            </a:endParaRPr>
          </a:p>
          <a:p>
            <a:pPr algn="just">
              <a:lnSpc>
                <a:spcPct val="150000"/>
              </a:lnSpc>
              <a:spcBef>
                <a:spcPts val="0"/>
              </a:spcBef>
            </a:pP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thông</a:t>
            </a:r>
            <a:r>
              <a:rPr lang="en-US" sz="2400" dirty="0" smtClean="0">
                <a:latin typeface="Arial" pitchFamily="34" charset="0"/>
                <a:cs typeface="Arial" pitchFamily="34" charset="0"/>
              </a:rPr>
              <a:t> tin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xem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xét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hồi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tổng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trúc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chặt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ngay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cứu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mới</a:t>
            </a:r>
            <a:endParaRPr lang="en-US" sz="2400" dirty="0" smtClean="0">
              <a:latin typeface="Arial" pitchFamily="34" charset="0"/>
              <a:cs typeface="Arial" pitchFamily="34" charset="0"/>
            </a:endParaRPr>
          </a:p>
          <a:p>
            <a:pPr algn="just">
              <a:lnSpc>
                <a:spcPct val="150000"/>
              </a:lnSpc>
              <a:spcBef>
                <a:spcPts val="0"/>
              </a:spcBef>
            </a:pP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thông</a:t>
            </a:r>
            <a:r>
              <a:rPr lang="en-US" sz="2400" dirty="0" smtClean="0">
                <a:latin typeface="Arial" pitchFamily="34" charset="0"/>
                <a:cs typeface="Arial" pitchFamily="34" charset="0"/>
              </a:rPr>
              <a:t> tin </a:t>
            </a:r>
            <a:r>
              <a:rPr lang="en-US" sz="2400" dirty="0" err="1" smtClean="0">
                <a:latin typeface="Arial" pitchFamily="34" charset="0"/>
                <a:cs typeface="Arial" pitchFamily="34" charset="0"/>
              </a:rPr>
              <a:t>thảo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luận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coi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 75%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bỏ</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phiếu</a:t>
            </a:r>
            <a:r>
              <a:rPr lang="en-US" sz="2400" dirty="0" smtClean="0">
                <a:latin typeface="Arial" pitchFamily="34" charset="0"/>
                <a:cs typeface="Arial" pitchFamily="34" charset="0"/>
              </a:rPr>
              <a:t>  A (+), A, </a:t>
            </a:r>
            <a:r>
              <a:rPr lang="en-US" sz="2400" dirty="0" err="1" smtClean="0">
                <a:latin typeface="Arial" pitchFamily="34" charset="0"/>
                <a:cs typeface="Arial" pitchFamily="34" charset="0"/>
              </a:rPr>
              <a:t>hoặc</a:t>
            </a:r>
            <a:r>
              <a:rPr lang="en-US" sz="2400" dirty="0" smtClean="0">
                <a:latin typeface="Arial" pitchFamily="34" charset="0"/>
                <a:cs typeface="Arial" pitchFamily="34" charset="0"/>
              </a:rPr>
              <a:t> A(–)</a:t>
            </a:r>
          </a:p>
          <a:p>
            <a:pPr algn="just">
              <a:lnSpc>
                <a:spcPct val="150000"/>
              </a:lnSpc>
              <a:spcBef>
                <a:spcPts val="0"/>
              </a:spcBef>
            </a:pPr>
            <a:r>
              <a:rPr lang="en-US" sz="2400" dirty="0" err="1" smtClean="0">
                <a:latin typeface="Arial" pitchFamily="34" charset="0"/>
                <a:cs typeface="Arial" pitchFamily="34" charset="0"/>
              </a:rPr>
              <a:t>Mức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đồng</a:t>
            </a:r>
            <a:r>
              <a:rPr lang="en-US" sz="2400" dirty="0" smtClean="0">
                <a:latin typeface="Arial" pitchFamily="34" charset="0"/>
                <a:cs typeface="Arial" pitchFamily="34" charset="0"/>
              </a:rPr>
              <a:t> ý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mỗi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thông</a:t>
            </a:r>
            <a:r>
              <a:rPr lang="en-US" sz="2400" dirty="0" smtClean="0">
                <a:latin typeface="Arial" pitchFamily="34" charset="0"/>
                <a:cs typeface="Arial" pitchFamily="34" charset="0"/>
              </a:rPr>
              <a:t> tin </a:t>
            </a:r>
            <a:r>
              <a:rPr lang="en-US" sz="2400" dirty="0" err="1" smtClean="0">
                <a:latin typeface="Arial" pitchFamily="34" charset="0"/>
                <a:cs typeface="Arial" pitchFamily="34" charset="0"/>
              </a:rPr>
              <a:t>thảo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luận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biểu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bằng</a:t>
            </a:r>
            <a:r>
              <a:rPr lang="en-US" sz="2400" dirty="0" smtClean="0">
                <a:latin typeface="Arial" pitchFamily="34" charset="0"/>
                <a:cs typeface="Arial" pitchFamily="34" charset="0"/>
              </a:rPr>
              <a:t> %</a:t>
            </a:r>
          </a:p>
          <a:p>
            <a:pPr algn="just">
              <a:lnSpc>
                <a:spcPct val="150000"/>
              </a:lnSpc>
              <a:spcBef>
                <a:spcPts val="0"/>
              </a:spcBef>
            </a:pP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pPr algn="ctr"/>
            <a:r>
              <a:rPr lang="en-US" sz="3200" b="1" dirty="0" err="1" smtClean="0">
                <a:latin typeface="Arial" pitchFamily="34" charset="0"/>
                <a:cs typeface="Arial" pitchFamily="34" charset="0"/>
              </a:rPr>
              <a:t>Bỏ</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phiếu</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cho</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hội</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nghị</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đồng</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thuận</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và</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đánh</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giá</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chất</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lượng</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của</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bằng</a:t>
            </a:r>
            <a:r>
              <a:rPr lang="en-US" sz="3200" b="1" dirty="0" smtClean="0">
                <a:latin typeface="Arial" pitchFamily="34" charset="0"/>
                <a:cs typeface="Arial" pitchFamily="34" charset="0"/>
              </a:rPr>
              <a:t> </a:t>
            </a:r>
            <a:r>
              <a:rPr lang="en-US" sz="3200" b="1" dirty="0" err="1" smtClean="0">
                <a:latin typeface="Arial" pitchFamily="34" charset="0"/>
                <a:cs typeface="Arial" pitchFamily="34" charset="0"/>
              </a:rPr>
              <a:t>chứng</a:t>
            </a:r>
            <a:endParaRPr lang="en-US" sz="3200" b="1" dirty="0">
              <a:latin typeface="Arial" pitchFamily="34" charset="0"/>
              <a:cs typeface="Arial" pitchFamily="34" charset="0"/>
            </a:endParaRPr>
          </a:p>
        </p:txBody>
      </p:sp>
      <p:sp>
        <p:nvSpPr>
          <p:cNvPr id="3" name="Content Placeholder 2"/>
          <p:cNvSpPr>
            <a:spLocks noGrp="1"/>
          </p:cNvSpPr>
          <p:nvPr>
            <p:ph idx="1"/>
          </p:nvPr>
        </p:nvSpPr>
        <p:spPr>
          <a:xfrm>
            <a:off x="304800" y="1600200"/>
            <a:ext cx="8534400" cy="4953000"/>
          </a:xfrm>
        </p:spPr>
        <p:txBody>
          <a:bodyPr>
            <a:noAutofit/>
          </a:bodyPr>
          <a:lstStyle/>
          <a:p>
            <a:pPr algn="just">
              <a:lnSpc>
                <a:spcPct val="150000"/>
              </a:lnSpc>
              <a:spcBef>
                <a:spcPts val="0"/>
              </a:spcBef>
            </a:pP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phiếu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bầu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6 </a:t>
            </a:r>
            <a:r>
              <a:rPr lang="en-US" sz="2400" dirty="0" err="1" smtClean="0">
                <a:latin typeface="Arial" pitchFamily="34" charset="0"/>
                <a:cs typeface="Arial" pitchFamily="34" charset="0"/>
              </a:rPr>
              <a:t>thang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điểm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a:t>
            </a:r>
          </a:p>
          <a:p>
            <a:pPr lvl="1" algn="just">
              <a:lnSpc>
                <a:spcPct val="150000"/>
              </a:lnSpc>
              <a:spcBef>
                <a:spcPts val="0"/>
              </a:spcBef>
            </a:pPr>
            <a:r>
              <a:rPr lang="en-US" dirty="0" smtClean="0">
                <a:latin typeface="Arial" pitchFamily="34" charset="0"/>
                <a:cs typeface="Arial" pitchFamily="34" charset="0"/>
              </a:rPr>
              <a:t>1. </a:t>
            </a:r>
            <a:r>
              <a:rPr lang="en-US" dirty="0" err="1" smtClean="0">
                <a:latin typeface="Arial" pitchFamily="34" charset="0"/>
                <a:cs typeface="Arial" pitchFamily="34" charset="0"/>
              </a:rPr>
              <a:t>Nhất</a:t>
            </a:r>
            <a:r>
              <a:rPr lang="en-US" dirty="0" smtClean="0">
                <a:latin typeface="Arial" pitchFamily="34" charset="0"/>
                <a:cs typeface="Arial" pitchFamily="34" charset="0"/>
              </a:rPr>
              <a:t> </a:t>
            </a:r>
            <a:r>
              <a:rPr lang="en-US" dirty="0" err="1" smtClean="0">
                <a:latin typeface="Arial" pitchFamily="34" charset="0"/>
                <a:cs typeface="Arial" pitchFamily="34" charset="0"/>
              </a:rPr>
              <a:t>trí</a:t>
            </a:r>
            <a:r>
              <a:rPr lang="en-US" dirty="0" smtClean="0">
                <a:latin typeface="Arial" pitchFamily="34" charset="0"/>
                <a:cs typeface="Arial" pitchFamily="34" charset="0"/>
              </a:rPr>
              <a:t> </a:t>
            </a:r>
            <a:r>
              <a:rPr lang="en-US" dirty="0" err="1" smtClean="0">
                <a:latin typeface="Arial" pitchFamily="34" charset="0"/>
                <a:cs typeface="Arial" pitchFamily="34" charset="0"/>
              </a:rPr>
              <a:t>cao</a:t>
            </a:r>
            <a:r>
              <a:rPr lang="en-US" dirty="0" smtClean="0">
                <a:latin typeface="Arial" pitchFamily="34" charset="0"/>
                <a:cs typeface="Arial" pitchFamily="34" charset="0"/>
              </a:rPr>
              <a:t> (agree strongly): (A+)</a:t>
            </a:r>
          </a:p>
          <a:p>
            <a:pPr lvl="1" algn="just">
              <a:lnSpc>
                <a:spcPct val="150000"/>
              </a:lnSpc>
              <a:spcBef>
                <a:spcPts val="0"/>
              </a:spcBef>
            </a:pPr>
            <a:r>
              <a:rPr lang="en-US" dirty="0" smtClean="0">
                <a:latin typeface="Arial" pitchFamily="34" charset="0"/>
                <a:cs typeface="Arial" pitchFamily="34" charset="0"/>
              </a:rPr>
              <a:t>2. </a:t>
            </a:r>
            <a:r>
              <a:rPr lang="en-US" dirty="0" err="1" smtClean="0">
                <a:latin typeface="Arial" pitchFamily="34" charset="0"/>
                <a:cs typeface="Arial" pitchFamily="34" charset="0"/>
              </a:rPr>
              <a:t>Nhất</a:t>
            </a:r>
            <a:r>
              <a:rPr lang="en-US" dirty="0" smtClean="0">
                <a:latin typeface="Arial" pitchFamily="34" charset="0"/>
                <a:cs typeface="Arial" pitchFamily="34" charset="0"/>
              </a:rPr>
              <a:t> </a:t>
            </a:r>
            <a:r>
              <a:rPr lang="en-US" dirty="0" err="1" smtClean="0">
                <a:latin typeface="Arial" pitchFamily="34" charset="0"/>
                <a:cs typeface="Arial" pitchFamily="34" charset="0"/>
              </a:rPr>
              <a:t>trí</a:t>
            </a:r>
            <a:r>
              <a:rPr lang="en-US" dirty="0" smtClean="0">
                <a:latin typeface="Arial" pitchFamily="34" charset="0"/>
                <a:cs typeface="Arial" pitchFamily="34" charset="0"/>
              </a:rPr>
              <a:t> </a:t>
            </a:r>
            <a:r>
              <a:rPr lang="en-US" dirty="0" err="1" smtClean="0">
                <a:latin typeface="Arial" pitchFamily="34" charset="0"/>
                <a:cs typeface="Arial" pitchFamily="34" charset="0"/>
              </a:rPr>
              <a:t>trung</a:t>
            </a:r>
            <a:r>
              <a:rPr lang="en-US" dirty="0" smtClean="0">
                <a:latin typeface="Arial" pitchFamily="34" charset="0"/>
                <a:cs typeface="Arial" pitchFamily="34" charset="0"/>
              </a:rPr>
              <a:t> </a:t>
            </a:r>
            <a:r>
              <a:rPr lang="en-US" dirty="0" err="1" smtClean="0">
                <a:latin typeface="Arial" pitchFamily="34" charset="0"/>
                <a:cs typeface="Arial" pitchFamily="34" charset="0"/>
              </a:rPr>
              <a:t>bình</a:t>
            </a:r>
            <a:r>
              <a:rPr lang="en-US" dirty="0" smtClean="0">
                <a:latin typeface="Arial" pitchFamily="34" charset="0"/>
                <a:cs typeface="Arial" pitchFamily="34" charset="0"/>
              </a:rPr>
              <a:t>  (agree moderately): (A)</a:t>
            </a:r>
          </a:p>
          <a:p>
            <a:pPr lvl="1" algn="just">
              <a:lnSpc>
                <a:spcPct val="150000"/>
              </a:lnSpc>
              <a:spcBef>
                <a:spcPts val="0"/>
              </a:spcBef>
            </a:pPr>
            <a:r>
              <a:rPr lang="en-US" dirty="0" smtClean="0">
                <a:latin typeface="Arial" pitchFamily="34" charset="0"/>
                <a:cs typeface="Arial" pitchFamily="34" charset="0"/>
              </a:rPr>
              <a:t>3. </a:t>
            </a:r>
            <a:r>
              <a:rPr lang="en-US" dirty="0" err="1" smtClean="0">
                <a:latin typeface="Arial" pitchFamily="34" charset="0"/>
                <a:cs typeface="Arial" pitchFamily="34" charset="0"/>
              </a:rPr>
              <a:t>Chỉ</a:t>
            </a:r>
            <a:r>
              <a:rPr lang="en-US" dirty="0" smtClean="0">
                <a:latin typeface="Arial" pitchFamily="34" charset="0"/>
                <a:cs typeface="Arial" pitchFamily="34" charset="0"/>
              </a:rPr>
              <a:t> </a:t>
            </a:r>
            <a:r>
              <a:rPr lang="en-US" dirty="0" err="1" smtClean="0">
                <a:latin typeface="Arial" pitchFamily="34" charset="0"/>
                <a:cs typeface="Arial" pitchFamily="34" charset="0"/>
              </a:rPr>
              <a:t>nhất</a:t>
            </a:r>
            <a:r>
              <a:rPr lang="en-US" dirty="0" smtClean="0">
                <a:latin typeface="Arial" pitchFamily="34" charset="0"/>
                <a:cs typeface="Arial" pitchFamily="34" charset="0"/>
              </a:rPr>
              <a:t> </a:t>
            </a:r>
            <a:r>
              <a:rPr lang="en-US" dirty="0" err="1" smtClean="0">
                <a:latin typeface="Arial" pitchFamily="34" charset="0"/>
                <a:cs typeface="Arial" pitchFamily="34" charset="0"/>
              </a:rPr>
              <a:t>trí</a:t>
            </a:r>
            <a:r>
              <a:rPr lang="en-US" dirty="0" smtClean="0">
                <a:latin typeface="Arial" pitchFamily="34" charset="0"/>
                <a:cs typeface="Arial" pitchFamily="34" charset="0"/>
              </a:rPr>
              <a:t> (just agree):  (A-) </a:t>
            </a:r>
          </a:p>
          <a:p>
            <a:pPr lvl="1" algn="just">
              <a:lnSpc>
                <a:spcPct val="150000"/>
              </a:lnSpc>
              <a:spcBef>
                <a:spcPts val="0"/>
              </a:spcBef>
            </a:pPr>
            <a:r>
              <a:rPr lang="en-US" dirty="0" smtClean="0">
                <a:latin typeface="Arial" pitchFamily="34" charset="0"/>
                <a:cs typeface="Arial" pitchFamily="34" charset="0"/>
              </a:rPr>
              <a:t>4. </a:t>
            </a:r>
            <a:r>
              <a:rPr lang="en-US" dirty="0" err="1" smtClean="0">
                <a:latin typeface="Arial" pitchFamily="34" charset="0"/>
                <a:cs typeface="Arial" pitchFamily="34" charset="0"/>
              </a:rPr>
              <a:t>Không</a:t>
            </a:r>
            <a:r>
              <a:rPr lang="en-US" dirty="0" smtClean="0">
                <a:latin typeface="Arial" pitchFamily="34" charset="0"/>
                <a:cs typeface="Arial" pitchFamily="34" charset="0"/>
              </a:rPr>
              <a:t> </a:t>
            </a:r>
            <a:r>
              <a:rPr lang="en-US" dirty="0" err="1" smtClean="0">
                <a:latin typeface="Arial" pitchFamily="34" charset="0"/>
                <a:cs typeface="Arial" pitchFamily="34" charset="0"/>
              </a:rPr>
              <a:t>đồng</a:t>
            </a:r>
            <a:r>
              <a:rPr lang="en-US" dirty="0" smtClean="0">
                <a:latin typeface="Arial" pitchFamily="34" charset="0"/>
                <a:cs typeface="Arial" pitchFamily="34" charset="0"/>
              </a:rPr>
              <a:t> ý  (just disagree): (D-)</a:t>
            </a:r>
          </a:p>
          <a:p>
            <a:pPr lvl="1" algn="just">
              <a:lnSpc>
                <a:spcPct val="150000"/>
              </a:lnSpc>
              <a:spcBef>
                <a:spcPts val="0"/>
              </a:spcBef>
            </a:pPr>
            <a:r>
              <a:rPr lang="en-US" dirty="0" smtClean="0">
                <a:latin typeface="Arial" pitchFamily="34" charset="0"/>
                <a:cs typeface="Arial" pitchFamily="34" charset="0"/>
              </a:rPr>
              <a:t>5</a:t>
            </a:r>
            <a:r>
              <a:rPr lang="en-US" dirty="0">
                <a:latin typeface="Arial" pitchFamily="34" charset="0"/>
                <a:cs typeface="Arial" pitchFamily="34" charset="0"/>
              </a:rPr>
              <a:t>.</a:t>
            </a:r>
            <a:r>
              <a:rPr lang="en-US" dirty="0" smtClean="0">
                <a:latin typeface="Arial" pitchFamily="34" charset="0"/>
                <a:cs typeface="Arial" pitchFamily="34" charset="0"/>
              </a:rPr>
              <a:t> </a:t>
            </a:r>
            <a:r>
              <a:rPr lang="en-US" dirty="0" err="1" smtClean="0">
                <a:latin typeface="Arial" pitchFamily="34" charset="0"/>
                <a:cs typeface="Arial" pitchFamily="34" charset="0"/>
              </a:rPr>
              <a:t>Không</a:t>
            </a:r>
            <a:r>
              <a:rPr lang="en-US" dirty="0" smtClean="0">
                <a:latin typeface="Arial" pitchFamily="34" charset="0"/>
                <a:cs typeface="Arial" pitchFamily="34" charset="0"/>
              </a:rPr>
              <a:t> </a:t>
            </a:r>
            <a:r>
              <a:rPr lang="en-US" dirty="0" err="1" smtClean="0">
                <a:latin typeface="Arial" pitchFamily="34" charset="0"/>
                <a:cs typeface="Arial" pitchFamily="34" charset="0"/>
              </a:rPr>
              <a:t>đồng</a:t>
            </a:r>
            <a:r>
              <a:rPr lang="en-US" dirty="0" smtClean="0">
                <a:latin typeface="Arial" pitchFamily="34" charset="0"/>
                <a:cs typeface="Arial" pitchFamily="34" charset="0"/>
              </a:rPr>
              <a:t> ý </a:t>
            </a:r>
            <a:r>
              <a:rPr lang="en-US" dirty="0" err="1" smtClean="0">
                <a:latin typeface="Arial" pitchFamily="34" charset="0"/>
                <a:cs typeface="Arial" pitchFamily="34" charset="0"/>
              </a:rPr>
              <a:t>mức</a:t>
            </a:r>
            <a:r>
              <a:rPr lang="en-US" dirty="0" smtClean="0">
                <a:latin typeface="Arial" pitchFamily="34" charset="0"/>
                <a:cs typeface="Arial" pitchFamily="34" charset="0"/>
              </a:rPr>
              <a:t> </a:t>
            </a:r>
            <a:r>
              <a:rPr lang="en-US" dirty="0" err="1" smtClean="0">
                <a:latin typeface="Arial" pitchFamily="34" charset="0"/>
                <a:cs typeface="Arial" pitchFamily="34" charset="0"/>
              </a:rPr>
              <a:t>độ</a:t>
            </a:r>
            <a:r>
              <a:rPr lang="en-US" dirty="0" smtClean="0">
                <a:latin typeface="Arial" pitchFamily="34" charset="0"/>
                <a:cs typeface="Arial" pitchFamily="34" charset="0"/>
              </a:rPr>
              <a:t> </a:t>
            </a:r>
            <a:r>
              <a:rPr lang="en-US" dirty="0" err="1" smtClean="0">
                <a:latin typeface="Arial" pitchFamily="34" charset="0"/>
                <a:cs typeface="Arial" pitchFamily="34" charset="0"/>
              </a:rPr>
              <a:t>vừa</a:t>
            </a:r>
            <a:r>
              <a:rPr lang="en-US" dirty="0" smtClean="0">
                <a:latin typeface="Arial" pitchFamily="34" charset="0"/>
                <a:cs typeface="Arial" pitchFamily="34" charset="0"/>
              </a:rPr>
              <a:t> (disagree moderately): (D)</a:t>
            </a:r>
          </a:p>
          <a:p>
            <a:pPr lvl="1" algn="just">
              <a:lnSpc>
                <a:spcPct val="150000"/>
              </a:lnSpc>
              <a:spcBef>
                <a:spcPts val="0"/>
              </a:spcBef>
            </a:pPr>
            <a:r>
              <a:rPr lang="en-US" dirty="0" smtClean="0">
                <a:latin typeface="Arial" pitchFamily="34" charset="0"/>
                <a:cs typeface="Arial" pitchFamily="34" charset="0"/>
              </a:rPr>
              <a:t>6. </a:t>
            </a:r>
            <a:r>
              <a:rPr lang="en-US" dirty="0" err="1" smtClean="0">
                <a:latin typeface="Arial" pitchFamily="34" charset="0"/>
                <a:cs typeface="Arial" pitchFamily="34" charset="0"/>
              </a:rPr>
              <a:t>Không</a:t>
            </a:r>
            <a:r>
              <a:rPr lang="en-US" dirty="0" smtClean="0">
                <a:latin typeface="Arial" pitchFamily="34" charset="0"/>
                <a:cs typeface="Arial" pitchFamily="34" charset="0"/>
              </a:rPr>
              <a:t> </a:t>
            </a:r>
            <a:r>
              <a:rPr lang="en-US" dirty="0" err="1" smtClean="0">
                <a:latin typeface="Arial" pitchFamily="34" charset="0"/>
                <a:cs typeface="Arial" pitchFamily="34" charset="0"/>
              </a:rPr>
              <a:t>đồng</a:t>
            </a:r>
            <a:r>
              <a:rPr lang="en-US" dirty="0" smtClean="0">
                <a:latin typeface="Arial" pitchFamily="34" charset="0"/>
                <a:cs typeface="Arial" pitchFamily="34" charset="0"/>
              </a:rPr>
              <a:t> ý ở </a:t>
            </a:r>
            <a:r>
              <a:rPr lang="en-US" dirty="0" err="1" smtClean="0">
                <a:latin typeface="Arial" pitchFamily="34" charset="0"/>
                <a:cs typeface="Arial" pitchFamily="34" charset="0"/>
              </a:rPr>
              <a:t>mức</a:t>
            </a:r>
            <a:r>
              <a:rPr lang="en-US" dirty="0" smtClean="0">
                <a:latin typeface="Arial" pitchFamily="34" charset="0"/>
                <a:cs typeface="Arial" pitchFamily="34" charset="0"/>
              </a:rPr>
              <a:t> </a:t>
            </a:r>
            <a:r>
              <a:rPr lang="en-US" dirty="0" err="1" smtClean="0">
                <a:latin typeface="Arial" pitchFamily="34" charset="0"/>
                <a:cs typeface="Arial" pitchFamily="34" charset="0"/>
              </a:rPr>
              <a:t>cao</a:t>
            </a:r>
            <a:r>
              <a:rPr lang="en-US" dirty="0" smtClean="0">
                <a:latin typeface="Arial" pitchFamily="34" charset="0"/>
                <a:cs typeface="Arial" pitchFamily="34" charset="0"/>
              </a:rPr>
              <a:t> (disagree strongly): (D+)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err="1" smtClean="0">
                <a:latin typeface="Arial" pitchFamily="34" charset="0"/>
                <a:cs typeface="Arial" pitchFamily="34" charset="0"/>
              </a:rPr>
              <a:t>Kết</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quả</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đồng</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thuận</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457200" y="2819400"/>
            <a:ext cx="8229600" cy="3505200"/>
          </a:xfrm>
        </p:spPr>
        <p:txBody>
          <a:bodyPr/>
          <a:lstStyle/>
          <a:p>
            <a:pPr>
              <a:lnSpc>
                <a:spcPct val="200000"/>
              </a:lnSpc>
              <a:spcBef>
                <a:spcPts val="0"/>
              </a:spcBef>
            </a:pPr>
            <a:r>
              <a:rPr lang="en-US" dirty="0" err="1" smtClean="0">
                <a:latin typeface="Arial" pitchFamily="34" charset="0"/>
                <a:cs typeface="Arial" pitchFamily="34" charset="0"/>
              </a:rPr>
              <a:t>Vòng</a:t>
            </a:r>
            <a:r>
              <a:rPr lang="en-US" dirty="0" smtClean="0">
                <a:latin typeface="Arial" pitchFamily="34" charset="0"/>
                <a:cs typeface="Arial" pitchFamily="34" charset="0"/>
              </a:rPr>
              <a:t> </a:t>
            </a:r>
            <a:r>
              <a:rPr lang="en-US" dirty="0" err="1" smtClean="0">
                <a:latin typeface="Arial" pitchFamily="34" charset="0"/>
                <a:cs typeface="Arial" pitchFamily="34" charset="0"/>
              </a:rPr>
              <a:t>bỏ</a:t>
            </a:r>
            <a:r>
              <a:rPr lang="en-US" dirty="0" smtClean="0">
                <a:latin typeface="Arial" pitchFamily="34" charset="0"/>
                <a:cs typeface="Arial" pitchFamily="34" charset="0"/>
              </a:rPr>
              <a:t> </a:t>
            </a:r>
            <a:r>
              <a:rPr lang="en-US" dirty="0" err="1" smtClean="0">
                <a:latin typeface="Arial" pitchFamily="34" charset="0"/>
                <a:cs typeface="Arial" pitchFamily="34" charset="0"/>
              </a:rPr>
              <a:t>phiếu</a:t>
            </a:r>
            <a:r>
              <a:rPr lang="en-US" dirty="0" smtClean="0">
                <a:latin typeface="Arial" pitchFamily="34" charset="0"/>
                <a:cs typeface="Arial" pitchFamily="34" charset="0"/>
              </a:rPr>
              <a:t> </a:t>
            </a:r>
            <a:r>
              <a:rPr lang="en-US" dirty="0" err="1" smtClean="0">
                <a:latin typeface="Arial" pitchFamily="34" charset="0"/>
                <a:cs typeface="Arial" pitchFamily="34" charset="0"/>
              </a:rPr>
              <a:t>đầu</a:t>
            </a:r>
            <a:r>
              <a:rPr lang="en-US" dirty="0" smtClean="0">
                <a:latin typeface="Arial" pitchFamily="34" charset="0"/>
                <a:cs typeface="Arial" pitchFamily="34" charset="0"/>
              </a:rPr>
              <a:t> </a:t>
            </a:r>
            <a:r>
              <a:rPr lang="en-US" dirty="0" err="1" smtClean="0">
                <a:latin typeface="Arial" pitchFamily="34" charset="0"/>
                <a:cs typeface="Arial" pitchFamily="34" charset="0"/>
              </a:rPr>
              <a:t>tiên</a:t>
            </a:r>
            <a:r>
              <a:rPr lang="en-US" dirty="0" smtClean="0">
                <a:latin typeface="Arial" pitchFamily="34" charset="0"/>
                <a:cs typeface="Arial" pitchFamily="34" charset="0"/>
              </a:rPr>
              <a:t>: 22 ý </a:t>
            </a:r>
            <a:r>
              <a:rPr lang="en-US" dirty="0" err="1" smtClean="0">
                <a:latin typeface="Arial" pitchFamily="34" charset="0"/>
                <a:cs typeface="Arial" pitchFamily="34" charset="0"/>
              </a:rPr>
              <a:t>kiến</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chọn</a:t>
            </a:r>
            <a:r>
              <a:rPr lang="en-US" dirty="0" smtClean="0">
                <a:latin typeface="Arial" pitchFamily="34" charset="0"/>
                <a:cs typeface="Arial" pitchFamily="34" charset="0"/>
              </a:rPr>
              <a:t> </a:t>
            </a:r>
            <a:r>
              <a:rPr lang="en-US" dirty="0" err="1" smtClean="0">
                <a:latin typeface="Arial" pitchFamily="34" charset="0"/>
                <a:cs typeface="Arial" pitchFamily="34" charset="0"/>
              </a:rPr>
              <a:t>lựa</a:t>
            </a:r>
            <a:r>
              <a:rPr lang="en-US" dirty="0" smtClean="0">
                <a:latin typeface="Arial" pitchFamily="34" charset="0"/>
                <a:cs typeface="Arial" pitchFamily="34" charset="0"/>
              </a:rPr>
              <a:t> </a:t>
            </a:r>
            <a:r>
              <a:rPr lang="en-US" dirty="0" err="1" smtClean="0">
                <a:latin typeface="Arial" pitchFamily="34" charset="0"/>
                <a:cs typeface="Arial" pitchFamily="34" charset="0"/>
              </a:rPr>
              <a:t>từ</a:t>
            </a:r>
            <a:r>
              <a:rPr lang="en-US" dirty="0" smtClean="0">
                <a:latin typeface="Arial" pitchFamily="34" charset="0"/>
                <a:cs typeface="Arial" pitchFamily="34" charset="0"/>
              </a:rPr>
              <a:t> 43 ý </a:t>
            </a:r>
            <a:r>
              <a:rPr lang="en-US" dirty="0" err="1" smtClean="0">
                <a:latin typeface="Arial" pitchFamily="34" charset="0"/>
                <a:cs typeface="Arial" pitchFamily="34" charset="0"/>
              </a:rPr>
              <a:t>kiến</a:t>
            </a:r>
            <a:r>
              <a:rPr lang="en-US" dirty="0" smtClean="0">
                <a:latin typeface="Arial" pitchFamily="34" charset="0"/>
                <a:cs typeface="Arial" pitchFamily="34" charset="0"/>
              </a:rPr>
              <a:t> </a:t>
            </a:r>
            <a:r>
              <a:rPr lang="en-US" dirty="0" err="1" smtClean="0">
                <a:latin typeface="Arial" pitchFamily="34" charset="0"/>
                <a:cs typeface="Arial" pitchFamily="34" charset="0"/>
              </a:rPr>
              <a:t>thảo</a:t>
            </a:r>
            <a:r>
              <a:rPr lang="en-US" dirty="0" smtClean="0">
                <a:latin typeface="Arial" pitchFamily="34" charset="0"/>
                <a:cs typeface="Arial" pitchFamily="34" charset="0"/>
              </a:rPr>
              <a:t> </a:t>
            </a:r>
            <a:r>
              <a:rPr lang="en-US" dirty="0" err="1" smtClean="0">
                <a:latin typeface="Arial" pitchFamily="34" charset="0"/>
                <a:cs typeface="Arial" pitchFamily="34" charset="0"/>
              </a:rPr>
              <a:t>luận</a:t>
            </a:r>
            <a:endParaRPr lang="en-US" dirty="0" smtClean="0">
              <a:latin typeface="Arial" pitchFamily="34" charset="0"/>
              <a:cs typeface="Arial" pitchFamily="34" charset="0"/>
            </a:endParaRPr>
          </a:p>
          <a:p>
            <a:pPr>
              <a:lnSpc>
                <a:spcPct val="200000"/>
              </a:lnSpc>
              <a:spcBef>
                <a:spcPts val="0"/>
              </a:spcBef>
            </a:pPr>
            <a:r>
              <a:rPr lang="en-US" dirty="0" err="1" smtClean="0">
                <a:latin typeface="Arial" pitchFamily="34" charset="0"/>
                <a:cs typeface="Arial" pitchFamily="34" charset="0"/>
              </a:rPr>
              <a:t>Vòng</a:t>
            </a:r>
            <a:r>
              <a:rPr lang="en-US" dirty="0" smtClean="0">
                <a:latin typeface="Arial" pitchFamily="34" charset="0"/>
                <a:cs typeface="Arial" pitchFamily="34" charset="0"/>
              </a:rPr>
              <a:t> </a:t>
            </a:r>
            <a:r>
              <a:rPr lang="en-US" dirty="0" err="1" smtClean="0">
                <a:latin typeface="Arial" pitchFamily="34" charset="0"/>
                <a:cs typeface="Arial" pitchFamily="34" charset="0"/>
              </a:rPr>
              <a:t>bỏ</a:t>
            </a:r>
            <a:r>
              <a:rPr lang="en-US" dirty="0" smtClean="0">
                <a:latin typeface="Arial" pitchFamily="34" charset="0"/>
                <a:cs typeface="Arial" pitchFamily="34" charset="0"/>
              </a:rPr>
              <a:t> </a:t>
            </a:r>
            <a:r>
              <a:rPr lang="en-US" dirty="0" err="1" smtClean="0">
                <a:latin typeface="Arial" pitchFamily="34" charset="0"/>
                <a:cs typeface="Arial" pitchFamily="34" charset="0"/>
              </a:rPr>
              <a:t>phiếu</a:t>
            </a:r>
            <a:r>
              <a:rPr lang="en-US" dirty="0" smtClean="0">
                <a:latin typeface="Arial" pitchFamily="34" charset="0"/>
                <a:cs typeface="Arial" pitchFamily="34" charset="0"/>
              </a:rPr>
              <a:t> </a:t>
            </a:r>
            <a:r>
              <a:rPr lang="en-US" dirty="0" err="1" smtClean="0">
                <a:latin typeface="Arial" pitchFamily="34" charset="0"/>
                <a:cs typeface="Arial" pitchFamily="34" charset="0"/>
              </a:rPr>
              <a:t>cuối</a:t>
            </a:r>
            <a:r>
              <a:rPr lang="en-US" dirty="0" smtClean="0">
                <a:latin typeface="Arial" pitchFamily="34" charset="0"/>
                <a:cs typeface="Arial" pitchFamily="34" charset="0"/>
              </a:rPr>
              <a:t> </a:t>
            </a:r>
            <a:r>
              <a:rPr lang="en-US" dirty="0" err="1" smtClean="0">
                <a:latin typeface="Arial" pitchFamily="34" charset="0"/>
                <a:cs typeface="Arial" pitchFamily="34" charset="0"/>
              </a:rPr>
              <a:t>cùng</a:t>
            </a:r>
            <a:r>
              <a:rPr lang="en-US" dirty="0" smtClean="0">
                <a:latin typeface="Arial" pitchFamily="34" charset="0"/>
                <a:cs typeface="Arial" pitchFamily="34" charset="0"/>
              </a:rPr>
              <a:t> </a:t>
            </a:r>
            <a:r>
              <a:rPr lang="en-US" dirty="0" err="1" smtClean="0">
                <a:latin typeface="Arial" pitchFamily="34" charset="0"/>
                <a:cs typeface="Arial" pitchFamily="34" charset="0"/>
              </a:rPr>
              <a:t>đã</a:t>
            </a:r>
            <a:r>
              <a:rPr lang="en-US" dirty="0" smtClean="0">
                <a:latin typeface="Arial" pitchFamily="34" charset="0"/>
                <a:cs typeface="Arial" pitchFamily="34" charset="0"/>
              </a:rPr>
              <a:t> </a:t>
            </a:r>
            <a:r>
              <a:rPr lang="en-US" dirty="0" err="1" smtClean="0">
                <a:latin typeface="Arial" pitchFamily="34" charset="0"/>
                <a:cs typeface="Arial" pitchFamily="34" charset="0"/>
              </a:rPr>
              <a:t>đồng</a:t>
            </a:r>
            <a:r>
              <a:rPr lang="en-US" dirty="0" smtClean="0">
                <a:latin typeface="Arial" pitchFamily="34" charset="0"/>
                <a:cs typeface="Arial" pitchFamily="34" charset="0"/>
              </a:rPr>
              <a:t> </a:t>
            </a:r>
            <a:r>
              <a:rPr lang="en-US" dirty="0" err="1" smtClean="0">
                <a:latin typeface="Arial" pitchFamily="34" charset="0"/>
                <a:cs typeface="Arial" pitchFamily="34" charset="0"/>
              </a:rPr>
              <a:t>thuận</a:t>
            </a:r>
            <a:r>
              <a:rPr lang="en-US" dirty="0" smtClean="0">
                <a:latin typeface="Arial" pitchFamily="34" charset="0"/>
                <a:cs typeface="Arial" pitchFamily="34" charset="0"/>
              </a:rPr>
              <a:t> 21 ý </a:t>
            </a:r>
            <a:r>
              <a:rPr lang="en-US" dirty="0" err="1" smtClean="0">
                <a:latin typeface="Arial" pitchFamily="34" charset="0"/>
                <a:cs typeface="Arial" pitchFamily="34" charset="0"/>
              </a:rPr>
              <a:t>kiến</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đưa</a:t>
            </a:r>
            <a:r>
              <a:rPr lang="en-US" dirty="0" smtClean="0">
                <a:latin typeface="Arial" pitchFamily="34" charset="0"/>
                <a:cs typeface="Arial" pitchFamily="34" charset="0"/>
              </a:rPr>
              <a:t> </a:t>
            </a:r>
            <a:r>
              <a:rPr lang="en-US" dirty="0" err="1" smtClean="0">
                <a:latin typeface="Arial" pitchFamily="34" charset="0"/>
                <a:cs typeface="Arial" pitchFamily="34" charset="0"/>
              </a:rPr>
              <a:t>ra</a:t>
            </a:r>
            <a:r>
              <a:rPr lang="en-US" dirty="0" smtClean="0">
                <a:latin typeface="Arial" pitchFamily="34" charset="0"/>
                <a:cs typeface="Arial" pitchFamily="34" charset="0"/>
              </a:rPr>
              <a:t> </a:t>
            </a:r>
            <a:r>
              <a:rPr lang="en-US" dirty="0" err="1" smtClean="0">
                <a:latin typeface="Arial" pitchFamily="34" charset="0"/>
                <a:cs typeface="Arial" pitchFamily="34" charset="0"/>
              </a:rPr>
              <a:t>khuyến</a:t>
            </a:r>
            <a:r>
              <a:rPr lang="en-US" dirty="0" smtClean="0">
                <a:latin typeface="Arial" pitchFamily="34" charset="0"/>
                <a:cs typeface="Arial" pitchFamily="34" charset="0"/>
              </a:rPr>
              <a:t> </a:t>
            </a:r>
            <a:r>
              <a:rPr lang="en-US" dirty="0" err="1" smtClean="0">
                <a:latin typeface="Arial" pitchFamily="34" charset="0"/>
                <a:cs typeface="Arial" pitchFamily="34" charset="0"/>
              </a:rPr>
              <a:t>cáo</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514600"/>
            <a:ext cx="7772400" cy="1470025"/>
          </a:xfrm>
        </p:spPr>
        <p:txBody>
          <a:bodyPr>
            <a:normAutofit/>
          </a:bodyPr>
          <a:lstStyle/>
          <a:p>
            <a:pPr algn="ctr"/>
            <a:r>
              <a:rPr lang="en-US" sz="4400" dirty="0" smtClean="0">
                <a:latin typeface="Arial" pitchFamily="34" charset="0"/>
                <a:cs typeface="Arial" pitchFamily="34" charset="0"/>
              </a:rPr>
              <a:t>21 KHUYẾN CÁO CỦA ESPGHAN &amp; NAPSGHAN</a:t>
            </a:r>
            <a:endParaRPr lang="en-US" sz="4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457200" y="1676400"/>
            <a:ext cx="8229600" cy="4572000"/>
          </a:xfrm>
        </p:spPr>
        <p:txBody>
          <a:bodyPr>
            <a:normAutofit/>
          </a:bodyPr>
          <a:lstStyle/>
          <a:p>
            <a:pPr>
              <a:lnSpc>
                <a:spcPct val="150000"/>
              </a:lnSpc>
              <a:spcBef>
                <a:spcPct val="0"/>
              </a:spcBef>
              <a:buClr>
                <a:schemeClr val="accent1"/>
              </a:buClr>
              <a:buFont typeface="Wingdings" pitchFamily="2" charset="2"/>
              <a:buChar char="§"/>
            </a:pPr>
            <a:r>
              <a:rPr lang="en-US" sz="2400" dirty="0" err="1" smtClean="0">
                <a:latin typeface="Arial" pitchFamily="34" charset="0"/>
              </a:rPr>
              <a:t>Đặt</a:t>
            </a:r>
            <a:r>
              <a:rPr lang="en-US" sz="2400" dirty="0" smtClean="0">
                <a:latin typeface="Arial" pitchFamily="34" charset="0"/>
              </a:rPr>
              <a:t> </a:t>
            </a:r>
            <a:r>
              <a:rPr lang="en-US" sz="2400" dirty="0" err="1" smtClean="0">
                <a:latin typeface="Arial" pitchFamily="34" charset="0"/>
              </a:rPr>
              <a:t>vấn</a:t>
            </a:r>
            <a:r>
              <a:rPr lang="en-US" sz="2400" dirty="0" smtClean="0">
                <a:latin typeface="Arial" pitchFamily="34" charset="0"/>
              </a:rPr>
              <a:t> </a:t>
            </a:r>
            <a:r>
              <a:rPr lang="en-US" sz="2400" dirty="0" err="1" smtClean="0">
                <a:latin typeface="Arial" pitchFamily="34" charset="0"/>
              </a:rPr>
              <a:t>đề</a:t>
            </a:r>
            <a:r>
              <a:rPr lang="en-US" sz="2400" dirty="0" smtClean="0">
                <a:latin typeface="Arial" pitchFamily="34" charset="0"/>
              </a:rPr>
              <a:t> </a:t>
            </a:r>
          </a:p>
          <a:p>
            <a:pPr>
              <a:lnSpc>
                <a:spcPct val="150000"/>
              </a:lnSpc>
              <a:spcBef>
                <a:spcPct val="0"/>
              </a:spcBef>
              <a:buClr>
                <a:schemeClr val="accent1"/>
              </a:buClr>
              <a:buFont typeface="Wingdings" pitchFamily="2" charset="2"/>
              <a:buChar char="§"/>
            </a:pPr>
            <a:r>
              <a:rPr lang="en-US" sz="2400" dirty="0" err="1" smtClean="0">
                <a:latin typeface="Arial" pitchFamily="34" charset="0"/>
                <a:cs typeface="Arial" pitchFamily="34" charset="0"/>
              </a:rPr>
              <a:t>Phương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khuyến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ESPGHAN &amp; NAPSGHAN </a:t>
            </a:r>
            <a:r>
              <a:rPr lang="en-US" sz="2400" dirty="0" err="1" smtClean="0">
                <a:latin typeface="Arial" pitchFamily="34" charset="0"/>
                <a:cs typeface="Arial" pitchFamily="34" charset="0"/>
              </a:rPr>
              <a:t>dựa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y </a:t>
            </a:r>
            <a:r>
              <a:rPr lang="en-US" sz="2400" dirty="0" err="1" smtClean="0">
                <a:latin typeface="Arial" pitchFamily="34" charset="0"/>
                <a:cs typeface="Arial" pitchFamily="34" charset="0"/>
              </a:rPr>
              <a:t>học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chứng</a:t>
            </a:r>
            <a:r>
              <a:rPr lang="en-US" sz="2400" dirty="0" smtClean="0">
                <a:latin typeface="Arial" pitchFamily="34" charset="0"/>
                <a:cs typeface="Arial" pitchFamily="34" charset="0"/>
              </a:rPr>
              <a:t> </a:t>
            </a:r>
          </a:p>
          <a:p>
            <a:pPr>
              <a:lnSpc>
                <a:spcPct val="150000"/>
              </a:lnSpc>
              <a:spcBef>
                <a:spcPct val="0"/>
              </a:spcBef>
              <a:buClr>
                <a:schemeClr val="accent1"/>
              </a:buClr>
              <a:buFont typeface="Wingdings" pitchFamily="2" charset="2"/>
              <a:buChar char="§"/>
            </a:pPr>
            <a:r>
              <a:rPr lang="en-US" sz="2400" dirty="0" err="1" smtClean="0">
                <a:latin typeface="Arial" pitchFamily="34" charset="0"/>
                <a:cs typeface="Arial" pitchFamily="34" charset="0"/>
              </a:rPr>
              <a:t>Khuyến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a:t>
            </a:r>
            <a:r>
              <a:rPr lang="en-US" sz="2400" dirty="0" smtClean="0">
                <a:latin typeface="Arial" pitchFamily="34" charset="0"/>
                <a:cs typeface="Arial" pitchFamily="34" charset="0"/>
              </a:rPr>
              <a:t> ESPGHAN &amp; NASPGHAN:</a:t>
            </a:r>
          </a:p>
          <a:p>
            <a:pPr lvl="1" algn="just">
              <a:lnSpc>
                <a:spcPct val="150000"/>
              </a:lnSpc>
              <a:spcBef>
                <a:spcPts val="0"/>
              </a:spcBef>
              <a:buFont typeface="Wingdings" pitchFamily="2" charset="2"/>
              <a:buChar char="§"/>
            </a:pP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nào</a:t>
            </a:r>
            <a:r>
              <a:rPr lang="en-US" dirty="0" smtClean="0">
                <a:latin typeface="Arial" pitchFamily="34" charset="0"/>
                <a:cs typeface="Arial" pitchFamily="34" charset="0"/>
              </a:rPr>
              <a:t> </a:t>
            </a:r>
            <a:r>
              <a:rPr lang="en-US" dirty="0" err="1" smtClean="0">
                <a:latin typeface="Arial" pitchFamily="34" charset="0"/>
                <a:cs typeface="Arial" pitchFamily="34" charset="0"/>
              </a:rPr>
              <a:t>nên</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làm</a:t>
            </a:r>
            <a:r>
              <a:rPr lang="en-US" dirty="0" smtClean="0">
                <a:latin typeface="Arial" pitchFamily="34" charset="0"/>
                <a:cs typeface="Arial" pitchFamily="34" charset="0"/>
              </a:rPr>
              <a:t> test</a:t>
            </a:r>
          </a:p>
          <a:p>
            <a:pPr lvl="1" algn="just">
              <a:lnSpc>
                <a:spcPct val="150000"/>
              </a:lnSpc>
              <a:spcBef>
                <a:spcPts val="0"/>
              </a:spcBef>
              <a:buFont typeface="Wingdings" pitchFamily="2" charset="2"/>
              <a:buChar char="§"/>
            </a:pPr>
            <a:r>
              <a:rPr lang="en-US" dirty="0" smtClean="0">
                <a:latin typeface="Arial" pitchFamily="34" charset="0"/>
                <a:cs typeface="Arial" pitchFamily="34" charset="0"/>
              </a:rPr>
              <a:t>Test </a:t>
            </a:r>
            <a:r>
              <a:rPr lang="en-US" dirty="0" err="1" smtClean="0">
                <a:latin typeface="Arial" pitchFamily="34" charset="0"/>
                <a:cs typeface="Arial" pitchFamily="34" charset="0"/>
              </a:rPr>
              <a:t>nào</a:t>
            </a:r>
            <a:r>
              <a:rPr lang="en-US" dirty="0" smtClean="0">
                <a:latin typeface="Arial" pitchFamily="34" charset="0"/>
                <a:cs typeface="Arial" pitchFamily="34" charset="0"/>
              </a:rPr>
              <a:t> </a:t>
            </a:r>
            <a:r>
              <a:rPr lang="en-US" dirty="0" err="1" smtClean="0">
                <a:latin typeface="Arial" pitchFamily="34" charset="0"/>
                <a:cs typeface="Arial" pitchFamily="34" charset="0"/>
              </a:rPr>
              <a:t>nên</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sử</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endParaRPr lang="en-US" dirty="0" smtClean="0">
              <a:latin typeface="Arial" pitchFamily="34" charset="0"/>
              <a:cs typeface="Arial" pitchFamily="34" charset="0"/>
            </a:endParaRPr>
          </a:p>
          <a:p>
            <a:pPr lvl="1" algn="just">
              <a:lnSpc>
                <a:spcPct val="150000"/>
              </a:lnSpc>
              <a:spcBef>
                <a:spcPts val="0"/>
              </a:spcBef>
              <a:buFont typeface="Wingdings" pitchFamily="2" charset="2"/>
              <a:buChar char="§"/>
            </a:pP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nào</a:t>
            </a:r>
            <a:r>
              <a:rPr lang="en-US" dirty="0" smtClean="0">
                <a:latin typeface="Arial" pitchFamily="34" charset="0"/>
                <a:cs typeface="Arial" pitchFamily="34" charset="0"/>
              </a:rPr>
              <a:t> </a:t>
            </a:r>
            <a:r>
              <a:rPr lang="en-US" dirty="0" err="1" smtClean="0">
                <a:latin typeface="Arial" pitchFamily="34" charset="0"/>
                <a:cs typeface="Arial" pitchFamily="34" charset="0"/>
              </a:rPr>
              <a:t>nên</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điều</a:t>
            </a:r>
            <a:r>
              <a:rPr lang="en-US" dirty="0" smtClean="0">
                <a:latin typeface="Arial" pitchFamily="34" charset="0"/>
                <a:cs typeface="Arial" pitchFamily="34" charset="0"/>
              </a:rPr>
              <a:t> </a:t>
            </a:r>
            <a:r>
              <a:rPr lang="en-US" dirty="0" err="1" smtClean="0">
                <a:latin typeface="Arial" pitchFamily="34" charset="0"/>
                <a:cs typeface="Arial" pitchFamily="34" charset="0"/>
              </a:rPr>
              <a:t>trị</a:t>
            </a:r>
            <a:endParaRPr lang="en-US" dirty="0" smtClean="0">
              <a:latin typeface="Arial" pitchFamily="34" charset="0"/>
              <a:cs typeface="Arial" pitchFamily="34" charset="0"/>
            </a:endParaRPr>
          </a:p>
          <a:p>
            <a:pPr lvl="1" algn="just">
              <a:lnSpc>
                <a:spcPct val="150000"/>
              </a:lnSpc>
              <a:spcBef>
                <a:spcPts val="0"/>
              </a:spcBef>
              <a:buFont typeface="Wingdings" pitchFamily="2" charset="2"/>
              <a:buChar char="§"/>
            </a:pPr>
            <a:r>
              <a:rPr lang="en-US" dirty="0" err="1" smtClean="0">
                <a:latin typeface="Arial" pitchFamily="34" charset="0"/>
                <a:cs typeface="Arial" pitchFamily="34" charset="0"/>
              </a:rPr>
              <a:t>Phác</a:t>
            </a:r>
            <a:r>
              <a:rPr lang="en-US" dirty="0" smtClean="0">
                <a:latin typeface="Arial" pitchFamily="34" charset="0"/>
                <a:cs typeface="Arial" pitchFamily="34" charset="0"/>
              </a:rPr>
              <a:t> </a:t>
            </a:r>
            <a:r>
              <a:rPr lang="en-US" dirty="0" err="1" smtClean="0">
                <a:latin typeface="Arial" pitchFamily="34" charset="0"/>
                <a:cs typeface="Arial" pitchFamily="34" charset="0"/>
              </a:rPr>
              <a:t>đồ</a:t>
            </a:r>
            <a:r>
              <a:rPr lang="en-US" dirty="0" smtClean="0">
                <a:latin typeface="Arial" pitchFamily="34" charset="0"/>
                <a:cs typeface="Arial" pitchFamily="34" charset="0"/>
              </a:rPr>
              <a:t> </a:t>
            </a:r>
            <a:r>
              <a:rPr lang="en-US" dirty="0" err="1" smtClean="0">
                <a:latin typeface="Arial" pitchFamily="34" charset="0"/>
                <a:cs typeface="Arial" pitchFamily="34" charset="0"/>
              </a:rPr>
              <a:t>điều</a:t>
            </a:r>
            <a:r>
              <a:rPr lang="en-US" dirty="0" smtClean="0">
                <a:latin typeface="Arial" pitchFamily="34" charset="0"/>
                <a:cs typeface="Arial" pitchFamily="34" charset="0"/>
              </a:rPr>
              <a:t> </a:t>
            </a:r>
            <a:r>
              <a:rPr lang="en-US" dirty="0" err="1" smtClean="0">
                <a:latin typeface="Arial" pitchFamily="34" charset="0"/>
                <a:cs typeface="Arial" pitchFamily="34" charset="0"/>
              </a:rPr>
              <a:t>trị</a:t>
            </a:r>
            <a:r>
              <a:rPr lang="en-US" dirty="0" smtClean="0">
                <a:latin typeface="Arial" pitchFamily="34" charset="0"/>
                <a:cs typeface="Arial" pitchFamily="34" charset="0"/>
              </a:rPr>
              <a:t> </a:t>
            </a:r>
            <a:r>
              <a:rPr lang="en-US" dirty="0" err="1" smtClean="0">
                <a:latin typeface="Arial" pitchFamily="34" charset="0"/>
                <a:cs typeface="Arial" pitchFamily="34" charset="0"/>
              </a:rPr>
              <a:t>nào</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err="1" smtClean="0">
                <a:latin typeface="Arial" pitchFamily="34" charset="0"/>
                <a:cs typeface="Arial" pitchFamily="34" charset="0"/>
              </a:rPr>
              <a:t>phù</a:t>
            </a:r>
            <a:r>
              <a:rPr lang="en-US" dirty="0" smtClean="0">
                <a:latin typeface="Arial" pitchFamily="34" charset="0"/>
                <a:cs typeface="Arial" pitchFamily="34" charset="0"/>
              </a:rPr>
              <a:t> </a:t>
            </a:r>
            <a:r>
              <a:rPr lang="en-US" dirty="0" err="1" smtClean="0">
                <a:latin typeface="Arial" pitchFamily="34" charset="0"/>
                <a:cs typeface="Arial" pitchFamily="34" charset="0"/>
              </a:rPr>
              <a:t>hợp</a:t>
            </a:r>
            <a:r>
              <a:rPr lang="en-US" dirty="0" smtClean="0">
                <a:latin typeface="Arial" pitchFamily="34" charset="0"/>
                <a:cs typeface="Arial" pitchFamily="34" charset="0"/>
              </a:rPr>
              <a:t> </a:t>
            </a:r>
            <a:r>
              <a:rPr lang="en-US" dirty="0" err="1" smtClean="0">
                <a:latin typeface="Arial" pitchFamily="34" charset="0"/>
                <a:cs typeface="Arial" pitchFamily="34" charset="0"/>
              </a:rPr>
              <a:t>nhất</a:t>
            </a:r>
            <a:endParaRPr lang="en-US" dirty="0" smtClean="0">
              <a:latin typeface="Arial" pitchFamily="34" charset="0"/>
              <a:cs typeface="Arial" pitchFamily="34" charset="0"/>
            </a:endParaRPr>
          </a:p>
          <a:p>
            <a:pPr>
              <a:lnSpc>
                <a:spcPct val="150000"/>
              </a:lnSpc>
              <a:spcBef>
                <a:spcPct val="0"/>
              </a:spcBef>
              <a:buClr>
                <a:schemeClr val="accent1"/>
              </a:buClr>
              <a:buFont typeface="Arial" pitchFamily="34" charset="0"/>
              <a:buChar char="•"/>
            </a:pPr>
            <a:endParaRPr lang="en-US" sz="2400" dirty="0" smtClean="0">
              <a:latin typeface="Arial" pitchFamily="34" charset="0"/>
            </a:endParaRPr>
          </a:p>
          <a:p>
            <a:pPr>
              <a:lnSpc>
                <a:spcPct val="90000"/>
              </a:lnSpc>
              <a:buClr>
                <a:schemeClr val="accent1"/>
              </a:buClr>
              <a:buFont typeface="Arial" pitchFamily="34" charset="0"/>
              <a:buChar char="•"/>
            </a:pPr>
            <a:endParaRPr lang="en-US" sz="2400" dirty="0" smtClean="0">
              <a:latin typeface="Arial" pitchFamily="34" charset="0"/>
            </a:endParaRPr>
          </a:p>
        </p:txBody>
      </p:sp>
      <p:sp>
        <p:nvSpPr>
          <p:cNvPr id="9219" name="Text Box 5"/>
          <p:cNvSpPr txBox="1">
            <a:spLocks noChangeArrowheads="1"/>
          </p:cNvSpPr>
          <p:nvPr/>
        </p:nvSpPr>
        <p:spPr bwMode="auto">
          <a:xfrm>
            <a:off x="533400" y="685800"/>
            <a:ext cx="8001000" cy="701675"/>
          </a:xfrm>
          <a:prstGeom prst="rect">
            <a:avLst/>
          </a:prstGeom>
          <a:noFill/>
          <a:ln w="9525">
            <a:noFill/>
            <a:miter lim="800000"/>
            <a:headEnd/>
            <a:tailEnd/>
          </a:ln>
        </p:spPr>
        <p:txBody>
          <a:bodyPr>
            <a:spAutoFit/>
          </a:bodyPr>
          <a:lstStyle/>
          <a:p>
            <a:pPr algn="ctr">
              <a:spcBef>
                <a:spcPct val="50000"/>
              </a:spcBef>
            </a:pPr>
            <a:r>
              <a:rPr lang="en-US" sz="4000" b="1" dirty="0" err="1">
                <a:solidFill>
                  <a:srgbClr val="0070C0"/>
                </a:solidFill>
                <a:latin typeface="Arial" pitchFamily="34" charset="0"/>
              </a:rPr>
              <a:t>Nội</a:t>
            </a:r>
            <a:r>
              <a:rPr lang="en-US" sz="4000" b="1" dirty="0">
                <a:solidFill>
                  <a:srgbClr val="0070C0"/>
                </a:solidFill>
                <a:latin typeface="Arial" pitchFamily="34" charset="0"/>
              </a:rPr>
              <a:t> dung </a:t>
            </a:r>
            <a:r>
              <a:rPr lang="en-US" sz="4000" b="1" dirty="0" err="1">
                <a:solidFill>
                  <a:srgbClr val="0070C0"/>
                </a:solidFill>
                <a:latin typeface="Arial" pitchFamily="34" charset="0"/>
              </a:rPr>
              <a:t>trình</a:t>
            </a:r>
            <a:r>
              <a:rPr lang="en-US" sz="4000" b="1" dirty="0">
                <a:solidFill>
                  <a:srgbClr val="0070C0"/>
                </a:solidFill>
                <a:latin typeface="Arial" pitchFamily="34" charset="0"/>
              </a:rPr>
              <a:t> </a:t>
            </a:r>
            <a:r>
              <a:rPr lang="en-US" sz="4000" b="1" dirty="0" err="1">
                <a:solidFill>
                  <a:srgbClr val="0070C0"/>
                </a:solidFill>
                <a:latin typeface="Arial" pitchFamily="34" charset="0"/>
              </a:rPr>
              <a:t>bày</a:t>
            </a:r>
            <a:endParaRPr lang="en-US" sz="4000" b="1" dirty="0">
              <a:solidFill>
                <a:srgbClr val="0070C0"/>
              </a:solidFill>
              <a:latin typeface="Arial"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514600"/>
            <a:ext cx="7772400" cy="1470025"/>
          </a:xfrm>
        </p:spPr>
        <p:txBody>
          <a:bodyPr>
            <a:normAutofit fontScale="90000"/>
          </a:bodyPr>
          <a:lstStyle/>
          <a:p>
            <a:pPr algn="ct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nào</a:t>
            </a:r>
            <a:r>
              <a:rPr lang="en-US" dirty="0" smtClean="0">
                <a:latin typeface="Arial" pitchFamily="34" charset="0"/>
                <a:cs typeface="Arial" pitchFamily="34" charset="0"/>
              </a:rPr>
              <a:t> </a:t>
            </a:r>
            <a:r>
              <a:rPr lang="en-US" dirty="0" err="1" smtClean="0">
                <a:latin typeface="Arial" pitchFamily="34" charset="0"/>
                <a:cs typeface="Arial" pitchFamily="34" charset="0"/>
              </a:rPr>
              <a:t>nên</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làm</a:t>
            </a:r>
            <a:r>
              <a:rPr lang="en-US" dirty="0" smtClean="0">
                <a:latin typeface="Arial" pitchFamily="34" charset="0"/>
                <a:cs typeface="Arial" pitchFamily="34" charset="0"/>
              </a:rPr>
              <a:t> test? </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rmAutofit/>
          </a:bodyPr>
          <a:lstStyle/>
          <a:p>
            <a:pPr algn="ctr"/>
            <a:r>
              <a:rPr lang="en-US" sz="4000" b="1" dirty="0" smtClean="0">
                <a:latin typeface="Arial" pitchFamily="34" charset="0"/>
                <a:cs typeface="Arial" pitchFamily="34" charset="0"/>
              </a:rPr>
              <a:t>KHUYẾN CÁO 1-2</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304800" y="1600200"/>
            <a:ext cx="8458200" cy="4525963"/>
          </a:xfrm>
        </p:spPr>
        <p:txBody>
          <a:bodyPr>
            <a:noAutofit/>
          </a:bodyPr>
          <a:lstStyle/>
          <a:p>
            <a:pPr algn="just">
              <a:spcBef>
                <a:spcPts val="600"/>
              </a:spcBef>
              <a:spcAft>
                <a:spcPts val="600"/>
              </a:spcAft>
            </a:pPr>
            <a:r>
              <a:rPr lang="en-US" sz="2400" b="1" dirty="0" err="1" smtClean="0">
                <a:latin typeface="Arial" pitchFamily="34" charset="0"/>
                <a:cs typeface="Arial" pitchFamily="34" charset="0"/>
              </a:rPr>
              <a:t>Khuyến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cáo</a:t>
            </a:r>
            <a:r>
              <a:rPr lang="en-US" sz="2400" b="1" dirty="0" smtClean="0">
                <a:latin typeface="Arial" pitchFamily="34" charset="0"/>
                <a:cs typeface="Arial" pitchFamily="34" charset="0"/>
              </a:rPr>
              <a:t> 1: </a:t>
            </a:r>
            <a:r>
              <a:rPr lang="en-US" sz="2400" dirty="0" err="1" smtClean="0">
                <a:latin typeface="Arial" pitchFamily="34" charset="0"/>
                <a:cs typeface="Arial" pitchFamily="34" charset="0"/>
              </a:rPr>
              <a:t>Mục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đích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a:latin typeface="Arial" pitchFamily="34" charset="0"/>
                <a:cs typeface="Arial" pitchFamily="34" charset="0"/>
              </a:rPr>
              <a:t> </a:t>
            </a:r>
            <a:r>
              <a:rPr lang="en-US" sz="2400" dirty="0" err="1" smtClean="0">
                <a:latin typeface="Arial" pitchFamily="34" charset="0"/>
                <a:cs typeface="Arial" pitchFamily="34" charset="0"/>
              </a:rPr>
              <a:t>chỉ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xét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nghiệm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ruột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nguyên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nhiễm</a:t>
            </a:r>
            <a:r>
              <a:rPr lang="en-US" sz="2400" dirty="0" smtClean="0">
                <a:latin typeface="Arial" pitchFamily="34" charset="0"/>
                <a:cs typeface="Arial" pitchFamily="34" charset="0"/>
              </a:rPr>
              <a:t> </a:t>
            </a:r>
            <a:r>
              <a:rPr lang="en-US" sz="2400" i="1" dirty="0" smtClean="0">
                <a:latin typeface="Arial" pitchFamily="34" charset="0"/>
                <a:cs typeface="Arial" pitchFamily="34" charset="0"/>
              </a:rPr>
              <a:t>H pylori</a:t>
            </a:r>
          </a:p>
          <a:p>
            <a:pPr algn="just">
              <a:spcBef>
                <a:spcPts val="600"/>
              </a:spcBef>
              <a:spcAft>
                <a:spcPts val="600"/>
              </a:spcAft>
              <a:buNone/>
            </a:pPr>
            <a:r>
              <a:rPr lang="en-US" sz="2400" i="1" dirty="0" smtClean="0">
                <a:latin typeface="Arial" pitchFamily="34" charset="0"/>
                <a:cs typeface="Arial" pitchFamily="34" charset="0"/>
              </a:rPr>
              <a:t>	</a:t>
            </a: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thống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nhất</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100% (A+ 92%, A 8%)</a:t>
            </a:r>
          </a:p>
          <a:p>
            <a:pPr algn="just">
              <a:spcBef>
                <a:spcPts val="600"/>
              </a:spcBef>
              <a:spcAft>
                <a:spcPts val="600"/>
              </a:spcAft>
              <a:buNone/>
            </a:pPr>
            <a:r>
              <a:rPr lang="en-US" sz="2400" dirty="0">
                <a:latin typeface="Arial" pitchFamily="34" charset="0"/>
                <a:cs typeface="Arial" pitchFamily="34" charset="0"/>
              </a:rPr>
              <a:t>	</a:t>
            </a: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bằng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chứng</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thích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hợp</a:t>
            </a:r>
            <a:endParaRPr lang="en-US" sz="2400" dirty="0" smtClean="0">
              <a:latin typeface="Arial" pitchFamily="34" charset="0"/>
              <a:cs typeface="Arial" pitchFamily="34" charset="0"/>
            </a:endParaRPr>
          </a:p>
          <a:p>
            <a:pPr algn="just">
              <a:spcBef>
                <a:spcPts val="600"/>
              </a:spcBef>
              <a:spcAft>
                <a:spcPts val="600"/>
              </a:spcAft>
            </a:pPr>
            <a:r>
              <a:rPr lang="en-US" sz="2400" b="1" dirty="0" err="1" smtClean="0">
                <a:latin typeface="Arial" pitchFamily="34" charset="0"/>
                <a:cs typeface="Arial" pitchFamily="34" charset="0"/>
              </a:rPr>
              <a:t>Khuyến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cáo</a:t>
            </a:r>
            <a:r>
              <a:rPr lang="en-US" sz="2400" b="1" dirty="0" smtClean="0">
                <a:latin typeface="Arial" pitchFamily="34" charset="0"/>
                <a:cs typeface="Arial" pitchFamily="34" charset="0"/>
              </a:rPr>
              <a:t> 2: </a:t>
            </a:r>
            <a:r>
              <a:rPr lang="en-US" sz="2400" dirty="0" smtClean="0">
                <a:latin typeface="Arial" pitchFamily="34" charset="0"/>
                <a:cs typeface="Arial" pitchFamily="34" charset="0"/>
              </a:rPr>
              <a:t>Test </a:t>
            </a:r>
            <a:r>
              <a:rPr lang="en-US" sz="2400" dirty="0" err="1" smtClean="0">
                <a:latin typeface="Arial" pitchFamily="34" charset="0"/>
                <a:cs typeface="Arial" pitchFamily="34" charset="0"/>
              </a:rPr>
              <a:t>chẩn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nhiễm</a:t>
            </a:r>
            <a:r>
              <a:rPr lang="en-US" sz="2400" dirty="0" smtClean="0">
                <a:latin typeface="Arial" pitchFamily="34" charset="0"/>
                <a:cs typeface="Arial" pitchFamily="34" charset="0"/>
              </a:rPr>
              <a:t> </a:t>
            </a:r>
            <a:r>
              <a:rPr lang="en-US" sz="2400" i="1" dirty="0" smtClean="0">
                <a:latin typeface="Arial" pitchFamily="34" charset="0"/>
                <a:cs typeface="Arial" pitchFamily="34" charset="0"/>
              </a:rPr>
              <a:t>H pylori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khuyến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cáo</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(functional abdominal pain)</a:t>
            </a:r>
          </a:p>
          <a:p>
            <a:pPr algn="just">
              <a:spcBef>
                <a:spcPts val="600"/>
              </a:spcBef>
              <a:spcAft>
                <a:spcPts val="600"/>
              </a:spcAft>
              <a:buNone/>
            </a:pPr>
            <a:r>
              <a:rPr lang="en-US" sz="2400" i="1" dirty="0" smtClean="0">
                <a:latin typeface="Arial" pitchFamily="34" charset="0"/>
                <a:cs typeface="Arial" pitchFamily="34" charset="0"/>
              </a:rPr>
              <a:t>	</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thống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nhất</a:t>
            </a:r>
            <a:r>
              <a:rPr lang="en-US" sz="2400" b="1" dirty="0" smtClean="0">
                <a:latin typeface="Arial" pitchFamily="34" charset="0"/>
                <a:cs typeface="Arial" pitchFamily="34" charset="0"/>
              </a:rPr>
              <a:t>:</a:t>
            </a:r>
            <a:r>
              <a:rPr lang="en-US" sz="2400" i="1" dirty="0" smtClean="0">
                <a:latin typeface="Arial" pitchFamily="34" charset="0"/>
                <a:cs typeface="Arial" pitchFamily="34" charset="0"/>
              </a:rPr>
              <a:t> 92%(A+ 54%, A 23%, A-15%, D-8%)</a:t>
            </a:r>
          </a:p>
          <a:p>
            <a:pPr algn="just">
              <a:spcBef>
                <a:spcPts val="600"/>
              </a:spcBef>
              <a:spcAft>
                <a:spcPts val="600"/>
              </a:spcAft>
              <a:buNone/>
            </a:pPr>
            <a:r>
              <a:rPr lang="en-US" sz="2400" i="1" dirty="0">
                <a:latin typeface="Arial" pitchFamily="34" charset="0"/>
                <a:cs typeface="Arial" pitchFamily="34" charset="0"/>
              </a:rPr>
              <a:t>	</a:t>
            </a:r>
            <a:r>
              <a:rPr lang="en-US" sz="2400" i="1" dirty="0" smtClean="0">
                <a:latin typeface="Arial" pitchFamily="34" charset="0"/>
                <a:cs typeface="Arial" pitchFamily="34" charset="0"/>
              </a:rPr>
              <a:t> </a:t>
            </a: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bằng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chứng</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4000" b="1" dirty="0" smtClean="0">
                <a:latin typeface="Arial" pitchFamily="34" charset="0"/>
                <a:cs typeface="Arial" pitchFamily="34" charset="0"/>
              </a:rPr>
              <a:t>BÀN LUẬN KHUYẾN CÁO 1-2</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457200" y="1143000"/>
            <a:ext cx="8229600" cy="5410200"/>
          </a:xfrm>
        </p:spPr>
        <p:txBody>
          <a:bodyPr>
            <a:noAutofit/>
          </a:bodyPr>
          <a:lstStyle/>
          <a:p>
            <a:pPr algn="just">
              <a:spcBef>
                <a:spcPts val="1200"/>
              </a:spcBef>
              <a:spcAft>
                <a:spcPts val="1200"/>
              </a:spcAft>
            </a:pP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hoặc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do </a:t>
            </a:r>
            <a:r>
              <a:rPr lang="en-US" sz="2400" dirty="0" err="1" smtClean="0">
                <a:latin typeface="Arial" pitchFamily="34" charset="0"/>
                <a:cs typeface="Arial" pitchFamily="34" charset="0"/>
              </a:rPr>
              <a:t>nhiều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nguyên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hoặc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a:t>
            </a:r>
            <a:endParaRPr lang="en-US" sz="2400" dirty="0" smtClean="0">
              <a:latin typeface="Arial" pitchFamily="34" charset="0"/>
              <a:cs typeface="Arial" pitchFamily="34" charset="0"/>
            </a:endParaRPr>
          </a:p>
          <a:p>
            <a:pPr algn="just">
              <a:spcBef>
                <a:spcPts val="1200"/>
              </a:spcBef>
              <a:spcAft>
                <a:spcPts val="1200"/>
              </a:spcAft>
            </a:pPr>
            <a:r>
              <a:rPr lang="en-US" sz="2400" dirty="0" err="1" smtClean="0">
                <a:latin typeface="Arial" pitchFamily="34" charset="0"/>
                <a:cs typeface="Arial" pitchFamily="34" charset="0"/>
              </a:rPr>
              <a:t>Mối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giữa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bụng</a:t>
            </a:r>
            <a:r>
              <a:rPr lang="en-US" sz="2400" dirty="0" smtClean="0">
                <a:latin typeface="Arial" pitchFamily="34" charset="0"/>
                <a:cs typeface="Arial" pitchFamily="34" charset="0"/>
              </a:rPr>
              <a:t> do </a:t>
            </a:r>
            <a:r>
              <a:rPr lang="en-US" sz="2400" dirty="0" err="1" smtClean="0">
                <a:latin typeface="Arial" pitchFamily="34" charset="0"/>
                <a:cs typeface="Arial" pitchFamily="34" charset="0"/>
              </a:rPr>
              <a:t>viêm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tràng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i="1" dirty="0" smtClean="0">
                <a:latin typeface="Arial" pitchFamily="34" charset="0"/>
                <a:cs typeface="Arial" pitchFamily="34" charset="0"/>
              </a:rPr>
              <a:t>H. pylori </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loét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vẫn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còn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chưa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endParaRPr lang="en-US" sz="2400" dirty="0" smtClean="0">
              <a:latin typeface="Arial" pitchFamily="34" charset="0"/>
              <a:cs typeface="Arial" pitchFamily="34" charset="0"/>
            </a:endParaRPr>
          </a:p>
          <a:p>
            <a:pPr algn="just">
              <a:spcBef>
                <a:spcPts val="1200"/>
              </a:spcBef>
              <a:spcAft>
                <a:spcPts val="1200"/>
              </a:spcAft>
            </a:pP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chưa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chứng</a:t>
            </a:r>
            <a:r>
              <a:rPr lang="en-US" sz="2400" dirty="0" smtClean="0">
                <a:latin typeface="Arial" pitchFamily="34" charset="0"/>
                <a:cs typeface="Arial" pitchFamily="34" charset="0"/>
              </a:rPr>
              <a:t> minh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giữa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nhiễm</a:t>
            </a:r>
            <a:r>
              <a:rPr lang="en-US" sz="2400" dirty="0" smtClean="0">
                <a:latin typeface="Arial" pitchFamily="34" charset="0"/>
                <a:cs typeface="Arial" pitchFamily="34" charset="0"/>
              </a:rPr>
              <a:t> </a:t>
            </a:r>
            <a:r>
              <a:rPr lang="en-US" sz="2400" i="1" dirty="0" smtClean="0">
                <a:latin typeface="Arial" pitchFamily="34" charset="0"/>
                <a:cs typeface="Arial" pitchFamily="34" charset="0"/>
              </a:rPr>
              <a:t>H. pylori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diễn</a:t>
            </a:r>
            <a:endParaRPr lang="en-US" sz="2400" dirty="0" smtClean="0">
              <a:latin typeface="Arial" pitchFamily="34" charset="0"/>
              <a:cs typeface="Arial" pitchFamily="34" charset="0"/>
            </a:endParaRPr>
          </a:p>
          <a:p>
            <a:pPr algn="just">
              <a:spcBef>
                <a:spcPts val="1200"/>
              </a:spcBef>
              <a:spcAft>
                <a:spcPts val="1200"/>
              </a:spcAft>
            </a:pPr>
            <a:r>
              <a:rPr lang="en-US" dirty="0" err="1" smtClean="0">
                <a:latin typeface="Arial" pitchFamily="34" charset="0"/>
                <a:cs typeface="Arial" pitchFamily="34" charset="0"/>
              </a:rPr>
              <a:t>Không</a:t>
            </a:r>
            <a:r>
              <a:rPr lang="en-US" dirty="0" smtClean="0">
                <a:latin typeface="Arial" pitchFamily="34" charset="0"/>
                <a:cs typeface="Arial" pitchFamily="34" charset="0"/>
              </a:rPr>
              <a:t> </a:t>
            </a:r>
            <a:r>
              <a:rPr lang="en-US" dirty="0" err="1" smtClean="0">
                <a:latin typeface="Arial" pitchFamily="34" charset="0"/>
                <a:cs typeface="Arial" pitchFamily="34" charset="0"/>
              </a:rPr>
              <a:t>nên</a:t>
            </a:r>
            <a:r>
              <a:rPr lang="en-US" dirty="0" smtClean="0">
                <a:latin typeface="Arial" pitchFamily="34" charset="0"/>
                <a:cs typeface="Arial" pitchFamily="34" charset="0"/>
              </a:rPr>
              <a:t> </a:t>
            </a:r>
            <a:r>
              <a:rPr lang="en-US" dirty="0" err="1" smtClean="0">
                <a:latin typeface="Arial" pitchFamily="34" charset="0"/>
                <a:cs typeface="Arial" pitchFamily="34" charset="0"/>
              </a:rPr>
              <a:t>tiến</a:t>
            </a:r>
            <a:r>
              <a:rPr lang="en-US" dirty="0" smtClean="0">
                <a:latin typeface="Arial" pitchFamily="34" charset="0"/>
                <a:cs typeface="Arial" pitchFamily="34" charset="0"/>
              </a:rPr>
              <a:t> </a:t>
            </a:r>
            <a:r>
              <a:rPr lang="en-US" dirty="0" err="1" smtClean="0">
                <a:latin typeface="Arial" pitchFamily="34" charset="0"/>
                <a:cs typeface="Arial" pitchFamily="34" charset="0"/>
              </a:rPr>
              <a:t>hành</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test </a:t>
            </a:r>
            <a:r>
              <a:rPr lang="en-US" dirty="0" err="1" smtClean="0">
                <a:latin typeface="Arial" pitchFamily="34" charset="0"/>
                <a:cs typeface="Arial" pitchFamily="34" charset="0"/>
              </a:rPr>
              <a:t>chẩn</a:t>
            </a:r>
            <a:r>
              <a:rPr lang="en-US" dirty="0" smtClean="0">
                <a:latin typeface="Arial" pitchFamily="34" charset="0"/>
                <a:cs typeface="Arial" pitchFamily="34" charset="0"/>
              </a:rPr>
              <a:t> </a:t>
            </a:r>
            <a:r>
              <a:rPr lang="en-US" dirty="0" err="1" smtClean="0">
                <a:latin typeface="Arial" pitchFamily="34" charset="0"/>
                <a:cs typeface="Arial" pitchFamily="34" charset="0"/>
              </a:rPr>
              <a:t>đoán</a:t>
            </a:r>
            <a:r>
              <a:rPr lang="en-US" dirty="0" smtClean="0">
                <a:latin typeface="Arial" pitchFamily="34" charset="0"/>
                <a:cs typeface="Arial" pitchFamily="34" charset="0"/>
              </a:rPr>
              <a:t> </a:t>
            </a:r>
            <a:r>
              <a:rPr lang="en-US" dirty="0" err="1" smtClean="0">
                <a:latin typeface="Arial" pitchFamily="34" charset="0"/>
                <a:cs typeface="Arial" pitchFamily="34" charset="0"/>
              </a:rPr>
              <a:t>nhiễm</a:t>
            </a:r>
            <a:r>
              <a:rPr lang="en-US" dirty="0" smtClean="0">
                <a:latin typeface="Arial" pitchFamily="34" charset="0"/>
                <a:cs typeface="Arial" pitchFamily="34" charset="0"/>
              </a:rPr>
              <a:t> </a:t>
            </a:r>
            <a:r>
              <a:rPr lang="en-US" sz="2400" i="1" dirty="0" smtClean="0">
                <a:latin typeface="Arial" pitchFamily="34" charset="0"/>
                <a:cs typeface="Arial" pitchFamily="34" charset="0"/>
              </a:rPr>
              <a:t>H. pylori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chuẩn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phù</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hợp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năng</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Autofit/>
          </a:bodyPr>
          <a:lstStyle/>
          <a:p>
            <a:pPr algn="ctr"/>
            <a:r>
              <a:rPr lang="en-US" sz="4000" b="1" dirty="0" smtClean="0">
                <a:latin typeface="Arial" pitchFamily="34" charset="0"/>
                <a:cs typeface="Arial" pitchFamily="34" charset="0"/>
              </a:rPr>
              <a:t>KHUYẾN CÁO 3</a:t>
            </a:r>
            <a:endParaRPr lang="en-US" sz="4000" dirty="0">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pPr algn="just">
              <a:lnSpc>
                <a:spcPct val="150000"/>
              </a:lnSpc>
              <a:spcBef>
                <a:spcPts val="0"/>
              </a:spcBef>
            </a:pPr>
            <a:r>
              <a:rPr lang="en-US" sz="2400" b="1" dirty="0" err="1" smtClean="0">
                <a:latin typeface="Arial" pitchFamily="34" charset="0"/>
                <a:cs typeface="Arial" pitchFamily="34" charset="0"/>
              </a:rPr>
              <a:t>Khuyến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cao</a:t>
            </a:r>
            <a:r>
              <a:rPr lang="en-US" sz="2400" b="1" dirty="0" smtClean="0">
                <a:latin typeface="Arial" pitchFamily="34" charset="0"/>
                <a:cs typeface="Arial" pitchFamily="34" charset="0"/>
              </a:rPr>
              <a:t> 3: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em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con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cha </a:t>
            </a:r>
            <a:r>
              <a:rPr lang="en-US" sz="2400" dirty="0" err="1" smtClean="0">
                <a:latin typeface="Arial" pitchFamily="34" charset="0"/>
                <a:cs typeface="Arial" pitchFamily="34" charset="0"/>
              </a:rPr>
              <a:t>mẹ</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nhắc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test </a:t>
            </a:r>
            <a:r>
              <a:rPr lang="en-US" sz="2400" dirty="0" err="1" smtClean="0">
                <a:latin typeface="Arial" pitchFamily="34" charset="0"/>
                <a:cs typeface="Arial" pitchFamily="34" charset="0"/>
              </a:rPr>
              <a:t>chẩn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nhiễm</a:t>
            </a:r>
            <a:r>
              <a:rPr lang="en-US" sz="2400" dirty="0" smtClean="0">
                <a:latin typeface="Arial" pitchFamily="34" charset="0"/>
                <a:cs typeface="Arial" pitchFamily="34" charset="0"/>
              </a:rPr>
              <a:t> </a:t>
            </a:r>
            <a:r>
              <a:rPr lang="en-US" sz="2400" i="1" dirty="0" smtClean="0">
                <a:latin typeface="Arial" pitchFamily="34" charset="0"/>
                <a:cs typeface="Arial" pitchFamily="34" charset="0"/>
              </a:rPr>
              <a:t>H. pylori</a:t>
            </a:r>
          </a:p>
          <a:p>
            <a:pPr algn="just">
              <a:lnSpc>
                <a:spcPct val="150000"/>
              </a:lnSpc>
              <a:spcBef>
                <a:spcPts val="0"/>
              </a:spcBef>
            </a:pP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thống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nhất</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93% (A+ 29%, A 50%, A-14%, D 7%)</a:t>
            </a:r>
          </a:p>
          <a:p>
            <a:pPr algn="just">
              <a:lnSpc>
                <a:spcPct val="150000"/>
              </a:lnSpc>
              <a:spcBef>
                <a:spcPts val="0"/>
              </a:spcBef>
            </a:pP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bằng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chứng</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thấp</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20762"/>
          </a:xfrm>
        </p:spPr>
        <p:txBody>
          <a:bodyPr>
            <a:noAutofit/>
          </a:bodyPr>
          <a:lstStyle/>
          <a:p>
            <a:pPr algn="ctr"/>
            <a:r>
              <a:rPr lang="en-US" sz="4000" b="1" dirty="0" smtClean="0">
                <a:latin typeface="Arial" pitchFamily="34" charset="0"/>
                <a:cs typeface="Arial" pitchFamily="34" charset="0"/>
              </a:rPr>
              <a:t>BÀN LUẬN KHUYẾN CÁO 3</a:t>
            </a:r>
            <a:endParaRPr lang="en-US" sz="4000" dirty="0">
              <a:latin typeface="Arial" pitchFamily="34" charset="0"/>
              <a:cs typeface="Arial" pitchFamily="34" charset="0"/>
            </a:endParaRPr>
          </a:p>
        </p:txBody>
      </p:sp>
      <p:sp>
        <p:nvSpPr>
          <p:cNvPr id="3" name="Content Placeholder 2"/>
          <p:cNvSpPr>
            <a:spLocks noGrp="1"/>
          </p:cNvSpPr>
          <p:nvPr>
            <p:ph idx="1"/>
          </p:nvPr>
        </p:nvSpPr>
        <p:spPr>
          <a:xfrm>
            <a:off x="304800" y="990600"/>
            <a:ext cx="8534400" cy="4617720"/>
          </a:xfrm>
        </p:spPr>
        <p:txBody>
          <a:bodyPr>
            <a:noAutofit/>
          </a:bodyPr>
          <a:lstStyle/>
          <a:p>
            <a:pPr algn="just">
              <a:spcBef>
                <a:spcPts val="600"/>
              </a:spcBef>
              <a:spcAft>
                <a:spcPts val="600"/>
              </a:spcAft>
            </a:pP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giữa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nhiễm</a:t>
            </a:r>
            <a:r>
              <a:rPr lang="en-US" sz="2400" dirty="0" smtClean="0">
                <a:latin typeface="Arial" pitchFamily="34" charset="0"/>
                <a:cs typeface="Arial" pitchFamily="34" charset="0"/>
              </a:rPr>
              <a:t> </a:t>
            </a:r>
            <a:r>
              <a:rPr lang="en-US" sz="2400" i="1" dirty="0" smtClean="0">
                <a:latin typeface="Arial" pitchFamily="34" charset="0"/>
                <a:cs typeface="Arial" pitchFamily="34" charset="0"/>
              </a:rPr>
              <a:t>H. pylori </a:t>
            </a:r>
            <a:r>
              <a:rPr lang="en-US" sz="2400" dirty="0" smtClean="0">
                <a:latin typeface="Arial" pitchFamily="34" charset="0"/>
                <a:cs typeface="Arial" pitchFamily="34" charset="0"/>
              </a:rPr>
              <a:t>&amp; </a:t>
            </a:r>
            <a:r>
              <a:rPr lang="en-US" sz="2400" dirty="0" err="1" smtClean="0">
                <a:latin typeface="Arial" pitchFamily="34" charset="0"/>
                <a:cs typeface="Arial" pitchFamily="34" charset="0"/>
              </a:rPr>
              <a:t>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dày</a:t>
            </a:r>
            <a:r>
              <a:rPr lang="en-US" sz="2400" dirty="0" smtClean="0">
                <a:latin typeface="Arial" pitchFamily="34" charset="0"/>
                <a:cs typeface="Arial" pitchFamily="34" charset="0"/>
              </a:rPr>
              <a:t>,  MALT – lymphoma</a:t>
            </a:r>
          </a:p>
          <a:p>
            <a:pPr algn="just">
              <a:spcBef>
                <a:spcPts val="600"/>
              </a:spcBef>
              <a:spcAft>
                <a:spcPts val="600"/>
              </a:spcAft>
            </a:pPr>
            <a:r>
              <a:rPr lang="en-US" sz="2400" dirty="0" smtClean="0">
                <a:latin typeface="Arial" pitchFamily="34" charset="0"/>
                <a:cs typeface="Arial" pitchFamily="34" charset="0"/>
              </a:rPr>
              <a:t>WHO (1994): </a:t>
            </a:r>
            <a:r>
              <a:rPr lang="en-US" sz="2400" i="1" dirty="0" smtClean="0">
                <a:latin typeface="Arial" pitchFamily="34" charset="0"/>
                <a:cs typeface="Arial" pitchFamily="34" charset="0"/>
              </a:rPr>
              <a:t>H. pylori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nguyên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thứ</a:t>
            </a:r>
            <a:r>
              <a:rPr lang="en-US" sz="2400" dirty="0" smtClean="0">
                <a:latin typeface="Arial" pitchFamily="34" charset="0"/>
                <a:cs typeface="Arial" pitchFamily="34" charset="0"/>
              </a:rPr>
              <a:t> 1</a:t>
            </a:r>
          </a:p>
          <a:p>
            <a:pPr algn="just">
              <a:spcBef>
                <a:spcPts val="600"/>
              </a:spcBef>
              <a:spcAft>
                <a:spcPts val="600"/>
              </a:spcAft>
            </a:pPr>
            <a:r>
              <a:rPr lang="en-US" sz="2400" dirty="0" smtClean="0">
                <a:latin typeface="Arial" pitchFamily="34" charset="0"/>
                <a:cs typeface="Arial" pitchFamily="34" charset="0"/>
              </a:rPr>
              <a:t>Meta-analysis: </a:t>
            </a:r>
            <a:r>
              <a:rPr lang="en-US" sz="2400" dirty="0" err="1" smtClean="0">
                <a:latin typeface="Arial" pitchFamily="34" charset="0"/>
                <a:cs typeface="Arial" pitchFamily="34" charset="0"/>
              </a:rPr>
              <a:t>nguy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tăng</a:t>
            </a:r>
            <a:r>
              <a:rPr lang="en-US" sz="2400" dirty="0" smtClean="0">
                <a:latin typeface="Arial" pitchFamily="34" charset="0"/>
                <a:cs typeface="Arial" pitchFamily="34" charset="0"/>
              </a:rPr>
              <a:t> 1-2 </a:t>
            </a:r>
            <a:r>
              <a:rPr lang="en-US" sz="2400" dirty="0" err="1" smtClean="0">
                <a:latin typeface="Arial" pitchFamily="34" charset="0"/>
                <a:cs typeface="Arial" pitchFamily="34" charset="0"/>
              </a:rPr>
              <a:t>lần</a:t>
            </a:r>
            <a:r>
              <a:rPr lang="en-US" sz="2400" dirty="0" smtClean="0">
                <a:latin typeface="Arial" pitchFamily="34" charset="0"/>
                <a:cs typeface="Arial" pitchFamily="34" charset="0"/>
              </a:rPr>
              <a:t> ở BN </a:t>
            </a:r>
            <a:r>
              <a:rPr lang="en-US" sz="2400" dirty="0" err="1" smtClean="0">
                <a:latin typeface="Arial" pitchFamily="34" charset="0"/>
                <a:cs typeface="Arial" pitchFamily="34" charset="0"/>
              </a:rPr>
              <a:t>nhiễm</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diệt</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dày</a:t>
            </a:r>
            <a:endParaRPr lang="en-US" sz="2400" dirty="0" smtClean="0">
              <a:latin typeface="Arial" pitchFamily="34" charset="0"/>
              <a:cs typeface="Arial" pitchFamily="34" charset="0"/>
            </a:endParaRPr>
          </a:p>
          <a:p>
            <a:pPr algn="just">
              <a:spcBef>
                <a:spcPts val="600"/>
              </a:spcBef>
              <a:spcAft>
                <a:spcPts val="600"/>
              </a:spcAft>
            </a:pP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xem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xét</a:t>
            </a:r>
            <a:r>
              <a:rPr lang="en-US" sz="2400" dirty="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nhóm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tới</a:t>
            </a:r>
            <a:r>
              <a:rPr lang="en-US" sz="2400" dirty="0" smtClean="0">
                <a:latin typeface="Arial" pitchFamily="34" charset="0"/>
                <a:cs typeface="Arial" pitchFamily="34" charset="0"/>
              </a:rPr>
              <a:t> gen,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yếu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môi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nhiễm</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cùng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chủng</a:t>
            </a:r>
            <a:r>
              <a:rPr lang="en-US" sz="2400" dirty="0" smtClean="0">
                <a:latin typeface="Arial" pitchFamily="34" charset="0"/>
                <a:cs typeface="Arial" pitchFamily="34" charset="0"/>
              </a:rPr>
              <a:t>)</a:t>
            </a:r>
          </a:p>
          <a:p>
            <a:pPr algn="just">
              <a:spcBef>
                <a:spcPts val="600"/>
              </a:spcBef>
              <a:spcAft>
                <a:spcPts val="600"/>
              </a:spcAft>
            </a:pPr>
            <a:r>
              <a:rPr lang="en-US" sz="2400" dirty="0" smtClean="0">
                <a:latin typeface="Arial" pitchFamily="34" charset="0"/>
                <a:cs typeface="Arial" pitchFamily="34" charset="0"/>
              </a:rPr>
              <a:t>70% of lymphoma MALT </a:t>
            </a:r>
            <a:r>
              <a:rPr lang="en-US" sz="2400" dirty="0" err="1" smtClean="0">
                <a:latin typeface="Arial" pitchFamily="34" charset="0"/>
                <a:cs typeface="Arial" pitchFamily="34" charset="0"/>
              </a:rPr>
              <a:t>dạ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diệt</a:t>
            </a:r>
            <a:r>
              <a:rPr lang="en-US" sz="2400" dirty="0" smtClean="0">
                <a:latin typeface="Arial" pitchFamily="34" charset="0"/>
                <a:cs typeface="Arial" pitchFamily="34" charset="0"/>
              </a:rPr>
              <a:t> HP</a:t>
            </a:r>
          </a:p>
          <a:p>
            <a:pPr algn="just">
              <a:spcBef>
                <a:spcPts val="600"/>
              </a:spcBef>
              <a:spcAft>
                <a:spcPts val="600"/>
              </a:spcAft>
            </a:pPr>
            <a:r>
              <a:rPr lang="en-US" sz="2400" dirty="0" err="1" smtClean="0">
                <a:latin typeface="Arial" pitchFamily="34" charset="0"/>
                <a:cs typeface="Arial" pitchFamily="34" charset="0"/>
              </a:rPr>
              <a:t>Quần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=&gt; </a:t>
            </a:r>
            <a:r>
              <a:rPr lang="en-US" sz="2400" dirty="0" err="1" smtClean="0">
                <a:latin typeface="Arial" pitchFamily="34" charset="0"/>
                <a:cs typeface="Arial" pitchFamily="34" charset="0"/>
              </a:rPr>
              <a:t>cần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sàng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lọc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em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sàng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lọc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nhiễm</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giám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thiểu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hoặc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ruột</a:t>
            </a:r>
            <a:r>
              <a:rPr lang="en-US" sz="24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Autofit/>
          </a:bodyPr>
          <a:lstStyle/>
          <a:p>
            <a:pPr algn="ctr"/>
            <a:r>
              <a:rPr lang="en-US" sz="4000" b="1" dirty="0" smtClean="0">
                <a:latin typeface="Arial" pitchFamily="34" charset="0"/>
                <a:cs typeface="Arial" pitchFamily="34" charset="0"/>
              </a:rPr>
              <a:t>KHUYẾN CÁO 4</a:t>
            </a:r>
            <a:endParaRPr lang="en-US" sz="4000" dirty="0">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pPr algn="just">
              <a:lnSpc>
                <a:spcPct val="150000"/>
              </a:lnSpc>
              <a:spcBef>
                <a:spcPts val="0"/>
              </a:spcBef>
            </a:pPr>
            <a:r>
              <a:rPr lang="en-US" sz="2400" b="1" dirty="0" err="1" smtClean="0">
                <a:latin typeface="Arial" pitchFamily="34" charset="0"/>
                <a:cs typeface="Arial" pitchFamily="34" charset="0"/>
              </a:rPr>
              <a:t>Khuyến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cáo</a:t>
            </a:r>
            <a:r>
              <a:rPr lang="en-US" sz="2400" b="1" dirty="0" smtClean="0">
                <a:latin typeface="Arial" pitchFamily="34" charset="0"/>
                <a:cs typeface="Arial" pitchFamily="34" charset="0"/>
              </a:rPr>
              <a:t> 4: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em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máu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sắt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đáp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bổ</a:t>
            </a:r>
            <a:r>
              <a:rPr lang="en-US" sz="2400" dirty="0" smtClean="0">
                <a:latin typeface="Arial" pitchFamily="34" charset="0"/>
                <a:cs typeface="Arial" pitchFamily="34" charset="0"/>
              </a:rPr>
              <a:t> sung </a:t>
            </a:r>
            <a:r>
              <a:rPr lang="en-US" sz="2400" dirty="0" err="1" smtClean="0">
                <a:latin typeface="Arial" pitchFamily="34" charset="0"/>
                <a:cs typeface="Arial" pitchFamily="34" charset="0"/>
              </a:rPr>
              <a:t>sắt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trừ</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nguyên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nhắc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test </a:t>
            </a:r>
            <a:r>
              <a:rPr lang="en-US" sz="2400" dirty="0" err="1" smtClean="0">
                <a:latin typeface="Arial" pitchFamily="34" charset="0"/>
                <a:cs typeface="Arial" pitchFamily="34" charset="0"/>
              </a:rPr>
              <a:t>chẩn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nhiễm</a:t>
            </a:r>
            <a:r>
              <a:rPr lang="en-US" sz="2400" dirty="0" smtClean="0">
                <a:latin typeface="Arial" pitchFamily="34" charset="0"/>
                <a:cs typeface="Arial" pitchFamily="34" charset="0"/>
              </a:rPr>
              <a:t> </a:t>
            </a:r>
            <a:r>
              <a:rPr lang="en-US" sz="2400" i="1" dirty="0" smtClean="0">
                <a:latin typeface="Arial" pitchFamily="34" charset="0"/>
                <a:cs typeface="Arial" pitchFamily="34" charset="0"/>
              </a:rPr>
              <a:t>H. pylori</a:t>
            </a:r>
            <a:endParaRPr lang="en-US" sz="2400" dirty="0" smtClean="0">
              <a:latin typeface="Arial" pitchFamily="34" charset="0"/>
              <a:cs typeface="Arial" pitchFamily="34" charset="0"/>
            </a:endParaRPr>
          </a:p>
          <a:p>
            <a:pPr algn="just">
              <a:lnSpc>
                <a:spcPct val="150000"/>
              </a:lnSpc>
              <a:spcBef>
                <a:spcPts val="0"/>
              </a:spcBef>
            </a:pP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thống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nhất</a:t>
            </a:r>
            <a:r>
              <a:rPr lang="en-US" sz="2400" b="1" dirty="0" smtClean="0">
                <a:latin typeface="Arial" pitchFamily="34" charset="0"/>
                <a:cs typeface="Arial" pitchFamily="34" charset="0"/>
              </a:rPr>
              <a:t>: </a:t>
            </a:r>
            <a:r>
              <a:rPr lang="en-US" sz="2400" dirty="0" smtClean="0">
                <a:latin typeface="Arial" pitchFamily="34" charset="0"/>
                <a:cs typeface="Arial" pitchFamily="34" charset="0"/>
              </a:rPr>
              <a:t>100% (A+ 36%, A 36%, A-28%</a:t>
            </a:r>
          </a:p>
          <a:p>
            <a:pPr algn="just">
              <a:lnSpc>
                <a:spcPct val="150000"/>
              </a:lnSpc>
              <a:spcBef>
                <a:spcPts val="0"/>
              </a:spcBef>
            </a:pP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bằng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chứng</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thấp</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20762"/>
          </a:xfrm>
        </p:spPr>
        <p:txBody>
          <a:bodyPr>
            <a:noAutofit/>
          </a:bodyPr>
          <a:lstStyle/>
          <a:p>
            <a:pPr algn="ctr"/>
            <a:r>
              <a:rPr lang="en-US" sz="4000" b="1" dirty="0" smtClean="0">
                <a:latin typeface="Arial" pitchFamily="34" charset="0"/>
                <a:cs typeface="Arial" pitchFamily="34" charset="0"/>
              </a:rPr>
              <a:t>BÀN LUẬN KHUYẾN CÁO 4</a:t>
            </a:r>
            <a:endParaRPr lang="en-US" sz="4000" dirty="0">
              <a:latin typeface="Arial" pitchFamily="34" charset="0"/>
              <a:cs typeface="Arial" pitchFamily="34" charset="0"/>
            </a:endParaRPr>
          </a:p>
        </p:txBody>
      </p:sp>
      <p:sp>
        <p:nvSpPr>
          <p:cNvPr id="3" name="Content Placeholder 2"/>
          <p:cNvSpPr>
            <a:spLocks noGrp="1"/>
          </p:cNvSpPr>
          <p:nvPr>
            <p:ph idx="1"/>
          </p:nvPr>
        </p:nvSpPr>
        <p:spPr>
          <a:xfrm>
            <a:off x="304800" y="990600"/>
            <a:ext cx="8534400" cy="4617720"/>
          </a:xfrm>
        </p:spPr>
        <p:txBody>
          <a:bodyPr>
            <a:noAutofit/>
          </a:bodyPr>
          <a:lstStyle/>
          <a:p>
            <a:pPr algn="just">
              <a:lnSpc>
                <a:spcPct val="150000"/>
              </a:lnSpc>
              <a:spcBef>
                <a:spcPts val="0"/>
              </a:spcBef>
            </a:pPr>
            <a:r>
              <a:rPr lang="en-US" sz="2400" dirty="0" err="1" smtClean="0">
                <a:latin typeface="Arial" pitchFamily="34" charset="0"/>
                <a:cs typeface="Arial" pitchFamily="34" charset="0"/>
              </a:rPr>
              <a:t>Nhiễm</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nguyên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máu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sắt</a:t>
            </a:r>
            <a:r>
              <a:rPr lang="en-US" sz="2400" dirty="0" smtClean="0">
                <a:latin typeface="Arial" pitchFamily="34" charset="0"/>
                <a:cs typeface="Arial" pitchFamily="34" charset="0"/>
              </a:rPr>
              <a:t> &amp;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test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nguyên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hoặc</a:t>
            </a:r>
            <a:r>
              <a:rPr lang="en-US" sz="2400" dirty="0" smtClean="0">
                <a:latin typeface="Arial" pitchFamily="34" charset="0"/>
                <a:cs typeface="Arial" pitchFamily="34" charset="0"/>
              </a:rPr>
              <a:t>/</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máu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sắt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a:t>
            </a:r>
            <a:r>
              <a:rPr lang="en-US" sz="2400" dirty="0" smtClean="0">
                <a:latin typeface="Arial" pitchFamily="34" charset="0"/>
                <a:cs typeface="Arial" pitchFamily="34" charset="0"/>
              </a:rPr>
              <a:t> =&gt;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soi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niêm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trừ</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ruột</a:t>
            </a:r>
            <a:r>
              <a:rPr lang="en-US" sz="2400" dirty="0" smtClean="0">
                <a:latin typeface="Arial" pitchFamily="34" charset="0"/>
                <a:cs typeface="Arial" pitchFamily="34" charset="0"/>
              </a:rPr>
              <a:t> celiac disease, test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nuôi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cấy</a:t>
            </a:r>
            <a:r>
              <a:rPr lang="en-US" sz="2400" dirty="0" smtClean="0">
                <a:latin typeface="Arial" pitchFamily="34" charset="0"/>
                <a:cs typeface="Arial" pitchFamily="34" charset="0"/>
              </a:rPr>
              <a:t> HP</a:t>
            </a:r>
          </a:p>
          <a:p>
            <a:pPr algn="just">
              <a:lnSpc>
                <a:spcPct val="150000"/>
              </a:lnSpc>
              <a:spcBef>
                <a:spcPts val="0"/>
              </a:spcBef>
            </a:pP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cứu</a:t>
            </a:r>
            <a:r>
              <a:rPr lang="en-US" sz="2400" dirty="0" smtClean="0">
                <a:latin typeface="Arial" pitchFamily="34" charset="0"/>
                <a:cs typeface="Arial" pitchFamily="34" charset="0"/>
              </a:rPr>
              <a:t> can </a:t>
            </a:r>
            <a:r>
              <a:rPr lang="en-US" sz="2400" dirty="0" err="1" smtClean="0">
                <a:latin typeface="Arial" pitchFamily="34" charset="0"/>
                <a:cs typeface="Arial" pitchFamily="34" charset="0"/>
              </a:rPr>
              <a:t>thiệp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diệt</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BN </a:t>
            </a:r>
            <a:r>
              <a:rPr lang="en-US" sz="2400" dirty="0" err="1" smtClean="0">
                <a:latin typeface="Arial" pitchFamily="34" charset="0"/>
                <a:cs typeface="Arial" pitchFamily="34" charset="0"/>
              </a:rPr>
              <a:t>thiếu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máu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sắt</a:t>
            </a:r>
            <a:endParaRPr lang="en-US" sz="2400" dirty="0" smtClean="0">
              <a:latin typeface="Arial" pitchFamily="34" charset="0"/>
              <a:cs typeface="Arial" pitchFamily="34" charset="0"/>
            </a:endParaRPr>
          </a:p>
          <a:p>
            <a:pPr algn="just">
              <a:lnSpc>
                <a:spcPct val="150000"/>
              </a:lnSpc>
              <a:spcBef>
                <a:spcPts val="0"/>
              </a:spcBef>
            </a:pPr>
            <a:r>
              <a:rPr lang="en-US" sz="2400" dirty="0" err="1" smtClean="0">
                <a:latin typeface="Arial" pitchFamily="34" charset="0"/>
                <a:cs typeface="Arial" pitchFamily="34" charset="0"/>
              </a:rPr>
              <a:t>Cần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thêm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cứu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nhiễm</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nguyên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sắt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tổn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niêm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mạc</a:t>
            </a:r>
            <a:r>
              <a:rPr lang="en-US" sz="2400" dirty="0" smtClean="0">
                <a:latin typeface="Arial" pitchFamily="34" charset="0"/>
                <a:cs typeface="Arial" pitchFamily="34" charset="0"/>
              </a:rPr>
              <a:t>)</a:t>
            </a:r>
          </a:p>
          <a:p>
            <a:pPr>
              <a:lnSpc>
                <a:spcPct val="150000"/>
              </a:lnSpc>
              <a:spcBef>
                <a:spcPts val="0"/>
              </a:spcBef>
            </a:pP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Autofit/>
          </a:bodyPr>
          <a:lstStyle/>
          <a:p>
            <a:pPr algn="ctr"/>
            <a:r>
              <a:rPr lang="en-US" sz="4000" b="1" dirty="0" smtClean="0">
                <a:latin typeface="Arial" pitchFamily="34" charset="0"/>
                <a:cs typeface="Arial" pitchFamily="34" charset="0"/>
              </a:rPr>
              <a:t>KHUYẾN CÁO 5</a:t>
            </a:r>
            <a:endParaRPr lang="en-US" sz="4000" dirty="0">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pPr algn="just">
              <a:lnSpc>
                <a:spcPct val="150000"/>
              </a:lnSpc>
              <a:spcBef>
                <a:spcPts val="0"/>
              </a:spcBef>
            </a:pPr>
            <a:r>
              <a:rPr lang="en-US" sz="2400" b="1" dirty="0" err="1" smtClean="0">
                <a:latin typeface="Arial" pitchFamily="34" charset="0"/>
                <a:cs typeface="Arial" pitchFamily="34" charset="0"/>
              </a:rPr>
              <a:t>Khuyến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cáo</a:t>
            </a:r>
            <a:r>
              <a:rPr lang="en-US" sz="2400" b="1" dirty="0" smtClean="0">
                <a:latin typeface="Arial" pitchFamily="34" charset="0"/>
                <a:cs typeface="Arial" pitchFamily="34" charset="0"/>
              </a:rPr>
              <a:t> 5: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thấy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nhiễm</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nguyên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viêm</a:t>
            </a:r>
            <a:r>
              <a:rPr lang="en-US" sz="2400" dirty="0" smtClean="0">
                <a:latin typeface="Arial" pitchFamily="34" charset="0"/>
                <a:cs typeface="Arial" pitchFamily="34" charset="0"/>
              </a:rPr>
              <a:t> tai </a:t>
            </a:r>
            <a:r>
              <a:rPr lang="en-US" sz="2400" dirty="0" err="1" smtClean="0">
                <a:latin typeface="Arial" pitchFamily="34" charset="0"/>
                <a:cs typeface="Arial" pitchFamily="34" charset="0"/>
              </a:rPr>
              <a:t>giữa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viêm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hô</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ăn</a:t>
            </a:r>
            <a:r>
              <a:rPr lang="en-US" sz="2400" dirty="0" smtClean="0">
                <a:latin typeface="Arial" pitchFamily="34" charset="0"/>
                <a:cs typeface="Arial" pitchFamily="34" charset="0"/>
              </a:rPr>
              <a:t>, SIDS, </a:t>
            </a:r>
            <a:r>
              <a:rPr lang="en-US" sz="2400" dirty="0" err="1" smtClean="0">
                <a:latin typeface="Arial" pitchFamily="34" charset="0"/>
                <a:cs typeface="Arial" pitchFamily="34" charset="0"/>
              </a:rPr>
              <a:t>xuất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huyến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tiểu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cầu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vô</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chậm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chất</a:t>
            </a:r>
            <a:r>
              <a:rPr lang="en-US" sz="2400" dirty="0" smtClean="0">
                <a:latin typeface="Arial" pitchFamily="34" charset="0"/>
                <a:cs typeface="Arial" pitchFamily="34" charset="0"/>
              </a:rPr>
              <a:t> </a:t>
            </a:r>
          </a:p>
          <a:p>
            <a:pPr algn="just">
              <a:lnSpc>
                <a:spcPct val="150000"/>
              </a:lnSpc>
              <a:spcBef>
                <a:spcPts val="0"/>
              </a:spcBef>
            </a:pP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thống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nhất</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100% (A+ 36%, A 28%, A-36%</a:t>
            </a:r>
          </a:p>
          <a:p>
            <a:pPr algn="just">
              <a:lnSpc>
                <a:spcPct val="150000"/>
              </a:lnSpc>
              <a:spcBef>
                <a:spcPts val="0"/>
              </a:spcBef>
            </a:pP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bằng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chứng</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thấp</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1020762"/>
          </a:xfrm>
        </p:spPr>
        <p:txBody>
          <a:bodyPr>
            <a:noAutofit/>
          </a:bodyPr>
          <a:lstStyle/>
          <a:p>
            <a:pPr algn="ctr"/>
            <a:r>
              <a:rPr lang="en-US" sz="4000" b="1" dirty="0" smtClean="0">
                <a:latin typeface="Arial" pitchFamily="34" charset="0"/>
                <a:cs typeface="Arial" pitchFamily="34" charset="0"/>
              </a:rPr>
              <a:t>BÀN LUẬN KHUYẾN CÁO 5</a:t>
            </a:r>
            <a:endParaRPr lang="en-US" sz="4000" dirty="0">
              <a:latin typeface="Arial" pitchFamily="34" charset="0"/>
              <a:cs typeface="Arial" pitchFamily="34" charset="0"/>
            </a:endParaRPr>
          </a:p>
        </p:txBody>
      </p:sp>
      <p:sp>
        <p:nvSpPr>
          <p:cNvPr id="3" name="Content Placeholder 2"/>
          <p:cNvSpPr>
            <a:spLocks noGrp="1"/>
          </p:cNvSpPr>
          <p:nvPr>
            <p:ph idx="1"/>
          </p:nvPr>
        </p:nvSpPr>
        <p:spPr>
          <a:xfrm>
            <a:off x="304800" y="1524000"/>
            <a:ext cx="8534400" cy="4084320"/>
          </a:xfrm>
        </p:spPr>
        <p:txBody>
          <a:bodyPr>
            <a:noAutofit/>
          </a:bodyPr>
          <a:lstStyle/>
          <a:p>
            <a:pPr algn="just">
              <a:lnSpc>
                <a:spcPct val="150000"/>
              </a:lnSpc>
              <a:spcBef>
                <a:spcPts val="0"/>
              </a:spcBef>
              <a:buNone/>
            </a:pPr>
            <a:r>
              <a:rPr lang="en-US" sz="2400" b="1" dirty="0" smtClean="0">
                <a:latin typeface="Arial" pitchFamily="34" charset="0"/>
                <a:cs typeface="Arial" pitchFamily="34" charset="0"/>
              </a:rPr>
              <a:t>	</a:t>
            </a:r>
            <a:endParaRPr lang="en-US" sz="2400" dirty="0" smtClean="0">
              <a:latin typeface="Arial" pitchFamily="34" charset="0"/>
              <a:cs typeface="Arial" pitchFamily="34" charset="0"/>
            </a:endParaRPr>
          </a:p>
          <a:p>
            <a:pPr algn="just">
              <a:lnSpc>
                <a:spcPct val="150000"/>
              </a:lnSpc>
              <a:spcBef>
                <a:spcPts val="0"/>
              </a:spcBef>
            </a:pP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biểu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ngoài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nhễm</a:t>
            </a:r>
            <a:r>
              <a:rPr lang="en-US" sz="2400" dirty="0" smtClean="0">
                <a:latin typeface="Arial" pitchFamily="34" charset="0"/>
                <a:cs typeface="Arial" pitchFamily="34" charset="0"/>
              </a:rPr>
              <a:t> HP</a:t>
            </a:r>
          </a:p>
          <a:p>
            <a:pPr algn="just">
              <a:lnSpc>
                <a:spcPct val="150000"/>
              </a:lnSpc>
              <a:spcBef>
                <a:spcPts val="0"/>
              </a:spcBef>
            </a:pPr>
            <a:r>
              <a:rPr lang="en-US" sz="2400" dirty="0" err="1" smtClean="0">
                <a:latin typeface="Arial" pitchFamily="34" charset="0"/>
                <a:cs typeface="Arial" pitchFamily="34" charset="0"/>
              </a:rPr>
              <a:t>Tuy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khẳng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này</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514600"/>
            <a:ext cx="7772400" cy="1470025"/>
          </a:xfrm>
        </p:spPr>
        <p:txBody>
          <a:bodyPr>
            <a:normAutofit fontScale="90000"/>
          </a:bodyPr>
          <a:lstStyle/>
          <a:p>
            <a:pPr algn="ctr"/>
            <a:r>
              <a:rPr lang="en-US" dirty="0" err="1" smtClean="0">
                <a:latin typeface="Arial" pitchFamily="34" charset="0"/>
                <a:cs typeface="Arial" pitchFamily="34" charset="0"/>
              </a:rPr>
              <a:t>Phương</a:t>
            </a:r>
            <a:r>
              <a:rPr lang="en-US" dirty="0" smtClean="0">
                <a:latin typeface="Arial" pitchFamily="34" charset="0"/>
                <a:cs typeface="Arial" pitchFamily="34" charset="0"/>
              </a:rPr>
              <a:t> </a:t>
            </a:r>
            <a:r>
              <a:rPr lang="en-US" dirty="0" err="1" smtClean="0">
                <a:latin typeface="Arial" pitchFamily="34" charset="0"/>
                <a:cs typeface="Arial" pitchFamily="34" charset="0"/>
              </a:rPr>
              <a:t>pháp</a:t>
            </a:r>
            <a:r>
              <a:rPr lang="en-US" dirty="0" smtClean="0">
                <a:latin typeface="Arial" pitchFamily="34" charset="0"/>
                <a:cs typeface="Arial" pitchFamily="34" charset="0"/>
              </a:rPr>
              <a:t> </a:t>
            </a:r>
            <a:r>
              <a:rPr lang="en-US" dirty="0" err="1" smtClean="0">
                <a:latin typeface="Arial" pitchFamily="34" charset="0"/>
                <a:cs typeface="Arial" pitchFamily="34" charset="0"/>
              </a:rPr>
              <a:t>chẩn</a:t>
            </a:r>
            <a:r>
              <a:rPr lang="en-US" dirty="0" smtClean="0">
                <a:latin typeface="Arial" pitchFamily="34" charset="0"/>
                <a:cs typeface="Arial" pitchFamily="34" charset="0"/>
              </a:rPr>
              <a:t> </a:t>
            </a:r>
            <a:r>
              <a:rPr lang="en-US" dirty="0" err="1" smtClean="0">
                <a:latin typeface="Arial" pitchFamily="34" charset="0"/>
                <a:cs typeface="Arial" pitchFamily="34" charset="0"/>
              </a:rPr>
              <a:t>đoán</a:t>
            </a:r>
            <a:r>
              <a:rPr lang="en-US" dirty="0" smtClean="0">
                <a:latin typeface="Arial" pitchFamily="34" charset="0"/>
                <a:cs typeface="Arial" pitchFamily="34" charset="0"/>
              </a:rPr>
              <a:t> </a:t>
            </a:r>
            <a:r>
              <a:rPr lang="en-US" dirty="0" err="1" smtClean="0">
                <a:latin typeface="Arial" pitchFamily="34" charset="0"/>
                <a:cs typeface="Arial" pitchFamily="34" charset="0"/>
              </a:rPr>
              <a:t>nào</a:t>
            </a:r>
            <a:r>
              <a:rPr lang="en-US" dirty="0" smtClean="0">
                <a:latin typeface="Arial" pitchFamily="34" charset="0"/>
                <a:cs typeface="Arial" pitchFamily="34" charset="0"/>
              </a:rPr>
              <a:t> </a:t>
            </a:r>
            <a:r>
              <a:rPr lang="en-US" dirty="0" err="1" smtClean="0">
                <a:latin typeface="Arial" pitchFamily="34" charset="0"/>
                <a:cs typeface="Arial" pitchFamily="34" charset="0"/>
              </a:rPr>
              <a:t>nên</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sử</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514600"/>
            <a:ext cx="7772400" cy="1470025"/>
          </a:xfrm>
        </p:spPr>
        <p:txBody>
          <a:bodyPr>
            <a:normAutofit/>
          </a:bodyPr>
          <a:lstStyle/>
          <a:p>
            <a:pPr algn="ctr"/>
            <a:r>
              <a:rPr lang="en-US" dirty="0" err="1" smtClean="0">
                <a:latin typeface="Arial" pitchFamily="34" charset="0"/>
                <a:cs typeface="Arial" pitchFamily="34" charset="0"/>
              </a:rPr>
              <a:t>Đặt</a:t>
            </a:r>
            <a:r>
              <a:rPr lang="en-US" dirty="0" smtClean="0">
                <a:latin typeface="Arial" pitchFamily="34" charset="0"/>
                <a:cs typeface="Arial" pitchFamily="34" charset="0"/>
              </a:rPr>
              <a:t> </a:t>
            </a:r>
            <a:r>
              <a:rPr lang="en-US" dirty="0" err="1" smtClean="0">
                <a:latin typeface="Arial" pitchFamily="34" charset="0"/>
                <a:cs typeface="Arial" pitchFamily="34" charset="0"/>
              </a:rPr>
              <a:t>vấn</a:t>
            </a:r>
            <a:r>
              <a:rPr lang="en-US" dirty="0" smtClean="0">
                <a:latin typeface="Arial" pitchFamily="34" charset="0"/>
                <a:cs typeface="Arial" pitchFamily="34" charset="0"/>
              </a:rPr>
              <a:t> </a:t>
            </a:r>
            <a:r>
              <a:rPr lang="en-US" dirty="0" err="1" smtClean="0">
                <a:latin typeface="Arial" pitchFamily="34" charset="0"/>
                <a:cs typeface="Arial" pitchFamily="34" charset="0"/>
              </a:rPr>
              <a:t>đề</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rmAutofit/>
          </a:bodyPr>
          <a:lstStyle/>
          <a:p>
            <a:pPr algn="ctr"/>
            <a:r>
              <a:rPr lang="en-US" sz="4000" b="1" dirty="0" smtClean="0">
                <a:latin typeface="Arial" pitchFamily="34" charset="0"/>
                <a:cs typeface="Arial" pitchFamily="34" charset="0"/>
              </a:rPr>
              <a:t>KHUYẾN CÁO 6 - 7</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304800" y="1600200"/>
            <a:ext cx="8458200" cy="4525963"/>
          </a:xfrm>
        </p:spPr>
        <p:txBody>
          <a:bodyPr>
            <a:noAutofit/>
          </a:bodyPr>
          <a:lstStyle/>
          <a:p>
            <a:pPr algn="just"/>
            <a:r>
              <a:rPr lang="en-US" sz="2400" b="1" dirty="0" err="1" smtClean="0">
                <a:latin typeface="Arial" pitchFamily="34" charset="0"/>
                <a:cs typeface="Arial" pitchFamily="34" charset="0"/>
              </a:rPr>
              <a:t>Khuyến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cáo</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số</a:t>
            </a:r>
            <a:r>
              <a:rPr lang="en-US" sz="2400" b="1" dirty="0" smtClean="0">
                <a:latin typeface="Arial" pitchFamily="34" charset="0"/>
                <a:cs typeface="Arial" pitchFamily="34" charset="0"/>
              </a:rPr>
              <a:t> 6: </a:t>
            </a:r>
            <a:r>
              <a:rPr lang="en-US" sz="2400" dirty="0" err="1" smtClean="0">
                <a:latin typeface="Arial" pitchFamily="34" charset="0"/>
                <a:cs typeface="Arial" pitchFamily="34" charset="0"/>
              </a:rPr>
              <a:t>Vị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mặt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mô</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học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soi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tràng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hang </a:t>
            </a:r>
            <a:r>
              <a:rPr lang="en-US" sz="2400" dirty="0" err="1" smtClean="0">
                <a:latin typeface="Arial" pitchFamily="34" charset="0"/>
                <a:cs typeface="Arial" pitchFamily="34" charset="0"/>
              </a:rPr>
              <a:t>vị</a:t>
            </a:r>
            <a:endParaRPr lang="en-US" sz="2400" dirty="0" smtClean="0">
              <a:latin typeface="Arial" pitchFamily="34" charset="0"/>
              <a:cs typeface="Arial" pitchFamily="34" charset="0"/>
            </a:endParaRPr>
          </a:p>
          <a:p>
            <a:pPr algn="just">
              <a:spcBef>
                <a:spcPts val="600"/>
              </a:spcBef>
              <a:spcAft>
                <a:spcPts val="600"/>
              </a:spcAft>
              <a:buNone/>
            </a:pPr>
            <a:r>
              <a:rPr lang="en-US" sz="2400" i="1" dirty="0" smtClean="0">
                <a:latin typeface="Arial" pitchFamily="34" charset="0"/>
                <a:cs typeface="Arial" pitchFamily="34" charset="0"/>
              </a:rPr>
              <a:t>	</a:t>
            </a: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thống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nhất</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93%(A+ 33%, A 40%, A-20%, D-7%)</a:t>
            </a:r>
          </a:p>
          <a:p>
            <a:pPr algn="just">
              <a:spcBef>
                <a:spcPts val="600"/>
              </a:spcBef>
              <a:spcAft>
                <a:spcPts val="600"/>
              </a:spcAft>
              <a:buNone/>
            </a:pPr>
            <a:r>
              <a:rPr lang="en-US" sz="2400" dirty="0">
                <a:latin typeface="Arial" pitchFamily="34" charset="0"/>
                <a:cs typeface="Arial" pitchFamily="34" charset="0"/>
              </a:rPr>
              <a:t>	</a:t>
            </a: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bằng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chứng</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bình</a:t>
            </a:r>
            <a:endParaRPr lang="en-US" sz="2400" dirty="0" smtClean="0">
              <a:latin typeface="Arial" pitchFamily="34" charset="0"/>
              <a:cs typeface="Arial" pitchFamily="34" charset="0"/>
            </a:endParaRPr>
          </a:p>
          <a:p>
            <a:pPr algn="just">
              <a:spcBef>
                <a:spcPts val="600"/>
              </a:spcBef>
              <a:spcAft>
                <a:spcPts val="600"/>
              </a:spcAft>
            </a:pPr>
            <a:r>
              <a:rPr lang="en-US" sz="2400" b="1" dirty="0" err="1" smtClean="0">
                <a:latin typeface="Arial" pitchFamily="34" charset="0"/>
                <a:cs typeface="Arial" pitchFamily="34" charset="0"/>
              </a:rPr>
              <a:t>Khuyến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cáo</a:t>
            </a:r>
            <a:r>
              <a:rPr lang="en-US" sz="2400" b="1" dirty="0" smtClean="0">
                <a:latin typeface="Arial" pitchFamily="34" charset="0"/>
                <a:cs typeface="Arial" pitchFamily="34" charset="0"/>
              </a:rPr>
              <a:t> 7: </a:t>
            </a:r>
            <a:r>
              <a:rPr lang="en-US" sz="2400" dirty="0" err="1" smtClean="0">
                <a:latin typeface="Arial" pitchFamily="34" charset="0"/>
                <a:cs typeface="Arial" pitchFamily="34" charset="0"/>
              </a:rPr>
              <a:t>Chẩn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đoán</a:t>
            </a:r>
            <a:r>
              <a:rPr lang="en-US" sz="2400" dirty="0" smtClean="0">
                <a:latin typeface="Arial" pitchFamily="34" charset="0"/>
                <a:cs typeface="Arial" pitchFamily="34" charset="0"/>
              </a:rPr>
              <a:t> ban </a:t>
            </a:r>
            <a:r>
              <a:rPr lang="en-US" sz="2400" dirty="0" err="1" smtClean="0">
                <a:latin typeface="Arial" pitchFamily="34" charset="0"/>
                <a:cs typeface="Arial" pitchFamily="34" charset="0"/>
              </a:rPr>
              <a:t>đầu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nhiễm</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nên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2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phẫu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bệnh</a:t>
            </a:r>
            <a:r>
              <a:rPr lang="en-US" sz="2400" dirty="0" smtClean="0">
                <a:latin typeface="Arial" pitchFamily="34" charset="0"/>
                <a:cs typeface="Arial" pitchFamily="34" charset="0"/>
              </a:rPr>
              <a:t> (+) + Test </a:t>
            </a:r>
            <a:r>
              <a:rPr lang="en-US" sz="2400" dirty="0" err="1" smtClean="0">
                <a:latin typeface="Arial" pitchFamily="34" charset="0"/>
                <a:cs typeface="Arial" pitchFamily="34" charset="0"/>
              </a:rPr>
              <a:t>nhanh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urease</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hoặc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nuôi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cấy</a:t>
            </a:r>
            <a:r>
              <a:rPr lang="en-US" sz="2400" dirty="0" smtClean="0">
                <a:latin typeface="Arial" pitchFamily="34" charset="0"/>
                <a:cs typeface="Arial" pitchFamily="34" charset="0"/>
              </a:rPr>
              <a:t> (+).</a:t>
            </a:r>
          </a:p>
          <a:p>
            <a:pPr algn="just">
              <a:spcBef>
                <a:spcPts val="600"/>
              </a:spcBef>
              <a:spcAft>
                <a:spcPts val="600"/>
              </a:spcAft>
              <a:buNone/>
            </a:pPr>
            <a:r>
              <a:rPr lang="en-US" sz="2400" dirty="0" smtClean="0">
                <a:latin typeface="Arial" pitchFamily="34" charset="0"/>
                <a:cs typeface="Arial" pitchFamily="34" charset="0"/>
              </a:rPr>
              <a:t>	 </a:t>
            </a: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thống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nhất</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100% (A+ 36%, A 50%, A- 14%)</a:t>
            </a:r>
          </a:p>
          <a:p>
            <a:pPr algn="just">
              <a:spcBef>
                <a:spcPts val="600"/>
              </a:spcBef>
              <a:spcAft>
                <a:spcPts val="600"/>
              </a:spcAft>
              <a:buNone/>
            </a:pPr>
            <a:r>
              <a:rPr lang="en-US" sz="2400" dirty="0">
                <a:latin typeface="Arial" pitchFamily="34" charset="0"/>
                <a:cs typeface="Arial" pitchFamily="34" charset="0"/>
              </a:rPr>
              <a:t>	</a:t>
            </a:r>
            <a:r>
              <a:rPr lang="en-US" sz="2400" dirty="0" smtClean="0">
                <a:latin typeface="Arial" pitchFamily="34" charset="0"/>
                <a:cs typeface="Arial" pitchFamily="34" charset="0"/>
              </a:rPr>
              <a:t> </a:t>
            </a: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bằng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chứng</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bình</a:t>
            </a:r>
            <a:endParaRPr lang="en-US" sz="2400" dirty="0" smtClean="0">
              <a:latin typeface="Arial" pitchFamily="34" charset="0"/>
              <a:cs typeface="Arial" pitchFamily="34" charset="0"/>
            </a:endParaRPr>
          </a:p>
          <a:p>
            <a:pPr algn="just">
              <a:buNone/>
            </a:pPr>
            <a:r>
              <a:rPr lang="en-US" sz="2400" i="1" dirty="0" smtClean="0">
                <a:latin typeface="Arial" pitchFamily="34" charset="0"/>
                <a:cs typeface="Arial" pitchFamily="34" charset="0"/>
              </a:rPr>
              <a:t>	</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4000" b="1" dirty="0" smtClean="0">
                <a:latin typeface="Arial" pitchFamily="34" charset="0"/>
                <a:cs typeface="Arial" pitchFamily="34" charset="0"/>
              </a:rPr>
              <a:t>BÀN LUẬN KHUYẾN CÁO 6-7</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457200" y="1143000"/>
            <a:ext cx="8229600" cy="5410200"/>
          </a:xfrm>
        </p:spPr>
        <p:txBody>
          <a:bodyPr>
            <a:noAutofit/>
          </a:bodyPr>
          <a:lstStyle/>
          <a:p>
            <a:pPr algn="just">
              <a:spcBef>
                <a:spcPts val="600"/>
              </a:spcBef>
              <a:spcAft>
                <a:spcPts val="600"/>
              </a:spcAft>
            </a:pPr>
            <a:r>
              <a:rPr lang="en-US" sz="2400" dirty="0" err="1" smtClean="0">
                <a:latin typeface="Arial" pitchFamily="34" charset="0"/>
                <a:cs typeface="Arial" pitchFamily="34" charset="0"/>
              </a:rPr>
              <a:t>Bình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thường</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r>
              <a:rPr lang="en-US" sz="2400" dirty="0" smtClean="0">
                <a:latin typeface="Arial" pitchFamily="34" charset="0"/>
                <a:cs typeface="Arial" pitchFamily="34" charset="0"/>
              </a:rPr>
              <a:t> ở hang </a:t>
            </a:r>
            <a:r>
              <a:rPr lang="en-US" sz="2400" dirty="0" err="1" smtClean="0">
                <a:latin typeface="Arial" pitchFamily="34" charset="0"/>
                <a:cs typeface="Arial" pitchFamily="34" charset="0"/>
              </a:rPr>
              <a:t>vị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nhưng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pH </a:t>
            </a:r>
            <a:r>
              <a:rPr lang="en-US" sz="2400" dirty="0" err="1" smtClean="0">
                <a:latin typeface="Arial" pitchFamily="34" charset="0"/>
                <a:cs typeface="Arial" pitchFamily="34" charset="0"/>
              </a:rPr>
              <a:t>dạ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nồng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acid </a:t>
            </a:r>
            <a:r>
              <a:rPr lang="en-US" sz="2400" dirty="0" err="1" smtClean="0">
                <a:latin typeface="Arial" pitchFamily="34" charset="0"/>
                <a:cs typeface="Arial" pitchFamily="34" charset="0"/>
              </a:rPr>
              <a:t>thấp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thì</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thường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trú</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thân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vị</a:t>
            </a:r>
            <a:endParaRPr lang="en-US" sz="2400" dirty="0" smtClean="0">
              <a:latin typeface="Arial" pitchFamily="34" charset="0"/>
              <a:cs typeface="Arial" pitchFamily="34" charset="0"/>
            </a:endParaRPr>
          </a:p>
          <a:p>
            <a:pPr algn="just">
              <a:spcBef>
                <a:spcPts val="600"/>
              </a:spcBef>
              <a:spcAft>
                <a:spcPts val="600"/>
              </a:spcAft>
            </a:pPr>
            <a:r>
              <a:rPr lang="en-US" sz="2400" dirty="0" err="1" smtClean="0">
                <a:latin typeface="Arial" pitchFamily="34" charset="0"/>
                <a:cs typeface="Arial" pitchFamily="34" charset="0"/>
              </a:rPr>
              <a:t>Sinh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thiết</a:t>
            </a:r>
            <a:r>
              <a:rPr lang="en-US" sz="2400" dirty="0" smtClean="0">
                <a:latin typeface="Arial" pitchFamily="34" charset="0"/>
                <a:cs typeface="Arial" pitchFamily="34" charset="0"/>
              </a:rPr>
              <a:t> ≥2 </a:t>
            </a:r>
            <a:r>
              <a:rPr lang="en-US" sz="2400" dirty="0" err="1" smtClean="0">
                <a:latin typeface="Arial" pitchFamily="34" charset="0"/>
                <a:cs typeface="Arial" pitchFamily="34" charset="0"/>
              </a:rPr>
              <a:t>mẫu</a:t>
            </a:r>
            <a:r>
              <a:rPr lang="en-US" sz="2400" dirty="0" smtClean="0">
                <a:latin typeface="Arial" pitchFamily="34" charset="0"/>
                <a:cs typeface="Arial" pitchFamily="34" charset="0"/>
              </a:rPr>
              <a:t> (hang </a:t>
            </a:r>
            <a:r>
              <a:rPr lang="en-US" sz="2400" dirty="0" err="1" smtClean="0">
                <a:latin typeface="Arial" pitchFamily="34" charset="0"/>
                <a:cs typeface="Arial" pitchFamily="34" charset="0"/>
              </a:rPr>
              <a:t>vị</a:t>
            </a:r>
            <a:r>
              <a:rPr lang="en-US" sz="2400" dirty="0" smtClean="0">
                <a:latin typeface="Arial" pitchFamily="34" charset="0"/>
                <a:cs typeface="Arial" pitchFamily="34" charset="0"/>
              </a:rPr>
              <a:t> &amp; </a:t>
            </a:r>
            <a:r>
              <a:rPr lang="en-US" sz="2400" dirty="0" err="1" smtClean="0">
                <a:latin typeface="Arial" pitchFamily="34" charset="0"/>
                <a:cs typeface="Arial" pitchFamily="34" charset="0"/>
              </a:rPr>
              <a:t>thân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vì</a:t>
            </a:r>
            <a:r>
              <a:rPr lang="en-US" sz="2400" dirty="0" smtClean="0">
                <a:latin typeface="Arial" pitchFamily="34" charset="0"/>
                <a:cs typeface="Arial" pitchFamily="34" charset="0"/>
              </a:rPr>
              <a:t>:</a:t>
            </a:r>
          </a:p>
          <a:p>
            <a:pPr lvl="1" algn="just">
              <a:spcBef>
                <a:spcPts val="600"/>
              </a:spcBef>
              <a:spcAft>
                <a:spcPts val="600"/>
              </a:spcAft>
            </a:pPr>
            <a:r>
              <a:rPr lang="en-US" dirty="0" smtClean="0">
                <a:latin typeface="Arial" pitchFamily="34" charset="0"/>
                <a:cs typeface="Arial" pitchFamily="34" charset="0"/>
              </a:rPr>
              <a:t>Hp </a:t>
            </a:r>
            <a:r>
              <a:rPr lang="en-US" dirty="0" err="1" smtClean="0">
                <a:latin typeface="Arial" pitchFamily="34" charset="0"/>
                <a:cs typeface="Arial" pitchFamily="34" charset="0"/>
              </a:rPr>
              <a:t>thường</a:t>
            </a:r>
            <a:r>
              <a:rPr lang="en-US" dirty="0" smtClean="0">
                <a:latin typeface="Arial" pitchFamily="34" charset="0"/>
                <a:cs typeface="Arial" pitchFamily="34" charset="0"/>
              </a:rPr>
              <a:t> </a:t>
            </a:r>
            <a:r>
              <a:rPr lang="en-US" dirty="0" err="1" smtClean="0">
                <a:latin typeface="Arial" pitchFamily="34" charset="0"/>
                <a:cs typeface="Arial" pitchFamily="34" charset="0"/>
              </a:rPr>
              <a:t>nằm</a:t>
            </a:r>
            <a:r>
              <a:rPr lang="en-US" dirty="0" smtClean="0">
                <a:latin typeface="Arial" pitchFamily="34" charset="0"/>
                <a:cs typeface="Arial" pitchFamily="34" charset="0"/>
              </a:rPr>
              <a:t> </a:t>
            </a:r>
            <a:r>
              <a:rPr lang="en-US" dirty="0" err="1" smtClean="0">
                <a:latin typeface="Arial" pitchFamily="34" charset="0"/>
                <a:cs typeface="Arial" pitchFamily="34" charset="0"/>
              </a:rPr>
              <a:t>rải</a:t>
            </a:r>
            <a:r>
              <a:rPr lang="en-US" dirty="0" smtClean="0">
                <a:latin typeface="Arial" pitchFamily="34" charset="0"/>
                <a:cs typeface="Arial" pitchFamily="34" charset="0"/>
              </a:rPr>
              <a:t> </a:t>
            </a:r>
            <a:r>
              <a:rPr lang="en-US" dirty="0" err="1" smtClean="0">
                <a:latin typeface="Arial" pitchFamily="34" charset="0"/>
                <a:cs typeface="Arial" pitchFamily="34" charset="0"/>
              </a:rPr>
              <a:t>rác</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phân</a:t>
            </a:r>
            <a:r>
              <a:rPr lang="en-US" dirty="0" smtClean="0">
                <a:latin typeface="Arial" pitchFamily="34" charset="0"/>
                <a:cs typeface="Arial" pitchFamily="34" charset="0"/>
              </a:rPr>
              <a:t> </a:t>
            </a:r>
            <a:r>
              <a:rPr lang="en-US" dirty="0" err="1" smtClean="0">
                <a:latin typeface="Arial" pitchFamily="34" charset="0"/>
                <a:cs typeface="Arial" pitchFamily="34" charset="0"/>
              </a:rPr>
              <a:t>loại</a:t>
            </a:r>
            <a:r>
              <a:rPr lang="en-US" dirty="0" smtClean="0">
                <a:latin typeface="Arial" pitchFamily="34" charset="0"/>
                <a:cs typeface="Arial" pitchFamily="34" charset="0"/>
              </a:rPr>
              <a:t> </a:t>
            </a:r>
            <a:r>
              <a:rPr lang="en-US" dirty="0" err="1" smtClean="0">
                <a:latin typeface="Arial" pitchFamily="34" charset="0"/>
                <a:cs typeface="Arial" pitchFamily="34" charset="0"/>
              </a:rPr>
              <a:t>theo</a:t>
            </a:r>
            <a:r>
              <a:rPr lang="en-US" dirty="0" smtClean="0">
                <a:latin typeface="Arial" pitchFamily="34" charset="0"/>
                <a:cs typeface="Arial" pitchFamily="34" charset="0"/>
              </a:rPr>
              <a:t> </a:t>
            </a:r>
            <a:r>
              <a:rPr lang="en-US" dirty="0" err="1" smtClean="0">
                <a:latin typeface="Arial" pitchFamily="34" charset="0"/>
                <a:cs typeface="Arial" pitchFamily="34" charset="0"/>
              </a:rPr>
              <a:t>tiêu</a:t>
            </a:r>
            <a:r>
              <a:rPr lang="en-US" dirty="0" smtClean="0">
                <a:latin typeface="Arial" pitchFamily="34" charset="0"/>
                <a:cs typeface="Arial" pitchFamily="34" charset="0"/>
              </a:rPr>
              <a:t> </a:t>
            </a:r>
            <a:r>
              <a:rPr lang="en-US" dirty="0" err="1" smtClean="0">
                <a:latin typeface="Arial" pitchFamily="34" charset="0"/>
                <a:cs typeface="Arial" pitchFamily="34" charset="0"/>
              </a:rPr>
              <a:t>chuẩn</a:t>
            </a:r>
            <a:r>
              <a:rPr lang="en-US" dirty="0" smtClean="0">
                <a:latin typeface="Arial" pitchFamily="34" charset="0"/>
                <a:cs typeface="Arial" pitchFamily="34" charset="0"/>
              </a:rPr>
              <a:t> Sydney</a:t>
            </a:r>
          </a:p>
          <a:p>
            <a:pPr lvl="1" algn="just">
              <a:spcBef>
                <a:spcPts val="600"/>
              </a:spcBef>
              <a:spcAft>
                <a:spcPts val="600"/>
              </a:spcAft>
            </a:pP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mẫu</a:t>
            </a:r>
            <a:r>
              <a:rPr lang="en-US" dirty="0" smtClean="0">
                <a:latin typeface="Arial" pitchFamily="34" charset="0"/>
                <a:cs typeface="Arial" pitchFamily="34" charset="0"/>
              </a:rPr>
              <a:t> </a:t>
            </a:r>
            <a:r>
              <a:rPr lang="en-US" dirty="0" err="1" smtClean="0">
                <a:latin typeface="Arial" pitchFamily="34" charset="0"/>
                <a:cs typeface="Arial" pitchFamily="34" charset="0"/>
              </a:rPr>
              <a:t>sinh</a:t>
            </a:r>
            <a:r>
              <a:rPr lang="en-US" dirty="0" smtClean="0">
                <a:latin typeface="Arial" pitchFamily="34" charset="0"/>
                <a:cs typeface="Arial" pitchFamily="34" charset="0"/>
              </a:rPr>
              <a:t> </a:t>
            </a:r>
            <a:r>
              <a:rPr lang="en-US" dirty="0" err="1" smtClean="0">
                <a:latin typeface="Arial" pitchFamily="34" charset="0"/>
                <a:cs typeface="Arial" pitchFamily="34" charset="0"/>
              </a:rPr>
              <a:t>thiết</a:t>
            </a:r>
            <a:r>
              <a:rPr lang="en-US" dirty="0" smtClean="0">
                <a:latin typeface="Arial" pitchFamily="34" charset="0"/>
                <a:cs typeface="Arial" pitchFamily="34" charset="0"/>
              </a:rPr>
              <a:t> </a:t>
            </a:r>
            <a:r>
              <a:rPr lang="en-US" dirty="0" err="1" smtClean="0">
                <a:latin typeface="Arial" pitchFamily="34" charset="0"/>
                <a:cs typeface="Arial" pitchFamily="34" charset="0"/>
              </a:rPr>
              <a:t>để</a:t>
            </a:r>
            <a:r>
              <a:rPr lang="en-US" dirty="0" smtClean="0">
                <a:latin typeface="Arial" pitchFamily="34" charset="0"/>
                <a:cs typeface="Arial" pitchFamily="34" charset="0"/>
              </a:rPr>
              <a:t> </a:t>
            </a:r>
            <a:r>
              <a:rPr lang="en-US" dirty="0" err="1" smtClean="0">
                <a:latin typeface="Arial" pitchFamily="34" charset="0"/>
                <a:cs typeface="Arial" pitchFamily="34" charset="0"/>
              </a:rPr>
              <a:t>làm</a:t>
            </a:r>
            <a:r>
              <a:rPr lang="en-US" dirty="0" smtClean="0">
                <a:latin typeface="Arial" pitchFamily="34" charset="0"/>
                <a:cs typeface="Arial" pitchFamily="34" charset="0"/>
              </a:rPr>
              <a:t> </a:t>
            </a:r>
            <a:r>
              <a:rPr lang="en-US" dirty="0" err="1" smtClean="0">
                <a:latin typeface="Arial" pitchFamily="34" charset="0"/>
                <a:cs typeface="Arial" pitchFamily="34" charset="0"/>
              </a:rPr>
              <a:t>giải</a:t>
            </a:r>
            <a:r>
              <a:rPr lang="en-US" dirty="0" smtClean="0">
                <a:latin typeface="Arial" pitchFamily="34" charset="0"/>
                <a:cs typeface="Arial" pitchFamily="34" charset="0"/>
              </a:rPr>
              <a:t> </a:t>
            </a:r>
            <a:r>
              <a:rPr lang="en-US" dirty="0" err="1" smtClean="0">
                <a:latin typeface="Arial" pitchFamily="34" charset="0"/>
                <a:cs typeface="Arial" pitchFamily="34" charset="0"/>
              </a:rPr>
              <a:t>phẫu</a:t>
            </a:r>
            <a:r>
              <a:rPr lang="en-US" dirty="0" smtClean="0">
                <a:latin typeface="Arial" pitchFamily="34" charset="0"/>
                <a:cs typeface="Arial" pitchFamily="34" charset="0"/>
              </a:rPr>
              <a:t> </a:t>
            </a:r>
            <a:r>
              <a:rPr lang="en-US" dirty="0" err="1" smtClean="0">
                <a:latin typeface="Arial" pitchFamily="34" charset="0"/>
                <a:cs typeface="Arial" pitchFamily="34" charset="0"/>
              </a:rPr>
              <a:t>bệnh</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1 </a:t>
            </a:r>
            <a:r>
              <a:rPr lang="en-US" dirty="0" err="1" smtClean="0">
                <a:latin typeface="Arial" pitchFamily="34" charset="0"/>
                <a:cs typeface="Arial" pitchFamily="34" charset="0"/>
              </a:rPr>
              <a:t>mẫu</a:t>
            </a:r>
            <a:r>
              <a:rPr lang="en-US" dirty="0" smtClean="0">
                <a:latin typeface="Arial" pitchFamily="34" charset="0"/>
                <a:cs typeface="Arial" pitchFamily="34" charset="0"/>
              </a:rPr>
              <a:t> </a:t>
            </a:r>
            <a:r>
              <a:rPr lang="en-US" dirty="0" err="1" smtClean="0">
                <a:latin typeface="Arial" pitchFamily="34" charset="0"/>
                <a:cs typeface="Arial" pitchFamily="34" charset="0"/>
              </a:rPr>
              <a:t>để</a:t>
            </a:r>
            <a:r>
              <a:rPr lang="en-US" dirty="0" smtClean="0">
                <a:latin typeface="Arial" pitchFamily="34" charset="0"/>
                <a:cs typeface="Arial" pitchFamily="34" charset="0"/>
              </a:rPr>
              <a:t> </a:t>
            </a:r>
            <a:r>
              <a:rPr lang="en-US" dirty="0" err="1" smtClean="0">
                <a:latin typeface="Arial" pitchFamily="34" charset="0"/>
                <a:cs typeface="Arial" pitchFamily="34" charset="0"/>
              </a:rPr>
              <a:t>làm</a:t>
            </a:r>
            <a:r>
              <a:rPr lang="en-US" dirty="0" smtClean="0">
                <a:latin typeface="Arial" pitchFamily="34" charset="0"/>
                <a:cs typeface="Arial" pitchFamily="34" charset="0"/>
              </a:rPr>
              <a:t> test </a:t>
            </a:r>
            <a:r>
              <a:rPr lang="en-US" dirty="0" err="1" smtClean="0">
                <a:latin typeface="Arial" pitchFamily="34" charset="0"/>
                <a:cs typeface="Arial" pitchFamily="34" charset="0"/>
              </a:rPr>
              <a:t>nhanh</a:t>
            </a:r>
            <a:r>
              <a:rPr lang="en-US" dirty="0" smtClean="0">
                <a:latin typeface="Arial" pitchFamily="34" charset="0"/>
                <a:cs typeface="Arial" pitchFamily="34" charset="0"/>
              </a:rPr>
              <a:t> </a:t>
            </a:r>
            <a:r>
              <a:rPr lang="en-US" dirty="0" err="1" smtClean="0">
                <a:latin typeface="Arial" pitchFamily="34" charset="0"/>
                <a:cs typeface="Arial" pitchFamily="34" charset="0"/>
              </a:rPr>
              <a:t>urease</a:t>
            </a:r>
            <a:r>
              <a:rPr lang="en-US" dirty="0" smtClean="0">
                <a:latin typeface="Arial" pitchFamily="34" charset="0"/>
                <a:cs typeface="Arial" pitchFamily="34" charset="0"/>
              </a:rPr>
              <a:t> test</a:t>
            </a:r>
          </a:p>
          <a:p>
            <a:pPr lvl="1" algn="just">
              <a:spcBef>
                <a:spcPts val="600"/>
              </a:spcBef>
              <a:spcAft>
                <a:spcPts val="600"/>
              </a:spcAft>
            </a:pP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mẫu</a:t>
            </a:r>
            <a:r>
              <a:rPr lang="en-US" dirty="0" smtClean="0">
                <a:latin typeface="Arial" pitchFamily="34" charset="0"/>
                <a:cs typeface="Arial" pitchFamily="34" charset="0"/>
              </a:rPr>
              <a:t> </a:t>
            </a:r>
            <a:r>
              <a:rPr lang="en-US" dirty="0" err="1" smtClean="0">
                <a:latin typeface="Arial" pitchFamily="34" charset="0"/>
                <a:cs typeface="Arial" pitchFamily="34" charset="0"/>
              </a:rPr>
              <a:t>cho</a:t>
            </a:r>
            <a:r>
              <a:rPr lang="en-US" dirty="0" smtClean="0">
                <a:latin typeface="Arial" pitchFamily="34" charset="0"/>
                <a:cs typeface="Arial" pitchFamily="34" charset="0"/>
              </a:rPr>
              <a:t> </a:t>
            </a:r>
            <a:r>
              <a:rPr lang="en-US" dirty="0" err="1" smtClean="0">
                <a:latin typeface="Arial" pitchFamily="34" charset="0"/>
                <a:cs typeface="Arial" pitchFamily="34" charset="0"/>
              </a:rPr>
              <a:t>nuôi</a:t>
            </a:r>
            <a:r>
              <a:rPr lang="en-US" dirty="0" smtClean="0">
                <a:latin typeface="Arial" pitchFamily="34" charset="0"/>
                <a:cs typeface="Arial" pitchFamily="34" charset="0"/>
              </a:rPr>
              <a:t> </a:t>
            </a:r>
            <a:r>
              <a:rPr lang="en-US" dirty="0" err="1" smtClean="0">
                <a:latin typeface="Arial" pitchFamily="34" charset="0"/>
                <a:cs typeface="Arial" pitchFamily="34" charset="0"/>
              </a:rPr>
              <a:t>cấy</a:t>
            </a:r>
            <a:r>
              <a:rPr lang="en-US" dirty="0" smtClean="0">
                <a:latin typeface="Arial" pitchFamily="34" charset="0"/>
                <a:cs typeface="Arial" pitchFamily="34" charset="0"/>
              </a:rPr>
              <a:t> </a:t>
            </a:r>
            <a:r>
              <a:rPr lang="en-US" dirty="0" err="1" smtClean="0">
                <a:latin typeface="Arial" pitchFamily="34" charset="0"/>
                <a:cs typeface="Arial" pitchFamily="34" charset="0"/>
              </a:rPr>
              <a:t>nếu</a:t>
            </a:r>
            <a:r>
              <a:rPr lang="en-US" dirty="0" smtClean="0">
                <a:latin typeface="Arial" pitchFamily="34" charset="0"/>
                <a:cs typeface="Arial" pitchFamily="34" charset="0"/>
              </a:rPr>
              <a:t> </a:t>
            </a:r>
            <a:r>
              <a:rPr lang="en-US" dirty="0" err="1" smtClean="0">
                <a:latin typeface="Arial" pitchFamily="34" charset="0"/>
                <a:cs typeface="Arial" pitchFamily="34" charset="0"/>
              </a:rPr>
              <a:t>cần</a:t>
            </a:r>
            <a:r>
              <a:rPr lang="en-US" dirty="0" smtClean="0">
                <a:latin typeface="Arial" pitchFamily="34" charset="0"/>
                <a:cs typeface="Arial" pitchFamily="34" charset="0"/>
              </a:rPr>
              <a:t> </a:t>
            </a:r>
            <a:r>
              <a:rPr lang="en-US" dirty="0" err="1" smtClean="0">
                <a:latin typeface="Arial" pitchFamily="34" charset="0"/>
                <a:cs typeface="Arial" pitchFamily="34" charset="0"/>
              </a:rPr>
              <a:t>thiết</a:t>
            </a:r>
            <a:endParaRPr lang="en-US" dirty="0" smtClean="0">
              <a:latin typeface="Arial" pitchFamily="34" charset="0"/>
              <a:cs typeface="Arial" pitchFamily="34" charset="0"/>
            </a:endParaRPr>
          </a:p>
          <a:p>
            <a:pPr algn="just">
              <a:spcBef>
                <a:spcPts val="600"/>
              </a:spcBef>
              <a:spcAft>
                <a:spcPts val="600"/>
              </a:spcAft>
            </a:pPr>
            <a:r>
              <a:rPr lang="en-US" sz="2400" dirty="0" err="1" smtClean="0">
                <a:latin typeface="Arial" pitchFamily="34" charset="0"/>
                <a:cs typeface="Arial" pitchFamily="34" charset="0"/>
              </a:rPr>
              <a:t>Nhìn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nhiễm</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ngờ</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niêm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mạc</a:t>
            </a:r>
            <a:r>
              <a:rPr lang="en-US" sz="2400" dirty="0" smtClean="0">
                <a:latin typeface="Arial" pitchFamily="34" charset="0"/>
                <a:cs typeface="Arial" pitchFamily="34" charset="0"/>
              </a:rPr>
              <a:t> (nodular mucosa) ở </a:t>
            </a:r>
            <a:r>
              <a:rPr lang="en-US" sz="2400" dirty="0" err="1" smtClean="0">
                <a:latin typeface="Arial" pitchFamily="34" charset="0"/>
                <a:cs typeface="Arial" pitchFamily="34" charset="0"/>
              </a:rPr>
              <a:t>vùng</a:t>
            </a:r>
            <a:r>
              <a:rPr lang="en-US" sz="2400" dirty="0" smtClean="0">
                <a:latin typeface="Arial" pitchFamily="34" charset="0"/>
                <a:cs typeface="Arial" pitchFamily="34" charset="0"/>
              </a:rPr>
              <a:t> hang </a:t>
            </a:r>
            <a:r>
              <a:rPr lang="en-US" sz="2400" dirty="0" err="1" smtClean="0">
                <a:latin typeface="Arial" pitchFamily="34" charset="0"/>
                <a:cs typeface="Arial" pitchFamily="34" charset="0"/>
              </a:rPr>
              <a:t>vị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hoặc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trợt</a:t>
            </a:r>
            <a:r>
              <a:rPr lang="en-US" sz="2400" dirty="0" smtClean="0">
                <a:latin typeface="Arial" pitchFamily="34" charset="0"/>
                <a:cs typeface="Arial" pitchFamily="34" charset="0"/>
              </a:rPr>
              <a:t> (erosion) </a:t>
            </a:r>
            <a:r>
              <a:rPr lang="en-US" sz="2400" dirty="0" err="1" smtClean="0">
                <a:latin typeface="Arial" pitchFamily="34" charset="0"/>
                <a:cs typeface="Arial" pitchFamily="34" charset="0"/>
              </a:rPr>
              <a:t>hoặc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loét</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tràng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dày</a:t>
            </a:r>
            <a:endParaRPr lang="en-US" sz="2400" dirty="0" smtClean="0">
              <a:latin typeface="Arial" pitchFamily="34" charset="0"/>
              <a:cs typeface="Arial" pitchFamily="34" charset="0"/>
            </a:endParaRPr>
          </a:p>
          <a:p>
            <a:pPr algn="just">
              <a:spcBef>
                <a:spcPts val="600"/>
              </a:spcBef>
              <a:spcAft>
                <a:spcPts val="600"/>
              </a:spcAft>
            </a:pP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4000" b="1" dirty="0" smtClean="0">
                <a:latin typeface="Arial" pitchFamily="34" charset="0"/>
                <a:cs typeface="Arial" pitchFamily="34" charset="0"/>
              </a:rPr>
              <a:t>BÀN LUẬN KHUYẾN CÁO 6-7</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457200" y="1143000"/>
            <a:ext cx="8229600" cy="5410200"/>
          </a:xfrm>
        </p:spPr>
        <p:txBody>
          <a:bodyPr>
            <a:noAutofit/>
          </a:bodyPr>
          <a:lstStyle/>
          <a:p>
            <a:pPr algn="just"/>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nhậy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nhập</a:t>
            </a:r>
            <a:r>
              <a:rPr lang="en-US" sz="2400" dirty="0" smtClean="0">
                <a:latin typeface="Arial" pitchFamily="34" charset="0"/>
                <a:cs typeface="Arial" pitchFamily="34" charset="0"/>
              </a:rPr>
              <a:t>: </a:t>
            </a:r>
          </a:p>
          <a:p>
            <a:pPr lvl="1" algn="just"/>
            <a:r>
              <a:rPr lang="en-US" dirty="0" err="1" smtClean="0">
                <a:latin typeface="Arial" pitchFamily="34" charset="0"/>
                <a:cs typeface="Arial" pitchFamily="34" charset="0"/>
              </a:rPr>
              <a:t>Mô</a:t>
            </a:r>
            <a:r>
              <a:rPr lang="en-US" dirty="0" smtClean="0">
                <a:latin typeface="Arial" pitchFamily="34" charset="0"/>
                <a:cs typeface="Arial" pitchFamily="34" charset="0"/>
              </a:rPr>
              <a:t> </a:t>
            </a:r>
            <a:r>
              <a:rPr lang="en-US" dirty="0" err="1" smtClean="0">
                <a:latin typeface="Arial" pitchFamily="34" charset="0"/>
                <a:cs typeface="Arial" pitchFamily="34" charset="0"/>
              </a:rPr>
              <a:t>bệnh</a:t>
            </a:r>
            <a:r>
              <a:rPr lang="en-US" dirty="0" smtClean="0">
                <a:latin typeface="Arial" pitchFamily="34" charset="0"/>
                <a:cs typeface="Arial" pitchFamily="34" charset="0"/>
              </a:rPr>
              <a:t> </a:t>
            </a:r>
            <a:r>
              <a:rPr lang="en-US" dirty="0" err="1" smtClean="0">
                <a:latin typeface="Arial" pitchFamily="34" charset="0"/>
                <a:cs typeface="Arial" pitchFamily="34" charset="0"/>
              </a:rPr>
              <a:t>học</a:t>
            </a:r>
            <a:r>
              <a:rPr lang="en-US" dirty="0" smtClean="0">
                <a:latin typeface="Arial" pitchFamily="34" charset="0"/>
                <a:cs typeface="Arial" pitchFamily="34" charset="0"/>
              </a:rPr>
              <a:t> 66-100%</a:t>
            </a:r>
          </a:p>
          <a:p>
            <a:pPr lvl="1" algn="just"/>
            <a:r>
              <a:rPr lang="en-US" dirty="0" smtClean="0">
                <a:latin typeface="Arial" pitchFamily="34" charset="0"/>
                <a:cs typeface="Arial" pitchFamily="34" charset="0"/>
              </a:rPr>
              <a:t>Test </a:t>
            </a:r>
            <a:r>
              <a:rPr lang="en-US" dirty="0" err="1" smtClean="0">
                <a:latin typeface="Arial" pitchFamily="34" charset="0"/>
                <a:cs typeface="Arial" pitchFamily="34" charset="0"/>
              </a:rPr>
              <a:t>nhanh</a:t>
            </a:r>
            <a:r>
              <a:rPr lang="en-US" dirty="0" smtClean="0">
                <a:latin typeface="Arial" pitchFamily="34" charset="0"/>
                <a:cs typeface="Arial" pitchFamily="34" charset="0"/>
              </a:rPr>
              <a:t> </a:t>
            </a:r>
            <a:r>
              <a:rPr lang="en-US" dirty="0" err="1" smtClean="0">
                <a:latin typeface="Arial" pitchFamily="34" charset="0"/>
                <a:cs typeface="Arial" pitchFamily="34" charset="0"/>
              </a:rPr>
              <a:t>urease</a:t>
            </a:r>
            <a:r>
              <a:rPr lang="en-US" dirty="0" smtClean="0">
                <a:latin typeface="Arial" pitchFamily="34" charset="0"/>
                <a:cs typeface="Arial" pitchFamily="34" charset="0"/>
              </a:rPr>
              <a:t> 75 - 100%</a:t>
            </a:r>
          </a:p>
          <a:p>
            <a:pPr algn="just"/>
            <a:r>
              <a:rPr lang="en-US" sz="2400" dirty="0" err="1" smtClean="0">
                <a:latin typeface="Arial" pitchFamily="34" charset="0"/>
                <a:cs typeface="Arial" pitchFamily="34" charset="0"/>
              </a:rPr>
              <a:t>Nhận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a:t>
            </a:r>
            <a:r>
              <a:rPr lang="en-US" sz="2400" dirty="0" smtClean="0">
                <a:latin typeface="Arial" pitchFamily="34" charset="0"/>
                <a:cs typeface="Arial" pitchFamily="34" charset="0"/>
              </a:rPr>
              <a:t>:</a:t>
            </a:r>
          </a:p>
          <a:p>
            <a:pPr lvl="1" algn="just"/>
            <a:r>
              <a:rPr lang="en-US" dirty="0" err="1" smtClean="0">
                <a:latin typeface="Arial" pitchFamily="34" charset="0"/>
                <a:cs typeface="Arial" pitchFamily="34" charset="0"/>
              </a:rPr>
              <a:t>Khi</a:t>
            </a:r>
            <a:r>
              <a:rPr lang="en-US" dirty="0" smtClean="0">
                <a:latin typeface="Arial" pitchFamily="34" charset="0"/>
                <a:cs typeface="Arial" pitchFamily="34" charset="0"/>
              </a:rPr>
              <a:t> 2 test </a:t>
            </a:r>
            <a:r>
              <a:rPr lang="en-US" dirty="0" err="1" smtClean="0">
                <a:latin typeface="Arial" pitchFamily="34" charset="0"/>
                <a:cs typeface="Arial" pitchFamily="34" charset="0"/>
              </a:rPr>
              <a:t>cùng</a:t>
            </a:r>
            <a:r>
              <a:rPr lang="en-US" dirty="0" smtClean="0">
                <a:latin typeface="Arial" pitchFamily="34" charset="0"/>
                <a:cs typeface="Arial" pitchFamily="34" charset="0"/>
              </a:rPr>
              <a:t> (+) =&gt; </a:t>
            </a:r>
            <a:r>
              <a:rPr lang="en-US" dirty="0" err="1" smtClean="0">
                <a:latin typeface="Arial" pitchFamily="34" charset="0"/>
                <a:cs typeface="Arial" pitchFamily="34" charset="0"/>
              </a:rPr>
              <a:t>tăng</a:t>
            </a:r>
            <a:r>
              <a:rPr lang="en-US" dirty="0" smtClean="0">
                <a:latin typeface="Arial" pitchFamily="34" charset="0"/>
                <a:cs typeface="Arial" pitchFamily="34" charset="0"/>
              </a:rPr>
              <a:t> </a:t>
            </a:r>
            <a:r>
              <a:rPr lang="en-US" dirty="0" err="1" smtClean="0">
                <a:latin typeface="Arial" pitchFamily="34" charset="0"/>
                <a:cs typeface="Arial" pitchFamily="34" charset="0"/>
              </a:rPr>
              <a:t>giá</a:t>
            </a:r>
            <a:r>
              <a:rPr lang="en-US" dirty="0" smtClean="0">
                <a:latin typeface="Arial" pitchFamily="34" charset="0"/>
                <a:cs typeface="Arial" pitchFamily="34" charset="0"/>
              </a:rPr>
              <a:t> </a:t>
            </a:r>
            <a:r>
              <a:rPr lang="en-US" dirty="0" err="1" smtClean="0">
                <a:latin typeface="Arial" pitchFamily="34" charset="0"/>
                <a:cs typeface="Arial" pitchFamily="34" charset="0"/>
              </a:rPr>
              <a:t>trị</a:t>
            </a:r>
            <a:r>
              <a:rPr lang="en-US" dirty="0" smtClean="0">
                <a:latin typeface="Arial" pitchFamily="34" charset="0"/>
                <a:cs typeface="Arial" pitchFamily="34" charset="0"/>
              </a:rPr>
              <a:t> </a:t>
            </a:r>
            <a:r>
              <a:rPr lang="en-US" dirty="0" err="1" smtClean="0">
                <a:latin typeface="Arial" pitchFamily="34" charset="0"/>
                <a:cs typeface="Arial" pitchFamily="34" charset="0"/>
              </a:rPr>
              <a:t>chẩn</a:t>
            </a:r>
            <a:r>
              <a:rPr lang="en-US" dirty="0" smtClean="0">
                <a:latin typeface="Arial" pitchFamily="34" charset="0"/>
                <a:cs typeface="Arial" pitchFamily="34" charset="0"/>
              </a:rPr>
              <a:t> </a:t>
            </a:r>
            <a:r>
              <a:rPr lang="en-US" dirty="0" err="1" smtClean="0">
                <a:latin typeface="Arial" pitchFamily="34" charset="0"/>
                <a:cs typeface="Arial" pitchFamily="34" charset="0"/>
              </a:rPr>
              <a:t>đoán</a:t>
            </a:r>
            <a:endParaRPr lang="en-US" dirty="0" smtClean="0">
              <a:latin typeface="Arial" pitchFamily="34" charset="0"/>
              <a:cs typeface="Arial" pitchFamily="34" charset="0"/>
            </a:endParaRPr>
          </a:p>
          <a:p>
            <a:pPr lvl="1" algn="just"/>
            <a:r>
              <a:rPr lang="en-US" dirty="0" err="1" smtClean="0">
                <a:latin typeface="Arial" pitchFamily="34" charset="0"/>
                <a:cs typeface="Arial" pitchFamily="34" charset="0"/>
              </a:rPr>
              <a:t>Kết</a:t>
            </a:r>
            <a:r>
              <a:rPr lang="en-US" dirty="0" smtClean="0">
                <a:latin typeface="Arial" pitchFamily="34" charset="0"/>
                <a:cs typeface="Arial" pitchFamily="34" charset="0"/>
              </a:rPr>
              <a:t> </a:t>
            </a:r>
            <a:r>
              <a:rPr lang="en-US" dirty="0" err="1" smtClean="0">
                <a:latin typeface="Arial" pitchFamily="34" charset="0"/>
                <a:cs typeface="Arial" pitchFamily="34" charset="0"/>
              </a:rPr>
              <a:t>quả</a:t>
            </a:r>
            <a:r>
              <a:rPr lang="en-US" dirty="0" smtClean="0">
                <a:latin typeface="Arial" pitchFamily="34" charset="0"/>
                <a:cs typeface="Arial" pitchFamily="34" charset="0"/>
              </a:rPr>
              <a:t> 2 test </a:t>
            </a:r>
            <a:r>
              <a:rPr lang="en-US" dirty="0" err="1" smtClean="0">
                <a:latin typeface="Arial" pitchFamily="34" charset="0"/>
                <a:cs typeface="Arial" pitchFamily="34" charset="0"/>
              </a:rPr>
              <a:t>không</a:t>
            </a:r>
            <a:r>
              <a:rPr lang="en-US" dirty="0" smtClean="0">
                <a:latin typeface="Arial" pitchFamily="34" charset="0"/>
                <a:cs typeface="Arial" pitchFamily="34" charset="0"/>
              </a:rPr>
              <a:t> </a:t>
            </a:r>
            <a:r>
              <a:rPr lang="en-US" dirty="0" err="1" smtClean="0">
                <a:latin typeface="Arial" pitchFamily="34" charset="0"/>
                <a:cs typeface="Arial" pitchFamily="34" charset="0"/>
              </a:rPr>
              <a:t>giống</a:t>
            </a:r>
            <a:r>
              <a:rPr lang="en-US" dirty="0" smtClean="0">
                <a:latin typeface="Arial" pitchFamily="34" charset="0"/>
                <a:cs typeface="Arial" pitchFamily="34" charset="0"/>
              </a:rPr>
              <a:t> </a:t>
            </a:r>
            <a:r>
              <a:rPr lang="en-US" dirty="0" err="1" smtClean="0">
                <a:latin typeface="Arial" pitchFamily="34" charset="0"/>
                <a:cs typeface="Arial" pitchFamily="34" charset="0"/>
              </a:rPr>
              <a:t>nhau</a:t>
            </a:r>
            <a:r>
              <a:rPr lang="en-US" dirty="0" smtClean="0">
                <a:latin typeface="Arial" pitchFamily="34" charset="0"/>
                <a:cs typeface="Arial" pitchFamily="34" charset="0"/>
              </a:rPr>
              <a:t> =&gt; </a:t>
            </a:r>
            <a:r>
              <a:rPr lang="en-US" dirty="0" err="1" smtClean="0">
                <a:latin typeface="Arial" pitchFamily="34" charset="0"/>
                <a:cs typeface="Arial" pitchFamily="34" charset="0"/>
              </a:rPr>
              <a:t>cần</a:t>
            </a:r>
            <a:r>
              <a:rPr lang="en-US" dirty="0" smtClean="0">
                <a:latin typeface="Arial" pitchFamily="34" charset="0"/>
                <a:cs typeface="Arial" pitchFamily="34" charset="0"/>
              </a:rPr>
              <a:t> </a:t>
            </a:r>
            <a:r>
              <a:rPr lang="en-US" dirty="0" err="1" smtClean="0">
                <a:latin typeface="Arial" pitchFamily="34" charset="0"/>
                <a:cs typeface="Arial" pitchFamily="34" charset="0"/>
              </a:rPr>
              <a:t>chỉ</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test </a:t>
            </a:r>
            <a:r>
              <a:rPr lang="en-US" dirty="0" err="1" smtClean="0">
                <a:latin typeface="Arial" pitchFamily="34" charset="0"/>
                <a:cs typeface="Arial" pitchFamily="34" charset="0"/>
              </a:rPr>
              <a:t>không</a:t>
            </a:r>
            <a:r>
              <a:rPr lang="en-US" dirty="0" smtClean="0">
                <a:latin typeface="Arial" pitchFamily="34" charset="0"/>
                <a:cs typeface="Arial" pitchFamily="34" charset="0"/>
              </a:rPr>
              <a:t> </a:t>
            </a:r>
            <a:r>
              <a:rPr lang="en-US" dirty="0" err="1" smtClean="0">
                <a:latin typeface="Arial" pitchFamily="34" charset="0"/>
                <a:cs typeface="Arial" pitchFamily="34" charset="0"/>
              </a:rPr>
              <a:t>xâm</a:t>
            </a:r>
            <a:r>
              <a:rPr lang="en-US" dirty="0" smtClean="0">
                <a:latin typeface="Arial" pitchFamily="34" charset="0"/>
                <a:cs typeface="Arial" pitchFamily="34" charset="0"/>
              </a:rPr>
              <a:t> </a:t>
            </a:r>
            <a:r>
              <a:rPr lang="en-US" dirty="0" err="1" smtClean="0">
                <a:latin typeface="Arial" pitchFamily="34" charset="0"/>
                <a:cs typeface="Arial" pitchFamily="34" charset="0"/>
              </a:rPr>
              <a:t>nhập</a:t>
            </a:r>
            <a:r>
              <a:rPr lang="en-US" dirty="0" smtClean="0">
                <a:latin typeface="Arial" pitchFamily="34" charset="0"/>
                <a:cs typeface="Arial" pitchFamily="34" charset="0"/>
              </a:rPr>
              <a:t> (test </a:t>
            </a:r>
            <a:r>
              <a:rPr lang="en-US" dirty="0" err="1" smtClean="0">
                <a:latin typeface="Arial" pitchFamily="34" charset="0"/>
                <a:cs typeface="Arial" pitchFamily="34" charset="0"/>
              </a:rPr>
              <a:t>thở</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test </a:t>
            </a:r>
            <a:r>
              <a:rPr lang="en-US" dirty="0" err="1" smtClean="0">
                <a:latin typeface="Arial" pitchFamily="34" charset="0"/>
                <a:cs typeface="Arial" pitchFamily="34" charset="0"/>
              </a:rPr>
              <a:t>phân</a:t>
            </a:r>
            <a:r>
              <a:rPr lang="en-US" dirty="0" smtClean="0">
                <a:latin typeface="Arial" pitchFamily="34" charset="0"/>
                <a:cs typeface="Arial" pitchFamily="34" charset="0"/>
              </a:rPr>
              <a:t>)</a:t>
            </a:r>
          </a:p>
          <a:p>
            <a:pPr lvl="1" algn="just"/>
            <a:r>
              <a:rPr lang="en-US" dirty="0" err="1" smtClean="0">
                <a:latin typeface="Arial" pitchFamily="34" charset="0"/>
                <a:cs typeface="Arial" pitchFamily="34" charset="0"/>
              </a:rPr>
              <a:t>Nếu</a:t>
            </a:r>
            <a:r>
              <a:rPr lang="en-US" dirty="0" smtClean="0">
                <a:latin typeface="Arial" pitchFamily="34" charset="0"/>
                <a:cs typeface="Arial" pitchFamily="34" charset="0"/>
              </a:rPr>
              <a:t> </a:t>
            </a:r>
            <a:r>
              <a:rPr lang="en-US" dirty="0" err="1" smtClean="0">
                <a:latin typeface="Arial" pitchFamily="34" charset="0"/>
                <a:cs typeface="Arial" pitchFamily="34" charset="0"/>
              </a:rPr>
              <a:t>chỉ</a:t>
            </a:r>
            <a:r>
              <a:rPr lang="en-US" dirty="0" smtClean="0">
                <a:latin typeface="Arial" pitchFamily="34" charset="0"/>
                <a:cs typeface="Arial" pitchFamily="34" charset="0"/>
              </a:rPr>
              <a:t> </a:t>
            </a:r>
            <a:r>
              <a:rPr lang="en-US" dirty="0" err="1" smtClean="0">
                <a:latin typeface="Arial" pitchFamily="34" charset="0"/>
                <a:cs typeface="Arial" pitchFamily="34" charset="0"/>
              </a:rPr>
              <a:t>có</a:t>
            </a:r>
            <a:r>
              <a:rPr lang="en-US" dirty="0" smtClean="0">
                <a:latin typeface="Arial" pitchFamily="34" charset="0"/>
                <a:cs typeface="Arial" pitchFamily="34" charset="0"/>
              </a:rPr>
              <a:t> 1 </a:t>
            </a:r>
            <a:r>
              <a:rPr lang="en-US" dirty="0" err="1" smtClean="0">
                <a:latin typeface="Arial" pitchFamily="34" charset="0"/>
                <a:cs typeface="Arial" pitchFamily="34" charset="0"/>
              </a:rPr>
              <a:t>kết</a:t>
            </a:r>
            <a:r>
              <a:rPr lang="en-US" dirty="0" smtClean="0">
                <a:latin typeface="Arial" pitchFamily="34" charset="0"/>
                <a:cs typeface="Arial" pitchFamily="34" charset="0"/>
              </a:rPr>
              <a:t> </a:t>
            </a:r>
            <a:r>
              <a:rPr lang="en-US" dirty="0" err="1" smtClean="0">
                <a:latin typeface="Arial" pitchFamily="34" charset="0"/>
                <a:cs typeface="Arial" pitchFamily="34" charset="0"/>
              </a:rPr>
              <a:t>quả</a:t>
            </a:r>
            <a:r>
              <a:rPr lang="en-US" dirty="0" smtClean="0">
                <a:latin typeface="Arial" pitchFamily="34" charset="0"/>
                <a:cs typeface="Arial" pitchFamily="34" charset="0"/>
              </a:rPr>
              <a:t> </a:t>
            </a:r>
            <a:r>
              <a:rPr lang="en-US" dirty="0" err="1" smtClean="0">
                <a:latin typeface="Arial" pitchFamily="34" charset="0"/>
                <a:cs typeface="Arial" pitchFamily="34" charset="0"/>
              </a:rPr>
              <a:t>dương</a:t>
            </a:r>
            <a:r>
              <a:rPr lang="en-US" dirty="0" smtClean="0">
                <a:latin typeface="Arial" pitchFamily="34" charset="0"/>
                <a:cs typeface="Arial" pitchFamily="34" charset="0"/>
              </a:rPr>
              <a:t> </a:t>
            </a:r>
            <a:r>
              <a:rPr lang="en-US" dirty="0" err="1" smtClean="0">
                <a:latin typeface="Arial" pitchFamily="34" charset="0"/>
                <a:cs typeface="Arial" pitchFamily="34" charset="0"/>
              </a:rPr>
              <a:t>tính</a:t>
            </a:r>
            <a:r>
              <a:rPr lang="en-US" dirty="0" smtClean="0">
                <a:latin typeface="Arial" pitchFamily="34" charset="0"/>
                <a:cs typeface="Arial" pitchFamily="34" charset="0"/>
              </a:rPr>
              <a:t> (</a:t>
            </a:r>
            <a:r>
              <a:rPr lang="en-US" dirty="0" err="1" smtClean="0">
                <a:latin typeface="Arial" pitchFamily="34" charset="0"/>
                <a:cs typeface="Arial" pitchFamily="34" charset="0"/>
              </a:rPr>
              <a:t>nuôi</a:t>
            </a:r>
            <a:r>
              <a:rPr lang="en-US" dirty="0" smtClean="0">
                <a:latin typeface="Arial" pitchFamily="34" charset="0"/>
                <a:cs typeface="Arial" pitchFamily="34" charset="0"/>
              </a:rPr>
              <a:t> </a:t>
            </a:r>
            <a:r>
              <a:rPr lang="en-US" dirty="0" err="1" smtClean="0">
                <a:latin typeface="Arial" pitchFamily="34" charset="0"/>
                <a:cs typeface="Arial" pitchFamily="34" charset="0"/>
              </a:rPr>
              <a:t>cấy</a:t>
            </a:r>
            <a:r>
              <a:rPr lang="en-US" dirty="0" smtClean="0">
                <a:latin typeface="Arial" pitchFamily="34" charset="0"/>
                <a:cs typeface="Arial" pitchFamily="34" charset="0"/>
              </a:rPr>
              <a:t>/</a:t>
            </a:r>
            <a:r>
              <a:rPr lang="en-US" dirty="0" err="1" smtClean="0">
                <a:latin typeface="Arial" pitchFamily="34" charset="0"/>
                <a:cs typeface="Arial" pitchFamily="34" charset="0"/>
              </a:rPr>
              <a:t>mô</a:t>
            </a:r>
            <a:r>
              <a:rPr lang="en-US" dirty="0" smtClean="0">
                <a:latin typeface="Arial" pitchFamily="34" charset="0"/>
                <a:cs typeface="Arial" pitchFamily="34" charset="0"/>
              </a:rPr>
              <a:t> </a:t>
            </a:r>
            <a:r>
              <a:rPr lang="en-US" dirty="0" err="1" smtClean="0">
                <a:latin typeface="Arial" pitchFamily="34" charset="0"/>
                <a:cs typeface="Arial" pitchFamily="34" charset="0"/>
              </a:rPr>
              <a:t>bệnh</a:t>
            </a:r>
            <a:r>
              <a:rPr lang="en-US" dirty="0" smtClean="0">
                <a:latin typeface="Arial" pitchFamily="34" charset="0"/>
                <a:cs typeface="Arial" pitchFamily="34" charset="0"/>
              </a:rPr>
              <a:t> </a:t>
            </a:r>
            <a:r>
              <a:rPr lang="en-US" dirty="0" err="1" smtClean="0">
                <a:latin typeface="Arial" pitchFamily="34" charset="0"/>
                <a:cs typeface="Arial" pitchFamily="34" charset="0"/>
              </a:rPr>
              <a:t>học</a:t>
            </a:r>
            <a:r>
              <a:rPr lang="en-US" dirty="0" smtClean="0">
                <a:latin typeface="Arial" pitchFamily="34" charset="0"/>
                <a:cs typeface="Arial" pitchFamily="34" charset="0"/>
              </a:rPr>
              <a:t> (+))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loét</a:t>
            </a:r>
            <a:r>
              <a:rPr lang="en-US" dirty="0" smtClean="0">
                <a:latin typeface="Arial" pitchFamily="34" charset="0"/>
                <a:cs typeface="Arial" pitchFamily="34" charset="0"/>
              </a:rPr>
              <a:t> </a:t>
            </a:r>
            <a:r>
              <a:rPr lang="en-US" dirty="0" err="1" smtClean="0">
                <a:latin typeface="Arial" pitchFamily="34" charset="0"/>
                <a:cs typeface="Arial" pitchFamily="34" charset="0"/>
              </a:rPr>
              <a:t>chảy</a:t>
            </a:r>
            <a:r>
              <a:rPr lang="en-US" dirty="0" smtClean="0">
                <a:latin typeface="Arial" pitchFamily="34" charset="0"/>
                <a:cs typeface="Arial" pitchFamily="34" charset="0"/>
              </a:rPr>
              <a:t> </a:t>
            </a:r>
            <a:r>
              <a:rPr lang="en-US" dirty="0" err="1" smtClean="0">
                <a:latin typeface="Arial" pitchFamily="34" charset="0"/>
                <a:cs typeface="Arial" pitchFamily="34" charset="0"/>
              </a:rPr>
              <a:t>máu</a:t>
            </a:r>
            <a:r>
              <a:rPr lang="en-US" dirty="0" smtClean="0">
                <a:latin typeface="Arial" pitchFamily="34" charset="0"/>
                <a:cs typeface="Arial" pitchFamily="34" charset="0"/>
              </a:rPr>
              <a:t>  =&gt;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thể</a:t>
            </a:r>
            <a:r>
              <a:rPr lang="en-US" dirty="0" smtClean="0">
                <a:latin typeface="Arial" pitchFamily="34" charset="0"/>
                <a:cs typeface="Arial" pitchFamily="34" charset="0"/>
              </a:rPr>
              <a:t> </a:t>
            </a:r>
            <a:r>
              <a:rPr lang="en-US" dirty="0" err="1" smtClean="0">
                <a:latin typeface="Arial" pitchFamily="34" charset="0"/>
                <a:cs typeface="Arial" pitchFamily="34" charset="0"/>
              </a:rPr>
              <a:t>bắt</a:t>
            </a:r>
            <a:r>
              <a:rPr lang="en-US" dirty="0" smtClean="0">
                <a:latin typeface="Arial" pitchFamily="34" charset="0"/>
                <a:cs typeface="Arial" pitchFamily="34" charset="0"/>
              </a:rPr>
              <a:t> </a:t>
            </a:r>
            <a:r>
              <a:rPr lang="en-US" dirty="0" err="1" smtClean="0">
                <a:latin typeface="Arial" pitchFamily="34" charset="0"/>
                <a:cs typeface="Arial" pitchFamily="34" charset="0"/>
              </a:rPr>
              <a:t>đầu</a:t>
            </a:r>
            <a:r>
              <a:rPr lang="en-US" dirty="0" smtClean="0">
                <a:latin typeface="Arial" pitchFamily="34" charset="0"/>
                <a:cs typeface="Arial" pitchFamily="34" charset="0"/>
              </a:rPr>
              <a:t> </a:t>
            </a:r>
            <a:r>
              <a:rPr lang="en-US" dirty="0" err="1" smtClean="0">
                <a:latin typeface="Arial" pitchFamily="34" charset="0"/>
                <a:cs typeface="Arial" pitchFamily="34" charset="0"/>
              </a:rPr>
              <a:t>liệu</a:t>
            </a:r>
            <a:r>
              <a:rPr lang="en-US" dirty="0" smtClean="0">
                <a:latin typeface="Arial" pitchFamily="34" charset="0"/>
                <a:cs typeface="Arial" pitchFamily="34" charset="0"/>
              </a:rPr>
              <a:t> </a:t>
            </a:r>
            <a:r>
              <a:rPr lang="en-US" dirty="0" err="1" smtClean="0">
                <a:latin typeface="Arial" pitchFamily="34" charset="0"/>
                <a:cs typeface="Arial" pitchFamily="34" charset="0"/>
              </a:rPr>
              <a:t>pháp</a:t>
            </a:r>
            <a:r>
              <a:rPr lang="en-US" dirty="0" smtClean="0">
                <a:latin typeface="Arial" pitchFamily="34" charset="0"/>
                <a:cs typeface="Arial" pitchFamily="34" charset="0"/>
              </a:rPr>
              <a:t> KS </a:t>
            </a:r>
            <a:r>
              <a:rPr lang="en-US" dirty="0" err="1" smtClean="0">
                <a:latin typeface="Arial" pitchFamily="34" charset="0"/>
                <a:cs typeface="Arial" pitchFamily="34" charset="0"/>
              </a:rPr>
              <a:t>diệt</a:t>
            </a:r>
            <a:r>
              <a:rPr lang="en-US" dirty="0" smtClean="0">
                <a:latin typeface="Arial" pitchFamily="34" charset="0"/>
                <a:cs typeface="Arial" pitchFamily="34" charset="0"/>
              </a:rPr>
              <a:t> HP</a:t>
            </a:r>
          </a:p>
          <a:p>
            <a:pPr algn="just"/>
            <a:r>
              <a:rPr lang="en-US" sz="2400" dirty="0" smtClean="0">
                <a:latin typeface="Arial" pitchFamily="34" charset="0"/>
                <a:cs typeface="Arial" pitchFamily="34" charset="0"/>
              </a:rPr>
              <a:t>Meta-analysis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thấy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nhạy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test </a:t>
            </a:r>
            <a:r>
              <a:rPr lang="en-US" sz="2400" dirty="0" err="1" smtClean="0">
                <a:latin typeface="Arial" pitchFamily="34" charset="0"/>
                <a:cs typeface="Arial" pitchFamily="34" charset="0"/>
              </a:rPr>
              <a:t>chẩn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hợp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loét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chảy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máu</a:t>
            </a:r>
            <a:r>
              <a:rPr lang="en-US" sz="2400" dirty="0" smtClean="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rmAutofit/>
          </a:bodyPr>
          <a:lstStyle/>
          <a:p>
            <a:pPr algn="ctr"/>
            <a:r>
              <a:rPr lang="en-US" sz="4000" b="1" dirty="0" smtClean="0">
                <a:latin typeface="Arial" pitchFamily="34" charset="0"/>
                <a:cs typeface="Arial" pitchFamily="34" charset="0"/>
              </a:rPr>
              <a:t>KHUYẾN CÁO 8 - 9</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304800" y="1600200"/>
            <a:ext cx="8458200" cy="4525963"/>
          </a:xfrm>
        </p:spPr>
        <p:txBody>
          <a:bodyPr>
            <a:noAutofit/>
          </a:bodyPr>
          <a:lstStyle/>
          <a:p>
            <a:pPr algn="just">
              <a:spcBef>
                <a:spcPts val="600"/>
              </a:spcBef>
              <a:spcAft>
                <a:spcPts val="600"/>
              </a:spcAft>
            </a:pPr>
            <a:r>
              <a:rPr lang="en-US" sz="2400" b="1" dirty="0" err="1" smtClean="0">
                <a:latin typeface="Arial" pitchFamily="34" charset="0"/>
                <a:cs typeface="Arial" pitchFamily="34" charset="0"/>
              </a:rPr>
              <a:t>Khuyến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cáo</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số</a:t>
            </a:r>
            <a:r>
              <a:rPr lang="en-US" sz="2400" b="1" dirty="0" smtClean="0">
                <a:latin typeface="Arial" pitchFamily="34" charset="0"/>
                <a:cs typeface="Arial" pitchFamily="34" charset="0"/>
              </a:rPr>
              <a:t> 8: </a:t>
            </a:r>
            <a:r>
              <a:rPr lang="en-US" sz="2400" dirty="0" smtClean="0">
                <a:latin typeface="Arial" pitchFamily="34" charset="0"/>
                <a:cs typeface="Arial" pitchFamily="34" charset="0"/>
              </a:rPr>
              <a:t>Test </a:t>
            </a:r>
            <a:r>
              <a:rPr lang="en-US" sz="2400" dirty="0" err="1" smtClean="0">
                <a:latin typeface="Arial" pitchFamily="34" charset="0"/>
                <a:cs typeface="Arial" pitchFamily="34" charset="0"/>
              </a:rPr>
              <a:t>thở</a:t>
            </a:r>
            <a:r>
              <a:rPr lang="en-US" sz="2400" dirty="0" smtClean="0">
                <a:latin typeface="Arial" pitchFamily="34" charset="0"/>
                <a:cs typeface="Arial" pitchFamily="34" charset="0"/>
              </a:rPr>
              <a:t> </a:t>
            </a:r>
            <a:r>
              <a:rPr lang="en-US" sz="2400" baseline="30000" dirty="0" smtClean="0">
                <a:latin typeface="Arial" pitchFamily="34" charset="0"/>
                <a:cs typeface="Arial" pitchFamily="34" charset="0"/>
              </a:rPr>
              <a:t>13</a:t>
            </a:r>
            <a:r>
              <a:rPr lang="en-US" sz="2400" dirty="0" smtClean="0">
                <a:latin typeface="Arial" pitchFamily="34" charset="0"/>
                <a:cs typeface="Arial" pitchFamily="34" charset="0"/>
              </a:rPr>
              <a:t>C-UBT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test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đáng</a:t>
            </a:r>
            <a:r>
              <a:rPr lang="en-US" sz="2400" dirty="0" smtClean="0">
                <a:latin typeface="Arial" pitchFamily="34" charset="0"/>
                <a:cs typeface="Arial" pitchFamily="34" charset="0"/>
              </a:rPr>
              <a:t> tin </a:t>
            </a:r>
            <a:r>
              <a:rPr lang="en-US" sz="2400" dirty="0" err="1" smtClean="0">
                <a:latin typeface="Arial" pitchFamily="34" charset="0"/>
                <a:cs typeface="Arial" pitchFamily="34" charset="0"/>
              </a:rPr>
              <a:t>cậy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diệt</a:t>
            </a:r>
            <a:r>
              <a:rPr lang="en-US" sz="2400" dirty="0" smtClean="0">
                <a:latin typeface="Arial" pitchFamily="34" charset="0"/>
                <a:cs typeface="Arial" pitchFamily="34" charset="0"/>
              </a:rPr>
              <a:t> </a:t>
            </a:r>
            <a:r>
              <a:rPr lang="en-US" sz="2400" i="1" dirty="0" smtClean="0">
                <a:latin typeface="Arial" pitchFamily="34" charset="0"/>
                <a:cs typeface="Arial" pitchFamily="34" charset="0"/>
              </a:rPr>
              <a:t>H. pylori</a:t>
            </a:r>
            <a:r>
              <a:rPr lang="en-US" sz="2400" dirty="0" smtClean="0">
                <a:latin typeface="Arial" pitchFamily="34" charset="0"/>
                <a:cs typeface="Arial" pitchFamily="34" charset="0"/>
              </a:rPr>
              <a:t> </a:t>
            </a:r>
          </a:p>
          <a:p>
            <a:pPr algn="just">
              <a:spcBef>
                <a:spcPts val="600"/>
              </a:spcBef>
              <a:spcAft>
                <a:spcPts val="600"/>
              </a:spcAft>
              <a:buNone/>
            </a:pPr>
            <a:r>
              <a:rPr lang="en-US" sz="2400" i="1" dirty="0" smtClean="0">
                <a:latin typeface="Arial" pitchFamily="34" charset="0"/>
                <a:cs typeface="Arial" pitchFamily="34" charset="0"/>
              </a:rPr>
              <a:t>	</a:t>
            </a: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thống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nhất</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94% (A+ 67%, A 20%, A- 7%, D- 6%)</a:t>
            </a:r>
          </a:p>
          <a:p>
            <a:pPr algn="just">
              <a:spcBef>
                <a:spcPts val="600"/>
              </a:spcBef>
              <a:spcAft>
                <a:spcPts val="600"/>
              </a:spcAft>
              <a:buNone/>
            </a:pPr>
            <a:r>
              <a:rPr lang="en-US" sz="2400" dirty="0" smtClean="0">
                <a:latin typeface="Arial" pitchFamily="34" charset="0"/>
                <a:cs typeface="Arial" pitchFamily="34" charset="0"/>
              </a:rPr>
              <a:t>	</a:t>
            </a: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bằng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chứng</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Cao</a:t>
            </a:r>
          </a:p>
          <a:p>
            <a:pPr algn="just">
              <a:spcBef>
                <a:spcPts val="600"/>
              </a:spcBef>
              <a:spcAft>
                <a:spcPts val="600"/>
              </a:spcAft>
            </a:pPr>
            <a:r>
              <a:rPr lang="en-US" sz="2400" b="1" dirty="0" err="1" smtClean="0">
                <a:latin typeface="Arial" pitchFamily="34" charset="0"/>
                <a:cs typeface="Arial" pitchFamily="34" charset="0"/>
              </a:rPr>
              <a:t>Khuyến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cáo</a:t>
            </a:r>
            <a:r>
              <a:rPr lang="en-US" sz="2400" b="1" dirty="0" smtClean="0">
                <a:latin typeface="Arial" pitchFamily="34" charset="0"/>
                <a:cs typeface="Arial" pitchFamily="34" charset="0"/>
              </a:rPr>
              <a:t> 9: </a:t>
            </a:r>
            <a:r>
              <a:rPr lang="en-US" sz="2400" dirty="0" smtClean="0">
                <a:latin typeface="Arial" pitchFamily="34" charset="0"/>
                <a:cs typeface="Arial" pitchFamily="34" charset="0"/>
              </a:rPr>
              <a:t>Test ELISA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nguyên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lượng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test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đáng</a:t>
            </a:r>
            <a:r>
              <a:rPr lang="en-US" sz="2400" dirty="0" smtClean="0">
                <a:latin typeface="Arial" pitchFamily="34" charset="0"/>
                <a:cs typeface="Arial" pitchFamily="34" charset="0"/>
              </a:rPr>
              <a:t> tin </a:t>
            </a:r>
            <a:r>
              <a:rPr lang="en-US" sz="2400" dirty="0" err="1" smtClean="0">
                <a:latin typeface="Arial" pitchFamily="34" charset="0"/>
                <a:cs typeface="Arial" pitchFamily="34" charset="0"/>
              </a:rPr>
              <a:t>cậy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diệt</a:t>
            </a:r>
            <a:r>
              <a:rPr lang="en-US" sz="2400" dirty="0" smtClean="0">
                <a:latin typeface="Arial" pitchFamily="34" charset="0"/>
                <a:cs typeface="Arial" pitchFamily="34" charset="0"/>
              </a:rPr>
              <a:t> </a:t>
            </a:r>
            <a:r>
              <a:rPr lang="en-US" sz="2400" i="1" dirty="0" smtClean="0">
                <a:latin typeface="Arial" pitchFamily="34" charset="0"/>
                <a:cs typeface="Arial" pitchFamily="34" charset="0"/>
              </a:rPr>
              <a:t>H. pylori </a:t>
            </a:r>
          </a:p>
          <a:p>
            <a:pPr algn="just">
              <a:spcBef>
                <a:spcPts val="600"/>
              </a:spcBef>
              <a:spcAft>
                <a:spcPts val="600"/>
              </a:spcAft>
              <a:buNone/>
            </a:pPr>
            <a:r>
              <a:rPr lang="en-US" sz="2400" dirty="0" smtClean="0">
                <a:latin typeface="Arial" pitchFamily="34" charset="0"/>
                <a:cs typeface="Arial" pitchFamily="34" charset="0"/>
              </a:rPr>
              <a:t>	 </a:t>
            </a: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thống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nhất</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86%(A+ 21%, A 29%, A- 36%, D 7%, D- 7%)</a:t>
            </a:r>
          </a:p>
          <a:p>
            <a:pPr algn="just">
              <a:spcBef>
                <a:spcPts val="600"/>
              </a:spcBef>
              <a:spcAft>
                <a:spcPts val="600"/>
              </a:spcAft>
              <a:buNone/>
            </a:pPr>
            <a:r>
              <a:rPr lang="en-US" sz="2400" dirty="0">
                <a:latin typeface="Arial" pitchFamily="34" charset="0"/>
                <a:cs typeface="Arial" pitchFamily="34" charset="0"/>
              </a:rPr>
              <a:t>	</a:t>
            </a:r>
            <a:r>
              <a:rPr lang="en-US" sz="2400" dirty="0" smtClean="0">
                <a:latin typeface="Arial" pitchFamily="34" charset="0"/>
                <a:cs typeface="Arial" pitchFamily="34" charset="0"/>
              </a:rPr>
              <a:t> </a:t>
            </a: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bằng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chứng</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bình</a:t>
            </a:r>
            <a:endParaRPr lang="en-US" sz="2400" dirty="0" smtClean="0">
              <a:latin typeface="Arial" pitchFamily="34" charset="0"/>
              <a:cs typeface="Arial" pitchFamily="34" charset="0"/>
            </a:endParaRPr>
          </a:p>
          <a:p>
            <a:pPr algn="just">
              <a:spcBef>
                <a:spcPts val="600"/>
              </a:spcBef>
              <a:spcAft>
                <a:spcPts val="600"/>
              </a:spcAft>
              <a:buNone/>
            </a:pPr>
            <a:r>
              <a:rPr lang="en-US" sz="2400" i="1" dirty="0" smtClean="0">
                <a:latin typeface="Arial" pitchFamily="34" charset="0"/>
                <a:cs typeface="Arial" pitchFamily="34" charset="0"/>
              </a:rPr>
              <a:t>	</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4000" b="1" dirty="0" smtClean="0">
                <a:latin typeface="Arial" pitchFamily="34" charset="0"/>
                <a:cs typeface="Arial" pitchFamily="34" charset="0"/>
              </a:rPr>
              <a:t>BÀN LUẬN KHUYẾN CÁO 8 - 9</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304800" y="1143000"/>
            <a:ext cx="8382000" cy="5410200"/>
          </a:xfrm>
        </p:spPr>
        <p:txBody>
          <a:bodyPr>
            <a:noAutofit/>
          </a:bodyPr>
          <a:lstStyle/>
          <a:p>
            <a:pPr algn="just">
              <a:spcBef>
                <a:spcPts val="600"/>
              </a:spcBef>
              <a:spcAft>
                <a:spcPts val="600"/>
              </a:spcAft>
            </a:pPr>
            <a:r>
              <a:rPr lang="en-US" sz="2400" dirty="0" smtClean="0">
                <a:latin typeface="Arial" pitchFamily="34" charset="0"/>
                <a:cs typeface="Arial" pitchFamily="34" charset="0"/>
              </a:rPr>
              <a:t>Test </a:t>
            </a:r>
            <a:r>
              <a:rPr lang="en-US" sz="2400" dirty="0" err="1" smtClean="0">
                <a:latin typeface="Arial" pitchFamily="34" charset="0"/>
                <a:cs typeface="Arial" pitchFamily="34" charset="0"/>
              </a:rPr>
              <a:t>thở</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lượng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em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chẩn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endParaRPr lang="en-US" sz="2400" dirty="0" smtClean="0">
              <a:latin typeface="Arial" pitchFamily="34" charset="0"/>
              <a:cs typeface="Arial" pitchFamily="34" charset="0"/>
            </a:endParaRPr>
          </a:p>
          <a:p>
            <a:pPr algn="just">
              <a:spcBef>
                <a:spcPts val="600"/>
              </a:spcBef>
              <a:spcAft>
                <a:spcPts val="600"/>
              </a:spcAft>
            </a:pPr>
            <a:r>
              <a:rPr lang="en-US" sz="2400" dirty="0" err="1" smtClean="0">
                <a:latin typeface="Arial" pitchFamily="34" charset="0"/>
                <a:cs typeface="Arial" pitchFamily="34" charset="0"/>
              </a:rPr>
              <a:t>Quy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test </a:t>
            </a:r>
            <a:r>
              <a:rPr lang="en-US" sz="2400" dirty="0" err="1" smtClean="0">
                <a:latin typeface="Arial" pitchFamily="34" charset="0"/>
                <a:cs typeface="Arial" pitchFamily="34" charset="0"/>
              </a:rPr>
              <a:t>thở</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nhỏ</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Nhịn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ăn</a:t>
            </a:r>
            <a:r>
              <a:rPr lang="en-US" sz="2400" dirty="0" smtClean="0">
                <a:latin typeface="Arial" pitchFamily="34" charset="0"/>
                <a:cs typeface="Arial" pitchFamily="34" charset="0"/>
              </a:rPr>
              <a:t> =&gt; </a:t>
            </a:r>
            <a:r>
              <a:rPr lang="en-US" sz="2400" dirty="0" err="1" smtClean="0">
                <a:latin typeface="Arial" pitchFamily="34" charset="0"/>
                <a:cs typeface="Arial" pitchFamily="34" charset="0"/>
              </a:rPr>
              <a:t>Uống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dung </a:t>
            </a:r>
            <a:r>
              <a:rPr lang="en-US" sz="2400" dirty="0" err="1" smtClean="0">
                <a:latin typeface="Arial" pitchFamily="34" charset="0"/>
                <a:cs typeface="Arial" pitchFamily="34" charset="0"/>
              </a:rPr>
              <a:t>dịch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tính</a:t>
            </a:r>
            <a:r>
              <a:rPr lang="en-US" sz="2400" dirty="0" smtClean="0">
                <a:latin typeface="Arial" pitchFamily="34" charset="0"/>
                <a:cs typeface="Arial" pitchFamily="34" charset="0"/>
              </a:rPr>
              <a:t> acid (</a:t>
            </a:r>
            <a:r>
              <a:rPr lang="en-US" sz="2400" dirty="0" err="1" smtClean="0">
                <a:latin typeface="Arial" pitchFamily="34" charset="0"/>
                <a:cs typeface="Arial" pitchFamily="34" charset="0"/>
              </a:rPr>
              <a:t>hoạt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men </a:t>
            </a:r>
            <a:r>
              <a:rPr lang="en-US" sz="2400" dirty="0" err="1" smtClean="0">
                <a:latin typeface="Arial" pitchFamily="34" charset="0"/>
                <a:cs typeface="Arial" pitchFamily="34" charset="0"/>
              </a:rPr>
              <a:t>urease</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môi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trường</a:t>
            </a:r>
            <a:r>
              <a:rPr lang="en-US" sz="2400" dirty="0" smtClean="0">
                <a:latin typeface="Arial" pitchFamily="34" charset="0"/>
                <a:cs typeface="Arial" pitchFamily="34" charset="0"/>
              </a:rPr>
              <a:t> acid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=&gt; </a:t>
            </a:r>
            <a:r>
              <a:rPr lang="en-US" sz="2400" dirty="0" err="1" smtClean="0">
                <a:latin typeface="Arial" pitchFamily="34" charset="0"/>
                <a:cs typeface="Arial" pitchFamily="34" charset="0"/>
              </a:rPr>
              <a:t>Uống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hủy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dung </a:t>
            </a:r>
            <a:r>
              <a:rPr lang="en-US" sz="2400" dirty="0" err="1" smtClean="0">
                <a:latin typeface="Arial" pitchFamily="34" charset="0"/>
                <a:cs typeface="Arial" pitchFamily="34" charset="0"/>
              </a:rPr>
              <a:t>dịch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thuốc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bởi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vi </a:t>
            </a:r>
            <a:r>
              <a:rPr lang="en-US" sz="2400" dirty="0" err="1" smtClean="0">
                <a:latin typeface="Arial" pitchFamily="34" charset="0"/>
                <a:cs typeface="Arial" pitchFamily="34" charset="0"/>
              </a:rPr>
              <a:t>khuẩn</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ruột</a:t>
            </a:r>
            <a:r>
              <a:rPr lang="en-US" sz="2400" dirty="0" smtClean="0">
                <a:latin typeface="Arial" pitchFamily="34" charset="0"/>
                <a:cs typeface="Arial" pitchFamily="34" charset="0"/>
              </a:rPr>
              <a:t>  =&gt;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test </a:t>
            </a:r>
            <a:r>
              <a:rPr lang="en-US" sz="2400" dirty="0" err="1" smtClean="0">
                <a:latin typeface="Arial" pitchFamily="34" charset="0"/>
                <a:cs typeface="Arial" pitchFamily="34" charset="0"/>
              </a:rPr>
              <a:t>thở</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hơn</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dưới</a:t>
            </a:r>
            <a:r>
              <a:rPr lang="en-US" sz="2400" dirty="0" smtClean="0">
                <a:latin typeface="Arial" pitchFamily="34" charset="0"/>
                <a:cs typeface="Arial" pitchFamily="34" charset="0"/>
              </a:rPr>
              <a:t> 6 </a:t>
            </a:r>
            <a:r>
              <a:rPr lang="en-US" sz="2400" dirty="0" err="1" smtClean="0">
                <a:latin typeface="Arial" pitchFamily="34" charset="0"/>
                <a:cs typeface="Arial" pitchFamily="34" charset="0"/>
              </a:rPr>
              <a:t>tuổi</a:t>
            </a:r>
            <a:endParaRPr lang="en-US" sz="2400" dirty="0" smtClean="0">
              <a:latin typeface="Arial" pitchFamily="34" charset="0"/>
              <a:cs typeface="Arial" pitchFamily="34" charset="0"/>
            </a:endParaRPr>
          </a:p>
          <a:p>
            <a:pPr algn="just">
              <a:spcBef>
                <a:spcPts val="600"/>
              </a:spcBef>
              <a:spcAft>
                <a:spcPts val="600"/>
              </a:spcAft>
            </a:pPr>
            <a:r>
              <a:rPr lang="en-US" sz="2400" dirty="0" smtClean="0">
                <a:latin typeface="Arial" pitchFamily="34" charset="0"/>
                <a:cs typeface="Arial" pitchFamily="34" charset="0"/>
              </a:rPr>
              <a:t>Test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2 </a:t>
            </a:r>
            <a:r>
              <a:rPr lang="en-US" sz="2400" dirty="0" err="1" smtClean="0">
                <a:latin typeface="Arial" pitchFamily="34" charset="0"/>
                <a:cs typeface="Arial" pitchFamily="34" charset="0"/>
              </a:rPr>
              <a:t>loại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dòng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dòng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đó</a:t>
            </a:r>
            <a:r>
              <a:rPr lang="en-US" sz="2400" dirty="0" smtClean="0">
                <a:latin typeface="Arial" pitchFamily="34" charset="0"/>
                <a:cs typeface="Arial" pitchFamily="34" charset="0"/>
              </a:rPr>
              <a:t> test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dòng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đương</a:t>
            </a:r>
            <a:r>
              <a:rPr lang="en-US" sz="2400" dirty="0" smtClean="0">
                <a:latin typeface="Arial" pitchFamily="34" charset="0"/>
                <a:cs typeface="Arial" pitchFamily="34" charset="0"/>
              </a:rPr>
              <a:t> test </a:t>
            </a:r>
            <a:r>
              <a:rPr lang="en-US" sz="2400" dirty="0" err="1" smtClean="0">
                <a:latin typeface="Arial" pitchFamily="34" charset="0"/>
                <a:cs typeface="Arial" pitchFamily="34" charset="0"/>
              </a:rPr>
              <a:t>thở</a:t>
            </a:r>
            <a:endParaRPr lang="en-US" sz="2400" dirty="0" smtClean="0">
              <a:latin typeface="Arial" pitchFamily="34" charset="0"/>
              <a:cs typeface="Arial" pitchFamily="34" charset="0"/>
            </a:endParaRPr>
          </a:p>
          <a:p>
            <a:pPr algn="just">
              <a:spcBef>
                <a:spcPts val="600"/>
              </a:spcBef>
              <a:spcAft>
                <a:spcPts val="600"/>
              </a:spcAft>
            </a:pP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test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bj</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ảnh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hưởng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bởi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tuổi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biệt</a:t>
            </a:r>
            <a:r>
              <a:rPr lang="en-US" sz="2400" dirty="0" smtClean="0">
                <a:latin typeface="Arial" pitchFamily="34" charset="0"/>
                <a:cs typeface="Arial" pitchFamily="34" charset="0"/>
              </a:rPr>
              <a:t> so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lớn</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rmAutofit/>
          </a:bodyPr>
          <a:lstStyle/>
          <a:p>
            <a:pPr algn="ctr"/>
            <a:r>
              <a:rPr lang="en-US" sz="4000" b="1" dirty="0" smtClean="0">
                <a:latin typeface="Arial" pitchFamily="34" charset="0"/>
                <a:cs typeface="Arial" pitchFamily="34" charset="0"/>
              </a:rPr>
              <a:t>KHUYẾN CÁO 10 - 11</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304800" y="1600200"/>
            <a:ext cx="8458200" cy="4525963"/>
          </a:xfrm>
        </p:spPr>
        <p:txBody>
          <a:bodyPr>
            <a:noAutofit/>
          </a:bodyPr>
          <a:lstStyle/>
          <a:p>
            <a:pPr algn="just">
              <a:spcBef>
                <a:spcPts val="600"/>
              </a:spcBef>
              <a:spcAft>
                <a:spcPts val="600"/>
              </a:spcAft>
            </a:pPr>
            <a:r>
              <a:rPr lang="en-US" sz="2400" b="1" dirty="0" err="1" smtClean="0">
                <a:latin typeface="Arial" pitchFamily="34" charset="0"/>
                <a:cs typeface="Arial" pitchFamily="34" charset="0"/>
              </a:rPr>
              <a:t>Khuyến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cáo</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số</a:t>
            </a:r>
            <a:r>
              <a:rPr lang="en-US" sz="2400" b="1" dirty="0" smtClean="0">
                <a:latin typeface="Arial" pitchFamily="34" charset="0"/>
                <a:cs typeface="Arial" pitchFamily="34" charset="0"/>
              </a:rPr>
              <a:t> 10: </a:t>
            </a:r>
            <a:r>
              <a:rPr lang="en-US" sz="2400" dirty="0" smtClean="0">
                <a:latin typeface="Arial" pitchFamily="34" charset="0"/>
                <a:cs typeface="Arial" pitchFamily="34" charset="0"/>
              </a:rPr>
              <a:t>Test </a:t>
            </a:r>
            <a:r>
              <a:rPr lang="en-US" sz="2400" dirty="0" err="1" smtClean="0">
                <a:latin typeface="Arial" pitchFamily="34" charset="0"/>
                <a:cs typeface="Arial" pitchFamily="34" charset="0"/>
              </a:rPr>
              <a:t>tìm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IgG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IgA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kháng</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máu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huyết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thanh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tiểu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đáng</a:t>
            </a:r>
            <a:r>
              <a:rPr lang="en-US" sz="2400" dirty="0" smtClean="0">
                <a:latin typeface="Arial" pitchFamily="34" charset="0"/>
                <a:cs typeface="Arial" pitchFamily="34" charset="0"/>
              </a:rPr>
              <a:t> tin </a:t>
            </a:r>
            <a:r>
              <a:rPr lang="en-US" sz="2400" dirty="0" err="1" smtClean="0">
                <a:latin typeface="Arial" pitchFamily="34" charset="0"/>
                <a:cs typeface="Arial" pitchFamily="34" charset="0"/>
              </a:rPr>
              <a:t>cậy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áp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lâm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sàng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chẩn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a:t>
            </a:r>
          </a:p>
          <a:p>
            <a:pPr algn="just">
              <a:spcBef>
                <a:spcPts val="600"/>
              </a:spcBef>
              <a:spcAft>
                <a:spcPts val="600"/>
              </a:spcAft>
              <a:buNone/>
            </a:pPr>
            <a:r>
              <a:rPr lang="en-US" sz="2400" i="1" dirty="0" smtClean="0">
                <a:latin typeface="Arial" pitchFamily="34" charset="0"/>
                <a:cs typeface="Arial" pitchFamily="34" charset="0"/>
              </a:rPr>
              <a:t>	</a:t>
            </a: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thống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nhất</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87% (A+ 53%, A 20%, A- 13%, D- 7%, D 7%)</a:t>
            </a:r>
          </a:p>
          <a:p>
            <a:pPr algn="just">
              <a:spcBef>
                <a:spcPts val="600"/>
              </a:spcBef>
              <a:spcAft>
                <a:spcPts val="600"/>
              </a:spcAft>
              <a:buNone/>
            </a:pPr>
            <a:r>
              <a:rPr lang="en-US" sz="2400" dirty="0" smtClean="0">
                <a:latin typeface="Arial" pitchFamily="34" charset="0"/>
                <a:cs typeface="Arial" pitchFamily="34" charset="0"/>
              </a:rPr>
              <a:t>	</a:t>
            </a: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bằng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chứng</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Cao</a:t>
            </a:r>
          </a:p>
          <a:p>
            <a:pPr algn="just">
              <a:spcBef>
                <a:spcPts val="600"/>
              </a:spcBef>
              <a:spcAft>
                <a:spcPts val="600"/>
              </a:spcAft>
            </a:pPr>
            <a:r>
              <a:rPr lang="en-US" sz="2400" b="1" dirty="0" err="1" smtClean="0">
                <a:latin typeface="Arial" pitchFamily="34" charset="0"/>
                <a:cs typeface="Arial" pitchFamily="34" charset="0"/>
              </a:rPr>
              <a:t>Khuyến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cáo</a:t>
            </a:r>
            <a:r>
              <a:rPr lang="en-US" sz="2400" b="1" dirty="0" smtClean="0">
                <a:latin typeface="Arial" pitchFamily="34" charset="0"/>
                <a:cs typeface="Arial" pitchFamily="34" charset="0"/>
              </a:rPr>
              <a:t> 11: </a:t>
            </a:r>
            <a:r>
              <a:rPr lang="en-US" sz="2400" dirty="0" err="1" smtClean="0">
                <a:latin typeface="Arial" pitchFamily="34" charset="0"/>
                <a:cs typeface="Arial" pitchFamily="34" charset="0"/>
              </a:rPr>
              <a:t>Sinh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hoặc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test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nhập</a:t>
            </a:r>
            <a:r>
              <a:rPr lang="en-US" sz="2400" dirty="0" smtClean="0">
                <a:latin typeface="Arial" pitchFamily="34" charset="0"/>
                <a:cs typeface="Arial" pitchFamily="34" charset="0"/>
              </a:rPr>
              <a:t> (test </a:t>
            </a:r>
            <a:r>
              <a:rPr lang="en-US" sz="2400" dirty="0" err="1" smtClean="0">
                <a:latin typeface="Arial" pitchFamily="34" charset="0"/>
                <a:cs typeface="Arial" pitchFamily="34" charset="0"/>
              </a:rPr>
              <a:t>thở</a:t>
            </a:r>
            <a:r>
              <a:rPr lang="en-US" sz="2400" dirty="0" smtClean="0">
                <a:latin typeface="Arial" pitchFamily="34" charset="0"/>
                <a:cs typeface="Arial" pitchFamily="34" charset="0"/>
              </a:rPr>
              <a:t>, test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ngừng</a:t>
            </a:r>
            <a:r>
              <a:rPr lang="en-US" sz="2400" dirty="0" smtClean="0">
                <a:latin typeface="Arial" pitchFamily="34" charset="0"/>
                <a:cs typeface="Arial" pitchFamily="34" charset="0"/>
              </a:rPr>
              <a:t> PPI </a:t>
            </a:r>
            <a:r>
              <a:rPr lang="en-US" sz="2400" b="1" dirty="0" smtClean="0">
                <a:latin typeface="Arial" pitchFamily="34" charset="0"/>
                <a:cs typeface="Arial" pitchFamily="34" charset="0"/>
              </a:rPr>
              <a:t>≥ </a:t>
            </a:r>
            <a:r>
              <a:rPr lang="en-US" sz="2400" dirty="0" smtClean="0">
                <a:latin typeface="Arial" pitchFamily="34" charset="0"/>
                <a:cs typeface="Arial" pitchFamily="34" charset="0"/>
              </a:rPr>
              <a:t>2 </a:t>
            </a:r>
            <a:r>
              <a:rPr lang="en-US" sz="2400" dirty="0" err="1" smtClean="0">
                <a:latin typeface="Arial" pitchFamily="34" charset="0"/>
                <a:cs typeface="Arial" pitchFamily="34" charset="0"/>
              </a:rPr>
              <a:t>tuần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ngừng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sinh</a:t>
            </a:r>
            <a:r>
              <a:rPr lang="en-US" sz="2400" dirty="0" smtClean="0">
                <a:latin typeface="Arial" pitchFamily="34" charset="0"/>
                <a:cs typeface="Arial" pitchFamily="34" charset="0"/>
              </a:rPr>
              <a:t> </a:t>
            </a:r>
            <a:r>
              <a:rPr lang="en-US" sz="2400" b="1" dirty="0" smtClean="0">
                <a:latin typeface="Arial" pitchFamily="34" charset="0"/>
                <a:cs typeface="Arial" pitchFamily="34" charset="0"/>
              </a:rPr>
              <a:t>≥ </a:t>
            </a:r>
            <a:r>
              <a:rPr lang="en-US" sz="2400" dirty="0" smtClean="0">
                <a:latin typeface="Arial" pitchFamily="34" charset="0"/>
                <a:cs typeface="Arial" pitchFamily="34" charset="0"/>
              </a:rPr>
              <a:t>4 </a:t>
            </a:r>
            <a:r>
              <a:rPr lang="en-US" sz="2400" dirty="0" err="1" smtClean="0">
                <a:latin typeface="Arial" pitchFamily="34" charset="0"/>
                <a:cs typeface="Arial" pitchFamily="34" charset="0"/>
              </a:rPr>
              <a:t>tuần</a:t>
            </a:r>
            <a:endParaRPr lang="en-US" sz="2400" dirty="0" smtClean="0">
              <a:latin typeface="Arial" pitchFamily="34" charset="0"/>
              <a:cs typeface="Arial" pitchFamily="34" charset="0"/>
            </a:endParaRPr>
          </a:p>
          <a:p>
            <a:pPr algn="just">
              <a:spcBef>
                <a:spcPts val="600"/>
              </a:spcBef>
              <a:spcAft>
                <a:spcPts val="600"/>
              </a:spcAft>
              <a:buNone/>
            </a:pPr>
            <a:r>
              <a:rPr lang="en-US" sz="2400" dirty="0" smtClean="0">
                <a:latin typeface="Arial" pitchFamily="34" charset="0"/>
                <a:cs typeface="Arial" pitchFamily="34" charset="0"/>
              </a:rPr>
              <a:t>	 </a:t>
            </a: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thống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nhất</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100% (A+ 47%, A 40%, A- 13%)</a:t>
            </a:r>
          </a:p>
          <a:p>
            <a:pPr algn="just">
              <a:spcBef>
                <a:spcPts val="600"/>
              </a:spcBef>
              <a:spcAft>
                <a:spcPts val="600"/>
              </a:spcAft>
              <a:buNone/>
            </a:pPr>
            <a:r>
              <a:rPr lang="en-US" sz="2400" dirty="0">
                <a:latin typeface="Arial" pitchFamily="34" charset="0"/>
                <a:cs typeface="Arial" pitchFamily="34" charset="0"/>
              </a:rPr>
              <a:t>	</a:t>
            </a:r>
            <a:r>
              <a:rPr lang="en-US" sz="2400" dirty="0" smtClean="0">
                <a:latin typeface="Arial" pitchFamily="34" charset="0"/>
                <a:cs typeface="Arial" pitchFamily="34" charset="0"/>
              </a:rPr>
              <a:t> </a:t>
            </a: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bằng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chứng</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Cao</a:t>
            </a:r>
            <a:endParaRPr lang="en-US" sz="2400" b="1" dirty="0" smtClean="0">
              <a:latin typeface="Arial" pitchFamily="34" charset="0"/>
              <a:cs typeface="Arial" pitchFamily="34" charset="0"/>
            </a:endParaRPr>
          </a:p>
          <a:p>
            <a:pPr algn="just">
              <a:spcBef>
                <a:spcPts val="600"/>
              </a:spcBef>
              <a:spcAft>
                <a:spcPts val="600"/>
              </a:spcAft>
              <a:buNone/>
            </a:pPr>
            <a:endParaRPr lang="en-US" sz="2400" i="1" dirty="0" smtClean="0">
              <a:latin typeface="Arial" pitchFamily="34" charset="0"/>
              <a:cs typeface="Arial" pitchFamily="34" charset="0"/>
            </a:endParaRPr>
          </a:p>
          <a:p>
            <a:pPr algn="just">
              <a:spcBef>
                <a:spcPts val="600"/>
              </a:spcBef>
              <a:spcAft>
                <a:spcPts val="600"/>
              </a:spcAft>
              <a:buNone/>
            </a:pPr>
            <a:r>
              <a:rPr lang="en-US" sz="2400" i="1" dirty="0" smtClean="0">
                <a:latin typeface="Arial" pitchFamily="34" charset="0"/>
                <a:cs typeface="Arial" pitchFamily="34" charset="0"/>
              </a:rPr>
              <a:t>	</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4000" b="1" dirty="0" smtClean="0">
                <a:latin typeface="Arial" pitchFamily="34" charset="0"/>
                <a:cs typeface="Arial" pitchFamily="34" charset="0"/>
              </a:rPr>
              <a:t>BÀN LUẬN KHUYẾN CÁO 10 - 11</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304800" y="1143000"/>
            <a:ext cx="8382000" cy="5410200"/>
          </a:xfrm>
        </p:spPr>
        <p:txBody>
          <a:bodyPr>
            <a:noAutofit/>
          </a:bodyPr>
          <a:lstStyle/>
          <a:p>
            <a:pPr algn="just">
              <a:spcBef>
                <a:spcPts val="600"/>
              </a:spcBef>
              <a:spcAft>
                <a:spcPts val="600"/>
              </a:spcAft>
            </a:pP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nhậy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test </a:t>
            </a:r>
            <a:r>
              <a:rPr lang="en-US" sz="2400" dirty="0" err="1" smtClean="0">
                <a:latin typeface="Arial" pitchFamily="34" charset="0"/>
                <a:cs typeface="Arial" pitchFamily="34" charset="0"/>
              </a:rPr>
              <a:t>dựa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nồng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lớn</a:t>
            </a:r>
            <a:endParaRPr lang="en-US" sz="2400" dirty="0" smtClean="0">
              <a:latin typeface="Arial" pitchFamily="34" charset="0"/>
              <a:cs typeface="Arial" pitchFamily="34" charset="0"/>
            </a:endParaRPr>
          </a:p>
          <a:p>
            <a:pPr algn="just">
              <a:spcBef>
                <a:spcPts val="600"/>
              </a:spcBef>
              <a:spcAft>
                <a:spcPts val="600"/>
              </a:spcAft>
            </a:pPr>
            <a:r>
              <a:rPr lang="en-US" sz="2400" dirty="0" err="1" smtClean="0">
                <a:latin typeface="Arial" pitchFamily="34" charset="0"/>
                <a:cs typeface="Arial" pitchFamily="34" charset="0"/>
              </a:rPr>
              <a:t>IgG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vẫn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tháng</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vài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nhiễm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trùng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quyết</a:t>
            </a:r>
            <a:r>
              <a:rPr lang="en-US" sz="2400" dirty="0" smtClean="0">
                <a:latin typeface="Arial" pitchFamily="34" charset="0"/>
                <a:cs typeface="Arial" pitchFamily="34" charset="0"/>
              </a:rPr>
              <a:t> =&gt;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khuyến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lâm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sàng</a:t>
            </a:r>
            <a:endParaRPr lang="en-US" sz="2400" dirty="0" smtClean="0">
              <a:latin typeface="Arial" pitchFamily="34" charset="0"/>
              <a:cs typeface="Arial" pitchFamily="34" charset="0"/>
            </a:endParaRPr>
          </a:p>
          <a:p>
            <a:pPr algn="just">
              <a:spcBef>
                <a:spcPts val="600"/>
              </a:spcBef>
              <a:spcAft>
                <a:spcPts val="600"/>
              </a:spcAft>
            </a:pPr>
            <a:r>
              <a:rPr lang="en-US" sz="2400" dirty="0" err="1" smtClean="0">
                <a:latin typeface="Arial" pitchFamily="34" charset="0"/>
                <a:cs typeface="Arial" pitchFamily="34" charset="0"/>
              </a:rPr>
              <a:t>Nồng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thay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đổi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theo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tuổi</a:t>
            </a:r>
            <a:r>
              <a:rPr lang="en-US" sz="2400" dirty="0" smtClean="0">
                <a:latin typeface="Arial" pitchFamily="34" charset="0"/>
                <a:cs typeface="Arial" pitchFamily="34" charset="0"/>
              </a:rPr>
              <a:t> =&gt;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nhạy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thấp</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nhỏ</a:t>
            </a:r>
            <a:r>
              <a:rPr lang="en-US" sz="2400" dirty="0" smtClean="0">
                <a:latin typeface="Arial" pitchFamily="34" charset="0"/>
                <a:cs typeface="Arial" pitchFamily="34" charset="0"/>
              </a:rPr>
              <a:t>:</a:t>
            </a:r>
          </a:p>
          <a:p>
            <a:pPr lvl="1" algn="just">
              <a:spcBef>
                <a:spcPts val="600"/>
              </a:spcBef>
              <a:spcAft>
                <a:spcPts val="600"/>
              </a:spcAft>
            </a:pPr>
            <a:r>
              <a:rPr lang="en-US" dirty="0" err="1" smtClean="0">
                <a:latin typeface="Arial" pitchFamily="34" charset="0"/>
                <a:cs typeface="Arial" pitchFamily="34" charset="0"/>
              </a:rPr>
              <a:t>IgA</a:t>
            </a:r>
            <a:r>
              <a:rPr lang="en-US" dirty="0" smtClean="0">
                <a:latin typeface="Arial" pitchFamily="34" charset="0"/>
                <a:cs typeface="Arial" pitchFamily="34" charset="0"/>
              </a:rPr>
              <a:t> </a:t>
            </a:r>
            <a:r>
              <a:rPr lang="en-US" dirty="0" err="1" smtClean="0">
                <a:latin typeface="Arial" pitchFamily="34" charset="0"/>
                <a:cs typeface="Arial" pitchFamily="34" charset="0"/>
              </a:rPr>
              <a:t>chỉ</a:t>
            </a:r>
            <a:r>
              <a:rPr lang="en-US" dirty="0" smtClean="0">
                <a:latin typeface="Arial" pitchFamily="34" charset="0"/>
                <a:cs typeface="Arial" pitchFamily="34" charset="0"/>
              </a:rPr>
              <a:t> </a:t>
            </a:r>
            <a:r>
              <a:rPr lang="en-US" dirty="0" err="1" smtClean="0">
                <a:latin typeface="Arial" pitchFamily="34" charset="0"/>
                <a:cs typeface="Arial" pitchFamily="34" charset="0"/>
              </a:rPr>
              <a:t>dương</a:t>
            </a:r>
            <a:r>
              <a:rPr lang="en-US" dirty="0" smtClean="0">
                <a:latin typeface="Arial" pitchFamily="34" charset="0"/>
                <a:cs typeface="Arial" pitchFamily="34" charset="0"/>
              </a:rPr>
              <a:t> </a:t>
            </a:r>
            <a:r>
              <a:rPr lang="en-US" dirty="0" err="1" smtClean="0">
                <a:latin typeface="Arial" pitchFamily="34" charset="0"/>
                <a:cs typeface="Arial" pitchFamily="34" charset="0"/>
              </a:rPr>
              <a:t>tính</a:t>
            </a:r>
            <a:r>
              <a:rPr lang="en-US" dirty="0" smtClean="0">
                <a:latin typeface="Arial" pitchFamily="34" charset="0"/>
                <a:cs typeface="Arial" pitchFamily="34" charset="0"/>
              </a:rPr>
              <a:t> ở 20 – 50% </a:t>
            </a:r>
            <a:r>
              <a:rPr lang="en-US" dirty="0" err="1" smtClean="0">
                <a:latin typeface="Arial" pitchFamily="34" charset="0"/>
                <a:cs typeface="Arial" pitchFamily="34" charset="0"/>
              </a:rPr>
              <a:t>trẻ</a:t>
            </a:r>
            <a:r>
              <a:rPr lang="en-US" dirty="0" smtClean="0">
                <a:latin typeface="Arial" pitchFamily="34" charset="0"/>
                <a:cs typeface="Arial" pitchFamily="34" charset="0"/>
              </a:rPr>
              <a:t> </a:t>
            </a:r>
            <a:r>
              <a:rPr lang="en-US" dirty="0" err="1" smtClean="0">
                <a:latin typeface="Arial" pitchFamily="34" charset="0"/>
                <a:cs typeface="Arial" pitchFamily="34" charset="0"/>
              </a:rPr>
              <a:t>nhiễm</a:t>
            </a:r>
            <a:r>
              <a:rPr lang="en-US" dirty="0" smtClean="0">
                <a:latin typeface="Arial" pitchFamily="34" charset="0"/>
                <a:cs typeface="Arial" pitchFamily="34" charset="0"/>
              </a:rPr>
              <a:t> HP</a:t>
            </a:r>
          </a:p>
          <a:p>
            <a:pPr lvl="1" algn="just">
              <a:spcBef>
                <a:spcPts val="600"/>
              </a:spcBef>
              <a:spcAft>
                <a:spcPts val="600"/>
              </a:spcAft>
            </a:pPr>
            <a:r>
              <a:rPr lang="en-US" dirty="0" err="1" smtClean="0">
                <a:latin typeface="Arial" pitchFamily="34" charset="0"/>
                <a:cs typeface="Arial" pitchFamily="34" charset="0"/>
              </a:rPr>
              <a:t>IgG</a:t>
            </a:r>
            <a:r>
              <a:rPr lang="en-US" dirty="0" smtClean="0">
                <a:latin typeface="Arial" pitchFamily="34" charset="0"/>
                <a:cs typeface="Arial" pitchFamily="34" charset="0"/>
              </a:rPr>
              <a:t>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độ</a:t>
            </a:r>
            <a:r>
              <a:rPr lang="en-US" dirty="0" smtClean="0">
                <a:latin typeface="Arial" pitchFamily="34" charset="0"/>
                <a:cs typeface="Arial" pitchFamily="34" charset="0"/>
              </a:rPr>
              <a:t> </a:t>
            </a:r>
            <a:r>
              <a:rPr lang="en-US" dirty="0" err="1" smtClean="0">
                <a:latin typeface="Arial" pitchFamily="34" charset="0"/>
                <a:cs typeface="Arial" pitchFamily="34" charset="0"/>
              </a:rPr>
              <a:t>nhậy</a:t>
            </a:r>
            <a:r>
              <a:rPr lang="en-US" dirty="0" smtClean="0">
                <a:latin typeface="Arial" pitchFamily="34" charset="0"/>
                <a:cs typeface="Arial" pitchFamily="34" charset="0"/>
              </a:rPr>
              <a:t> </a:t>
            </a:r>
            <a:r>
              <a:rPr lang="en-US" dirty="0" err="1" smtClean="0">
                <a:latin typeface="Arial" pitchFamily="34" charset="0"/>
                <a:cs typeface="Arial" pitchFamily="34" charset="0"/>
              </a:rPr>
              <a:t>tốt</a:t>
            </a:r>
            <a:r>
              <a:rPr lang="en-US" dirty="0" smtClean="0">
                <a:latin typeface="Arial" pitchFamily="34" charset="0"/>
                <a:cs typeface="Arial" pitchFamily="34" charset="0"/>
              </a:rPr>
              <a:t> </a:t>
            </a:r>
            <a:r>
              <a:rPr lang="en-US" dirty="0" err="1" smtClean="0">
                <a:latin typeface="Arial" pitchFamily="34" charset="0"/>
                <a:cs typeface="Arial" pitchFamily="34" charset="0"/>
              </a:rPr>
              <a:t>hơn</a:t>
            </a:r>
            <a:r>
              <a:rPr lang="en-US" dirty="0" smtClean="0">
                <a:latin typeface="Arial" pitchFamily="34" charset="0"/>
                <a:cs typeface="Arial" pitchFamily="34" charset="0"/>
              </a:rPr>
              <a:t> </a:t>
            </a:r>
            <a:r>
              <a:rPr lang="en-US" dirty="0" err="1" smtClean="0">
                <a:latin typeface="Arial" pitchFamily="34" charset="0"/>
                <a:cs typeface="Arial" pitchFamily="34" charset="0"/>
              </a:rPr>
              <a:t>IgA</a:t>
            </a:r>
            <a:r>
              <a:rPr lang="en-US" dirty="0" smtClean="0">
                <a:latin typeface="Arial" pitchFamily="34" charset="0"/>
                <a:cs typeface="Arial" pitchFamily="34" charset="0"/>
              </a:rPr>
              <a:t> </a:t>
            </a:r>
            <a:r>
              <a:rPr lang="en-US" dirty="0" err="1" smtClean="0">
                <a:latin typeface="Arial" pitchFamily="34" charset="0"/>
                <a:cs typeface="Arial" pitchFamily="34" charset="0"/>
              </a:rPr>
              <a:t>nhưng</a:t>
            </a:r>
            <a:r>
              <a:rPr lang="en-US" dirty="0" smtClean="0">
                <a:latin typeface="Arial" pitchFamily="34" charset="0"/>
                <a:cs typeface="Arial" pitchFamily="34" charset="0"/>
              </a:rPr>
              <a:t> </a:t>
            </a:r>
            <a:r>
              <a:rPr lang="en-US" dirty="0" err="1" smtClean="0">
                <a:latin typeface="Arial" pitchFamily="34" charset="0"/>
                <a:cs typeface="Arial" pitchFamily="34" charset="0"/>
              </a:rPr>
              <a:t>vẫn</a:t>
            </a:r>
            <a:r>
              <a:rPr lang="en-US" dirty="0" smtClean="0">
                <a:latin typeface="Arial" pitchFamily="34" charset="0"/>
                <a:cs typeface="Arial" pitchFamily="34" charset="0"/>
              </a:rPr>
              <a:t> </a:t>
            </a:r>
            <a:r>
              <a:rPr lang="en-US" dirty="0" err="1" smtClean="0">
                <a:latin typeface="Arial" pitchFamily="34" charset="0"/>
                <a:cs typeface="Arial" pitchFamily="34" charset="0"/>
              </a:rPr>
              <a:t>thấp</a:t>
            </a:r>
            <a:r>
              <a:rPr lang="en-US" dirty="0" smtClean="0">
                <a:latin typeface="Arial" pitchFamily="34" charset="0"/>
                <a:cs typeface="Arial" pitchFamily="34" charset="0"/>
              </a:rPr>
              <a:t> ở </a:t>
            </a:r>
            <a:r>
              <a:rPr lang="en-US" dirty="0" err="1" smtClean="0">
                <a:latin typeface="Arial" pitchFamily="34" charset="0"/>
                <a:cs typeface="Arial" pitchFamily="34" charset="0"/>
              </a:rPr>
              <a:t>trẻ</a:t>
            </a:r>
            <a:r>
              <a:rPr lang="en-US" dirty="0" smtClean="0">
                <a:latin typeface="Arial" pitchFamily="34" charset="0"/>
                <a:cs typeface="Arial" pitchFamily="34" charset="0"/>
              </a:rPr>
              <a:t> </a:t>
            </a:r>
            <a:r>
              <a:rPr lang="en-US" dirty="0" err="1" smtClean="0">
                <a:latin typeface="Arial" pitchFamily="34" charset="0"/>
                <a:cs typeface="Arial" pitchFamily="34" charset="0"/>
              </a:rPr>
              <a:t>em</a:t>
            </a:r>
            <a:r>
              <a:rPr lang="en-US" dirty="0" smtClean="0">
                <a:latin typeface="Arial" pitchFamily="34" charset="0"/>
                <a:cs typeface="Arial" pitchFamily="34" charset="0"/>
              </a:rPr>
              <a:t> so </a:t>
            </a:r>
            <a:r>
              <a:rPr lang="en-US" dirty="0" err="1" smtClean="0">
                <a:latin typeface="Arial" pitchFamily="34" charset="0"/>
                <a:cs typeface="Arial" pitchFamily="34" charset="0"/>
              </a:rPr>
              <a:t>với</a:t>
            </a:r>
            <a:r>
              <a:rPr lang="en-US" dirty="0" smtClean="0">
                <a:latin typeface="Arial" pitchFamily="34" charset="0"/>
                <a:cs typeface="Arial" pitchFamily="34" charset="0"/>
              </a:rPr>
              <a:t> </a:t>
            </a:r>
            <a:r>
              <a:rPr lang="en-US" dirty="0" err="1" smtClean="0">
                <a:latin typeface="Arial" pitchFamily="34" charset="0"/>
                <a:cs typeface="Arial" pitchFamily="34" charset="0"/>
              </a:rPr>
              <a:t>người</a:t>
            </a:r>
            <a:r>
              <a:rPr lang="en-US" dirty="0" smtClean="0">
                <a:latin typeface="Arial" pitchFamily="34" charset="0"/>
                <a:cs typeface="Arial" pitchFamily="34" charset="0"/>
              </a:rPr>
              <a:t> </a:t>
            </a:r>
            <a:r>
              <a:rPr lang="en-US" dirty="0" err="1" smtClean="0">
                <a:latin typeface="Arial" pitchFamily="34" charset="0"/>
                <a:cs typeface="Arial" pitchFamily="34" charset="0"/>
              </a:rPr>
              <a:t>lớn</a:t>
            </a:r>
            <a:endParaRPr lang="en-US" dirty="0" smtClean="0">
              <a:latin typeface="Arial" pitchFamily="34" charset="0"/>
              <a:cs typeface="Arial" pitchFamily="34" charset="0"/>
            </a:endParaRPr>
          </a:p>
          <a:p>
            <a:pPr algn="just">
              <a:spcBef>
                <a:spcPts val="600"/>
              </a:spcBef>
              <a:spcAft>
                <a:spcPts val="600"/>
              </a:spcAft>
            </a:pPr>
            <a:r>
              <a:rPr lang="en-US" sz="2400" dirty="0" err="1" smtClean="0">
                <a:latin typeface="Arial" pitchFamily="34" charset="0"/>
                <a:cs typeface="Arial" pitchFamily="34" charset="0"/>
              </a:rPr>
              <a:t>Kháng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thuốc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tiết</a:t>
            </a:r>
            <a:r>
              <a:rPr lang="en-US" sz="2400" dirty="0" smtClean="0">
                <a:latin typeface="Arial" pitchFamily="34" charset="0"/>
                <a:cs typeface="Arial" pitchFamily="34" charset="0"/>
              </a:rPr>
              <a:t>  acid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test </a:t>
            </a:r>
            <a:r>
              <a:rPr lang="en-US" sz="2400" dirty="0" err="1" smtClean="0">
                <a:latin typeface="Arial" pitchFamily="34" charset="0"/>
                <a:cs typeface="Arial" pitchFamily="34" charset="0"/>
              </a:rPr>
              <a:t>âm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a:t>
            </a:r>
            <a:r>
              <a:rPr lang="en-US" sz="2400" dirty="0" smtClean="0">
                <a:latin typeface="Arial" pitchFamily="34" charset="0"/>
                <a:cs typeface="Arial" pitchFamily="34" charset="0"/>
              </a:rPr>
              <a:t>  do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lượng</a:t>
            </a:r>
            <a:r>
              <a:rPr lang="en-US" sz="2400" dirty="0" smtClean="0">
                <a:latin typeface="Arial" pitchFamily="34" charset="0"/>
                <a:cs typeface="Arial" pitchFamily="34" charset="0"/>
              </a:rPr>
              <a:t> vi </a:t>
            </a:r>
            <a:r>
              <a:rPr lang="en-US" sz="2400" dirty="0" err="1" smtClean="0">
                <a:latin typeface="Arial" pitchFamily="34" charset="0"/>
                <a:cs typeface="Arial" pitchFamily="34" charset="0"/>
              </a:rPr>
              <a:t>khuẩn</a:t>
            </a:r>
            <a:r>
              <a:rPr lang="en-US" sz="2400" dirty="0" smtClean="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514600"/>
            <a:ext cx="7772400" cy="1470025"/>
          </a:xfrm>
        </p:spPr>
        <p:txBody>
          <a:bodyPr>
            <a:normAutofit fontScale="90000"/>
          </a:bodyPr>
          <a:lstStyle/>
          <a:p>
            <a:pPr algn="ct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nào</a:t>
            </a:r>
            <a:r>
              <a:rPr lang="en-US" dirty="0" smtClean="0">
                <a:latin typeface="Arial" pitchFamily="34" charset="0"/>
                <a:cs typeface="Arial" pitchFamily="34" charset="0"/>
              </a:rPr>
              <a:t> </a:t>
            </a:r>
            <a:r>
              <a:rPr lang="en-US" dirty="0" err="1" smtClean="0">
                <a:latin typeface="Arial" pitchFamily="34" charset="0"/>
                <a:cs typeface="Arial" pitchFamily="34" charset="0"/>
              </a:rPr>
              <a:t>nên</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điều</a:t>
            </a:r>
            <a:r>
              <a:rPr lang="en-US" dirty="0" smtClean="0">
                <a:latin typeface="Arial" pitchFamily="34" charset="0"/>
                <a:cs typeface="Arial" pitchFamily="34" charset="0"/>
              </a:rPr>
              <a:t> </a:t>
            </a:r>
            <a:r>
              <a:rPr lang="en-US" dirty="0" err="1" smtClean="0">
                <a:latin typeface="Arial" pitchFamily="34" charset="0"/>
                <a:cs typeface="Arial" pitchFamily="34" charset="0"/>
              </a:rPr>
              <a:t>trị</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rmAutofit/>
          </a:bodyPr>
          <a:lstStyle/>
          <a:p>
            <a:pPr algn="ctr"/>
            <a:r>
              <a:rPr lang="en-US" sz="4000" b="1" dirty="0" smtClean="0">
                <a:latin typeface="Arial" pitchFamily="34" charset="0"/>
                <a:cs typeface="Arial" pitchFamily="34" charset="0"/>
              </a:rPr>
              <a:t>KHUYẾN CÁO 12</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304800" y="1600200"/>
            <a:ext cx="8458200" cy="4525963"/>
          </a:xfrm>
        </p:spPr>
        <p:txBody>
          <a:bodyPr>
            <a:noAutofit/>
          </a:bodyPr>
          <a:lstStyle/>
          <a:p>
            <a:pPr algn="just">
              <a:spcBef>
                <a:spcPts val="600"/>
              </a:spcBef>
              <a:spcAft>
                <a:spcPts val="600"/>
              </a:spcAft>
            </a:pPr>
            <a:r>
              <a:rPr lang="en-US" sz="2400" b="1" dirty="0" err="1" smtClean="0">
                <a:latin typeface="Arial" pitchFamily="34" charset="0"/>
                <a:cs typeface="Arial" pitchFamily="34" charset="0"/>
              </a:rPr>
              <a:t>Khuyến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cáo</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số</a:t>
            </a:r>
            <a:r>
              <a:rPr lang="en-US" sz="2400" b="1" dirty="0" smtClean="0">
                <a:latin typeface="Arial" pitchFamily="34" charset="0"/>
                <a:cs typeface="Arial" pitchFamily="34" charset="0"/>
              </a:rPr>
              <a:t> 12: </a:t>
            </a:r>
            <a:r>
              <a:rPr lang="en-US" sz="2400" dirty="0" err="1" smtClean="0">
                <a:latin typeface="Arial" pitchFamily="34" charset="0"/>
                <a:cs typeface="Arial" pitchFamily="34" charset="0"/>
              </a:rPr>
              <a:t>Chỉ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diệt</a:t>
            </a:r>
            <a:r>
              <a:rPr lang="en-US" sz="2400" dirty="0" smtClean="0">
                <a:latin typeface="Arial" pitchFamily="34" charset="0"/>
                <a:cs typeface="Arial" pitchFamily="34" charset="0"/>
              </a:rPr>
              <a:t> </a:t>
            </a:r>
            <a:r>
              <a:rPr lang="en-US" sz="2400" i="1" dirty="0" smtClean="0">
                <a:latin typeface="Arial" pitchFamily="34" charset="0"/>
                <a:cs typeface="Arial" pitchFamily="34" charset="0"/>
              </a:rPr>
              <a:t>H. pylori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hợp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loét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tràng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i="1" dirty="0" smtClean="0">
                <a:latin typeface="Arial" pitchFamily="34" charset="0"/>
                <a:cs typeface="Arial" pitchFamily="34" charset="0"/>
              </a:rPr>
              <a:t>H. pylori </a:t>
            </a:r>
            <a:r>
              <a:rPr lang="en-US" sz="2400" dirty="0" smtClean="0">
                <a:latin typeface="Arial" pitchFamily="34" charset="0"/>
                <a:cs typeface="Arial" pitchFamily="34" charset="0"/>
              </a:rPr>
              <a:t>(+)</a:t>
            </a:r>
          </a:p>
          <a:p>
            <a:pPr algn="just">
              <a:spcBef>
                <a:spcPts val="600"/>
              </a:spcBef>
              <a:spcAft>
                <a:spcPts val="600"/>
              </a:spcAft>
              <a:buNone/>
            </a:pPr>
            <a:r>
              <a:rPr lang="en-US" sz="2400" i="1" dirty="0" smtClean="0">
                <a:latin typeface="Arial" pitchFamily="34" charset="0"/>
                <a:cs typeface="Arial" pitchFamily="34" charset="0"/>
              </a:rPr>
              <a:t>	</a:t>
            </a: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thống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nhất</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100% (A+ 79%, A 13%, A- 7%)</a:t>
            </a:r>
          </a:p>
          <a:p>
            <a:pPr algn="just">
              <a:spcBef>
                <a:spcPts val="600"/>
              </a:spcBef>
              <a:spcAft>
                <a:spcPts val="600"/>
              </a:spcAft>
              <a:buNone/>
            </a:pPr>
            <a:r>
              <a:rPr lang="en-US" sz="2400" dirty="0" smtClean="0">
                <a:latin typeface="Arial" pitchFamily="34" charset="0"/>
                <a:cs typeface="Arial" pitchFamily="34" charset="0"/>
              </a:rPr>
              <a:t>	</a:t>
            </a: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bằng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chứng</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Cao</a:t>
            </a:r>
          </a:p>
          <a:p>
            <a:pPr algn="just">
              <a:spcBef>
                <a:spcPts val="600"/>
              </a:spcBef>
              <a:spcAft>
                <a:spcPts val="600"/>
              </a:spcAft>
            </a:pP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cứu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lớn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thấy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ổn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loét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phòng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loét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diệt</a:t>
            </a:r>
            <a:r>
              <a:rPr lang="en-US" sz="2400" dirty="0" smtClean="0">
                <a:latin typeface="Arial" pitchFamily="34" charset="0"/>
                <a:cs typeface="Arial" pitchFamily="34" charset="0"/>
              </a:rPr>
              <a:t> HP</a:t>
            </a:r>
          </a:p>
          <a:p>
            <a:pPr algn="just">
              <a:spcBef>
                <a:spcPts val="600"/>
              </a:spcBef>
              <a:spcAft>
                <a:spcPts val="600"/>
              </a:spcAft>
            </a:pPr>
            <a:r>
              <a:rPr lang="en-US" sz="2400" dirty="0" err="1" smtClean="0">
                <a:latin typeface="Arial" pitchFamily="34" charset="0"/>
                <a:cs typeface="Arial" pitchFamily="34" charset="0"/>
              </a:rPr>
              <a:t>Tỷ</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loét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tràng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diệt</a:t>
            </a:r>
            <a:r>
              <a:rPr lang="en-US" sz="2400" dirty="0" smtClean="0">
                <a:latin typeface="Arial" pitchFamily="34" charset="0"/>
                <a:cs typeface="Arial" pitchFamily="34" charset="0"/>
              </a:rPr>
              <a:t> HP</a:t>
            </a:r>
          </a:p>
          <a:p>
            <a:pPr algn="just">
              <a:spcBef>
                <a:spcPts val="600"/>
              </a:spcBef>
              <a:spcAft>
                <a:spcPts val="600"/>
              </a:spcAft>
            </a:pPr>
            <a:r>
              <a:rPr lang="en-US" sz="2400" dirty="0" err="1" smtClean="0">
                <a:latin typeface="Arial" pitchFamily="34" charset="0"/>
                <a:cs typeface="Arial" pitchFamily="34" charset="0"/>
              </a:rPr>
              <a:t>Nên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diệt</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HP (+)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loét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sẹo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hoặc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loét</a:t>
            </a:r>
            <a:r>
              <a:rPr lang="en-US" sz="2400" dirty="0" smtClean="0">
                <a:latin typeface="Arial" pitchFamily="34" charset="0"/>
                <a:cs typeface="Arial" pitchFamily="34" charset="0"/>
              </a:rPr>
              <a:t> </a:t>
            </a:r>
          </a:p>
          <a:p>
            <a:pPr algn="just">
              <a:spcBef>
                <a:spcPts val="600"/>
              </a:spcBef>
              <a:spcAft>
                <a:spcPts val="600"/>
              </a:spcAft>
              <a:buNone/>
            </a:pPr>
            <a:endParaRPr lang="en-US" sz="2400" i="1" dirty="0" smtClean="0">
              <a:latin typeface="Arial" pitchFamily="34" charset="0"/>
              <a:cs typeface="Arial" pitchFamily="34" charset="0"/>
            </a:endParaRPr>
          </a:p>
          <a:p>
            <a:pPr algn="just">
              <a:spcBef>
                <a:spcPts val="600"/>
              </a:spcBef>
              <a:spcAft>
                <a:spcPts val="600"/>
              </a:spcAft>
              <a:buNone/>
            </a:pPr>
            <a:r>
              <a:rPr lang="en-US" sz="2400" i="1" dirty="0" smtClean="0">
                <a:latin typeface="Arial" pitchFamily="34" charset="0"/>
                <a:cs typeface="Arial" pitchFamily="34" charset="0"/>
              </a:rPr>
              <a:t>	</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rmAutofit/>
          </a:bodyPr>
          <a:lstStyle/>
          <a:p>
            <a:pPr algn="ctr"/>
            <a:r>
              <a:rPr lang="en-US" sz="4000" b="1" dirty="0" smtClean="0">
                <a:latin typeface="Arial" pitchFamily="34" charset="0"/>
                <a:cs typeface="Arial" pitchFamily="34" charset="0"/>
              </a:rPr>
              <a:t>KHUYẾN CÁO 13</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304800" y="1600200"/>
            <a:ext cx="8458200" cy="4525963"/>
          </a:xfrm>
        </p:spPr>
        <p:txBody>
          <a:bodyPr>
            <a:noAutofit/>
          </a:bodyPr>
          <a:lstStyle/>
          <a:p>
            <a:pPr algn="just">
              <a:lnSpc>
                <a:spcPct val="150000"/>
              </a:lnSpc>
              <a:spcBef>
                <a:spcPts val="600"/>
              </a:spcBef>
              <a:spcAft>
                <a:spcPts val="600"/>
              </a:spcAft>
            </a:pPr>
            <a:r>
              <a:rPr lang="en-US" sz="2400" b="1" dirty="0" err="1" smtClean="0">
                <a:latin typeface="Arial" pitchFamily="34" charset="0"/>
                <a:cs typeface="Arial" pitchFamily="34" charset="0"/>
              </a:rPr>
              <a:t>Khuyến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cáo</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số</a:t>
            </a:r>
            <a:r>
              <a:rPr lang="en-US" sz="2400" b="1" dirty="0" smtClean="0">
                <a:latin typeface="Arial" pitchFamily="34" charset="0"/>
                <a:cs typeface="Arial" pitchFamily="34" charset="0"/>
              </a:rPr>
              <a:t> 13: </a:t>
            </a: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nhiễm</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qua </a:t>
            </a:r>
            <a:r>
              <a:rPr lang="en-US" sz="2400" dirty="0" err="1" smtClean="0">
                <a:latin typeface="Arial" pitchFamily="34" charset="0"/>
                <a:cs typeface="Arial" pitchFamily="34" charset="0"/>
              </a:rPr>
              <a:t>mô</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học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nhưng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loét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tràng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nhắc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diệt</a:t>
            </a:r>
            <a:r>
              <a:rPr lang="en-US" sz="2400" dirty="0" smtClean="0">
                <a:latin typeface="Arial" pitchFamily="34" charset="0"/>
                <a:cs typeface="Arial" pitchFamily="34" charset="0"/>
              </a:rPr>
              <a:t> HP</a:t>
            </a:r>
          </a:p>
          <a:p>
            <a:pPr algn="just">
              <a:lnSpc>
                <a:spcPct val="150000"/>
              </a:lnSpc>
              <a:spcBef>
                <a:spcPts val="600"/>
              </a:spcBef>
              <a:spcAft>
                <a:spcPts val="600"/>
              </a:spcAft>
            </a:pP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thống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nhất</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79% (A+ 29%, A 50%, D- 21%)</a:t>
            </a:r>
          </a:p>
          <a:p>
            <a:pPr algn="just">
              <a:lnSpc>
                <a:spcPct val="150000"/>
              </a:lnSpc>
              <a:spcBef>
                <a:spcPts val="600"/>
              </a:spcBef>
              <a:spcAft>
                <a:spcPts val="600"/>
              </a:spcAft>
            </a:pP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bằng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chứng</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Thấp</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457200" y="3806825"/>
            <a:ext cx="8305800" cy="2319338"/>
          </a:xfrm>
        </p:spPr>
        <p:txBody>
          <a:bodyPr>
            <a:normAutofit fontScale="92500"/>
          </a:bodyPr>
          <a:lstStyle/>
          <a:p>
            <a:pPr eaLnBrk="1" hangingPunct="1">
              <a:buFontTx/>
              <a:buNone/>
            </a:pPr>
            <a:r>
              <a:rPr lang="en-US" smtClean="0">
                <a:ea typeface="MS PGothic" pitchFamily="34" charset="-128"/>
              </a:rPr>
              <a:t>	</a:t>
            </a:r>
            <a:r>
              <a:rPr lang="en-US" sz="2800" smtClean="0">
                <a:ea typeface="MS PGothic" pitchFamily="34" charset="-128"/>
              </a:rPr>
              <a:t>“</a:t>
            </a:r>
            <a:r>
              <a:rPr lang="en-US" sz="2800" smtClean="0">
                <a:latin typeface="Arial" pitchFamily="34" charset="0"/>
                <a:ea typeface="MS PGothic" pitchFamily="34" charset="-128"/>
                <a:cs typeface="Arial" pitchFamily="34" charset="0"/>
              </a:rPr>
              <a:t>Australians Barry J. Marshall and Robin Warren were awarded the 2005 Nobel Prize in medicine for showing that bacterial infection, not stress, was to blame for painful ulcers in the stomach and intestine”.</a:t>
            </a:r>
          </a:p>
          <a:p>
            <a:pPr eaLnBrk="1" hangingPunct="1">
              <a:buFontTx/>
              <a:buNone/>
            </a:pPr>
            <a:r>
              <a:rPr lang="en-US" smtClean="0">
                <a:latin typeface="Arial" pitchFamily="34" charset="0"/>
                <a:ea typeface="MS PGothic" pitchFamily="34" charset="-128"/>
                <a:cs typeface="Arial" pitchFamily="34" charset="0"/>
              </a:rPr>
              <a:t>	</a:t>
            </a:r>
            <a:r>
              <a:rPr lang="en-US" smtClean="0">
                <a:ea typeface="MS PGothic" pitchFamily="34" charset="-128"/>
              </a:rPr>
              <a:t>				</a:t>
            </a:r>
            <a:r>
              <a:rPr lang="en-US" sz="2400" i="1" smtClean="0">
                <a:ea typeface="MS PGothic" pitchFamily="34" charset="-128"/>
              </a:rPr>
              <a:t>Press comment in Australia 2005</a:t>
            </a:r>
          </a:p>
        </p:txBody>
      </p:sp>
      <p:pic>
        <p:nvPicPr>
          <p:cNvPr id="8195" name="Picture 4" descr="051013_nobel_hmed_7a.grid-6x2.jpg"/>
          <p:cNvPicPr>
            <a:picLocks noChangeAspect="1"/>
          </p:cNvPicPr>
          <p:nvPr/>
        </p:nvPicPr>
        <p:blipFill>
          <a:blip r:embed="rId2" cstate="print"/>
          <a:srcRect/>
          <a:stretch>
            <a:fillRect/>
          </a:stretch>
        </p:blipFill>
        <p:spPr bwMode="auto">
          <a:xfrm>
            <a:off x="2314575" y="539750"/>
            <a:ext cx="4514850" cy="326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rmAutofit/>
          </a:bodyPr>
          <a:lstStyle/>
          <a:p>
            <a:pPr algn="ctr"/>
            <a:r>
              <a:rPr lang="en-US" sz="4000" b="1" dirty="0" smtClean="0">
                <a:latin typeface="Arial" pitchFamily="34" charset="0"/>
                <a:cs typeface="Arial" pitchFamily="34" charset="0"/>
              </a:rPr>
              <a:t>BÀN LUẬN KHUYẾN CÁO 13</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304800" y="1371600"/>
            <a:ext cx="8458200" cy="4754563"/>
          </a:xfrm>
        </p:spPr>
        <p:txBody>
          <a:bodyPr>
            <a:noAutofit/>
          </a:bodyPr>
          <a:lstStyle/>
          <a:p>
            <a:pPr algn="just">
              <a:spcBef>
                <a:spcPts val="600"/>
              </a:spcBef>
              <a:spcAft>
                <a:spcPts val="600"/>
              </a:spcAft>
            </a:pPr>
            <a:r>
              <a:rPr lang="en-US" sz="2400" dirty="0" err="1" smtClean="0">
                <a:latin typeface="Arial" pitchFamily="34" charset="0"/>
                <a:cs typeface="Arial" pitchFamily="34" charset="0"/>
              </a:rPr>
              <a:t>Chưa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chứng</a:t>
            </a:r>
            <a:r>
              <a:rPr lang="en-US" sz="2400" dirty="0" smtClean="0">
                <a:latin typeface="Arial" pitchFamily="34" charset="0"/>
                <a:cs typeface="Arial" pitchFamily="34" charset="0"/>
              </a:rPr>
              <a:t> minh </a:t>
            </a:r>
            <a:r>
              <a:rPr lang="en-US" sz="2400" dirty="0" err="1" smtClean="0">
                <a:latin typeface="Arial" pitchFamily="34" charset="0"/>
                <a:cs typeface="Arial" pitchFamily="34" charset="0"/>
              </a:rPr>
              <a:t>mối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giữa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viêm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dày</a:t>
            </a:r>
            <a:r>
              <a:rPr lang="en-US" sz="2400" dirty="0" smtClean="0">
                <a:latin typeface="Arial" pitchFamily="34" charset="0"/>
                <a:cs typeface="Arial" pitchFamily="34" charset="0"/>
              </a:rPr>
              <a:t> do HP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loét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bụng</a:t>
            </a:r>
            <a:r>
              <a:rPr lang="en-US" sz="2400" dirty="0" smtClean="0">
                <a:latin typeface="Arial" pitchFamily="34" charset="0"/>
                <a:cs typeface="Arial" pitchFamily="34" charset="0"/>
              </a:rPr>
              <a:t> =&gt;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diệt</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bụng</a:t>
            </a:r>
            <a:endParaRPr lang="en-US" sz="2400" dirty="0" smtClean="0">
              <a:latin typeface="Arial" pitchFamily="34" charset="0"/>
              <a:cs typeface="Arial" pitchFamily="34" charset="0"/>
            </a:endParaRPr>
          </a:p>
          <a:p>
            <a:pPr algn="just">
              <a:spcBef>
                <a:spcPts val="600"/>
              </a:spcBef>
              <a:spcAft>
                <a:spcPts val="600"/>
              </a:spcAft>
            </a:pPr>
            <a:r>
              <a:rPr lang="en-US" sz="2400" dirty="0" smtClean="0">
                <a:latin typeface="Arial" pitchFamily="34" charset="0"/>
                <a:cs typeface="Arial" pitchFamily="34" charset="0"/>
              </a:rPr>
              <a:t>HP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tràng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nhưng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yếu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ảnh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hưởng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bởi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yếu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vi </a:t>
            </a:r>
            <a:r>
              <a:rPr lang="en-US" sz="2400" dirty="0" err="1" smtClean="0">
                <a:latin typeface="Arial" pitchFamily="34" charset="0"/>
                <a:cs typeface="Arial" pitchFamily="34" charset="0"/>
              </a:rPr>
              <a:t>khuẩn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đáp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giữa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vi </a:t>
            </a:r>
            <a:r>
              <a:rPr lang="en-US" sz="2400" dirty="0" err="1" smtClean="0">
                <a:latin typeface="Arial" pitchFamily="34" charset="0"/>
                <a:cs typeface="Arial" pitchFamily="34" charset="0"/>
              </a:rPr>
              <a:t>khuẩn</a:t>
            </a:r>
            <a:endParaRPr lang="en-US" sz="2400" dirty="0">
              <a:latin typeface="Arial" pitchFamily="34" charset="0"/>
              <a:cs typeface="Arial" pitchFamily="34" charset="0"/>
            </a:endParaRPr>
          </a:p>
          <a:p>
            <a:pPr algn="just">
              <a:spcBef>
                <a:spcPts val="600"/>
              </a:spcBef>
              <a:spcAft>
                <a:spcPts val="600"/>
              </a:spcAft>
            </a:pPr>
            <a:r>
              <a:rPr lang="en-US" sz="2400" dirty="0" err="1" smtClean="0">
                <a:latin typeface="Arial" pitchFamily="34" charset="0"/>
                <a:cs typeface="Arial" pitchFamily="34" charset="0"/>
              </a:rPr>
              <a:t>Quyết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diệt</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hợp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viêm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tràng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loét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phụ</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sỹ</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nhắc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giữa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sỹ</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tiềm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tàng</a:t>
            </a:r>
            <a:r>
              <a:rPr lang="en-US" sz="2400" dirty="0" smtClean="0">
                <a:latin typeface="Arial" pitchFamily="34" charset="0"/>
                <a:cs typeface="Arial" pitchFamily="34" charset="0"/>
              </a:rPr>
              <a:t> &amp; </a:t>
            </a:r>
            <a:r>
              <a:rPr lang="en-US" sz="2400" dirty="0" err="1" smtClean="0">
                <a:latin typeface="Arial" pitchFamily="34" charset="0"/>
                <a:cs typeface="Arial" pitchFamily="34" charset="0"/>
              </a:rPr>
              <a:t>hiệu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áp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4000" b="1" dirty="0" smtClean="0">
                <a:latin typeface="Arial" pitchFamily="34" charset="0"/>
                <a:cs typeface="Arial" pitchFamily="34" charset="0"/>
              </a:rPr>
              <a:t>KHUYẾN CÁO 14</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304800" y="1143000"/>
            <a:ext cx="8382000" cy="5410200"/>
          </a:xfrm>
        </p:spPr>
        <p:txBody>
          <a:bodyPr>
            <a:noAutofit/>
          </a:bodyPr>
          <a:lstStyle/>
          <a:p>
            <a:pPr algn="just">
              <a:lnSpc>
                <a:spcPct val="150000"/>
              </a:lnSpc>
              <a:spcBef>
                <a:spcPts val="0"/>
              </a:spcBef>
            </a:pPr>
            <a:r>
              <a:rPr lang="en-US" sz="2400" b="1" dirty="0" err="1" smtClean="0">
                <a:latin typeface="Arial" pitchFamily="34" charset="0"/>
                <a:cs typeface="Arial" pitchFamily="34" charset="0"/>
              </a:rPr>
              <a:t>Khuyến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cáo</a:t>
            </a:r>
            <a:r>
              <a:rPr lang="en-US" sz="2400" b="1" dirty="0" smtClean="0">
                <a:latin typeface="Arial" pitchFamily="34" charset="0"/>
                <a:cs typeface="Arial" pitchFamily="34" charset="0"/>
              </a:rPr>
              <a:t> 14:</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lược</a:t>
            </a:r>
            <a:r>
              <a:rPr lang="en-US" sz="2400" dirty="0" smtClean="0">
                <a:latin typeface="Arial" pitchFamily="34" charset="0"/>
                <a:cs typeface="Arial" pitchFamily="34" charset="0"/>
              </a:rPr>
              <a:t> “test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khuyến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em</a:t>
            </a:r>
            <a:endParaRPr lang="en-US" sz="2400" dirty="0" smtClean="0">
              <a:latin typeface="Arial" pitchFamily="34" charset="0"/>
              <a:cs typeface="Arial" pitchFamily="34" charset="0"/>
            </a:endParaRPr>
          </a:p>
          <a:p>
            <a:pPr algn="just">
              <a:lnSpc>
                <a:spcPct val="150000"/>
              </a:lnSpc>
              <a:spcBef>
                <a:spcPts val="0"/>
              </a:spcBef>
            </a:pP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thống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nhất</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80% (A+ 47%, A 20%, A- 13%, D- 13%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D7%)</a:t>
            </a:r>
          </a:p>
          <a:p>
            <a:pPr algn="just">
              <a:lnSpc>
                <a:spcPct val="150000"/>
              </a:lnSpc>
              <a:spcBef>
                <a:spcPts val="0"/>
              </a:spcBef>
            </a:pP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bằng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chứng</a:t>
            </a:r>
            <a:r>
              <a:rPr lang="en-US" sz="2400" b="1" i="1" dirty="0" smtClean="0">
                <a:latin typeface="Arial" pitchFamily="34" charset="0"/>
                <a:cs typeface="Arial" pitchFamily="34" charset="0"/>
              </a:rPr>
              <a:t>: </a:t>
            </a:r>
            <a:r>
              <a:rPr lang="en-US" sz="2400" dirty="0" err="1" smtClean="0">
                <a:latin typeface="Arial" pitchFamily="34" charset="0"/>
                <a:cs typeface="Arial" pitchFamily="34" charset="0"/>
              </a:rPr>
              <a:t>Trung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bình</a:t>
            </a:r>
            <a:endParaRPr lang="en-US" sz="2400" dirty="0" smtClean="0">
              <a:latin typeface="Arial" pitchFamily="34" charset="0"/>
              <a:cs typeface="Arial" pitchFamily="34" charset="0"/>
            </a:endParaRPr>
          </a:p>
          <a:p>
            <a:pPr algn="just">
              <a:lnSpc>
                <a:spcPct val="150000"/>
              </a:lnSpc>
              <a:spcBef>
                <a:spcPts val="0"/>
              </a:spcBef>
            </a:pPr>
            <a:r>
              <a:rPr lang="en-US" sz="2400" dirty="0" err="1" smtClean="0">
                <a:latin typeface="Arial" pitchFamily="34" charset="0"/>
                <a:cs typeface="Arial" pitchFamily="34" charset="0"/>
              </a:rPr>
              <a:t>Chiến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lược</a:t>
            </a:r>
            <a:r>
              <a:rPr lang="en-US" sz="2400" dirty="0" smtClean="0">
                <a:latin typeface="Arial" pitchFamily="34" charset="0"/>
                <a:cs typeface="Arial" pitchFamily="34" charset="0"/>
              </a:rPr>
              <a:t> “test &amp;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hợp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nhiễm</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bằng</a:t>
            </a:r>
            <a:r>
              <a:rPr lang="en-US" sz="2400" dirty="0" smtClean="0">
                <a:latin typeface="Arial" pitchFamily="34" charset="0"/>
                <a:cs typeface="Arial" pitchFamily="34" charset="0"/>
              </a:rPr>
              <a:t> test </a:t>
            </a:r>
            <a:r>
              <a:rPr lang="en-US" sz="2400" dirty="0" err="1" smtClean="0">
                <a:latin typeface="Arial" pitchFamily="34" charset="0"/>
                <a:cs typeface="Arial" pitchFamily="34" charset="0"/>
              </a:rPr>
              <a:t>chẩn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nhập</a:t>
            </a:r>
            <a:endParaRPr lang="en-US" sz="2400" dirty="0" smtClean="0">
              <a:latin typeface="Arial" pitchFamily="34" charset="0"/>
              <a:cs typeface="Arial" pitchFamily="34" charset="0"/>
            </a:endParaRPr>
          </a:p>
          <a:p>
            <a:pPr algn="just">
              <a:lnSpc>
                <a:spcPct val="150000"/>
              </a:lnSpc>
              <a:spcBef>
                <a:spcPts val="0"/>
              </a:spcBef>
            </a:pPr>
            <a:r>
              <a:rPr lang="en-US" sz="2400" dirty="0" err="1" smtClean="0">
                <a:latin typeface="Arial" pitchFamily="34" charset="0"/>
                <a:cs typeface="Arial" pitchFamily="34" charset="0"/>
              </a:rPr>
              <a:t>Mục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test </a:t>
            </a:r>
            <a:r>
              <a:rPr lang="en-US" sz="2400" dirty="0" err="1" smtClean="0">
                <a:latin typeface="Arial" pitchFamily="34" charset="0"/>
                <a:cs typeface="Arial" pitchFamily="34" charset="0"/>
              </a:rPr>
              <a:t>chẩn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nguyên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=&gt;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khuyến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diệt</a:t>
            </a:r>
            <a:r>
              <a:rPr lang="en-US" sz="2400" dirty="0" smtClean="0">
                <a:latin typeface="Arial" pitchFamily="34" charset="0"/>
                <a:cs typeface="Arial" pitchFamily="34" charset="0"/>
              </a:rPr>
              <a:t> HP</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514600"/>
            <a:ext cx="7772400" cy="1470025"/>
          </a:xfrm>
        </p:spPr>
        <p:txBody>
          <a:bodyPr>
            <a:normAutofit fontScale="90000"/>
          </a:bodyPr>
          <a:lstStyle/>
          <a:p>
            <a:pPr algn="ctr"/>
            <a:r>
              <a:rPr lang="en-US" dirty="0" err="1" smtClean="0">
                <a:latin typeface="Arial" pitchFamily="34" charset="0"/>
                <a:cs typeface="Arial" pitchFamily="34" charset="0"/>
              </a:rPr>
              <a:t>Phác</a:t>
            </a:r>
            <a:r>
              <a:rPr lang="en-US" dirty="0" smtClean="0">
                <a:latin typeface="Arial" pitchFamily="34" charset="0"/>
                <a:cs typeface="Arial" pitchFamily="34" charset="0"/>
              </a:rPr>
              <a:t> </a:t>
            </a:r>
            <a:r>
              <a:rPr lang="en-US" dirty="0" err="1" smtClean="0">
                <a:latin typeface="Arial" pitchFamily="34" charset="0"/>
                <a:cs typeface="Arial" pitchFamily="34" charset="0"/>
              </a:rPr>
              <a:t>đồ</a:t>
            </a:r>
            <a:r>
              <a:rPr lang="en-US" dirty="0" smtClean="0">
                <a:latin typeface="Arial" pitchFamily="34" charset="0"/>
                <a:cs typeface="Arial" pitchFamily="34" charset="0"/>
              </a:rPr>
              <a:t> </a:t>
            </a:r>
            <a:r>
              <a:rPr lang="en-US" dirty="0" err="1" smtClean="0">
                <a:latin typeface="Arial" pitchFamily="34" charset="0"/>
                <a:cs typeface="Arial" pitchFamily="34" charset="0"/>
              </a:rPr>
              <a:t>nào</a:t>
            </a:r>
            <a:r>
              <a:rPr lang="en-US" dirty="0" smtClean="0">
                <a:latin typeface="Arial" pitchFamily="34" charset="0"/>
                <a:cs typeface="Arial" pitchFamily="34" charset="0"/>
              </a:rPr>
              <a:t> </a:t>
            </a:r>
            <a:r>
              <a:rPr lang="en-US" dirty="0" err="1" smtClean="0">
                <a:latin typeface="Arial" pitchFamily="34" charset="0"/>
                <a:cs typeface="Arial" pitchFamily="34" charset="0"/>
              </a:rPr>
              <a:t>nên</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sử</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sử</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smtClean="0">
                <a:latin typeface="Arial" pitchFamily="34" charset="0"/>
                <a:cs typeface="Arial" pitchFamily="34" charset="0"/>
              </a:rPr>
              <a:t>tình</a:t>
            </a:r>
            <a:r>
              <a:rPr lang="en-US" dirty="0" smtClean="0">
                <a:latin typeface="Arial" pitchFamily="34" charset="0"/>
                <a:cs typeface="Arial" pitchFamily="34" charset="0"/>
              </a:rPr>
              <a:t> </a:t>
            </a:r>
            <a:r>
              <a:rPr lang="en-US" dirty="0" err="1" smtClean="0">
                <a:latin typeface="Arial" pitchFamily="34" charset="0"/>
                <a:cs typeface="Arial" pitchFamily="34" charset="0"/>
              </a:rPr>
              <a:t>huống</a:t>
            </a:r>
            <a:r>
              <a:rPr lang="en-US" dirty="0" smtClean="0">
                <a:latin typeface="Arial" pitchFamily="34" charset="0"/>
                <a:cs typeface="Arial" pitchFamily="34" charset="0"/>
              </a:rPr>
              <a:t> </a:t>
            </a:r>
            <a:r>
              <a:rPr lang="en-US" dirty="0" err="1" smtClean="0">
                <a:latin typeface="Arial" pitchFamily="34" charset="0"/>
                <a:cs typeface="Arial" pitchFamily="34" charset="0"/>
              </a:rPr>
              <a:t>nào</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4000" b="1" dirty="0" smtClean="0">
                <a:latin typeface="Arial" pitchFamily="34" charset="0"/>
                <a:cs typeface="Arial" pitchFamily="34" charset="0"/>
              </a:rPr>
              <a:t>KHUYẾN CÁO 15</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304800" y="1143000"/>
            <a:ext cx="8382000" cy="5410200"/>
          </a:xfrm>
        </p:spPr>
        <p:txBody>
          <a:bodyPr>
            <a:noAutofit/>
          </a:bodyPr>
          <a:lstStyle/>
          <a:p>
            <a:pPr algn="just">
              <a:lnSpc>
                <a:spcPct val="150000"/>
              </a:lnSpc>
              <a:spcBef>
                <a:spcPts val="0"/>
              </a:spcBef>
            </a:pPr>
            <a:r>
              <a:rPr lang="en-US" sz="2400" b="1" dirty="0" err="1" smtClean="0">
                <a:latin typeface="Arial" pitchFamily="34" charset="0"/>
                <a:cs typeface="Arial" pitchFamily="34" charset="0"/>
              </a:rPr>
              <a:t>Khuyến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cáo</a:t>
            </a:r>
            <a:r>
              <a:rPr lang="en-US" sz="2400" b="1" dirty="0" smtClean="0">
                <a:latin typeface="Arial" pitchFamily="34" charset="0"/>
                <a:cs typeface="Arial" pitchFamily="34" charset="0"/>
              </a:rPr>
              <a:t> 15:</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em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con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cha </a:t>
            </a:r>
            <a:r>
              <a:rPr lang="en-US" sz="2400" dirty="0" err="1" smtClean="0">
                <a:latin typeface="Arial" pitchFamily="34" charset="0"/>
                <a:cs typeface="Arial" pitchFamily="34" charset="0"/>
              </a:rPr>
              <a:t>mẹ</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nhiễm</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nên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diệt</a:t>
            </a:r>
            <a:r>
              <a:rPr lang="en-US" sz="2400" dirty="0" smtClean="0">
                <a:latin typeface="Arial" pitchFamily="34" charset="0"/>
                <a:cs typeface="Arial" pitchFamily="34" charset="0"/>
              </a:rPr>
              <a:t> HP</a:t>
            </a:r>
          </a:p>
          <a:p>
            <a:pPr algn="just">
              <a:lnSpc>
                <a:spcPct val="150000"/>
              </a:lnSpc>
              <a:spcBef>
                <a:spcPts val="0"/>
              </a:spcBef>
            </a:pP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thống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nhất</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93% (A+ 20%, A 47%, A- 27%, D+ 6%)</a:t>
            </a:r>
          </a:p>
          <a:p>
            <a:pPr algn="just">
              <a:lnSpc>
                <a:spcPct val="150000"/>
              </a:lnSpc>
              <a:spcBef>
                <a:spcPts val="0"/>
              </a:spcBef>
            </a:pP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bằng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chứng</a:t>
            </a:r>
            <a:r>
              <a:rPr lang="en-US" sz="2400" b="1" dirty="0" smtClean="0">
                <a:latin typeface="Arial" pitchFamily="34" charset="0"/>
                <a:cs typeface="Arial" pitchFamily="34" charset="0"/>
              </a:rPr>
              <a:t>:</a:t>
            </a:r>
            <a:r>
              <a:rPr lang="en-US" sz="2400" i="1" dirty="0" smtClean="0">
                <a:latin typeface="Arial" pitchFamily="34" charset="0"/>
                <a:cs typeface="Arial" pitchFamily="34" charset="0"/>
              </a:rPr>
              <a:t> </a:t>
            </a:r>
            <a:r>
              <a:rPr lang="en-US" sz="2400" dirty="0" err="1" smtClean="0">
                <a:latin typeface="Arial" pitchFamily="34" charset="0"/>
                <a:cs typeface="Arial" pitchFamily="34" charset="0"/>
              </a:rPr>
              <a:t>Thấp</a:t>
            </a:r>
            <a:endParaRPr lang="en-US" sz="2400" dirty="0" smtClean="0">
              <a:latin typeface="Arial" pitchFamily="34" charset="0"/>
              <a:cs typeface="Arial" pitchFamily="34" charset="0"/>
            </a:endParaRPr>
          </a:p>
          <a:p>
            <a:pPr algn="just">
              <a:lnSpc>
                <a:spcPct val="150000"/>
              </a:lnSpc>
              <a:spcBef>
                <a:spcPts val="0"/>
              </a:spcBef>
            </a:pPr>
            <a:r>
              <a:rPr lang="en-US" sz="2400" dirty="0" err="1" smtClean="0">
                <a:latin typeface="Arial" pitchFamily="34" charset="0"/>
                <a:cs typeface="Arial" pitchFamily="34" charset="0"/>
              </a:rPr>
              <a:t>Bàn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luận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khuyến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cáo</a:t>
            </a:r>
            <a:r>
              <a:rPr lang="en-US" sz="2400" dirty="0" smtClean="0">
                <a:latin typeface="Arial" pitchFamily="34" charset="0"/>
                <a:cs typeface="Arial" pitchFamily="34" charset="0"/>
              </a:rPr>
              <a:t> 3</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4000" b="1" dirty="0" smtClean="0">
                <a:latin typeface="Arial" pitchFamily="34" charset="0"/>
                <a:cs typeface="Arial" pitchFamily="34" charset="0"/>
              </a:rPr>
              <a:t>KHUYẾN CÁO 16</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304800" y="1143000"/>
            <a:ext cx="8382000" cy="5410200"/>
          </a:xfrm>
        </p:spPr>
        <p:txBody>
          <a:bodyPr>
            <a:noAutofit/>
          </a:bodyPr>
          <a:lstStyle/>
          <a:p>
            <a:pPr algn="just">
              <a:lnSpc>
                <a:spcPct val="150000"/>
              </a:lnSpc>
              <a:spcBef>
                <a:spcPts val="0"/>
              </a:spcBef>
            </a:pPr>
            <a:r>
              <a:rPr lang="en-US" sz="2400" b="1" dirty="0" err="1" smtClean="0">
                <a:latin typeface="Arial" pitchFamily="34" charset="0"/>
                <a:cs typeface="Arial" pitchFamily="34" charset="0"/>
              </a:rPr>
              <a:t>Khuyến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cáo</a:t>
            </a:r>
            <a:r>
              <a:rPr lang="en-US" sz="2400" b="1" dirty="0" smtClean="0">
                <a:latin typeface="Arial" pitchFamily="34" charset="0"/>
                <a:cs typeface="Arial" pitchFamily="34" charset="0"/>
              </a:rPr>
              <a:t> 16:</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tỷ</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sinh</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nhỏ</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tùy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theo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quốc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vùng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nhau</a:t>
            </a:r>
            <a:endParaRPr lang="en-US" sz="2400" dirty="0" smtClean="0">
              <a:latin typeface="Arial" pitchFamily="34" charset="0"/>
              <a:cs typeface="Arial" pitchFamily="34" charset="0"/>
            </a:endParaRPr>
          </a:p>
          <a:p>
            <a:pPr algn="just">
              <a:lnSpc>
                <a:spcPct val="150000"/>
              </a:lnSpc>
              <a:spcBef>
                <a:spcPts val="0"/>
              </a:spcBef>
            </a:pP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thống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nhất</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100% (A+ 60%, A 20%, A- 27%, D+ 6%)</a:t>
            </a:r>
          </a:p>
          <a:p>
            <a:pPr algn="just">
              <a:lnSpc>
                <a:spcPct val="150000"/>
              </a:lnSpc>
              <a:spcBef>
                <a:spcPts val="0"/>
              </a:spcBef>
            </a:pP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bằng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chứng</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thích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hợp</a:t>
            </a:r>
            <a:endParaRPr lang="en-US" sz="2400" dirty="0" smtClean="0">
              <a:latin typeface="Arial" pitchFamily="34" charset="0"/>
              <a:cs typeface="Arial" pitchFamily="34" charset="0"/>
            </a:endParaRPr>
          </a:p>
          <a:p>
            <a:pPr algn="just">
              <a:lnSpc>
                <a:spcPct val="150000"/>
              </a:lnSpc>
              <a:spcBef>
                <a:spcPts val="0"/>
              </a:spcBef>
            </a:pPr>
            <a:r>
              <a:rPr lang="en-US" sz="2400" dirty="0" err="1" smtClean="0">
                <a:latin typeface="Arial" pitchFamily="34" charset="0"/>
                <a:cs typeface="Arial" pitchFamily="34" charset="0"/>
              </a:rPr>
              <a:t>Tình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kháng</a:t>
            </a:r>
            <a:r>
              <a:rPr lang="en-US" sz="2400" dirty="0" smtClean="0">
                <a:latin typeface="Arial" pitchFamily="34" charset="0"/>
                <a:cs typeface="Arial" pitchFamily="34" charset="0"/>
              </a:rPr>
              <a:t> KS </a:t>
            </a:r>
            <a:r>
              <a:rPr lang="en-US" sz="2400" dirty="0" err="1" smtClean="0">
                <a:latin typeface="Arial" pitchFamily="34" charset="0"/>
                <a:cs typeface="Arial" pitchFamily="34" charset="0"/>
              </a:rPr>
              <a:t>gia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quốc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a:t>
            </a:r>
            <a:endParaRPr lang="en-US" sz="2400" dirty="0" smtClean="0">
              <a:latin typeface="Arial" pitchFamily="34" charset="0"/>
              <a:cs typeface="Arial" pitchFamily="34" charset="0"/>
            </a:endParaRPr>
          </a:p>
          <a:p>
            <a:pPr algn="just">
              <a:lnSpc>
                <a:spcPct val="150000"/>
              </a:lnSpc>
              <a:spcBef>
                <a:spcPts val="0"/>
              </a:spcBef>
            </a:pPr>
            <a:r>
              <a:rPr lang="en-US" sz="2400" dirty="0" err="1" smtClean="0">
                <a:latin typeface="Arial" pitchFamily="34" charset="0"/>
                <a:cs typeface="Arial" pitchFamily="34" charset="0"/>
              </a:rPr>
              <a:t>Hiệu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phụ</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nhạy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cảm</a:t>
            </a:r>
            <a:r>
              <a:rPr lang="en-US" sz="2400" dirty="0" smtClean="0">
                <a:latin typeface="Arial" pitchFamily="34" charset="0"/>
                <a:cs typeface="Arial" pitchFamily="34" charset="0"/>
              </a:rPr>
              <a:t> KS</a:t>
            </a:r>
          </a:p>
          <a:p>
            <a:pPr algn="just">
              <a:lnSpc>
                <a:spcPct val="150000"/>
              </a:lnSpc>
              <a:spcBef>
                <a:spcPts val="0"/>
              </a:spcBef>
            </a:pP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thông</a:t>
            </a:r>
            <a:r>
              <a:rPr lang="en-US" sz="2400" dirty="0" smtClean="0">
                <a:latin typeface="Arial" pitchFamily="34" charset="0"/>
                <a:cs typeface="Arial" pitchFamily="34" charset="0"/>
              </a:rPr>
              <a:t> tin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kháng</a:t>
            </a:r>
            <a:r>
              <a:rPr lang="en-US" sz="2400" dirty="0" smtClean="0">
                <a:latin typeface="Arial" pitchFamily="34" charset="0"/>
                <a:cs typeface="Arial" pitchFamily="34" charset="0"/>
              </a:rPr>
              <a:t> KS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giới</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4000" b="1" dirty="0" smtClean="0">
                <a:latin typeface="Arial" pitchFamily="34" charset="0"/>
                <a:cs typeface="Arial" pitchFamily="34" charset="0"/>
              </a:rPr>
              <a:t>KHUYẾN CÁO 17</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304800" y="1143000"/>
            <a:ext cx="8382000" cy="5410200"/>
          </a:xfrm>
        </p:spPr>
        <p:txBody>
          <a:bodyPr>
            <a:noAutofit/>
          </a:bodyPr>
          <a:lstStyle/>
          <a:p>
            <a:pPr algn="just">
              <a:lnSpc>
                <a:spcPct val="150000"/>
              </a:lnSpc>
              <a:spcBef>
                <a:spcPts val="0"/>
              </a:spcBef>
            </a:pPr>
            <a:r>
              <a:rPr lang="en-US" sz="2400" b="1" dirty="0" err="1" smtClean="0">
                <a:latin typeface="Arial" pitchFamily="34" charset="0"/>
                <a:cs typeface="Arial" pitchFamily="34" charset="0"/>
              </a:rPr>
              <a:t>Khuyến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cáo</a:t>
            </a:r>
            <a:r>
              <a:rPr lang="en-US" sz="2400" b="1" dirty="0" smtClean="0">
                <a:latin typeface="Arial" pitchFamily="34" charset="0"/>
                <a:cs typeface="Arial" pitchFamily="34" charset="0"/>
              </a:rPr>
              <a:t> 17:</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chọn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số</a:t>
            </a:r>
            <a:r>
              <a:rPr lang="en-US" sz="2400" dirty="0" smtClean="0">
                <a:latin typeface="Arial" pitchFamily="34" charset="0"/>
                <a:cs typeface="Arial" pitchFamily="34" charset="0"/>
              </a:rPr>
              <a:t> 1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diệt</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nên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a:t>
            </a:r>
          </a:p>
          <a:p>
            <a:pPr algn="just">
              <a:lnSpc>
                <a:spcPct val="150000"/>
              </a:lnSpc>
              <a:spcBef>
                <a:spcPts val="0"/>
              </a:spcBef>
            </a:pPr>
            <a:r>
              <a:rPr lang="en-US" sz="2400" dirty="0" smtClean="0">
                <a:latin typeface="Arial" pitchFamily="34" charset="0"/>
                <a:cs typeface="Arial" pitchFamily="34" charset="0"/>
              </a:rPr>
              <a:t>PPI + amoxicillin + </a:t>
            </a:r>
            <a:r>
              <a:rPr lang="en-US" sz="2400" dirty="0" err="1" smtClean="0">
                <a:latin typeface="Arial" pitchFamily="34" charset="0"/>
                <a:cs typeface="Arial" pitchFamily="34" charset="0"/>
              </a:rPr>
              <a:t>imidazole</a:t>
            </a:r>
            <a:endParaRPr lang="en-US" sz="2400" dirty="0" smtClean="0">
              <a:latin typeface="Arial" pitchFamily="34" charset="0"/>
              <a:cs typeface="Arial" pitchFamily="34" charset="0"/>
            </a:endParaRPr>
          </a:p>
          <a:p>
            <a:pPr algn="just">
              <a:lnSpc>
                <a:spcPct val="150000"/>
              </a:lnSpc>
              <a:spcBef>
                <a:spcPts val="0"/>
              </a:spcBef>
            </a:pPr>
            <a:r>
              <a:rPr lang="en-US" sz="2400" dirty="0" smtClean="0">
                <a:latin typeface="Arial" pitchFamily="34" charset="0"/>
                <a:cs typeface="Arial" pitchFamily="34" charset="0"/>
              </a:rPr>
              <a:t>PPI + amoxicillin + </a:t>
            </a:r>
            <a:r>
              <a:rPr lang="en-US" sz="2400" dirty="0" err="1" smtClean="0">
                <a:latin typeface="Arial" pitchFamily="34" charset="0"/>
                <a:cs typeface="Arial" pitchFamily="34" charset="0"/>
              </a:rPr>
              <a:t>clarithromycin</a:t>
            </a:r>
            <a:endParaRPr lang="en-US" sz="2400" dirty="0" smtClean="0">
              <a:latin typeface="Arial" pitchFamily="34" charset="0"/>
              <a:cs typeface="Arial" pitchFamily="34" charset="0"/>
            </a:endParaRPr>
          </a:p>
          <a:p>
            <a:pPr algn="just">
              <a:lnSpc>
                <a:spcPct val="150000"/>
              </a:lnSpc>
              <a:spcBef>
                <a:spcPts val="0"/>
              </a:spcBef>
            </a:pPr>
            <a:r>
              <a:rPr lang="en-US" sz="2400" dirty="0" smtClean="0">
                <a:latin typeface="Arial" pitchFamily="34" charset="0"/>
                <a:cs typeface="Arial" pitchFamily="34" charset="0"/>
              </a:rPr>
              <a:t>Bismuth + amoxicillin + </a:t>
            </a:r>
            <a:r>
              <a:rPr lang="en-US" sz="2400" dirty="0" err="1" smtClean="0">
                <a:latin typeface="Arial" pitchFamily="34" charset="0"/>
                <a:cs typeface="Arial" pitchFamily="34" charset="0"/>
              </a:rPr>
              <a:t>imidazole</a:t>
            </a:r>
            <a:endParaRPr lang="en-US" sz="2400" dirty="0" smtClean="0">
              <a:latin typeface="Arial" pitchFamily="34" charset="0"/>
              <a:cs typeface="Arial" pitchFamily="34" charset="0"/>
            </a:endParaRPr>
          </a:p>
          <a:p>
            <a:pPr algn="just">
              <a:lnSpc>
                <a:spcPct val="150000"/>
              </a:lnSpc>
              <a:spcBef>
                <a:spcPts val="0"/>
              </a:spcBef>
            </a:pPr>
            <a:r>
              <a:rPr lang="en-US" sz="2400" dirty="0" err="1" smtClean="0">
                <a:latin typeface="Arial" pitchFamily="34" charset="0"/>
                <a:cs typeface="Arial" pitchFamily="34" charset="0"/>
              </a:rPr>
              <a:t>Phác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tự</a:t>
            </a:r>
            <a:r>
              <a:rPr lang="en-US" sz="2400" dirty="0" smtClean="0">
                <a:latin typeface="Arial" pitchFamily="34" charset="0"/>
                <a:cs typeface="Arial" pitchFamily="34" charset="0"/>
              </a:rPr>
              <a:t>: PPI + amoxicillin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5 </a:t>
            </a:r>
            <a:r>
              <a:rPr lang="en-US" sz="2400" dirty="0" err="1" smtClean="0">
                <a:latin typeface="Arial" pitchFamily="34" charset="0"/>
                <a:cs typeface="Arial" pitchFamily="34" charset="0"/>
              </a:rPr>
              <a:t>ngày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đó</a:t>
            </a:r>
            <a:r>
              <a:rPr lang="en-US" sz="2400" dirty="0" smtClean="0">
                <a:latin typeface="Arial" pitchFamily="34" charset="0"/>
                <a:cs typeface="Arial" pitchFamily="34" charset="0"/>
              </a:rPr>
              <a:t> PPI + </a:t>
            </a:r>
            <a:r>
              <a:rPr lang="en-US" sz="2400" dirty="0" err="1" smtClean="0">
                <a:latin typeface="Arial" pitchFamily="34" charset="0"/>
                <a:cs typeface="Arial" pitchFamily="34" charset="0"/>
              </a:rPr>
              <a:t>clarithromycin</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metronidazole</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5 </a:t>
            </a:r>
            <a:r>
              <a:rPr lang="en-US" sz="2400" dirty="0" err="1" smtClean="0">
                <a:latin typeface="Arial" pitchFamily="34" charset="0"/>
                <a:cs typeface="Arial" pitchFamily="34" charset="0"/>
              </a:rPr>
              <a:t>ngày</a:t>
            </a:r>
            <a:endParaRPr lang="en-US" sz="2400" dirty="0" smtClean="0">
              <a:latin typeface="Arial" pitchFamily="34" charset="0"/>
              <a:cs typeface="Arial" pitchFamily="34" charset="0"/>
            </a:endParaRPr>
          </a:p>
          <a:p>
            <a:pPr algn="just">
              <a:lnSpc>
                <a:spcPct val="150000"/>
              </a:lnSpc>
              <a:spcBef>
                <a:spcPts val="0"/>
              </a:spcBef>
            </a:pP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thống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nhất</a:t>
            </a:r>
            <a:r>
              <a:rPr lang="en-US" sz="2400" b="1" dirty="0" smtClean="0">
                <a:latin typeface="Arial" pitchFamily="34" charset="0"/>
                <a:cs typeface="Arial" pitchFamily="34" charset="0"/>
              </a:rPr>
              <a:t>: </a:t>
            </a:r>
            <a:r>
              <a:rPr lang="en-US" sz="2400" dirty="0" smtClean="0">
                <a:latin typeface="Arial" pitchFamily="34" charset="0"/>
                <a:cs typeface="Arial" pitchFamily="34" charset="0"/>
              </a:rPr>
              <a:t>100% (A+ 36%, A 40%, A- 14%)</a:t>
            </a:r>
          </a:p>
          <a:p>
            <a:pPr algn="just">
              <a:lnSpc>
                <a:spcPct val="150000"/>
              </a:lnSpc>
              <a:spcBef>
                <a:spcPts val="0"/>
              </a:spcBef>
            </a:pP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bằng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chứng</a:t>
            </a:r>
            <a:r>
              <a:rPr lang="en-US" sz="2400" b="1" dirty="0" smtClean="0">
                <a:latin typeface="Arial" pitchFamily="34" charset="0"/>
                <a:cs typeface="Arial" pitchFamily="34" charset="0"/>
              </a:rPr>
              <a:t>:</a:t>
            </a:r>
            <a:r>
              <a:rPr lang="en-US" sz="2400" i="1" dirty="0" smtClean="0">
                <a:latin typeface="Arial" pitchFamily="34" charset="0"/>
                <a:cs typeface="Arial" pitchFamily="34" charset="0"/>
              </a:rPr>
              <a:t> </a:t>
            </a:r>
            <a:r>
              <a:rPr lang="en-US" sz="2400" dirty="0" err="1" smtClean="0">
                <a:latin typeface="Arial" pitchFamily="34" charset="0"/>
                <a:cs typeface="Arial" pitchFamily="34" charset="0"/>
              </a:rPr>
              <a:t>Trung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bình</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5638"/>
            <a:ext cx="8229600" cy="715962"/>
          </a:xfrm>
        </p:spPr>
        <p:txBody>
          <a:bodyPr>
            <a:normAutofit fontScale="90000"/>
          </a:bodyPr>
          <a:lstStyle/>
          <a:p>
            <a:pPr algn="ctr"/>
            <a:r>
              <a:rPr lang="en-US" sz="4000" b="1" dirty="0" err="1" smtClean="0">
                <a:latin typeface="Arial" pitchFamily="34" charset="0"/>
                <a:cs typeface="Arial" pitchFamily="34" charset="0"/>
              </a:rPr>
              <a:t>Liều</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lượng</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thuộc</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trong</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phác</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đồ</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lựa</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chọn</a:t>
            </a:r>
            <a:r>
              <a:rPr lang="en-US" sz="4000" b="1" dirty="0" smtClean="0">
                <a:latin typeface="Arial" pitchFamily="34" charset="0"/>
                <a:cs typeface="Arial" pitchFamily="34" charset="0"/>
              </a:rPr>
              <a:t> 1 </a:t>
            </a:r>
            <a:r>
              <a:rPr lang="en-US" sz="4000" b="1" dirty="0" err="1" smtClean="0">
                <a:latin typeface="Arial" pitchFamily="34" charset="0"/>
                <a:cs typeface="Arial" pitchFamily="34" charset="0"/>
              </a:rPr>
              <a:t>diệt</a:t>
            </a:r>
            <a:r>
              <a:rPr lang="en-US" sz="4000" b="1" dirty="0" smtClean="0">
                <a:latin typeface="Arial" pitchFamily="34" charset="0"/>
                <a:cs typeface="Arial" pitchFamily="34" charset="0"/>
              </a:rPr>
              <a:t> HP</a:t>
            </a:r>
            <a:endParaRPr lang="en-US" sz="4000" b="1" dirty="0">
              <a:latin typeface="Arial" pitchFamily="34" charset="0"/>
              <a:cs typeface="Arial" pitchFamily="34" charset="0"/>
            </a:endParaRPr>
          </a:p>
        </p:txBody>
      </p:sp>
      <p:sp>
        <p:nvSpPr>
          <p:cNvPr id="4" name="Content Placeholder 3"/>
          <p:cNvSpPr>
            <a:spLocks noGrp="1"/>
          </p:cNvSpPr>
          <p:nvPr>
            <p:ph idx="1"/>
          </p:nvPr>
        </p:nvSpPr>
        <p:spPr>
          <a:xfrm>
            <a:off x="457200" y="1935480"/>
            <a:ext cx="7848600" cy="4389120"/>
          </a:xfrm>
        </p:spPr>
        <p:txBody>
          <a:bodyPr>
            <a:normAutofit/>
          </a:bodyPr>
          <a:lstStyle/>
          <a:p>
            <a:pPr algn="just">
              <a:lnSpc>
                <a:spcPct val="150000"/>
              </a:lnSpc>
              <a:spcBef>
                <a:spcPts val="0"/>
              </a:spcBef>
            </a:pPr>
            <a:r>
              <a:rPr lang="en-US" sz="2400" dirty="0" smtClean="0">
                <a:latin typeface="Arial" pitchFamily="34" charset="0"/>
                <a:cs typeface="Arial" pitchFamily="34" charset="0"/>
              </a:rPr>
              <a:t>Amoxicillin: 50mg/kg/</a:t>
            </a:r>
            <a:r>
              <a:rPr lang="en-US" sz="2400" dirty="0" err="1" smtClean="0">
                <a:latin typeface="Arial" pitchFamily="34" charset="0"/>
                <a:cs typeface="Arial" pitchFamily="34" charset="0"/>
              </a:rPr>
              <a:t>ngày</a:t>
            </a:r>
            <a:endParaRPr lang="en-US" sz="2400" dirty="0" smtClean="0">
              <a:latin typeface="Arial" pitchFamily="34" charset="0"/>
              <a:cs typeface="Arial" pitchFamily="34" charset="0"/>
            </a:endParaRPr>
          </a:p>
          <a:p>
            <a:pPr algn="just">
              <a:lnSpc>
                <a:spcPct val="150000"/>
              </a:lnSpc>
              <a:spcBef>
                <a:spcPts val="0"/>
              </a:spcBef>
            </a:pPr>
            <a:r>
              <a:rPr lang="en-US" sz="2400" dirty="0" err="1" smtClean="0">
                <a:latin typeface="Arial" pitchFamily="34" charset="0"/>
                <a:cs typeface="Arial" pitchFamily="34" charset="0"/>
              </a:rPr>
              <a:t>Clarithromycin</a:t>
            </a:r>
            <a:r>
              <a:rPr lang="en-US" sz="2400" dirty="0" smtClean="0">
                <a:latin typeface="Arial" pitchFamily="34" charset="0"/>
                <a:cs typeface="Arial" pitchFamily="34" charset="0"/>
              </a:rPr>
              <a:t>: 20mg/kg/</a:t>
            </a:r>
            <a:r>
              <a:rPr lang="en-US" sz="2400" dirty="0" err="1" smtClean="0">
                <a:latin typeface="Arial" pitchFamily="34" charset="0"/>
                <a:cs typeface="Arial" pitchFamily="34" charset="0"/>
              </a:rPr>
              <a:t>ngày</a:t>
            </a:r>
            <a:endParaRPr lang="en-US" sz="2400" dirty="0" smtClean="0">
              <a:latin typeface="Arial" pitchFamily="34" charset="0"/>
              <a:cs typeface="Arial" pitchFamily="34" charset="0"/>
            </a:endParaRPr>
          </a:p>
          <a:p>
            <a:pPr algn="just">
              <a:lnSpc>
                <a:spcPct val="150000"/>
              </a:lnSpc>
              <a:spcBef>
                <a:spcPts val="0"/>
              </a:spcBef>
            </a:pPr>
            <a:r>
              <a:rPr lang="en-US" sz="2400" dirty="0" err="1" smtClean="0">
                <a:latin typeface="Arial" pitchFamily="34" charset="0"/>
                <a:cs typeface="Arial" pitchFamily="34" charset="0"/>
              </a:rPr>
              <a:t>Metronidazole</a:t>
            </a:r>
            <a:r>
              <a:rPr lang="en-US" sz="2400" dirty="0" smtClean="0">
                <a:latin typeface="Arial" pitchFamily="34" charset="0"/>
                <a:cs typeface="Arial" pitchFamily="34" charset="0"/>
              </a:rPr>
              <a:t>: 20mg/kg/</a:t>
            </a:r>
            <a:r>
              <a:rPr lang="en-US" sz="2400" dirty="0" err="1" smtClean="0">
                <a:latin typeface="Arial" pitchFamily="34" charset="0"/>
                <a:cs typeface="Arial" pitchFamily="34" charset="0"/>
              </a:rPr>
              <a:t>ngày</a:t>
            </a:r>
            <a:endParaRPr lang="en-US" sz="2400" dirty="0" smtClean="0">
              <a:latin typeface="Arial" pitchFamily="34" charset="0"/>
              <a:cs typeface="Arial" pitchFamily="34" charset="0"/>
            </a:endParaRPr>
          </a:p>
          <a:p>
            <a:pPr algn="just">
              <a:lnSpc>
                <a:spcPct val="150000"/>
              </a:lnSpc>
              <a:spcBef>
                <a:spcPts val="0"/>
              </a:spcBef>
            </a:pPr>
            <a:r>
              <a:rPr lang="en-US" sz="2400" dirty="0" smtClean="0">
                <a:latin typeface="Arial" pitchFamily="34" charset="0"/>
                <a:cs typeface="Arial" pitchFamily="34" charset="0"/>
              </a:rPr>
              <a:t>Bismuth (bismuth subsalicylate, bismuth </a:t>
            </a:r>
            <a:r>
              <a:rPr lang="en-US" sz="2400" dirty="0" err="1" smtClean="0">
                <a:latin typeface="Arial" pitchFamily="34" charset="0"/>
                <a:cs typeface="Arial" pitchFamily="34" charset="0"/>
              </a:rPr>
              <a:t>subcitrate</a:t>
            </a:r>
            <a:r>
              <a:rPr lang="en-US" sz="2400" dirty="0" smtClean="0">
                <a:latin typeface="Arial" pitchFamily="34" charset="0"/>
                <a:cs typeface="Arial" pitchFamily="34" charset="0"/>
              </a:rPr>
              <a:t>): 8mg/kg/</a:t>
            </a:r>
            <a:r>
              <a:rPr lang="en-US" sz="2400" dirty="0" err="1" smtClean="0">
                <a:latin typeface="Arial" pitchFamily="34" charset="0"/>
                <a:cs typeface="Arial" pitchFamily="34" charset="0"/>
              </a:rPr>
              <a:t>ngày</a:t>
            </a:r>
            <a:endParaRPr lang="vi-VN" sz="2400" dirty="0" smtClean="0"/>
          </a:p>
          <a:p>
            <a:pPr algn="just">
              <a:lnSpc>
                <a:spcPct val="150000"/>
              </a:lnSpc>
              <a:spcBef>
                <a:spcPts val="0"/>
              </a:spcBef>
            </a:pPr>
            <a:r>
              <a:rPr lang="en-US" sz="2400" dirty="0" smtClean="0">
                <a:latin typeface="Arial" pitchFamily="34" charset="0"/>
                <a:cs typeface="Arial" pitchFamily="34" charset="0"/>
              </a:rPr>
              <a:t>PPI (</a:t>
            </a:r>
            <a:r>
              <a:rPr lang="en-US" sz="2400" dirty="0" err="1" smtClean="0">
                <a:latin typeface="Arial" pitchFamily="34" charset="0"/>
                <a:cs typeface="Arial" pitchFamily="34" charset="0"/>
              </a:rPr>
              <a:t>thuốc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bơm</a:t>
            </a:r>
            <a:r>
              <a:rPr lang="en-US" sz="2400" dirty="0" smtClean="0">
                <a:latin typeface="Arial" pitchFamily="34" charset="0"/>
                <a:cs typeface="Arial" pitchFamily="34" charset="0"/>
              </a:rPr>
              <a:t> proton): 1-2mg/kg/</a:t>
            </a:r>
            <a:r>
              <a:rPr lang="en-US" sz="2400" dirty="0" err="1" smtClean="0">
                <a:latin typeface="Arial" pitchFamily="34" charset="0"/>
                <a:cs typeface="Arial" pitchFamily="34" charset="0"/>
              </a:rPr>
              <a:t>ngày</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15962"/>
          </a:xfrm>
        </p:spPr>
        <p:txBody>
          <a:bodyPr>
            <a:normAutofit/>
          </a:bodyPr>
          <a:lstStyle/>
          <a:p>
            <a:pPr algn="ctr"/>
            <a:r>
              <a:rPr lang="en-US" sz="4000" b="1" dirty="0" err="1" smtClean="0">
                <a:latin typeface="Arial" pitchFamily="34" charset="0"/>
                <a:cs typeface="Arial" pitchFamily="34" charset="0"/>
              </a:rPr>
              <a:t>Hoạt</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tính</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sinh</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học</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của</a:t>
            </a:r>
            <a:r>
              <a:rPr lang="en-US" sz="4000" b="1" dirty="0" smtClean="0">
                <a:latin typeface="Arial" pitchFamily="34" charset="0"/>
                <a:cs typeface="Arial" pitchFamily="34" charset="0"/>
              </a:rPr>
              <a:t> PPI</a:t>
            </a:r>
            <a:endParaRPr lang="en-US" sz="4000" b="1" dirty="0">
              <a:latin typeface="Arial" pitchFamily="34" charset="0"/>
              <a:cs typeface="Arial" pitchFamily="34" charset="0"/>
            </a:endParaRPr>
          </a:p>
        </p:txBody>
      </p:sp>
      <p:sp>
        <p:nvSpPr>
          <p:cNvPr id="4" name="Content Placeholder 3"/>
          <p:cNvSpPr>
            <a:spLocks noGrp="1"/>
          </p:cNvSpPr>
          <p:nvPr>
            <p:ph idx="1"/>
          </p:nvPr>
        </p:nvSpPr>
        <p:spPr>
          <a:xfrm>
            <a:off x="304800" y="1524000"/>
            <a:ext cx="8458200" cy="4572000"/>
          </a:xfrm>
        </p:spPr>
        <p:txBody>
          <a:bodyPr>
            <a:noAutofit/>
          </a:bodyPr>
          <a:lstStyle/>
          <a:p>
            <a:pPr algn="just">
              <a:spcBef>
                <a:spcPts val="600"/>
              </a:spcBef>
              <a:spcAft>
                <a:spcPts val="600"/>
              </a:spcAft>
            </a:pP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PPI 2 </a:t>
            </a:r>
            <a:r>
              <a:rPr lang="en-US" sz="2400" dirty="0" err="1" smtClean="0">
                <a:latin typeface="Arial" pitchFamily="34" charset="0"/>
                <a:cs typeface="Arial" pitchFamily="34" charset="0"/>
              </a:rPr>
              <a:t>lần</a:t>
            </a:r>
            <a:r>
              <a:rPr lang="en-US" sz="2400" dirty="0" smtClean="0">
                <a:latin typeface="Arial" pitchFamily="34" charset="0"/>
                <a:cs typeface="Arial" pitchFamily="34" charset="0"/>
              </a:rPr>
              <a:t>/</a:t>
            </a:r>
            <a:r>
              <a:rPr lang="en-US" sz="2400" dirty="0" err="1" smtClean="0">
                <a:latin typeface="Arial" pitchFamily="34" charset="0"/>
                <a:cs typeface="Arial" pitchFamily="34" charset="0"/>
              </a:rPr>
              <a:t>ngày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mang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tốt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PPI 1 </a:t>
            </a:r>
            <a:r>
              <a:rPr lang="en-US" sz="2400" dirty="0" err="1" smtClean="0">
                <a:latin typeface="Arial" pitchFamily="34" charset="0"/>
                <a:cs typeface="Arial" pitchFamily="34" charset="0"/>
              </a:rPr>
              <a:t>lần</a:t>
            </a:r>
            <a:r>
              <a:rPr lang="en-US" sz="2400" dirty="0" smtClean="0">
                <a:latin typeface="Arial" pitchFamily="34" charset="0"/>
                <a:cs typeface="Arial" pitchFamily="34" charset="0"/>
              </a:rPr>
              <a:t>/</a:t>
            </a:r>
            <a:r>
              <a:rPr lang="en-US" sz="2400" dirty="0" err="1" smtClean="0">
                <a:latin typeface="Arial" pitchFamily="34" charset="0"/>
                <a:cs typeface="Arial" pitchFamily="34" charset="0"/>
              </a:rPr>
              <a:t>ngày</a:t>
            </a:r>
            <a:r>
              <a:rPr lang="en-US" sz="2400" dirty="0" smtClean="0">
                <a:latin typeface="Arial" pitchFamily="34" charset="0"/>
                <a:cs typeface="Arial" pitchFamily="34" charset="0"/>
              </a:rPr>
              <a:t> (OR = 1,51 (ITT) &amp; 1,97 (PP)</a:t>
            </a:r>
          </a:p>
          <a:p>
            <a:pPr algn="just">
              <a:spcBef>
                <a:spcPts val="600"/>
              </a:spcBef>
              <a:spcAft>
                <a:spcPts val="600"/>
              </a:spcAft>
            </a:pPr>
            <a:r>
              <a:rPr lang="en-US" sz="2400" dirty="0" smtClean="0">
                <a:latin typeface="Arial" pitchFamily="34" charset="0"/>
                <a:cs typeface="Arial" pitchFamily="34" charset="0"/>
              </a:rPr>
              <a:t>PPI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tiết</a:t>
            </a:r>
            <a:r>
              <a:rPr lang="en-US" sz="2400" dirty="0" smtClean="0">
                <a:latin typeface="Arial" pitchFamily="34" charset="0"/>
                <a:cs typeface="Arial" pitchFamily="34" charset="0"/>
              </a:rPr>
              <a:t> acid =&gt; </a:t>
            </a:r>
            <a:r>
              <a:rPr lang="en-US" sz="2400" dirty="0" err="1" smtClean="0">
                <a:latin typeface="Arial" pitchFamily="34" charset="0"/>
                <a:cs typeface="Arial" pitchFamily="34" charset="0"/>
              </a:rPr>
              <a:t>tăng</a:t>
            </a:r>
            <a:r>
              <a:rPr lang="en-US" sz="2400" dirty="0" smtClean="0">
                <a:latin typeface="Arial" pitchFamily="34" charset="0"/>
                <a:cs typeface="Arial" pitchFamily="34" charset="0"/>
              </a:rPr>
              <a:t> pH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lượng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dịch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dày</a:t>
            </a:r>
            <a:r>
              <a:rPr lang="en-US" sz="2400" dirty="0" smtClean="0">
                <a:latin typeface="Arial" pitchFamily="34" charset="0"/>
                <a:cs typeface="Arial" pitchFamily="34" charset="0"/>
              </a:rPr>
              <a:t> do </a:t>
            </a:r>
            <a:r>
              <a:rPr lang="en-US" sz="2400" dirty="0" err="1" smtClean="0">
                <a:latin typeface="Arial" pitchFamily="34" charset="0"/>
                <a:cs typeface="Arial" pitchFamily="34" charset="0"/>
              </a:rPr>
              <a:t>đó</a:t>
            </a:r>
            <a:endParaRPr lang="en-US" sz="2400" dirty="0" smtClean="0">
              <a:latin typeface="Arial" pitchFamily="34" charset="0"/>
              <a:cs typeface="Arial" pitchFamily="34" charset="0"/>
            </a:endParaRPr>
          </a:p>
          <a:p>
            <a:pPr lvl="1" algn="just">
              <a:spcBef>
                <a:spcPts val="600"/>
              </a:spcBef>
              <a:spcAft>
                <a:spcPts val="600"/>
              </a:spcAft>
            </a:pPr>
            <a:r>
              <a:rPr lang="en-US" dirty="0" err="1" smtClean="0">
                <a:latin typeface="Arial" pitchFamily="34" charset="0"/>
                <a:cs typeface="Arial" pitchFamily="34" charset="0"/>
              </a:rPr>
              <a:t>Kéo</a:t>
            </a:r>
            <a:r>
              <a:rPr lang="en-US" dirty="0" smtClean="0">
                <a:latin typeface="Arial" pitchFamily="34" charset="0"/>
                <a:cs typeface="Arial" pitchFamily="34" charset="0"/>
              </a:rPr>
              <a:t> </a:t>
            </a:r>
            <a:r>
              <a:rPr lang="en-US" dirty="0" err="1" smtClean="0">
                <a:latin typeface="Arial" pitchFamily="34" charset="0"/>
                <a:cs typeface="Arial" pitchFamily="34" charset="0"/>
              </a:rPr>
              <a:t>dài</a:t>
            </a:r>
            <a:r>
              <a:rPr lang="en-US" dirty="0" smtClean="0">
                <a:latin typeface="Arial" pitchFamily="34" charset="0"/>
                <a:cs typeface="Arial" pitchFamily="34" charset="0"/>
              </a:rPr>
              <a:t> </a:t>
            </a:r>
            <a:r>
              <a:rPr lang="en-US" dirty="0" err="1" smtClean="0">
                <a:latin typeface="Arial" pitchFamily="34" charset="0"/>
                <a:cs typeface="Arial" pitchFamily="34" charset="0"/>
              </a:rPr>
              <a:t>thời</a:t>
            </a:r>
            <a:r>
              <a:rPr lang="en-US" dirty="0" smtClean="0">
                <a:latin typeface="Arial" pitchFamily="34" charset="0"/>
                <a:cs typeface="Arial" pitchFamily="34" charset="0"/>
              </a:rPr>
              <a:t> </a:t>
            </a:r>
            <a:r>
              <a:rPr lang="en-US" dirty="0" err="1" smtClean="0">
                <a:latin typeface="Arial" pitchFamily="34" charset="0"/>
                <a:cs typeface="Arial" pitchFamily="34" charset="0"/>
              </a:rPr>
              <a:t>gian</a:t>
            </a:r>
            <a:r>
              <a:rPr lang="en-US" dirty="0" smtClean="0">
                <a:latin typeface="Arial" pitchFamily="34" charset="0"/>
                <a:cs typeface="Arial" pitchFamily="34" charset="0"/>
              </a:rPr>
              <a:t> </a:t>
            </a:r>
            <a:r>
              <a:rPr lang="en-US" dirty="0" err="1" smtClean="0">
                <a:latin typeface="Arial" pitchFamily="34" charset="0"/>
                <a:cs typeface="Arial" pitchFamily="34" charset="0"/>
              </a:rPr>
              <a:t>làm</a:t>
            </a:r>
            <a:r>
              <a:rPr lang="en-US" dirty="0" smtClean="0">
                <a:latin typeface="Arial" pitchFamily="34" charset="0"/>
                <a:cs typeface="Arial" pitchFamily="34" charset="0"/>
              </a:rPr>
              <a:t> </a:t>
            </a:r>
            <a:r>
              <a:rPr lang="en-US" dirty="0" err="1" smtClean="0">
                <a:latin typeface="Arial" pitchFamily="34" charset="0"/>
                <a:cs typeface="Arial" pitchFamily="34" charset="0"/>
              </a:rPr>
              <a:t>rỗng</a:t>
            </a:r>
            <a:r>
              <a:rPr lang="en-US" dirty="0" smtClean="0">
                <a:latin typeface="Arial" pitchFamily="34" charset="0"/>
                <a:cs typeface="Arial" pitchFamily="34" charset="0"/>
              </a:rPr>
              <a:t> </a:t>
            </a:r>
            <a:r>
              <a:rPr lang="en-US" dirty="0" err="1" smtClean="0">
                <a:latin typeface="Arial" pitchFamily="34" charset="0"/>
                <a:cs typeface="Arial" pitchFamily="34" charset="0"/>
              </a:rPr>
              <a:t>dạ</a:t>
            </a:r>
            <a:r>
              <a:rPr lang="en-US" dirty="0" smtClean="0">
                <a:latin typeface="Arial" pitchFamily="34" charset="0"/>
                <a:cs typeface="Arial" pitchFamily="34" charset="0"/>
              </a:rPr>
              <a:t> </a:t>
            </a:r>
            <a:r>
              <a:rPr lang="en-US" dirty="0" err="1" smtClean="0">
                <a:latin typeface="Arial" pitchFamily="34" charset="0"/>
                <a:cs typeface="Arial" pitchFamily="34" charset="0"/>
              </a:rPr>
              <a:t>dày</a:t>
            </a:r>
            <a:r>
              <a:rPr lang="en-US" dirty="0" smtClean="0">
                <a:latin typeface="Arial" pitchFamily="34" charset="0"/>
                <a:cs typeface="Arial" pitchFamily="34" charset="0"/>
              </a:rPr>
              <a:t> =&gt; </a:t>
            </a:r>
            <a:r>
              <a:rPr lang="en-US" dirty="0" err="1" smtClean="0">
                <a:latin typeface="Arial" pitchFamily="34" charset="0"/>
                <a:cs typeface="Arial" pitchFamily="34" charset="0"/>
              </a:rPr>
              <a:t>tăng</a:t>
            </a:r>
            <a:r>
              <a:rPr lang="en-US" dirty="0" smtClean="0">
                <a:latin typeface="Arial" pitchFamily="34" charset="0"/>
                <a:cs typeface="Arial" pitchFamily="34" charset="0"/>
              </a:rPr>
              <a:t> </a:t>
            </a:r>
            <a:r>
              <a:rPr lang="en-US" dirty="0" err="1" smtClean="0">
                <a:latin typeface="Arial" pitchFamily="34" charset="0"/>
                <a:cs typeface="Arial" pitchFamily="34" charset="0"/>
              </a:rPr>
              <a:t>nồng</a:t>
            </a:r>
            <a:r>
              <a:rPr lang="en-US" dirty="0" smtClean="0">
                <a:latin typeface="Arial" pitchFamily="34" charset="0"/>
                <a:cs typeface="Arial" pitchFamily="34" charset="0"/>
              </a:rPr>
              <a:t> </a:t>
            </a:r>
            <a:r>
              <a:rPr lang="en-US" dirty="0" err="1" smtClean="0">
                <a:latin typeface="Arial" pitchFamily="34" charset="0"/>
                <a:cs typeface="Arial" pitchFamily="34" charset="0"/>
              </a:rPr>
              <a:t>độ</a:t>
            </a:r>
            <a:r>
              <a:rPr lang="en-US" dirty="0" smtClean="0">
                <a:latin typeface="Arial" pitchFamily="34" charset="0"/>
                <a:cs typeface="Arial" pitchFamily="34" charset="0"/>
              </a:rPr>
              <a:t> KS (</a:t>
            </a:r>
            <a:r>
              <a:rPr lang="en-US" dirty="0" err="1" smtClean="0">
                <a:latin typeface="Arial" pitchFamily="34" charset="0"/>
                <a:cs typeface="Arial" pitchFamily="34" charset="0"/>
              </a:rPr>
              <a:t>clarithromycin</a:t>
            </a:r>
            <a:r>
              <a:rPr lang="en-US" dirty="0" smtClean="0">
                <a:latin typeface="Arial" pitchFamily="34" charset="0"/>
                <a:cs typeface="Arial" pitchFamily="34" charset="0"/>
              </a:rPr>
              <a:t>) </a:t>
            </a:r>
          </a:p>
          <a:p>
            <a:pPr lvl="1" algn="just">
              <a:spcBef>
                <a:spcPts val="600"/>
              </a:spcBef>
              <a:spcAft>
                <a:spcPts val="600"/>
              </a:spcAft>
            </a:pPr>
            <a:r>
              <a:rPr lang="en-US" dirty="0" smtClean="0">
                <a:latin typeface="Arial" pitchFamily="34" charset="0"/>
                <a:cs typeface="Arial" pitchFamily="34" charset="0"/>
              </a:rPr>
              <a:t>MIC (minimal inhibitory concentration) </a:t>
            </a:r>
            <a:r>
              <a:rPr lang="en-US" dirty="0" err="1" smtClean="0">
                <a:latin typeface="Arial" pitchFamily="34" charset="0"/>
                <a:cs typeface="Arial" pitchFamily="34" charset="0"/>
              </a:rPr>
              <a:t>của</a:t>
            </a:r>
            <a:r>
              <a:rPr lang="en-US" dirty="0" smtClean="0">
                <a:latin typeface="Arial" pitchFamily="34" charset="0"/>
                <a:cs typeface="Arial" pitchFamily="34" charset="0"/>
              </a:rPr>
              <a:t> amoxicillin &amp; </a:t>
            </a:r>
            <a:r>
              <a:rPr lang="en-US" dirty="0" err="1" smtClean="0">
                <a:latin typeface="Arial" pitchFamily="34" charset="0"/>
                <a:cs typeface="Arial" pitchFamily="34" charset="0"/>
              </a:rPr>
              <a:t>clarithromycin</a:t>
            </a:r>
            <a:r>
              <a:rPr lang="en-US" dirty="0" smtClean="0">
                <a:latin typeface="Arial" pitchFamily="34" charset="0"/>
                <a:cs typeface="Arial" pitchFamily="34" charset="0"/>
              </a:rPr>
              <a:t> </a:t>
            </a:r>
            <a:r>
              <a:rPr lang="en-US" dirty="0" err="1" smtClean="0">
                <a:latin typeface="Arial" pitchFamily="34" charset="0"/>
                <a:cs typeface="Arial" pitchFamily="34" charset="0"/>
              </a:rPr>
              <a:t>giảm</a:t>
            </a:r>
            <a:r>
              <a:rPr lang="en-US" dirty="0" smtClean="0">
                <a:latin typeface="Arial" pitchFamily="34" charset="0"/>
                <a:cs typeface="Arial" pitchFamily="34" charset="0"/>
              </a:rPr>
              <a:t> </a:t>
            </a:r>
            <a:r>
              <a:rPr lang="en-US" dirty="0" err="1" smtClean="0">
                <a:latin typeface="Arial" pitchFamily="34" charset="0"/>
                <a:cs typeface="Arial" pitchFamily="34" charset="0"/>
              </a:rPr>
              <a:t>khi</a:t>
            </a:r>
            <a:r>
              <a:rPr lang="en-US" dirty="0" smtClean="0">
                <a:latin typeface="Arial" pitchFamily="34" charset="0"/>
                <a:cs typeface="Arial" pitchFamily="34" charset="0"/>
              </a:rPr>
              <a:t> pH </a:t>
            </a:r>
            <a:r>
              <a:rPr lang="en-US" dirty="0" err="1" smtClean="0">
                <a:latin typeface="Arial" pitchFamily="34" charset="0"/>
                <a:cs typeface="Arial" pitchFamily="34" charset="0"/>
              </a:rPr>
              <a:t>tăng</a:t>
            </a:r>
            <a:endParaRPr lang="en-US" dirty="0" smtClean="0">
              <a:latin typeface="Arial" pitchFamily="34" charset="0"/>
              <a:cs typeface="Arial" pitchFamily="34" charset="0"/>
            </a:endParaRPr>
          </a:p>
          <a:p>
            <a:pPr algn="just">
              <a:spcBef>
                <a:spcPts val="600"/>
              </a:spcBef>
              <a:spcAft>
                <a:spcPts val="600"/>
              </a:spcAft>
            </a:pPr>
            <a:r>
              <a:rPr lang="en-US" sz="2400" dirty="0" smtClean="0">
                <a:latin typeface="Arial" pitchFamily="34" charset="0"/>
                <a:cs typeface="Arial" pitchFamily="34" charset="0"/>
              </a:rPr>
              <a:t>PPI </a:t>
            </a:r>
            <a:r>
              <a:rPr lang="en-US" sz="2400" dirty="0" err="1" smtClean="0">
                <a:latin typeface="Arial" pitchFamily="34" charset="0"/>
                <a:cs typeface="Arial" pitchFamily="34" charset="0"/>
              </a:rPr>
              <a:t>cũng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chế</a:t>
            </a:r>
            <a:r>
              <a:rPr lang="en-US" sz="2400" dirty="0" smtClean="0">
                <a:latin typeface="Arial" pitchFamily="34" charset="0"/>
                <a:cs typeface="Arial" pitchFamily="34" charset="0"/>
              </a:rPr>
              <a:t> </a:t>
            </a:r>
            <a:r>
              <a:rPr lang="en-US" sz="2400" i="1" dirty="0" smtClean="0">
                <a:latin typeface="Arial" pitchFamily="34" charset="0"/>
                <a:cs typeface="Arial" pitchFamily="34" charset="0"/>
              </a:rPr>
              <a:t>H. pylori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vì</a:t>
            </a:r>
            <a:r>
              <a:rPr lang="en-US" sz="2400" dirty="0" smtClean="0">
                <a:latin typeface="Arial" pitchFamily="34" charset="0"/>
                <a:cs typeface="Arial" pitchFamily="34" charset="0"/>
              </a:rPr>
              <a:t> PPI </a:t>
            </a:r>
            <a:r>
              <a:rPr lang="en-US" sz="2400" dirty="0" err="1" smtClean="0">
                <a:latin typeface="Arial" pitchFamily="34" charset="0"/>
                <a:cs typeface="Arial" pitchFamily="34" charset="0"/>
              </a:rPr>
              <a:t>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VK ở pH </a:t>
            </a:r>
            <a:r>
              <a:rPr lang="en-US" sz="2400" dirty="0" err="1" smtClean="0">
                <a:latin typeface="Arial" pitchFamily="34" charset="0"/>
                <a:cs typeface="Arial" pitchFamily="34" charset="0"/>
              </a:rPr>
              <a:t>trung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hoạt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men </a:t>
            </a:r>
            <a:r>
              <a:rPr lang="en-US" sz="2400" dirty="0" err="1" smtClean="0">
                <a:latin typeface="Arial" pitchFamily="34" charset="0"/>
                <a:cs typeface="Arial" pitchFamily="34" charset="0"/>
              </a:rPr>
              <a:t>urease</a:t>
            </a:r>
            <a:endParaRPr lang="en-US" sz="2400" dirty="0" smtClean="0">
              <a:latin typeface="Arial" pitchFamily="34" charset="0"/>
              <a:cs typeface="Arial" pitchFamily="34" charset="0"/>
            </a:endParaRPr>
          </a:p>
        </p:txBody>
      </p:sp>
      <p:sp>
        <p:nvSpPr>
          <p:cNvPr id="5" name="TextBox 4"/>
          <p:cNvSpPr txBox="1"/>
          <p:nvPr/>
        </p:nvSpPr>
        <p:spPr>
          <a:xfrm>
            <a:off x="3720941" y="6324600"/>
            <a:ext cx="4891147" cy="369332"/>
          </a:xfrm>
          <a:prstGeom prst="rect">
            <a:avLst/>
          </a:prstGeom>
          <a:noFill/>
        </p:spPr>
        <p:txBody>
          <a:bodyPr wrap="none" rtlCol="0">
            <a:spAutoFit/>
          </a:bodyPr>
          <a:lstStyle/>
          <a:p>
            <a:r>
              <a:rPr lang="en-US" dirty="0" smtClean="0">
                <a:solidFill>
                  <a:schemeClr val="accent1"/>
                </a:solidFill>
                <a:latin typeface="Arial" pitchFamily="34" charset="0"/>
                <a:cs typeface="Arial" pitchFamily="34" charset="0"/>
              </a:rPr>
              <a:t>Aliment </a:t>
            </a:r>
            <a:r>
              <a:rPr lang="en-US" dirty="0" err="1" smtClean="0">
                <a:solidFill>
                  <a:schemeClr val="accent1"/>
                </a:solidFill>
                <a:latin typeface="Arial" pitchFamily="34" charset="0"/>
                <a:cs typeface="Arial" pitchFamily="34" charset="0"/>
              </a:rPr>
              <a:t>Pharmacol</a:t>
            </a:r>
            <a:r>
              <a:rPr lang="en-US" dirty="0" smtClean="0">
                <a:solidFill>
                  <a:schemeClr val="accent1"/>
                </a:solidFill>
                <a:latin typeface="Arial" pitchFamily="34" charset="0"/>
                <a:cs typeface="Arial" pitchFamily="34" charset="0"/>
              </a:rPr>
              <a:t> </a:t>
            </a:r>
            <a:r>
              <a:rPr lang="en-US" dirty="0" err="1" smtClean="0">
                <a:solidFill>
                  <a:schemeClr val="accent1"/>
                </a:solidFill>
                <a:latin typeface="Arial" pitchFamily="34" charset="0"/>
                <a:cs typeface="Arial" pitchFamily="34" charset="0"/>
              </a:rPr>
              <a:t>Ther</a:t>
            </a:r>
            <a:r>
              <a:rPr lang="en-US" dirty="0" smtClean="0">
                <a:solidFill>
                  <a:schemeClr val="accent1"/>
                </a:solidFill>
                <a:latin typeface="Arial" pitchFamily="34" charset="0"/>
                <a:cs typeface="Arial" pitchFamily="34" charset="0"/>
              </a:rPr>
              <a:t> 2002(16), 1149–1156</a:t>
            </a:r>
            <a:endParaRPr lang="vi-VN" dirty="0">
              <a:solidFill>
                <a:schemeClr val="accent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715962"/>
          </a:xfrm>
        </p:spPr>
        <p:txBody>
          <a:bodyPr>
            <a:normAutofit fontScale="90000"/>
          </a:bodyPr>
          <a:lstStyle/>
          <a:p>
            <a:pPr algn="ctr"/>
            <a:r>
              <a:rPr lang="en-US" sz="4000" b="1" dirty="0" smtClean="0">
                <a:latin typeface="Arial" pitchFamily="34" charset="0"/>
                <a:cs typeface="Arial" pitchFamily="34" charset="0"/>
              </a:rPr>
              <a:t>So </a:t>
            </a:r>
            <a:r>
              <a:rPr lang="en-US" sz="4000" b="1" dirty="0" err="1" smtClean="0">
                <a:latin typeface="Arial" pitchFamily="34" charset="0"/>
                <a:cs typeface="Arial" pitchFamily="34" charset="0"/>
              </a:rPr>
              <a:t>sánh</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hoạt</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tính</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sinh</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học</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của</a:t>
            </a:r>
            <a:r>
              <a:rPr lang="en-US" sz="4000" b="1" dirty="0" smtClean="0">
                <a:latin typeface="Arial" pitchFamily="34" charset="0"/>
                <a:cs typeface="Arial" pitchFamily="34" charset="0"/>
              </a:rPr>
              <a:t> PPI</a:t>
            </a:r>
            <a:endParaRPr lang="en-US" sz="4000" b="1" dirty="0">
              <a:latin typeface="Arial" pitchFamily="34" charset="0"/>
              <a:cs typeface="Arial" pitchFamily="34" charset="0"/>
            </a:endParaRPr>
          </a:p>
        </p:txBody>
      </p:sp>
      <p:graphicFrame>
        <p:nvGraphicFramePr>
          <p:cNvPr id="6" name="Content Placeholder 5"/>
          <p:cNvGraphicFramePr>
            <a:graphicFrameLocks noGrp="1"/>
          </p:cNvGraphicFramePr>
          <p:nvPr>
            <p:ph idx="1"/>
          </p:nvPr>
        </p:nvGraphicFramePr>
        <p:xfrm>
          <a:off x="457200" y="1889760"/>
          <a:ext cx="8229600" cy="2682240"/>
        </p:xfrm>
        <a:graphic>
          <a:graphicData uri="http://schemas.openxmlformats.org/drawingml/2006/table">
            <a:tbl>
              <a:tblPr firstRow="1" bandRow="1">
                <a:tableStyleId>{5C22544A-7EE6-4342-B048-85BDC9FD1C3A}</a:tableStyleId>
              </a:tblPr>
              <a:tblGrid>
                <a:gridCol w="2971800"/>
                <a:gridCol w="1447800"/>
                <a:gridCol w="1524000"/>
                <a:gridCol w="1295400"/>
                <a:gridCol w="990600"/>
              </a:tblGrid>
              <a:tr h="370840">
                <a:tc>
                  <a:txBody>
                    <a:bodyPr/>
                    <a:lstStyle/>
                    <a:p>
                      <a:r>
                        <a:rPr lang="vi-VN" sz="2000" dirty="0" smtClean="0">
                          <a:solidFill>
                            <a:schemeClr val="tx1"/>
                          </a:solidFill>
                          <a:latin typeface="+mj-lt"/>
                        </a:rPr>
                        <a:t>PPI (mg)</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dirty="0" smtClean="0">
                          <a:solidFill>
                            <a:schemeClr val="tx1"/>
                          </a:solidFill>
                          <a:latin typeface="+mj-lt"/>
                        </a:rPr>
                        <a:t>Tmax (h)</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dirty="0" smtClean="0">
                          <a:solidFill>
                            <a:schemeClr val="tx1"/>
                          </a:solidFill>
                          <a:latin typeface="+mj-lt"/>
                        </a:rPr>
                        <a:t>Hoạt</a:t>
                      </a:r>
                      <a:r>
                        <a:rPr lang="vi-VN" sz="2000" baseline="0" dirty="0" smtClean="0">
                          <a:solidFill>
                            <a:schemeClr val="tx1"/>
                          </a:solidFill>
                          <a:latin typeface="+mj-lt"/>
                        </a:rPr>
                        <a:t> tính sinh học</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dirty="0" smtClean="0">
                          <a:solidFill>
                            <a:schemeClr val="tx1"/>
                          </a:solidFill>
                          <a:latin typeface="+mj-lt"/>
                        </a:rPr>
                        <a:t>Gắn</a:t>
                      </a:r>
                      <a:r>
                        <a:rPr lang="vi-VN" sz="2000" baseline="0" dirty="0" smtClean="0">
                          <a:solidFill>
                            <a:schemeClr val="tx1"/>
                          </a:solidFill>
                          <a:latin typeface="+mj-lt"/>
                        </a:rPr>
                        <a:t> protein</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dirty="0" smtClean="0">
                          <a:solidFill>
                            <a:schemeClr val="tx1"/>
                          </a:solidFill>
                          <a:latin typeface="+mj-lt"/>
                        </a:rPr>
                        <a:t>t/2 (h)</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vi-VN" sz="2000" dirty="0" smtClean="0">
                          <a:solidFill>
                            <a:schemeClr val="tx1"/>
                          </a:solidFill>
                          <a:latin typeface="+mj-lt"/>
                        </a:rPr>
                        <a:t>Esomeprazole (20mg)</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dirty="0" smtClean="0">
                          <a:solidFill>
                            <a:schemeClr val="tx1"/>
                          </a:solidFill>
                          <a:latin typeface="+mj-lt"/>
                        </a:rPr>
                        <a:t>1–2</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dirty="0" smtClean="0">
                          <a:solidFill>
                            <a:schemeClr val="tx1"/>
                          </a:solidFill>
                          <a:latin typeface="+mj-lt"/>
                        </a:rPr>
                        <a:t>64 - 89</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dirty="0" smtClean="0">
                          <a:solidFill>
                            <a:schemeClr val="tx1"/>
                          </a:solidFill>
                          <a:latin typeface="+mj-lt"/>
                        </a:rPr>
                        <a:t>97</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dirty="0" smtClean="0">
                          <a:solidFill>
                            <a:schemeClr val="tx1"/>
                          </a:solidFill>
                          <a:latin typeface="+mj-lt"/>
                        </a:rPr>
                        <a:t>1,3</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vi-VN" sz="2000" dirty="0" smtClean="0">
                          <a:solidFill>
                            <a:schemeClr val="tx1"/>
                          </a:solidFill>
                          <a:latin typeface="+mj-lt"/>
                        </a:rPr>
                        <a:t>Lansoprazole </a:t>
                      </a:r>
                      <a:r>
                        <a:rPr kumimoji="0" lang="vi-VN" sz="2000" kern="1200" dirty="0" smtClean="0">
                          <a:solidFill>
                            <a:schemeClr val="tx1"/>
                          </a:solidFill>
                          <a:latin typeface="+mj-lt"/>
                          <a:ea typeface="+mn-ea"/>
                          <a:cs typeface="+mn-cs"/>
                        </a:rPr>
                        <a:t>(20mg)</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dirty="0" smtClean="0">
                          <a:solidFill>
                            <a:schemeClr val="tx1"/>
                          </a:solidFill>
                          <a:latin typeface="+mj-lt"/>
                        </a:rPr>
                        <a:t>1,7 </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dirty="0" smtClean="0">
                          <a:solidFill>
                            <a:schemeClr val="tx1"/>
                          </a:solidFill>
                          <a:latin typeface="+mj-lt"/>
                        </a:rPr>
                        <a:t>80</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dirty="0" smtClean="0">
                          <a:solidFill>
                            <a:schemeClr val="tx1"/>
                          </a:solidFill>
                          <a:latin typeface="+mj-lt"/>
                        </a:rPr>
                        <a:t>97</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dirty="0" smtClean="0">
                          <a:solidFill>
                            <a:schemeClr val="tx1"/>
                          </a:solidFill>
                          <a:latin typeface="+mj-lt"/>
                        </a:rPr>
                        <a:t>1,5</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vi-VN" sz="2000" dirty="0" smtClean="0">
                          <a:solidFill>
                            <a:schemeClr val="tx1"/>
                          </a:solidFill>
                          <a:latin typeface="+mj-lt"/>
                        </a:rPr>
                        <a:t>Omeprazole </a:t>
                      </a:r>
                      <a:r>
                        <a:rPr kumimoji="0" lang="vi-VN" sz="2000" kern="1200" dirty="0" smtClean="0">
                          <a:solidFill>
                            <a:schemeClr val="tx1"/>
                          </a:solidFill>
                          <a:latin typeface="+mj-lt"/>
                          <a:ea typeface="+mn-ea"/>
                          <a:cs typeface="+mn-cs"/>
                        </a:rPr>
                        <a:t>(20mg)</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dirty="0" smtClean="0">
                          <a:solidFill>
                            <a:schemeClr val="tx1"/>
                          </a:solidFill>
                          <a:latin typeface="+mj-lt"/>
                        </a:rPr>
                        <a:t>2</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dirty="0" smtClean="0">
                          <a:solidFill>
                            <a:schemeClr val="tx1"/>
                          </a:solidFill>
                          <a:latin typeface="+mj-lt"/>
                        </a:rPr>
                        <a:t>35 - 60</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dirty="0" smtClean="0">
                          <a:solidFill>
                            <a:schemeClr val="tx1"/>
                          </a:solidFill>
                          <a:latin typeface="+mj-lt"/>
                        </a:rPr>
                        <a:t>95</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dirty="0" smtClean="0">
                          <a:solidFill>
                            <a:schemeClr val="tx1"/>
                          </a:solidFill>
                          <a:latin typeface="+mj-lt"/>
                        </a:rPr>
                        <a:t>0,5</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vi-VN" sz="2000" dirty="0" smtClean="0">
                          <a:solidFill>
                            <a:schemeClr val="tx1"/>
                          </a:solidFill>
                          <a:latin typeface="+mj-lt"/>
                        </a:rPr>
                        <a:t>Pantoprazole </a:t>
                      </a:r>
                      <a:r>
                        <a:rPr kumimoji="0" lang="vi-VN" sz="2000" kern="1200" dirty="0" smtClean="0">
                          <a:solidFill>
                            <a:schemeClr val="tx1"/>
                          </a:solidFill>
                          <a:latin typeface="+mj-lt"/>
                          <a:ea typeface="+mn-ea"/>
                          <a:cs typeface="+mn-cs"/>
                        </a:rPr>
                        <a:t>(20mg)</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dirty="0" smtClean="0">
                          <a:solidFill>
                            <a:schemeClr val="tx1"/>
                          </a:solidFill>
                          <a:latin typeface="+mj-lt"/>
                        </a:rPr>
                        <a:t>2</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dirty="0" smtClean="0">
                          <a:solidFill>
                            <a:schemeClr val="tx1"/>
                          </a:solidFill>
                          <a:latin typeface="+mj-lt"/>
                        </a:rPr>
                        <a:t>77</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dirty="0" smtClean="0">
                          <a:solidFill>
                            <a:schemeClr val="tx1"/>
                          </a:solidFill>
                          <a:latin typeface="+mj-lt"/>
                        </a:rPr>
                        <a:t>97</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dirty="0" smtClean="0">
                          <a:solidFill>
                            <a:schemeClr val="tx1"/>
                          </a:solidFill>
                          <a:latin typeface="+mj-lt"/>
                        </a:rPr>
                        <a:t>1</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vi-VN" sz="2000" dirty="0" smtClean="0">
                          <a:solidFill>
                            <a:schemeClr val="tx1"/>
                          </a:solidFill>
                          <a:latin typeface="+mj-lt"/>
                        </a:rPr>
                        <a:t>Rabeprazole </a:t>
                      </a:r>
                      <a:r>
                        <a:rPr kumimoji="0" lang="vi-VN" sz="2000" kern="1200" dirty="0" smtClean="0">
                          <a:solidFill>
                            <a:schemeClr val="tx1"/>
                          </a:solidFill>
                          <a:latin typeface="+mj-lt"/>
                          <a:ea typeface="+mn-ea"/>
                          <a:cs typeface="+mn-cs"/>
                        </a:rPr>
                        <a:t>(20mg)</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dirty="0" smtClean="0">
                          <a:solidFill>
                            <a:schemeClr val="tx1"/>
                          </a:solidFill>
                          <a:latin typeface="+mj-lt"/>
                        </a:rPr>
                        <a:t>2</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dirty="0" smtClean="0">
                          <a:solidFill>
                            <a:schemeClr val="tx1"/>
                          </a:solidFill>
                          <a:latin typeface="+mj-lt"/>
                        </a:rPr>
                        <a:t>52</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dirty="0" smtClean="0">
                          <a:solidFill>
                            <a:schemeClr val="tx1"/>
                          </a:solidFill>
                          <a:latin typeface="+mj-lt"/>
                        </a:rPr>
                        <a:t>97</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dirty="0" smtClean="0">
                          <a:solidFill>
                            <a:schemeClr val="tx1"/>
                          </a:solidFill>
                          <a:latin typeface="+mj-lt"/>
                        </a:rPr>
                        <a:t>1</a:t>
                      </a:r>
                      <a:endParaRPr lang="vi-VN"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1079656" y="4807803"/>
            <a:ext cx="6845144" cy="830997"/>
          </a:xfrm>
          <a:prstGeom prst="rect">
            <a:avLst/>
          </a:prstGeom>
          <a:noFill/>
        </p:spPr>
        <p:txBody>
          <a:bodyPr wrap="none" rtlCol="0">
            <a:spAutoFit/>
          </a:bodyPr>
          <a:lstStyle/>
          <a:p>
            <a:pPr algn="ctr"/>
            <a:r>
              <a:rPr lang="vi-VN" sz="2400" b="1" dirty="0" smtClean="0">
                <a:latin typeface="+mj-lt"/>
              </a:rPr>
              <a:t>t1/2 </a:t>
            </a:r>
            <a:r>
              <a:rPr lang="vi-VN" sz="2400" dirty="0" smtClean="0">
                <a:latin typeface="+mj-lt"/>
              </a:rPr>
              <a:t>= Thời gian bán hủy</a:t>
            </a:r>
          </a:p>
          <a:p>
            <a:pPr algn="ctr"/>
            <a:r>
              <a:rPr lang="vi-VN" sz="2400" dirty="0" smtClean="0">
                <a:latin typeface="+mj-lt"/>
              </a:rPr>
              <a:t> </a:t>
            </a:r>
            <a:r>
              <a:rPr lang="vi-VN" sz="2400" b="1" dirty="0" smtClean="0">
                <a:latin typeface="+mj-lt"/>
              </a:rPr>
              <a:t>tmax </a:t>
            </a:r>
            <a:r>
              <a:rPr lang="vi-VN" sz="2400" dirty="0" smtClean="0">
                <a:latin typeface="+mj-lt"/>
              </a:rPr>
              <a:t>= thời gian đạt nồng độ tối đa huyết tương</a:t>
            </a:r>
            <a:endParaRPr lang="vi-VN" sz="2400" dirty="0">
              <a:latin typeface="+mj-lt"/>
            </a:endParaRPr>
          </a:p>
        </p:txBody>
      </p:sp>
      <p:sp>
        <p:nvSpPr>
          <p:cNvPr id="8" name="Rectangle 7"/>
          <p:cNvSpPr/>
          <p:nvPr/>
        </p:nvSpPr>
        <p:spPr>
          <a:xfrm>
            <a:off x="1066800" y="6096000"/>
            <a:ext cx="7696200" cy="369332"/>
          </a:xfrm>
          <a:prstGeom prst="rect">
            <a:avLst/>
          </a:prstGeom>
        </p:spPr>
        <p:txBody>
          <a:bodyPr wrap="square">
            <a:spAutoFit/>
          </a:bodyPr>
          <a:lstStyle/>
          <a:p>
            <a:r>
              <a:rPr lang="en-US" dirty="0" smtClean="0">
                <a:solidFill>
                  <a:schemeClr val="accent1"/>
                </a:solidFill>
                <a:latin typeface="Arial" pitchFamily="34" charset="0"/>
                <a:cs typeface="Arial" pitchFamily="34" charset="0"/>
              </a:rPr>
              <a:t>PPIs: Differences in PK and Clinical Outcomes , </a:t>
            </a:r>
            <a:r>
              <a:rPr lang="en-US" dirty="0" err="1" smtClean="0">
                <a:solidFill>
                  <a:schemeClr val="accent1"/>
                </a:solidFill>
                <a:latin typeface="Arial" pitchFamily="34" charset="0"/>
                <a:cs typeface="Arial" pitchFamily="34" charset="0"/>
              </a:rPr>
              <a:t>Clin</a:t>
            </a:r>
            <a:r>
              <a:rPr lang="en-US" dirty="0" smtClean="0">
                <a:solidFill>
                  <a:schemeClr val="accent1"/>
                </a:solidFill>
                <a:latin typeface="Arial" pitchFamily="34" charset="0"/>
                <a:cs typeface="Arial" pitchFamily="34" charset="0"/>
              </a:rPr>
              <a:t> </a:t>
            </a:r>
            <a:r>
              <a:rPr lang="en-US" dirty="0" err="1" smtClean="0">
                <a:solidFill>
                  <a:schemeClr val="accent1"/>
                </a:solidFill>
                <a:latin typeface="Arial" pitchFamily="34" charset="0"/>
                <a:cs typeface="Arial" pitchFamily="34" charset="0"/>
              </a:rPr>
              <a:t>Pharmacokinet</a:t>
            </a:r>
            <a:r>
              <a:rPr lang="en-US" dirty="0" smtClean="0">
                <a:solidFill>
                  <a:schemeClr val="accent1"/>
                </a:solidFill>
                <a:latin typeface="Arial" pitchFamily="34" charset="0"/>
                <a:cs typeface="Arial" pitchFamily="34" charset="0"/>
              </a:rPr>
              <a:t> 2008</a:t>
            </a:r>
            <a:endParaRPr lang="vi-VN" dirty="0">
              <a:solidFill>
                <a:schemeClr val="accent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5638"/>
            <a:ext cx="8229600" cy="715962"/>
          </a:xfrm>
        </p:spPr>
        <p:txBody>
          <a:bodyPr>
            <a:normAutofit fontScale="90000"/>
          </a:bodyPr>
          <a:lstStyle/>
          <a:p>
            <a:pPr algn="ctr"/>
            <a:r>
              <a:rPr lang="en-US" sz="4000" b="1" dirty="0" err="1" smtClean="0">
                <a:latin typeface="Arial" pitchFamily="34" charset="0"/>
                <a:cs typeface="Arial" pitchFamily="34" charset="0"/>
              </a:rPr>
              <a:t>Hoạt</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tính</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sinh</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học</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của</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esomeprazole</a:t>
            </a:r>
            <a:r>
              <a:rPr lang="en-US" sz="4000" b="1" dirty="0" smtClean="0">
                <a:latin typeface="Arial" pitchFamily="34" charset="0"/>
                <a:cs typeface="Arial" pitchFamily="34" charset="0"/>
              </a:rPr>
              <a:t> </a:t>
            </a:r>
            <a:endParaRPr lang="en-US" sz="4000" b="1" dirty="0">
              <a:latin typeface="Arial" pitchFamily="34" charset="0"/>
              <a:cs typeface="Arial" pitchFamily="34" charset="0"/>
            </a:endParaRPr>
          </a:p>
        </p:txBody>
      </p:sp>
      <p:sp>
        <p:nvSpPr>
          <p:cNvPr id="4" name="Content Placeholder 3"/>
          <p:cNvSpPr>
            <a:spLocks noGrp="1"/>
          </p:cNvSpPr>
          <p:nvPr>
            <p:ph idx="1"/>
          </p:nvPr>
        </p:nvSpPr>
        <p:spPr>
          <a:xfrm>
            <a:off x="457200" y="1600200"/>
            <a:ext cx="8305800" cy="4724400"/>
          </a:xfrm>
        </p:spPr>
        <p:txBody>
          <a:bodyPr>
            <a:noAutofit/>
          </a:bodyPr>
          <a:lstStyle/>
          <a:p>
            <a:pPr algn="just">
              <a:spcBef>
                <a:spcPts val="600"/>
              </a:spcBef>
              <a:spcAft>
                <a:spcPts val="600"/>
              </a:spcAft>
            </a:pPr>
            <a:r>
              <a:rPr lang="en-US" sz="2400" dirty="0" err="1" smtClean="0">
                <a:latin typeface="Arial" pitchFamily="34" charset="0"/>
                <a:cs typeface="Arial" pitchFamily="34" charset="0"/>
              </a:rPr>
              <a:t>Tất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a:t>
            </a:r>
            <a:r>
              <a:rPr lang="en-US" sz="2400" dirty="0" smtClean="0">
                <a:latin typeface="Arial" pitchFamily="34" charset="0"/>
                <a:cs typeface="Arial" pitchFamily="34" charset="0"/>
              </a:rPr>
              <a:t> PPI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chuyển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gan</a:t>
            </a:r>
            <a:r>
              <a:rPr lang="en-US" sz="2400" dirty="0" smtClean="0">
                <a:latin typeface="Arial" pitchFamily="34" charset="0"/>
                <a:cs typeface="Arial" pitchFamily="34" charset="0"/>
              </a:rPr>
              <a:t> qua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CYP450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qua </a:t>
            </a:r>
            <a:r>
              <a:rPr lang="vi-VN" sz="2400" dirty="0" smtClean="0">
                <a:latin typeface="Arial" pitchFamily="34" charset="0"/>
                <a:cs typeface="Arial" pitchFamily="34" charset="0"/>
              </a:rPr>
              <a:t>CYP2C19 &amp; CYP3A4</a:t>
            </a:r>
          </a:p>
          <a:p>
            <a:pPr algn="just">
              <a:spcBef>
                <a:spcPts val="600"/>
              </a:spcBef>
              <a:spcAft>
                <a:spcPts val="600"/>
              </a:spcAft>
            </a:pPr>
            <a:r>
              <a:rPr lang="vi-VN" sz="2400" dirty="0" smtClean="0">
                <a:latin typeface="Arial" pitchFamily="34" charset="0"/>
                <a:cs typeface="Arial" pitchFamily="34" charset="0"/>
              </a:rPr>
              <a:t>Esomeprazole là dạng đồng phân S của omeprazole  và là hỗn hợp chùm của cả 2 dạng đồng phân R và S. </a:t>
            </a:r>
          </a:p>
          <a:p>
            <a:pPr algn="just">
              <a:spcBef>
                <a:spcPts val="600"/>
              </a:spcBef>
              <a:spcAft>
                <a:spcPts val="600"/>
              </a:spcAft>
            </a:pPr>
            <a:r>
              <a:rPr lang="vi-VN" sz="2400" dirty="0" smtClean="0">
                <a:latin typeface="Arial" pitchFamily="34" charset="0"/>
                <a:cs typeface="Arial" pitchFamily="34" charset="0"/>
              </a:rPr>
              <a:t>Ở người chuyển hóa của esomeprazole qua CYPC19 và CYP3A4 trong đó esomeprasole được chuyển hóa nhiều hơn bởi CYP3A4 so với omeprazole và đồng phân R, chuyển hóa ít hơn bởi CYPC19 =&gt; diện tích dưới đường cong của esomeprazole  lớn hơn omeprazole với cùng liều sử dụng =&gt; hiệu quả làm giảm acid tốt hơn =&gt; mang lại hiệu quả điều trị tốt hơn trên lâm sàng</a:t>
            </a:r>
          </a:p>
        </p:txBody>
      </p:sp>
      <p:sp>
        <p:nvSpPr>
          <p:cNvPr id="5" name="Rectangle 4"/>
          <p:cNvSpPr/>
          <p:nvPr/>
        </p:nvSpPr>
        <p:spPr>
          <a:xfrm>
            <a:off x="990600" y="6260068"/>
            <a:ext cx="7696200" cy="369332"/>
          </a:xfrm>
          <a:prstGeom prst="rect">
            <a:avLst/>
          </a:prstGeom>
        </p:spPr>
        <p:txBody>
          <a:bodyPr wrap="square">
            <a:spAutoFit/>
          </a:bodyPr>
          <a:lstStyle/>
          <a:p>
            <a:r>
              <a:rPr lang="en-US" dirty="0" smtClean="0">
                <a:solidFill>
                  <a:schemeClr val="accent1"/>
                </a:solidFill>
                <a:latin typeface="Arial" pitchFamily="34" charset="0"/>
                <a:cs typeface="Arial" pitchFamily="34" charset="0"/>
              </a:rPr>
              <a:t>PPIs: Differences in PK and Clinical Outcomes , </a:t>
            </a:r>
            <a:r>
              <a:rPr lang="en-US" dirty="0" err="1" smtClean="0">
                <a:solidFill>
                  <a:schemeClr val="accent1"/>
                </a:solidFill>
                <a:latin typeface="Arial" pitchFamily="34" charset="0"/>
                <a:cs typeface="Arial" pitchFamily="34" charset="0"/>
              </a:rPr>
              <a:t>Clin</a:t>
            </a:r>
            <a:r>
              <a:rPr lang="en-US" dirty="0" smtClean="0">
                <a:solidFill>
                  <a:schemeClr val="accent1"/>
                </a:solidFill>
                <a:latin typeface="Arial" pitchFamily="34" charset="0"/>
                <a:cs typeface="Arial" pitchFamily="34" charset="0"/>
              </a:rPr>
              <a:t> </a:t>
            </a:r>
            <a:r>
              <a:rPr lang="en-US" dirty="0" err="1" smtClean="0">
                <a:solidFill>
                  <a:schemeClr val="accent1"/>
                </a:solidFill>
                <a:latin typeface="Arial" pitchFamily="34" charset="0"/>
                <a:cs typeface="Arial" pitchFamily="34" charset="0"/>
              </a:rPr>
              <a:t>Pharmacokinet</a:t>
            </a:r>
            <a:r>
              <a:rPr lang="en-US" dirty="0" smtClean="0">
                <a:solidFill>
                  <a:schemeClr val="accent1"/>
                </a:solidFill>
                <a:latin typeface="Arial" pitchFamily="34" charset="0"/>
                <a:cs typeface="Arial" pitchFamily="34" charset="0"/>
              </a:rPr>
              <a:t> 2008</a:t>
            </a:r>
            <a:endParaRPr lang="vi-VN" dirty="0">
              <a:solidFill>
                <a:schemeClr val="accent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b="1" dirty="0" err="1" smtClean="0">
                <a:latin typeface="Arial" pitchFamily="34" charset="0"/>
                <a:cs typeface="Arial" pitchFamily="34" charset="0"/>
              </a:rPr>
              <a:t>Tại</a:t>
            </a:r>
            <a:r>
              <a:rPr lang="en-US" b="1" dirty="0" smtClean="0">
                <a:latin typeface="Arial" pitchFamily="34" charset="0"/>
                <a:cs typeface="Arial" pitchFamily="34" charset="0"/>
              </a:rPr>
              <a:t> </a:t>
            </a:r>
            <a:r>
              <a:rPr lang="en-US" b="1" dirty="0" err="1" smtClean="0">
                <a:latin typeface="Arial" pitchFamily="34" charset="0"/>
                <a:cs typeface="Arial" pitchFamily="34" charset="0"/>
              </a:rPr>
              <a:t>sao</a:t>
            </a:r>
            <a:r>
              <a:rPr lang="en-US" b="1" dirty="0" smtClean="0">
                <a:latin typeface="Arial" pitchFamily="34" charset="0"/>
                <a:cs typeface="Arial" pitchFamily="34" charset="0"/>
              </a:rPr>
              <a:t> </a:t>
            </a:r>
            <a:r>
              <a:rPr lang="en-US" b="1" dirty="0" err="1" smtClean="0">
                <a:latin typeface="Arial" pitchFamily="34" charset="0"/>
                <a:cs typeface="Arial" pitchFamily="34" charset="0"/>
              </a:rPr>
              <a:t>phải</a:t>
            </a:r>
            <a:r>
              <a:rPr lang="en-US" b="1" dirty="0" smtClean="0">
                <a:latin typeface="Arial" pitchFamily="34" charset="0"/>
                <a:cs typeface="Arial" pitchFamily="34" charset="0"/>
              </a:rPr>
              <a:t> </a:t>
            </a:r>
            <a:r>
              <a:rPr lang="en-US" b="1" dirty="0" err="1" smtClean="0">
                <a:latin typeface="Arial" pitchFamily="34" charset="0"/>
                <a:cs typeface="Arial" pitchFamily="34" charset="0"/>
              </a:rPr>
              <a:t>có</a:t>
            </a:r>
            <a:r>
              <a:rPr lang="en-US" b="1" dirty="0" smtClean="0">
                <a:latin typeface="Arial" pitchFamily="34" charset="0"/>
                <a:cs typeface="Arial" pitchFamily="34" charset="0"/>
              </a:rPr>
              <a:t> </a:t>
            </a:r>
            <a:r>
              <a:rPr lang="en-US" b="1" dirty="0" err="1" smtClean="0">
                <a:latin typeface="Arial" pitchFamily="34" charset="0"/>
                <a:cs typeface="Arial" pitchFamily="34" charset="0"/>
              </a:rPr>
              <a:t>khuyến</a:t>
            </a:r>
            <a:r>
              <a:rPr lang="en-US" b="1" dirty="0" smtClean="0">
                <a:latin typeface="Arial" pitchFamily="34" charset="0"/>
                <a:cs typeface="Arial" pitchFamily="34" charset="0"/>
              </a:rPr>
              <a:t> </a:t>
            </a:r>
            <a:r>
              <a:rPr lang="en-US" b="1" dirty="0" err="1" smtClean="0">
                <a:latin typeface="Arial" pitchFamily="34" charset="0"/>
                <a:cs typeface="Arial" pitchFamily="34" charset="0"/>
              </a:rPr>
              <a:t>cáo</a:t>
            </a:r>
            <a:r>
              <a:rPr lang="en-US" b="1" dirty="0" smtClean="0">
                <a:latin typeface="Arial" pitchFamily="34" charset="0"/>
                <a:cs typeface="Arial" pitchFamily="34" charset="0"/>
              </a:rPr>
              <a:t> </a:t>
            </a:r>
            <a:r>
              <a:rPr lang="en-US" b="1" dirty="0" err="1" smtClean="0">
                <a:latin typeface="Arial" pitchFamily="34" charset="0"/>
                <a:cs typeface="Arial" pitchFamily="34" charset="0"/>
              </a:rPr>
              <a:t>điều</a:t>
            </a:r>
            <a:r>
              <a:rPr lang="en-US" b="1" dirty="0" smtClean="0">
                <a:latin typeface="Arial" pitchFamily="34" charset="0"/>
                <a:cs typeface="Arial" pitchFamily="34" charset="0"/>
              </a:rPr>
              <a:t> </a:t>
            </a:r>
            <a:r>
              <a:rPr lang="en-US" b="1" dirty="0" err="1" smtClean="0">
                <a:latin typeface="Arial" pitchFamily="34" charset="0"/>
                <a:cs typeface="Arial" pitchFamily="34" charset="0"/>
              </a:rPr>
              <a:t>trị</a:t>
            </a:r>
            <a:r>
              <a:rPr lang="en-US" b="1" dirty="0" smtClean="0">
                <a:latin typeface="Arial" pitchFamily="34" charset="0"/>
                <a:cs typeface="Arial" pitchFamily="34" charset="0"/>
              </a:rPr>
              <a:t> </a:t>
            </a:r>
            <a:r>
              <a:rPr lang="en-US" b="1" dirty="0" err="1" smtClean="0">
                <a:latin typeface="Arial" pitchFamily="34" charset="0"/>
                <a:cs typeface="Arial" pitchFamily="34" charset="0"/>
              </a:rPr>
              <a:t>diệt</a:t>
            </a:r>
            <a:r>
              <a:rPr lang="en-US" b="1" dirty="0" smtClean="0">
                <a:latin typeface="Arial" pitchFamily="34" charset="0"/>
                <a:cs typeface="Arial" pitchFamily="34" charset="0"/>
              </a:rPr>
              <a:t> HP </a:t>
            </a:r>
            <a:r>
              <a:rPr lang="en-US" b="1" dirty="0" err="1" smtClean="0">
                <a:latin typeface="Arial" pitchFamily="34" charset="0"/>
                <a:cs typeface="Arial" pitchFamily="34" charset="0"/>
              </a:rPr>
              <a:t>cho</a:t>
            </a:r>
            <a:r>
              <a:rPr lang="en-US" b="1" dirty="0" smtClean="0">
                <a:latin typeface="Arial" pitchFamily="34" charset="0"/>
                <a:cs typeface="Arial" pitchFamily="34" charset="0"/>
              </a:rPr>
              <a:t> </a:t>
            </a:r>
            <a:r>
              <a:rPr lang="en-US" b="1" dirty="0" err="1" smtClean="0">
                <a:latin typeface="Arial" pitchFamily="34" charset="0"/>
                <a:cs typeface="Arial" pitchFamily="34" charset="0"/>
              </a:rPr>
              <a:t>trẻ</a:t>
            </a:r>
            <a:r>
              <a:rPr lang="en-US" b="1" dirty="0" smtClean="0">
                <a:latin typeface="Arial" pitchFamily="34" charset="0"/>
                <a:cs typeface="Arial" pitchFamily="34" charset="0"/>
              </a:rPr>
              <a:t> </a:t>
            </a:r>
            <a:r>
              <a:rPr lang="en-US" b="1" dirty="0" err="1" smtClean="0">
                <a:latin typeface="Arial" pitchFamily="34" charset="0"/>
                <a:cs typeface="Arial" pitchFamily="34" charset="0"/>
              </a:rPr>
              <a:t>em</a:t>
            </a:r>
            <a:endParaRPr lang="en-US" b="1" dirty="0">
              <a:latin typeface="Arial" pitchFamily="34" charset="0"/>
              <a:cs typeface="Arial" pitchFamily="34" charset="0"/>
            </a:endParaRPr>
          </a:p>
        </p:txBody>
      </p:sp>
      <p:sp>
        <p:nvSpPr>
          <p:cNvPr id="3" name="Subtitle 2"/>
          <p:cNvSpPr>
            <a:spLocks noGrp="1"/>
          </p:cNvSpPr>
          <p:nvPr>
            <p:ph idx="1"/>
          </p:nvPr>
        </p:nvSpPr>
        <p:spPr/>
        <p:txBody>
          <a:bodyPr>
            <a:normAutofit/>
          </a:bodyPr>
          <a:lstStyle/>
          <a:p>
            <a:pPr algn="just"/>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biệt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giữa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em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lớn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nhiễm</a:t>
            </a:r>
            <a:r>
              <a:rPr lang="en-US" sz="2400" dirty="0" smtClean="0">
                <a:latin typeface="Arial" pitchFamily="34" charset="0"/>
                <a:cs typeface="Arial" pitchFamily="34" charset="0"/>
              </a:rPr>
              <a:t> </a:t>
            </a:r>
            <a:r>
              <a:rPr lang="en-US" sz="2400" i="1" dirty="0" smtClean="0">
                <a:latin typeface="Arial" pitchFamily="34" charset="0"/>
                <a:cs typeface="Arial" pitchFamily="34" charset="0"/>
              </a:rPr>
              <a:t>H. pylori</a:t>
            </a:r>
            <a:r>
              <a:rPr lang="en-US" sz="2400" dirty="0" smtClean="0">
                <a:latin typeface="Arial" pitchFamily="34" charset="0"/>
                <a:cs typeface="Arial" pitchFamily="34" charset="0"/>
              </a:rPr>
              <a:t>:</a:t>
            </a:r>
          </a:p>
          <a:p>
            <a:pPr lvl="1" algn="just"/>
            <a:r>
              <a:rPr lang="en-US" dirty="0" err="1" smtClean="0">
                <a:latin typeface="Arial" pitchFamily="34" charset="0"/>
                <a:cs typeface="Arial" pitchFamily="34" charset="0"/>
              </a:rPr>
              <a:t>Tỷ</a:t>
            </a:r>
            <a:r>
              <a:rPr lang="en-US" dirty="0" smtClean="0">
                <a:latin typeface="Arial" pitchFamily="34" charset="0"/>
                <a:cs typeface="Arial" pitchFamily="34" charset="0"/>
              </a:rPr>
              <a:t> </a:t>
            </a:r>
            <a:r>
              <a:rPr lang="en-US" dirty="0" err="1" smtClean="0">
                <a:latin typeface="Arial" pitchFamily="34" charset="0"/>
                <a:cs typeface="Arial" pitchFamily="34" charset="0"/>
              </a:rPr>
              <a:t>lệ</a:t>
            </a:r>
            <a:r>
              <a:rPr lang="en-US" dirty="0" smtClean="0">
                <a:latin typeface="Arial" pitchFamily="34" charset="0"/>
                <a:cs typeface="Arial" pitchFamily="34" charset="0"/>
              </a:rPr>
              <a:t> </a:t>
            </a:r>
            <a:r>
              <a:rPr lang="en-US" dirty="0" err="1" smtClean="0">
                <a:latin typeface="Arial" pitchFamily="34" charset="0"/>
                <a:cs typeface="Arial" pitchFamily="34" charset="0"/>
              </a:rPr>
              <a:t>nhiễm</a:t>
            </a:r>
            <a:endParaRPr lang="en-US" dirty="0" smtClean="0">
              <a:latin typeface="Arial" pitchFamily="34" charset="0"/>
              <a:cs typeface="Arial" pitchFamily="34" charset="0"/>
            </a:endParaRPr>
          </a:p>
          <a:p>
            <a:pPr lvl="1" algn="just"/>
            <a:r>
              <a:rPr lang="en-US" dirty="0" err="1" smtClean="0">
                <a:latin typeface="Arial" pitchFamily="34" charset="0"/>
                <a:cs typeface="Arial" pitchFamily="34" charset="0"/>
              </a:rPr>
              <a:t>Tỷ</a:t>
            </a:r>
            <a:r>
              <a:rPr lang="en-US" dirty="0" smtClean="0">
                <a:latin typeface="Arial" pitchFamily="34" charset="0"/>
                <a:cs typeface="Arial" pitchFamily="34" charset="0"/>
              </a:rPr>
              <a:t> </a:t>
            </a:r>
            <a:r>
              <a:rPr lang="en-US" dirty="0" err="1" smtClean="0">
                <a:latin typeface="Arial" pitchFamily="34" charset="0"/>
                <a:cs typeface="Arial" pitchFamily="34" charset="0"/>
              </a:rPr>
              <a:t>lệ</a:t>
            </a:r>
            <a:r>
              <a:rPr lang="en-US" dirty="0" smtClean="0">
                <a:latin typeface="Arial" pitchFamily="34" charset="0"/>
                <a:cs typeface="Arial" pitchFamily="34" charset="0"/>
              </a:rPr>
              <a:t> </a:t>
            </a:r>
            <a:r>
              <a:rPr lang="en-US" dirty="0" err="1" smtClean="0">
                <a:latin typeface="Arial" pitchFamily="34" charset="0"/>
                <a:cs typeface="Arial" pitchFamily="34" charset="0"/>
              </a:rPr>
              <a:t>biến</a:t>
            </a:r>
            <a:r>
              <a:rPr lang="en-US" dirty="0" smtClean="0">
                <a:latin typeface="Arial" pitchFamily="34" charset="0"/>
                <a:cs typeface="Arial" pitchFamily="34" charset="0"/>
              </a:rPr>
              <a:t> </a:t>
            </a:r>
            <a:r>
              <a:rPr lang="en-US" dirty="0" err="1" smtClean="0">
                <a:latin typeface="Arial" pitchFamily="34" charset="0"/>
                <a:cs typeface="Arial" pitchFamily="34" charset="0"/>
              </a:rPr>
              <a:t>chứng</a:t>
            </a:r>
            <a:endParaRPr lang="en-US" dirty="0" smtClean="0">
              <a:latin typeface="Arial" pitchFamily="34" charset="0"/>
              <a:cs typeface="Arial" pitchFamily="34" charset="0"/>
            </a:endParaRPr>
          </a:p>
          <a:p>
            <a:pPr lvl="1" algn="just"/>
            <a:r>
              <a:rPr lang="en-US" dirty="0" err="1" smtClean="0">
                <a:latin typeface="Arial" pitchFamily="34" charset="0"/>
                <a:cs typeface="Arial" pitchFamily="34" charset="0"/>
              </a:rPr>
              <a:t>Không</a:t>
            </a:r>
            <a:r>
              <a:rPr lang="en-US" dirty="0" smtClean="0">
                <a:latin typeface="Arial" pitchFamily="34" charset="0"/>
                <a:cs typeface="Arial" pitchFamily="34" charset="0"/>
              </a:rPr>
              <a:t>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hiếm</a:t>
            </a:r>
            <a:r>
              <a:rPr lang="en-US" dirty="0" smtClean="0">
                <a:latin typeface="Arial" pitchFamily="34" charset="0"/>
                <a:cs typeface="Arial" pitchFamily="34" charset="0"/>
              </a:rPr>
              <a:t> </a:t>
            </a:r>
            <a:r>
              <a:rPr lang="en-US" dirty="0" err="1" smtClean="0">
                <a:latin typeface="Arial" pitchFamily="34" charset="0"/>
                <a:cs typeface="Arial" pitchFamily="34" charset="0"/>
              </a:rPr>
              <a:t>gặp</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biểu</a:t>
            </a:r>
            <a:r>
              <a:rPr lang="en-US" dirty="0" smtClean="0">
                <a:latin typeface="Arial" pitchFamily="34" charset="0"/>
                <a:cs typeface="Arial" pitchFamily="34" charset="0"/>
              </a:rPr>
              <a:t> </a:t>
            </a:r>
            <a:r>
              <a:rPr lang="en-US" dirty="0" err="1" smtClean="0">
                <a:latin typeface="Arial" pitchFamily="34" charset="0"/>
                <a:cs typeface="Arial" pitchFamily="34" charset="0"/>
              </a:rPr>
              <a:t>hiện</a:t>
            </a:r>
            <a:r>
              <a:rPr lang="en-US" dirty="0" smtClean="0">
                <a:latin typeface="Arial" pitchFamily="34" charset="0"/>
                <a:cs typeface="Arial" pitchFamily="34" charset="0"/>
              </a:rPr>
              <a:t> </a:t>
            </a:r>
            <a:r>
              <a:rPr lang="en-US" dirty="0" err="1" smtClean="0">
                <a:latin typeface="Arial" pitchFamily="34" charset="0"/>
                <a:cs typeface="Arial" pitchFamily="34" charset="0"/>
              </a:rPr>
              <a:t>ác</a:t>
            </a:r>
            <a:r>
              <a:rPr lang="en-US" dirty="0" smtClean="0">
                <a:latin typeface="Arial" pitchFamily="34" charset="0"/>
                <a:cs typeface="Arial" pitchFamily="34" charset="0"/>
              </a:rPr>
              <a:t> </a:t>
            </a:r>
            <a:r>
              <a:rPr lang="en-US" dirty="0" err="1" smtClean="0">
                <a:latin typeface="Arial" pitchFamily="34" charset="0"/>
                <a:cs typeface="Arial" pitchFamily="34" charset="0"/>
              </a:rPr>
              <a:t>tính</a:t>
            </a:r>
            <a:endParaRPr lang="en-US" dirty="0" smtClean="0">
              <a:latin typeface="Arial" pitchFamily="34" charset="0"/>
              <a:cs typeface="Arial" pitchFamily="34" charset="0"/>
            </a:endParaRPr>
          </a:p>
          <a:p>
            <a:pPr lvl="1" algn="just"/>
            <a:r>
              <a:rPr lang="en-US" dirty="0" err="1" smtClean="0">
                <a:latin typeface="Arial" pitchFamily="34" charset="0"/>
                <a:cs typeface="Arial" pitchFamily="34" charset="0"/>
              </a:rPr>
              <a:t>Đặc</a:t>
            </a:r>
            <a:r>
              <a:rPr lang="en-US" dirty="0" smtClean="0">
                <a:latin typeface="Arial" pitchFamily="34" charset="0"/>
                <a:cs typeface="Arial" pitchFamily="34" charset="0"/>
              </a:rPr>
              <a:t> </a:t>
            </a:r>
            <a:r>
              <a:rPr lang="en-US" dirty="0" err="1" smtClean="0">
                <a:latin typeface="Arial" pitchFamily="34" charset="0"/>
                <a:cs typeface="Arial" pitchFamily="34" charset="0"/>
              </a:rPr>
              <a:t>trưng</a:t>
            </a:r>
            <a:r>
              <a:rPr lang="en-US" dirty="0" smtClean="0">
                <a:latin typeface="Arial" pitchFamily="34" charset="0"/>
                <a:cs typeface="Arial" pitchFamily="34" charset="0"/>
              </a:rPr>
              <a:t> </a:t>
            </a:r>
            <a:r>
              <a:rPr lang="en-US" dirty="0" err="1" smtClean="0">
                <a:latin typeface="Arial" pitchFamily="34" charset="0"/>
                <a:cs typeface="Arial" pitchFamily="34" charset="0"/>
              </a:rPr>
              <a:t>lứa</a:t>
            </a:r>
            <a:r>
              <a:rPr lang="en-US" dirty="0" smtClean="0">
                <a:latin typeface="Arial" pitchFamily="34" charset="0"/>
                <a:cs typeface="Arial" pitchFamily="34" charset="0"/>
              </a:rPr>
              <a:t> </a:t>
            </a:r>
            <a:r>
              <a:rPr lang="en-US" dirty="0" err="1" smtClean="0">
                <a:latin typeface="Arial" pitchFamily="34" charset="0"/>
                <a:cs typeface="Arial" pitchFamily="34" charset="0"/>
              </a:rPr>
              <a:t>tuổi</a:t>
            </a:r>
            <a:r>
              <a:rPr lang="en-US" dirty="0" smtClean="0">
                <a:latin typeface="Arial" pitchFamily="34" charset="0"/>
                <a:cs typeface="Arial" pitchFamily="34" charset="0"/>
              </a:rPr>
              <a:t> </a:t>
            </a:r>
            <a:r>
              <a:rPr lang="en-US" dirty="0" err="1" smtClean="0">
                <a:latin typeface="Arial" pitchFamily="34" charset="0"/>
                <a:cs typeface="Arial" pitchFamily="34" charset="0"/>
              </a:rPr>
              <a:t>về</a:t>
            </a:r>
            <a:r>
              <a:rPr lang="en-US" dirty="0" smtClean="0">
                <a:latin typeface="Arial" pitchFamily="34" charset="0"/>
                <a:cs typeface="Arial" pitchFamily="34" charset="0"/>
              </a:rPr>
              <a:t> </a:t>
            </a:r>
            <a:r>
              <a:rPr lang="en-US" dirty="0" err="1" smtClean="0">
                <a:latin typeface="Arial" pitchFamily="34" charset="0"/>
                <a:cs typeface="Arial" pitchFamily="34" charset="0"/>
              </a:rPr>
              <a:t>phương</a:t>
            </a:r>
            <a:r>
              <a:rPr lang="en-US" dirty="0" smtClean="0">
                <a:latin typeface="Arial" pitchFamily="34" charset="0"/>
                <a:cs typeface="Arial" pitchFamily="34" charset="0"/>
              </a:rPr>
              <a:t> </a:t>
            </a:r>
            <a:r>
              <a:rPr lang="en-US" dirty="0" err="1" smtClean="0">
                <a:latin typeface="Arial" pitchFamily="34" charset="0"/>
                <a:cs typeface="Arial" pitchFamily="34" charset="0"/>
              </a:rPr>
              <a:t>pháp</a:t>
            </a:r>
            <a:r>
              <a:rPr lang="en-US" dirty="0" smtClean="0">
                <a:latin typeface="Arial" pitchFamily="34" charset="0"/>
                <a:cs typeface="Arial" pitchFamily="34" charset="0"/>
              </a:rPr>
              <a:t> </a:t>
            </a:r>
            <a:r>
              <a:rPr lang="en-US" dirty="0" err="1" smtClean="0">
                <a:latin typeface="Arial" pitchFamily="34" charset="0"/>
                <a:cs typeface="Arial" pitchFamily="34" charset="0"/>
              </a:rPr>
              <a:t>chẩn</a:t>
            </a:r>
            <a:r>
              <a:rPr lang="en-US" dirty="0" smtClean="0">
                <a:latin typeface="Arial" pitchFamily="34" charset="0"/>
                <a:cs typeface="Arial" pitchFamily="34" charset="0"/>
              </a:rPr>
              <a:t> </a:t>
            </a:r>
            <a:r>
              <a:rPr lang="en-US" dirty="0" err="1" smtClean="0">
                <a:latin typeface="Arial" pitchFamily="34" charset="0"/>
                <a:cs typeface="Arial" pitchFamily="34" charset="0"/>
              </a:rPr>
              <a:t>đoán</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thuốc</a:t>
            </a:r>
            <a:r>
              <a:rPr lang="en-US" dirty="0" smtClean="0">
                <a:latin typeface="Arial" pitchFamily="34" charset="0"/>
                <a:cs typeface="Arial" pitchFamily="34" charset="0"/>
              </a:rPr>
              <a:t> </a:t>
            </a:r>
            <a:r>
              <a:rPr lang="en-US" dirty="0" err="1" smtClean="0">
                <a:latin typeface="Arial" pitchFamily="34" charset="0"/>
                <a:cs typeface="Arial" pitchFamily="34" charset="0"/>
              </a:rPr>
              <a:t>điều</a:t>
            </a:r>
            <a:r>
              <a:rPr lang="en-US" dirty="0" smtClean="0">
                <a:latin typeface="Arial" pitchFamily="34" charset="0"/>
                <a:cs typeface="Arial" pitchFamily="34" charset="0"/>
              </a:rPr>
              <a:t> </a:t>
            </a:r>
            <a:r>
              <a:rPr lang="en-US" dirty="0" err="1" smtClean="0">
                <a:latin typeface="Arial" pitchFamily="34" charset="0"/>
                <a:cs typeface="Arial" pitchFamily="34" charset="0"/>
              </a:rPr>
              <a:t>trị</a:t>
            </a:r>
            <a:endParaRPr lang="en-US" dirty="0" smtClean="0">
              <a:latin typeface="Arial" pitchFamily="34" charset="0"/>
              <a:cs typeface="Arial" pitchFamily="34" charset="0"/>
            </a:endParaRPr>
          </a:p>
          <a:p>
            <a:pPr lvl="1" algn="just"/>
            <a:r>
              <a:rPr lang="en-US" dirty="0" err="1" smtClean="0">
                <a:latin typeface="Arial" pitchFamily="34" charset="0"/>
                <a:cs typeface="Arial" pitchFamily="34" charset="0"/>
              </a:rPr>
              <a:t>Tỷ</a:t>
            </a:r>
            <a:r>
              <a:rPr lang="en-US" dirty="0" smtClean="0">
                <a:latin typeface="Arial" pitchFamily="34" charset="0"/>
                <a:cs typeface="Arial" pitchFamily="34" charset="0"/>
              </a:rPr>
              <a:t> </a:t>
            </a:r>
            <a:r>
              <a:rPr lang="en-US" dirty="0" err="1" smtClean="0">
                <a:latin typeface="Arial" pitchFamily="34" charset="0"/>
                <a:cs typeface="Arial" pitchFamily="34" charset="0"/>
              </a:rPr>
              <a:t>lệ</a:t>
            </a:r>
            <a:r>
              <a:rPr lang="en-US" dirty="0" smtClean="0">
                <a:latin typeface="Arial" pitchFamily="34" charset="0"/>
                <a:cs typeface="Arial" pitchFamily="34" charset="0"/>
              </a:rPr>
              <a:t> </a:t>
            </a:r>
            <a:r>
              <a:rPr lang="en-US" dirty="0" err="1" smtClean="0">
                <a:latin typeface="Arial" pitchFamily="34" charset="0"/>
                <a:cs typeface="Arial" pitchFamily="34" charset="0"/>
              </a:rPr>
              <a:t>kháng</a:t>
            </a:r>
            <a:r>
              <a:rPr lang="en-US" dirty="0" smtClean="0">
                <a:latin typeface="Arial" pitchFamily="34" charset="0"/>
                <a:cs typeface="Arial" pitchFamily="34" charset="0"/>
              </a:rPr>
              <a:t> </a:t>
            </a:r>
            <a:r>
              <a:rPr lang="en-US" dirty="0" err="1" smtClean="0">
                <a:latin typeface="Arial" pitchFamily="34" charset="0"/>
                <a:cs typeface="Arial" pitchFamily="34" charset="0"/>
              </a:rPr>
              <a:t>kháng</a:t>
            </a:r>
            <a:r>
              <a:rPr lang="en-US" dirty="0" smtClean="0">
                <a:latin typeface="Arial" pitchFamily="34" charset="0"/>
                <a:cs typeface="Arial" pitchFamily="34" charset="0"/>
              </a:rPr>
              <a:t> </a:t>
            </a:r>
            <a:r>
              <a:rPr lang="en-US" dirty="0" err="1" smtClean="0">
                <a:latin typeface="Arial" pitchFamily="34" charset="0"/>
                <a:cs typeface="Arial" pitchFamily="34" charset="0"/>
              </a:rPr>
              <a:t>sinh</a:t>
            </a:r>
            <a:r>
              <a:rPr lang="en-US" dirty="0" smtClean="0">
                <a:latin typeface="Arial" pitchFamily="34" charset="0"/>
                <a:cs typeface="Arial" pitchFamily="34" charset="0"/>
              </a:rPr>
              <a:t> </a:t>
            </a:r>
            <a:r>
              <a:rPr lang="en-US" dirty="0" err="1" smtClean="0">
                <a:latin typeface="Arial" pitchFamily="34" charset="0"/>
                <a:cs typeface="Arial" pitchFamily="34" charset="0"/>
              </a:rPr>
              <a:t>cao</a:t>
            </a:r>
            <a:endParaRPr lang="en-US" dirty="0" smtClean="0">
              <a:latin typeface="Arial" pitchFamily="34" charset="0"/>
              <a:cs typeface="Arial" pitchFamily="34" charset="0"/>
            </a:endParaRPr>
          </a:p>
          <a:p>
            <a:pPr algn="just">
              <a:buNone/>
            </a:pPr>
            <a:r>
              <a:rPr lang="en-US" sz="2400" dirty="0" smtClean="0">
                <a:latin typeface="Arial" pitchFamily="34" charset="0"/>
                <a:cs typeface="Arial" pitchFamily="34" charset="0"/>
              </a:rPr>
              <a:t>	=&gt;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khuyến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cáo</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lớn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phù</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hợp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em</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04088"/>
            <a:ext cx="8610600" cy="667512"/>
          </a:xfrm>
        </p:spPr>
        <p:txBody>
          <a:bodyPr>
            <a:normAutofit fontScale="90000"/>
          </a:bodyPr>
          <a:lstStyle/>
          <a:p>
            <a:pPr algn="ctr"/>
            <a:r>
              <a:rPr lang="en-US" sz="4000" b="1" dirty="0" err="1" smtClean="0">
                <a:latin typeface="Arial" pitchFamily="34" charset="0"/>
                <a:cs typeface="Arial" pitchFamily="34" charset="0"/>
              </a:rPr>
              <a:t>Hiệu</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quả</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của</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esomeprazole</a:t>
            </a:r>
            <a:r>
              <a:rPr lang="en-US" sz="4000" b="1" dirty="0" smtClean="0">
                <a:latin typeface="Arial" pitchFamily="34" charset="0"/>
                <a:cs typeface="Arial" pitchFamily="34" charset="0"/>
              </a:rPr>
              <a:t> so </a:t>
            </a:r>
            <a:r>
              <a:rPr lang="en-US" sz="4000" b="1" dirty="0" err="1" smtClean="0">
                <a:latin typeface="Arial" pitchFamily="34" charset="0"/>
                <a:cs typeface="Arial" pitchFamily="34" charset="0"/>
              </a:rPr>
              <a:t>với</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các</a:t>
            </a:r>
            <a:r>
              <a:rPr lang="en-US" sz="4000" b="1" dirty="0" smtClean="0">
                <a:latin typeface="Arial" pitchFamily="34" charset="0"/>
                <a:cs typeface="Arial" pitchFamily="34" charset="0"/>
              </a:rPr>
              <a:t> PPI </a:t>
            </a:r>
            <a:r>
              <a:rPr lang="en-US" sz="4000" b="1" dirty="0" err="1" smtClean="0">
                <a:latin typeface="Arial" pitchFamily="34" charset="0"/>
                <a:cs typeface="Arial" pitchFamily="34" charset="0"/>
              </a:rPr>
              <a:t>khác</a:t>
            </a:r>
            <a:endParaRPr lang="en-US" sz="4000" b="1" dirty="0">
              <a:latin typeface="Arial" pitchFamily="34" charset="0"/>
              <a:cs typeface="Arial" pitchFamily="34" charset="0"/>
            </a:endParaRPr>
          </a:p>
        </p:txBody>
      </p:sp>
      <p:sp>
        <p:nvSpPr>
          <p:cNvPr id="5" name="Rectangle 4"/>
          <p:cNvSpPr/>
          <p:nvPr/>
        </p:nvSpPr>
        <p:spPr>
          <a:xfrm>
            <a:off x="457200" y="6019800"/>
            <a:ext cx="8229600" cy="646331"/>
          </a:xfrm>
          <a:prstGeom prst="rect">
            <a:avLst/>
          </a:prstGeom>
        </p:spPr>
        <p:txBody>
          <a:bodyPr wrap="square">
            <a:spAutoFit/>
          </a:bodyPr>
          <a:lstStyle/>
          <a:p>
            <a:r>
              <a:rPr lang="vi-VN" b="1" dirty="0" smtClean="0">
                <a:solidFill>
                  <a:schemeClr val="accent1"/>
                </a:solidFill>
                <a:latin typeface="+mj-lt"/>
              </a:rPr>
              <a:t>A Meta-Analysis: Comparison of Esomeprazole and Other Proton Pump Inhibitors in Eradicating </a:t>
            </a:r>
            <a:r>
              <a:rPr lang="vi-VN" b="1" i="1" dirty="0" smtClean="0">
                <a:solidFill>
                  <a:schemeClr val="accent1"/>
                </a:solidFill>
                <a:latin typeface="+mj-lt"/>
              </a:rPr>
              <a:t>Helicobacter pylori  </a:t>
            </a:r>
            <a:r>
              <a:rPr lang="vi-VN" dirty="0" smtClean="0">
                <a:solidFill>
                  <a:schemeClr val="accent1"/>
                </a:solidFill>
                <a:latin typeface="+mj-lt"/>
              </a:rPr>
              <a:t>Digestion 2006;73:178–186</a:t>
            </a:r>
            <a:endParaRPr lang="vi-VN" dirty="0">
              <a:solidFill>
                <a:schemeClr val="accent1"/>
              </a:solidFill>
              <a:latin typeface="+mj-lt"/>
              <a:cs typeface="Arial" pitchFamily="34" charset="0"/>
            </a:endParaRPr>
          </a:p>
        </p:txBody>
      </p:sp>
      <p:pic>
        <p:nvPicPr>
          <p:cNvPr id="133122" name="Picture 2" descr="http://www.karger.com/Article/ShowPic/94526?image=000094526_f01.GIF"/>
          <p:cNvPicPr>
            <a:picLocks noChangeAspect="1" noChangeArrowheads="1"/>
          </p:cNvPicPr>
          <p:nvPr/>
        </p:nvPicPr>
        <p:blipFill>
          <a:blip r:embed="rId2" cstate="print"/>
          <a:srcRect/>
          <a:stretch>
            <a:fillRect/>
          </a:stretch>
        </p:blipFill>
        <p:spPr bwMode="auto">
          <a:xfrm>
            <a:off x="155574" y="1411767"/>
            <a:ext cx="8830500" cy="4455633"/>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4000" b="1" dirty="0" smtClean="0">
                <a:latin typeface="Arial" pitchFamily="34" charset="0"/>
                <a:cs typeface="Arial" pitchFamily="34" charset="0"/>
              </a:rPr>
              <a:t>KHUYẾN CÁO 18</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304800" y="1143000"/>
            <a:ext cx="8382000" cy="5410200"/>
          </a:xfrm>
        </p:spPr>
        <p:txBody>
          <a:bodyPr>
            <a:noAutofit/>
          </a:bodyPr>
          <a:lstStyle/>
          <a:p>
            <a:pPr algn="just">
              <a:lnSpc>
                <a:spcPct val="150000"/>
              </a:lnSpc>
              <a:spcBef>
                <a:spcPts val="0"/>
              </a:spcBef>
            </a:pPr>
            <a:r>
              <a:rPr lang="en-US" sz="2400" b="1" dirty="0" err="1" smtClean="0">
                <a:latin typeface="Arial" pitchFamily="34" charset="0"/>
                <a:cs typeface="Arial" pitchFamily="34" charset="0"/>
              </a:rPr>
              <a:t>Khuyến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cáo</a:t>
            </a:r>
            <a:r>
              <a:rPr lang="en-US" sz="2400" b="1" dirty="0" smtClean="0">
                <a:latin typeface="Arial" pitchFamily="34" charset="0"/>
                <a:cs typeface="Arial" pitchFamily="34" charset="0"/>
              </a:rPr>
              <a:t> 18:</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nhạy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cảm</a:t>
            </a:r>
            <a:r>
              <a:rPr lang="en-US" sz="2400" dirty="0" smtClean="0">
                <a:latin typeface="Arial" pitchFamily="34" charset="0"/>
                <a:cs typeface="Arial" pitchFamily="34" charset="0"/>
              </a:rPr>
              <a:t> KS </a:t>
            </a:r>
            <a:r>
              <a:rPr lang="en-US" sz="2400" dirty="0" err="1" smtClean="0">
                <a:latin typeface="Arial" pitchFamily="34" charset="0"/>
                <a:cs typeface="Arial" pitchFamily="34" charset="0"/>
              </a:rPr>
              <a:t>nên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bắt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đầu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clarithromycin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vùng</a:t>
            </a:r>
            <a:r>
              <a:rPr lang="en-US" sz="2400" dirty="0" smtClean="0">
                <a:latin typeface="Arial" pitchFamily="34" charset="0"/>
                <a:cs typeface="Arial" pitchFamily="34" charset="0"/>
              </a:rPr>
              <a:t>/</a:t>
            </a:r>
            <a:r>
              <a:rPr lang="en-US" sz="2400" dirty="0" err="1" smtClean="0">
                <a:latin typeface="Arial" pitchFamily="34" charset="0"/>
                <a:cs typeface="Arial" pitchFamily="34" charset="0"/>
              </a:rPr>
              <a:t>quần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tỷ</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clarithromycin</a:t>
            </a:r>
            <a:r>
              <a:rPr lang="en-US" sz="2400" dirty="0" smtClean="0">
                <a:latin typeface="Arial" pitchFamily="34" charset="0"/>
                <a:cs typeface="Arial" pitchFamily="34" charset="0"/>
              </a:rPr>
              <a:t> &gt; 20%</a:t>
            </a:r>
          </a:p>
          <a:p>
            <a:pPr algn="just">
              <a:lnSpc>
                <a:spcPct val="150000"/>
              </a:lnSpc>
              <a:spcBef>
                <a:spcPts val="0"/>
              </a:spcBef>
            </a:pP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thống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nhất</a:t>
            </a:r>
            <a:r>
              <a:rPr lang="en-US" sz="2400" b="1" dirty="0" smtClean="0">
                <a:latin typeface="Arial" pitchFamily="34" charset="0"/>
                <a:cs typeface="Arial" pitchFamily="34" charset="0"/>
              </a:rPr>
              <a:t>: </a:t>
            </a:r>
            <a:r>
              <a:rPr lang="en-US" sz="2400" dirty="0" smtClean="0">
                <a:latin typeface="Arial" pitchFamily="34" charset="0"/>
                <a:cs typeface="Arial" pitchFamily="34" charset="0"/>
              </a:rPr>
              <a:t>93% (A+ 33%, A 40%, A- 20%, D-7%)</a:t>
            </a:r>
          </a:p>
          <a:p>
            <a:pPr algn="just">
              <a:lnSpc>
                <a:spcPct val="150000"/>
              </a:lnSpc>
              <a:spcBef>
                <a:spcPts val="0"/>
              </a:spcBef>
            </a:pP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bằng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chứng</a:t>
            </a:r>
            <a:r>
              <a:rPr lang="en-US" sz="2400" b="1" dirty="0" smtClean="0">
                <a:latin typeface="Arial" pitchFamily="34" charset="0"/>
                <a:cs typeface="Arial" pitchFamily="34" charset="0"/>
              </a:rPr>
              <a:t>:</a:t>
            </a:r>
            <a:r>
              <a:rPr lang="en-US" sz="2400" i="1" dirty="0" smtClean="0">
                <a:latin typeface="Arial" pitchFamily="34" charset="0"/>
                <a:cs typeface="Arial" pitchFamily="34" charset="0"/>
              </a:rPr>
              <a:t> </a:t>
            </a:r>
            <a:r>
              <a:rPr lang="en-US" sz="2400" dirty="0" err="1" smtClean="0">
                <a:latin typeface="Arial" pitchFamily="34" charset="0"/>
                <a:cs typeface="Arial" pitchFamily="34" charset="0"/>
              </a:rPr>
              <a:t>Trung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bình</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4000" b="1" dirty="0" smtClean="0">
                <a:latin typeface="Arial" pitchFamily="34" charset="0"/>
                <a:cs typeface="Arial" pitchFamily="34" charset="0"/>
              </a:rPr>
              <a:t>KHUYẾN CÁO 19</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304800" y="1143000"/>
            <a:ext cx="8382000" cy="5410200"/>
          </a:xfrm>
        </p:spPr>
        <p:txBody>
          <a:bodyPr>
            <a:noAutofit/>
          </a:bodyPr>
          <a:lstStyle/>
          <a:p>
            <a:pPr algn="just">
              <a:lnSpc>
                <a:spcPct val="150000"/>
              </a:lnSpc>
              <a:spcBef>
                <a:spcPts val="0"/>
              </a:spcBef>
            </a:pPr>
            <a:r>
              <a:rPr lang="en-US" sz="2400" b="1" dirty="0" err="1" smtClean="0">
                <a:latin typeface="Arial" pitchFamily="34" charset="0"/>
                <a:cs typeface="Arial" pitchFamily="34" charset="0"/>
              </a:rPr>
              <a:t>Khuyến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cáo</a:t>
            </a:r>
            <a:r>
              <a:rPr lang="en-US" sz="2400" b="1" dirty="0" smtClean="0">
                <a:latin typeface="Arial" pitchFamily="34" charset="0"/>
                <a:cs typeface="Arial" pitchFamily="34" charset="0"/>
              </a:rPr>
              <a:t> 19:</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diệt</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a:t>
            </a:r>
            <a:r>
              <a:rPr lang="en-US" sz="2400" dirty="0" smtClean="0">
                <a:latin typeface="Arial" pitchFamily="34" charset="0"/>
                <a:cs typeface="Arial" pitchFamily="34" charset="0"/>
              </a:rPr>
              <a:t> 3 </a:t>
            </a:r>
            <a:r>
              <a:rPr lang="en-US" sz="2400" dirty="0" err="1" smtClean="0">
                <a:latin typeface="Arial" pitchFamily="34" charset="0"/>
                <a:cs typeface="Arial" pitchFamily="34" charset="0"/>
              </a:rPr>
              <a:t>thuốc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a:t>
            </a:r>
            <a:r>
              <a:rPr lang="en-US" sz="2400" dirty="0" smtClean="0">
                <a:latin typeface="Arial" pitchFamily="34" charset="0"/>
                <a:cs typeface="Arial" pitchFamily="34" charset="0"/>
              </a:rPr>
              <a:t> 7-14 </a:t>
            </a:r>
            <a:r>
              <a:rPr lang="en-US" sz="2400" dirty="0" err="1" smtClean="0">
                <a:latin typeface="Arial" pitchFamily="34" charset="0"/>
                <a:cs typeface="Arial" pitchFamily="34" charset="0"/>
              </a:rPr>
              <a:t>ngày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nhắc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chi </a:t>
            </a:r>
            <a:r>
              <a:rPr lang="en-US" sz="2400" dirty="0" err="1" smtClean="0">
                <a:latin typeface="Arial" pitchFamily="34" charset="0"/>
                <a:cs typeface="Arial" pitchFamily="34" charset="0"/>
              </a:rPr>
              <a:t>phí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dung </a:t>
            </a:r>
            <a:r>
              <a:rPr lang="en-US" sz="2400" dirty="0" err="1" smtClean="0">
                <a:latin typeface="Arial" pitchFamily="34" charset="0"/>
                <a:cs typeface="Arial" pitchFamily="34" charset="0"/>
              </a:rPr>
              <a:t>nạp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tuốc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phụ</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endParaRPr lang="en-US" sz="2400" dirty="0" smtClean="0">
              <a:latin typeface="Arial" pitchFamily="34" charset="0"/>
              <a:cs typeface="Arial" pitchFamily="34" charset="0"/>
            </a:endParaRPr>
          </a:p>
          <a:p>
            <a:pPr algn="just">
              <a:lnSpc>
                <a:spcPct val="150000"/>
              </a:lnSpc>
              <a:spcBef>
                <a:spcPts val="0"/>
              </a:spcBef>
            </a:pP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thống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nhất</a:t>
            </a:r>
            <a:r>
              <a:rPr lang="en-US" sz="2400" b="1" dirty="0" smtClean="0">
                <a:latin typeface="Arial" pitchFamily="34" charset="0"/>
                <a:cs typeface="Arial" pitchFamily="34" charset="0"/>
              </a:rPr>
              <a:t>: </a:t>
            </a:r>
            <a:r>
              <a:rPr lang="en-US" sz="2400" dirty="0" smtClean="0">
                <a:latin typeface="Arial" pitchFamily="34" charset="0"/>
                <a:cs typeface="Arial" pitchFamily="34" charset="0"/>
              </a:rPr>
              <a:t>93% (A+ 27%, A 40%, A- 27%, D-6%)</a:t>
            </a:r>
          </a:p>
          <a:p>
            <a:pPr algn="just">
              <a:lnSpc>
                <a:spcPct val="150000"/>
              </a:lnSpc>
              <a:spcBef>
                <a:spcPts val="0"/>
              </a:spcBef>
            </a:pP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bằng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chứng</a:t>
            </a:r>
            <a:r>
              <a:rPr lang="en-US" sz="2400" b="1" dirty="0" smtClean="0">
                <a:latin typeface="Arial" pitchFamily="34" charset="0"/>
                <a:cs typeface="Arial" pitchFamily="34" charset="0"/>
              </a:rPr>
              <a:t>:</a:t>
            </a:r>
            <a:r>
              <a:rPr lang="en-US" sz="2400" i="1" dirty="0" smtClean="0">
                <a:latin typeface="Arial" pitchFamily="34" charset="0"/>
                <a:cs typeface="Arial" pitchFamily="34" charset="0"/>
              </a:rPr>
              <a:t> </a:t>
            </a:r>
            <a:r>
              <a:rPr lang="en-US" sz="2400" dirty="0" err="1" smtClean="0">
                <a:latin typeface="Arial" pitchFamily="34" charset="0"/>
                <a:cs typeface="Arial" pitchFamily="34" charset="0"/>
              </a:rPr>
              <a:t>Trung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bình</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4000" b="1" dirty="0" smtClean="0">
                <a:latin typeface="Arial" pitchFamily="34" charset="0"/>
                <a:cs typeface="Arial" pitchFamily="34" charset="0"/>
              </a:rPr>
              <a:t>BÀN LUẬN KHUYẾN CÁO 17 - 19</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304800" y="1143000"/>
            <a:ext cx="8382000" cy="5410200"/>
          </a:xfrm>
        </p:spPr>
        <p:txBody>
          <a:bodyPr>
            <a:noAutofit/>
          </a:bodyPr>
          <a:lstStyle/>
          <a:p>
            <a:pPr algn="just">
              <a:lnSpc>
                <a:spcPct val="150000"/>
              </a:lnSpc>
              <a:spcBef>
                <a:spcPts val="0"/>
              </a:spcBef>
            </a:pPr>
            <a:r>
              <a:rPr lang="en-US" sz="2400" dirty="0" err="1" smtClean="0">
                <a:latin typeface="Arial" pitchFamily="34" charset="0"/>
                <a:cs typeface="Arial" pitchFamily="34" charset="0"/>
              </a:rPr>
              <a:t>Mục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đảm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diệt</a:t>
            </a:r>
            <a:r>
              <a:rPr lang="en-US" sz="2400" dirty="0" smtClean="0">
                <a:latin typeface="Arial" pitchFamily="34" charset="0"/>
                <a:cs typeface="Arial" pitchFamily="34" charset="0"/>
              </a:rPr>
              <a:t> HP ≥90%</a:t>
            </a:r>
          </a:p>
          <a:p>
            <a:pPr algn="just">
              <a:lnSpc>
                <a:spcPct val="150000"/>
              </a:lnSpc>
              <a:spcBef>
                <a:spcPts val="0"/>
              </a:spcBef>
            </a:pPr>
            <a:r>
              <a:rPr lang="en-US" sz="2400" dirty="0" err="1" smtClean="0">
                <a:latin typeface="Arial" pitchFamily="34" charset="0"/>
                <a:cs typeface="Arial" pitchFamily="34" charset="0"/>
              </a:rPr>
              <a:t>Hiệu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sẽ</a:t>
            </a:r>
            <a:r>
              <a:rPr lang="en-US" sz="2400" dirty="0" smtClean="0">
                <a:latin typeface="Arial" pitchFamily="34" charset="0"/>
                <a:cs typeface="Arial" pitchFamily="34" charset="0"/>
              </a:rPr>
              <a:t>:</a:t>
            </a:r>
          </a:p>
          <a:p>
            <a:pPr lvl="1" algn="just">
              <a:lnSpc>
                <a:spcPct val="150000"/>
              </a:lnSpc>
              <a:spcBef>
                <a:spcPts val="0"/>
              </a:spcBef>
            </a:pPr>
            <a:r>
              <a:rPr lang="en-US" dirty="0" err="1" smtClean="0">
                <a:latin typeface="Arial" pitchFamily="34" charset="0"/>
                <a:cs typeface="Arial" pitchFamily="34" charset="0"/>
              </a:rPr>
              <a:t>Ngăn</a:t>
            </a:r>
            <a:r>
              <a:rPr lang="en-US" dirty="0" smtClean="0">
                <a:latin typeface="Arial" pitchFamily="34" charset="0"/>
                <a:cs typeface="Arial" pitchFamily="34" charset="0"/>
              </a:rPr>
              <a:t> </a:t>
            </a:r>
            <a:r>
              <a:rPr lang="en-US" dirty="0" err="1" smtClean="0">
                <a:latin typeface="Arial" pitchFamily="34" charset="0"/>
                <a:cs typeface="Arial" pitchFamily="34" charset="0"/>
              </a:rPr>
              <a:t>chặn</a:t>
            </a:r>
            <a:r>
              <a:rPr lang="en-US" dirty="0" smtClean="0">
                <a:latin typeface="Arial" pitchFamily="34" charset="0"/>
                <a:cs typeface="Arial" pitchFamily="34" charset="0"/>
              </a:rPr>
              <a:t> </a:t>
            </a:r>
            <a:r>
              <a:rPr lang="en-US" dirty="0" err="1" smtClean="0">
                <a:latin typeface="Arial" pitchFamily="34" charset="0"/>
                <a:cs typeface="Arial" pitchFamily="34" charset="0"/>
              </a:rPr>
              <a:t>khả</a:t>
            </a:r>
            <a:r>
              <a:rPr lang="en-US" dirty="0" smtClean="0">
                <a:latin typeface="Arial" pitchFamily="34" charset="0"/>
                <a:cs typeface="Arial" pitchFamily="34" charset="0"/>
              </a:rPr>
              <a:t> </a:t>
            </a:r>
            <a:r>
              <a:rPr lang="en-US" dirty="0" err="1" smtClean="0">
                <a:latin typeface="Arial" pitchFamily="34" charset="0"/>
                <a:cs typeface="Arial" pitchFamily="34" charset="0"/>
              </a:rPr>
              <a:t>năng</a:t>
            </a:r>
            <a:r>
              <a:rPr lang="en-US" dirty="0" smtClean="0">
                <a:latin typeface="Arial" pitchFamily="34" charset="0"/>
                <a:cs typeface="Arial" pitchFamily="34" charset="0"/>
              </a:rPr>
              <a:t> </a:t>
            </a:r>
            <a:r>
              <a:rPr lang="en-US" dirty="0" err="1" smtClean="0">
                <a:latin typeface="Arial" pitchFamily="34" charset="0"/>
                <a:cs typeface="Arial" pitchFamily="34" charset="0"/>
              </a:rPr>
              <a:t>kháng</a:t>
            </a:r>
            <a:r>
              <a:rPr lang="en-US" dirty="0" smtClean="0">
                <a:latin typeface="Arial" pitchFamily="34" charset="0"/>
                <a:cs typeface="Arial" pitchFamily="34" charset="0"/>
              </a:rPr>
              <a:t> </a:t>
            </a:r>
            <a:r>
              <a:rPr lang="en-US" dirty="0" err="1" smtClean="0">
                <a:latin typeface="Arial" pitchFamily="34" charset="0"/>
                <a:cs typeface="Arial" pitchFamily="34" charset="0"/>
              </a:rPr>
              <a:t>thuốc</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lan</a:t>
            </a:r>
            <a:r>
              <a:rPr lang="en-US" dirty="0" smtClean="0">
                <a:latin typeface="Arial" pitchFamily="34" charset="0"/>
                <a:cs typeface="Arial" pitchFamily="34" charset="0"/>
              </a:rPr>
              <a:t> </a:t>
            </a:r>
            <a:r>
              <a:rPr lang="en-US" dirty="0" err="1" smtClean="0">
                <a:latin typeface="Arial" pitchFamily="34" charset="0"/>
                <a:cs typeface="Arial" pitchFamily="34" charset="0"/>
              </a:rPr>
              <a:t>truyền</a:t>
            </a:r>
            <a:r>
              <a:rPr lang="en-US" dirty="0" smtClean="0">
                <a:latin typeface="Arial" pitchFamily="34" charset="0"/>
                <a:cs typeface="Arial" pitchFamily="34" charset="0"/>
              </a:rPr>
              <a:t> </a:t>
            </a:r>
            <a:r>
              <a:rPr lang="en-US" dirty="0" err="1" smtClean="0">
                <a:latin typeface="Arial" pitchFamily="34" charset="0"/>
                <a:cs typeface="Arial" pitchFamily="34" charset="0"/>
              </a:rPr>
              <a:t>kháng</a:t>
            </a:r>
            <a:r>
              <a:rPr lang="en-US" dirty="0" smtClean="0">
                <a:latin typeface="Arial" pitchFamily="34" charset="0"/>
                <a:cs typeface="Arial" pitchFamily="34" charset="0"/>
              </a:rPr>
              <a:t> </a:t>
            </a:r>
            <a:r>
              <a:rPr lang="en-US" dirty="0" err="1" smtClean="0">
                <a:latin typeface="Arial" pitchFamily="34" charset="0"/>
                <a:cs typeface="Arial" pitchFamily="34" charset="0"/>
              </a:rPr>
              <a:t>thuốc</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smtClean="0">
                <a:latin typeface="Arial" pitchFamily="34" charset="0"/>
                <a:cs typeface="Arial" pitchFamily="34" charset="0"/>
              </a:rPr>
              <a:t>cộng</a:t>
            </a:r>
            <a:r>
              <a:rPr lang="en-US" dirty="0" smtClean="0">
                <a:latin typeface="Arial" pitchFamily="34" charset="0"/>
                <a:cs typeface="Arial" pitchFamily="34" charset="0"/>
              </a:rPr>
              <a:t> </a:t>
            </a:r>
            <a:r>
              <a:rPr lang="en-US" dirty="0" err="1" smtClean="0">
                <a:latin typeface="Arial" pitchFamily="34" charset="0"/>
                <a:cs typeface="Arial" pitchFamily="34" charset="0"/>
              </a:rPr>
              <a:t>đồng</a:t>
            </a:r>
            <a:endParaRPr lang="en-US" dirty="0" smtClean="0">
              <a:latin typeface="Arial" pitchFamily="34" charset="0"/>
              <a:cs typeface="Arial" pitchFamily="34" charset="0"/>
            </a:endParaRPr>
          </a:p>
          <a:p>
            <a:pPr lvl="1" algn="just">
              <a:lnSpc>
                <a:spcPct val="150000"/>
              </a:lnSpc>
              <a:spcBef>
                <a:spcPts val="0"/>
              </a:spcBef>
            </a:pPr>
            <a:r>
              <a:rPr lang="en-US" dirty="0" err="1" smtClean="0">
                <a:latin typeface="Arial" pitchFamily="34" charset="0"/>
                <a:cs typeface="Arial" pitchFamily="34" charset="0"/>
              </a:rPr>
              <a:t>Giảm</a:t>
            </a:r>
            <a:r>
              <a:rPr lang="en-US" dirty="0" smtClean="0">
                <a:latin typeface="Arial" pitchFamily="34" charset="0"/>
                <a:cs typeface="Arial" pitchFamily="34" charset="0"/>
              </a:rPr>
              <a:t> </a:t>
            </a:r>
            <a:r>
              <a:rPr lang="en-US" dirty="0" err="1" smtClean="0">
                <a:latin typeface="Arial" pitchFamily="34" charset="0"/>
                <a:cs typeface="Arial" pitchFamily="34" charset="0"/>
              </a:rPr>
              <a:t>thiểu</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biện</a:t>
            </a:r>
            <a:r>
              <a:rPr lang="en-US" dirty="0" smtClean="0">
                <a:latin typeface="Arial" pitchFamily="34" charset="0"/>
                <a:cs typeface="Arial" pitchFamily="34" charset="0"/>
              </a:rPr>
              <a:t> </a:t>
            </a:r>
            <a:r>
              <a:rPr lang="en-US" dirty="0" err="1" smtClean="0">
                <a:latin typeface="Arial" pitchFamily="34" charset="0"/>
                <a:cs typeface="Arial" pitchFamily="34" charset="0"/>
              </a:rPr>
              <a:t>pháp</a:t>
            </a:r>
            <a:r>
              <a:rPr lang="en-US" dirty="0" smtClean="0">
                <a:latin typeface="Arial" pitchFamily="34" charset="0"/>
                <a:cs typeface="Arial" pitchFamily="34" charset="0"/>
              </a:rPr>
              <a:t> </a:t>
            </a:r>
            <a:r>
              <a:rPr lang="en-US" dirty="0" err="1" smtClean="0">
                <a:latin typeface="Arial" pitchFamily="34" charset="0"/>
                <a:cs typeface="Arial" pitchFamily="34" charset="0"/>
              </a:rPr>
              <a:t>chẩn</a:t>
            </a:r>
            <a:r>
              <a:rPr lang="en-US" dirty="0" smtClean="0">
                <a:latin typeface="Arial" pitchFamily="34" charset="0"/>
                <a:cs typeface="Arial" pitchFamily="34" charset="0"/>
              </a:rPr>
              <a:t> </a:t>
            </a:r>
            <a:r>
              <a:rPr lang="en-US" dirty="0" err="1" smtClean="0">
                <a:latin typeface="Arial" pitchFamily="34" charset="0"/>
                <a:cs typeface="Arial" pitchFamily="34" charset="0"/>
              </a:rPr>
              <a:t>đoán</a:t>
            </a:r>
            <a:r>
              <a:rPr lang="en-US" dirty="0" smtClean="0">
                <a:latin typeface="Arial" pitchFamily="34" charset="0"/>
                <a:cs typeface="Arial" pitchFamily="34" charset="0"/>
              </a:rPr>
              <a:t> (</a:t>
            </a:r>
            <a:r>
              <a:rPr lang="en-US" dirty="0" err="1" smtClean="0">
                <a:latin typeface="Arial" pitchFamily="34" charset="0"/>
                <a:cs typeface="Arial" pitchFamily="34" charset="0"/>
              </a:rPr>
              <a:t>nội</a:t>
            </a:r>
            <a:r>
              <a:rPr lang="en-US" dirty="0" smtClean="0">
                <a:latin typeface="Arial" pitchFamily="34" charset="0"/>
                <a:cs typeface="Arial" pitchFamily="34" charset="0"/>
              </a:rPr>
              <a:t> </a:t>
            </a:r>
            <a:r>
              <a:rPr lang="en-US" dirty="0" err="1" smtClean="0">
                <a:latin typeface="Arial" pitchFamily="34" charset="0"/>
                <a:cs typeface="Arial" pitchFamily="34" charset="0"/>
              </a:rPr>
              <a:t>soi</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điều</a:t>
            </a:r>
            <a:r>
              <a:rPr lang="en-US" dirty="0" smtClean="0">
                <a:latin typeface="Arial" pitchFamily="34" charset="0"/>
                <a:cs typeface="Arial" pitchFamily="34" charset="0"/>
              </a:rPr>
              <a:t> </a:t>
            </a:r>
            <a:r>
              <a:rPr lang="en-US" dirty="0" err="1" smtClean="0">
                <a:latin typeface="Arial" pitchFamily="34" charset="0"/>
                <a:cs typeface="Arial" pitchFamily="34" charset="0"/>
              </a:rPr>
              <a:t>trị</a:t>
            </a:r>
            <a:r>
              <a:rPr lang="en-US" dirty="0" smtClean="0">
                <a:latin typeface="Arial" pitchFamily="34" charset="0"/>
                <a:cs typeface="Arial" pitchFamily="34" charset="0"/>
              </a:rPr>
              <a:t> </a:t>
            </a:r>
            <a:r>
              <a:rPr lang="en-US" dirty="0" err="1" smtClean="0">
                <a:latin typeface="Arial" pitchFamily="34" charset="0"/>
                <a:cs typeface="Arial" pitchFamily="34" charset="0"/>
              </a:rPr>
              <a:t>khác</a:t>
            </a:r>
            <a:endParaRPr lang="en-US" dirty="0" smtClean="0">
              <a:latin typeface="Arial" pitchFamily="34" charset="0"/>
              <a:cs typeface="Arial" pitchFamily="34" charset="0"/>
            </a:endParaRPr>
          </a:p>
          <a:p>
            <a:pPr algn="just">
              <a:lnSpc>
                <a:spcPct val="150000"/>
              </a:lnSpc>
              <a:spcBef>
                <a:spcPts val="0"/>
              </a:spcBef>
            </a:pP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nghiệm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lâm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sàng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em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còn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chưa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chuẩn</a:t>
            </a:r>
            <a:r>
              <a:rPr lang="en-US" sz="2400" dirty="0" smtClean="0">
                <a:latin typeface="Arial" pitchFamily="34" charset="0"/>
                <a:cs typeface="Arial" pitchFamily="34" charset="0"/>
              </a:rPr>
              <a:t> =&gt; </a:t>
            </a:r>
            <a:r>
              <a:rPr lang="en-US" sz="2400" dirty="0" err="1" smtClean="0">
                <a:latin typeface="Arial" pitchFamily="34" charset="0"/>
                <a:cs typeface="Arial" pitchFamily="34" charset="0"/>
              </a:rPr>
              <a:t>phần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lớn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khuyến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xuất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nghiệm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lớn</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4000" b="1" dirty="0" smtClean="0">
                <a:latin typeface="Arial" pitchFamily="34" charset="0"/>
                <a:cs typeface="Arial" pitchFamily="34" charset="0"/>
              </a:rPr>
              <a:t>BÀN LUẬN KHUYẾN CÁO 17 - 19</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304800" y="1143000"/>
            <a:ext cx="8382000" cy="5410200"/>
          </a:xfrm>
        </p:spPr>
        <p:txBody>
          <a:bodyPr>
            <a:noAutofit/>
          </a:bodyPr>
          <a:lstStyle/>
          <a:p>
            <a:pPr algn="just">
              <a:lnSpc>
                <a:spcPct val="150000"/>
              </a:lnSpc>
              <a:spcBef>
                <a:spcPts val="0"/>
              </a:spcBef>
            </a:pPr>
            <a:r>
              <a:rPr lang="en-US" sz="2400" dirty="0" err="1" smtClean="0">
                <a:latin typeface="Arial" pitchFamily="34" charset="0"/>
                <a:cs typeface="Arial" pitchFamily="34" charset="0"/>
              </a:rPr>
              <a:t>Hiệu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diệt</a:t>
            </a:r>
            <a:r>
              <a:rPr lang="en-US" sz="2400" dirty="0" smtClean="0">
                <a:latin typeface="Arial" pitchFamily="34" charset="0"/>
                <a:cs typeface="Arial" pitchFamily="34" charset="0"/>
              </a:rPr>
              <a:t> HP ở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em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cứu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(65,6%) =&gt;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do </a:t>
            </a:r>
            <a:r>
              <a:rPr lang="en-US" sz="2400" dirty="0" err="1" smtClean="0">
                <a:latin typeface="Arial" pitchFamily="34" charset="0"/>
                <a:cs typeface="Arial" pitchFamily="34" charset="0"/>
              </a:rPr>
              <a:t>tình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kháng</a:t>
            </a:r>
            <a:r>
              <a:rPr lang="en-US" sz="2400" dirty="0" smtClean="0">
                <a:latin typeface="Arial" pitchFamily="34" charset="0"/>
                <a:cs typeface="Arial" pitchFamily="34" charset="0"/>
              </a:rPr>
              <a:t> KS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biệt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clarithromycin</a:t>
            </a:r>
            <a:endParaRPr lang="en-US" sz="2400" dirty="0" smtClean="0">
              <a:latin typeface="Arial" pitchFamily="34" charset="0"/>
              <a:cs typeface="Arial" pitchFamily="34" charset="0"/>
            </a:endParaRPr>
          </a:p>
          <a:p>
            <a:pPr algn="just">
              <a:lnSpc>
                <a:spcPct val="150000"/>
              </a:lnSpc>
              <a:spcBef>
                <a:spcPts val="0"/>
              </a:spcBef>
            </a:pPr>
            <a:r>
              <a:rPr lang="en-US" sz="2400" dirty="0" err="1" smtClean="0">
                <a:latin typeface="Arial" pitchFamily="34" charset="0"/>
                <a:cs typeface="Arial" pitchFamily="34" charset="0"/>
              </a:rPr>
              <a:t>Đánh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kháng</a:t>
            </a:r>
            <a:r>
              <a:rPr lang="en-US" sz="2400" dirty="0" smtClean="0">
                <a:latin typeface="Arial" pitchFamily="34" charset="0"/>
                <a:cs typeface="Arial" pitchFamily="34" charset="0"/>
              </a:rPr>
              <a:t> KS ở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em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chưa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nhiều</a:t>
            </a:r>
            <a:endParaRPr lang="en-US" sz="2400" dirty="0" smtClean="0">
              <a:latin typeface="Arial" pitchFamily="34" charset="0"/>
              <a:cs typeface="Arial" pitchFamily="34" charset="0"/>
            </a:endParaRPr>
          </a:p>
          <a:p>
            <a:pPr algn="just">
              <a:lnSpc>
                <a:spcPct val="150000"/>
              </a:lnSpc>
              <a:spcBef>
                <a:spcPts val="0"/>
              </a:spcBef>
            </a:pP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diệt</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sau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a:t>
            </a:r>
            <a:r>
              <a:rPr lang="en-US" sz="2400" dirty="0" smtClean="0">
                <a:latin typeface="Arial" pitchFamily="34" charset="0"/>
                <a:cs typeface="Arial" pitchFamily="34" charset="0"/>
              </a:rPr>
              <a:t> KSĐ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hơn</a:t>
            </a:r>
            <a:r>
              <a:rPr lang="en-US" sz="2400" dirty="0" smtClean="0">
                <a:latin typeface="Arial" pitchFamily="34" charset="0"/>
                <a:cs typeface="Arial" pitchFamily="34" charset="0"/>
              </a:rPr>
              <a:t> =&gt; </a:t>
            </a:r>
            <a:r>
              <a:rPr lang="en-US" sz="2400" dirty="0" err="1" smtClean="0">
                <a:latin typeface="Arial" pitchFamily="34" charset="0"/>
                <a:cs typeface="Arial" pitchFamily="34" charset="0"/>
              </a:rPr>
              <a:t>đánh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kháng</a:t>
            </a:r>
            <a:r>
              <a:rPr lang="en-US" sz="2400" dirty="0" smtClean="0">
                <a:latin typeface="Arial" pitchFamily="34" charset="0"/>
                <a:cs typeface="Arial" pitchFamily="34" charset="0"/>
              </a:rPr>
              <a:t> KS </a:t>
            </a:r>
            <a:r>
              <a:rPr lang="en-US" sz="2400" dirty="0" err="1" smtClean="0">
                <a:latin typeface="Arial" pitchFamily="34" charset="0"/>
                <a:cs typeface="Arial" pitchFamily="34" charset="0"/>
              </a:rPr>
              <a:t>trước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p>
          <a:p>
            <a:pPr algn="just">
              <a:lnSpc>
                <a:spcPct val="150000"/>
              </a:lnSpc>
              <a:spcBef>
                <a:spcPts val="0"/>
              </a:spcBef>
            </a:pP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nghiệm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lâm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sàng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theo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diệt</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chuẩn</a:t>
            </a:r>
            <a:r>
              <a:rPr lang="en-US" sz="2400" dirty="0" smtClean="0">
                <a:latin typeface="Arial" pitchFamily="34" charset="0"/>
                <a:cs typeface="Arial" pitchFamily="34" charset="0"/>
              </a:rPr>
              <a:t> (97,3%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75,7%)</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4000" b="1" dirty="0" smtClean="0">
                <a:latin typeface="Arial" pitchFamily="34" charset="0"/>
                <a:cs typeface="Arial" pitchFamily="34" charset="0"/>
              </a:rPr>
              <a:t>BÀN LUẬN KHUYẾN CÁO 17 - 19</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304800" y="1143000"/>
            <a:ext cx="8382000" cy="5410200"/>
          </a:xfrm>
        </p:spPr>
        <p:txBody>
          <a:bodyPr>
            <a:noAutofit/>
          </a:bodyPr>
          <a:lstStyle/>
          <a:p>
            <a:pPr algn="just">
              <a:lnSpc>
                <a:spcPct val="150000"/>
              </a:lnSpc>
              <a:spcBef>
                <a:spcPts val="0"/>
              </a:spcBef>
            </a:pPr>
            <a:r>
              <a:rPr lang="en-US" sz="2400" dirty="0" err="1" smtClean="0">
                <a:latin typeface="Arial" pitchFamily="34" charset="0"/>
                <a:cs typeface="Arial" pitchFamily="34" charset="0"/>
              </a:rPr>
              <a:t>Hiệu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diệt</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bismuth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ít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tốn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kém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nghiệm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lâm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sàng</a:t>
            </a:r>
            <a:r>
              <a:rPr lang="en-US" sz="2400" dirty="0" smtClean="0">
                <a:latin typeface="Arial" pitchFamily="34" charset="0"/>
                <a:cs typeface="Arial" pitchFamily="34" charset="0"/>
              </a:rPr>
              <a:t> =&gt;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khuyến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chọn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đầu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tiên</a:t>
            </a:r>
            <a:endParaRPr lang="en-US" sz="2400" dirty="0" smtClean="0">
              <a:latin typeface="Arial" pitchFamily="34" charset="0"/>
              <a:cs typeface="Arial" pitchFamily="34" charset="0"/>
            </a:endParaRPr>
          </a:p>
          <a:p>
            <a:pPr algn="just">
              <a:lnSpc>
                <a:spcPct val="150000"/>
              </a:lnSpc>
              <a:spcBef>
                <a:spcPts val="0"/>
              </a:spcBef>
            </a:pP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kéo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dài</a:t>
            </a:r>
            <a:r>
              <a:rPr lang="en-US" sz="2400" dirty="0" smtClean="0">
                <a:latin typeface="Arial" pitchFamily="34" charset="0"/>
                <a:cs typeface="Arial" pitchFamily="34" charset="0"/>
              </a:rPr>
              <a:t> 7-14 </a:t>
            </a:r>
            <a:r>
              <a:rPr lang="en-US" sz="2400" dirty="0" err="1" smtClean="0">
                <a:latin typeface="Arial" pitchFamily="34" charset="0"/>
                <a:cs typeface="Arial" pitchFamily="34" charset="0"/>
              </a:rPr>
              <a:t>ngày</a:t>
            </a:r>
            <a:r>
              <a:rPr lang="en-US" sz="2400" dirty="0" smtClean="0">
                <a:latin typeface="Arial" pitchFamily="34" charset="0"/>
                <a:cs typeface="Arial" pitchFamily="34" charset="0"/>
              </a:rPr>
              <a:t>:</a:t>
            </a:r>
          </a:p>
          <a:p>
            <a:pPr lvl="1" algn="just">
              <a:lnSpc>
                <a:spcPct val="150000"/>
              </a:lnSpc>
              <a:spcBef>
                <a:spcPts val="0"/>
              </a:spcBef>
            </a:pPr>
            <a:r>
              <a:rPr lang="en-US" dirty="0" err="1" smtClean="0">
                <a:latin typeface="Arial" pitchFamily="34" charset="0"/>
                <a:cs typeface="Arial" pitchFamily="34" charset="0"/>
              </a:rPr>
              <a:t>Nghiên</a:t>
            </a:r>
            <a:r>
              <a:rPr lang="en-US" dirty="0" smtClean="0">
                <a:latin typeface="Arial" pitchFamily="34" charset="0"/>
                <a:cs typeface="Arial" pitchFamily="34" charset="0"/>
              </a:rPr>
              <a:t> </a:t>
            </a:r>
            <a:r>
              <a:rPr lang="en-US" dirty="0" err="1" smtClean="0">
                <a:latin typeface="Arial" pitchFamily="34" charset="0"/>
                <a:cs typeface="Arial" pitchFamily="34" charset="0"/>
              </a:rPr>
              <a:t>cứu</a:t>
            </a:r>
            <a:r>
              <a:rPr lang="en-US" dirty="0" smtClean="0">
                <a:latin typeface="Arial" pitchFamily="34" charset="0"/>
                <a:cs typeface="Arial" pitchFamily="34" charset="0"/>
              </a:rPr>
              <a:t> </a:t>
            </a:r>
            <a:r>
              <a:rPr lang="en-US" dirty="0" err="1" smtClean="0">
                <a:latin typeface="Arial" pitchFamily="34" charset="0"/>
                <a:cs typeface="Arial" pitchFamily="34" charset="0"/>
              </a:rPr>
              <a:t>đa</a:t>
            </a:r>
            <a:r>
              <a:rPr lang="en-US" dirty="0" smtClean="0">
                <a:latin typeface="Arial" pitchFamily="34" charset="0"/>
                <a:cs typeface="Arial" pitchFamily="34" charset="0"/>
              </a:rPr>
              <a:t> </a:t>
            </a:r>
            <a:r>
              <a:rPr lang="en-US" dirty="0" err="1" smtClean="0">
                <a:latin typeface="Arial" pitchFamily="34" charset="0"/>
                <a:cs typeface="Arial" pitchFamily="34" charset="0"/>
              </a:rPr>
              <a:t>phân</a:t>
            </a:r>
            <a:r>
              <a:rPr lang="en-US" dirty="0" smtClean="0">
                <a:latin typeface="Arial" pitchFamily="34" charset="0"/>
                <a:cs typeface="Arial" pitchFamily="34" charset="0"/>
              </a:rPr>
              <a:t> </a:t>
            </a:r>
            <a:r>
              <a:rPr lang="en-US" dirty="0" err="1" smtClean="0">
                <a:latin typeface="Arial" pitchFamily="34" charset="0"/>
                <a:cs typeface="Arial" pitchFamily="34" charset="0"/>
              </a:rPr>
              <a:t>tích</a:t>
            </a:r>
            <a:r>
              <a:rPr lang="en-US" dirty="0" smtClean="0">
                <a:latin typeface="Arial" pitchFamily="34" charset="0"/>
                <a:cs typeface="Arial" pitchFamily="34" charset="0"/>
              </a:rPr>
              <a:t> ở </a:t>
            </a:r>
            <a:r>
              <a:rPr lang="en-US" dirty="0" err="1" smtClean="0">
                <a:latin typeface="Arial" pitchFamily="34" charset="0"/>
                <a:cs typeface="Arial" pitchFamily="34" charset="0"/>
              </a:rPr>
              <a:t>trẻ</a:t>
            </a:r>
            <a:r>
              <a:rPr lang="en-US" dirty="0" smtClean="0">
                <a:latin typeface="Arial" pitchFamily="34" charset="0"/>
                <a:cs typeface="Arial" pitchFamily="34" charset="0"/>
              </a:rPr>
              <a:t> </a:t>
            </a:r>
            <a:r>
              <a:rPr lang="en-US" dirty="0" err="1" smtClean="0">
                <a:latin typeface="Arial" pitchFamily="34" charset="0"/>
                <a:cs typeface="Arial" pitchFamily="34" charset="0"/>
              </a:rPr>
              <a:t>em</a:t>
            </a:r>
            <a:r>
              <a:rPr lang="en-US" dirty="0" smtClean="0">
                <a:latin typeface="Arial" pitchFamily="34" charset="0"/>
                <a:cs typeface="Arial" pitchFamily="34" charset="0"/>
              </a:rPr>
              <a:t> </a:t>
            </a:r>
            <a:r>
              <a:rPr lang="en-US" dirty="0" err="1" smtClean="0">
                <a:latin typeface="Arial" pitchFamily="34" charset="0"/>
                <a:cs typeface="Arial" pitchFamily="34" charset="0"/>
              </a:rPr>
              <a:t>cho</a:t>
            </a:r>
            <a:r>
              <a:rPr lang="en-US" dirty="0" smtClean="0">
                <a:latin typeface="Arial" pitchFamily="34" charset="0"/>
                <a:cs typeface="Arial" pitchFamily="34" charset="0"/>
              </a:rPr>
              <a:t> </a:t>
            </a:r>
            <a:r>
              <a:rPr lang="en-US" dirty="0" err="1" smtClean="0">
                <a:latin typeface="Arial" pitchFamily="34" charset="0"/>
                <a:cs typeface="Arial" pitchFamily="34" charset="0"/>
              </a:rPr>
              <a:t>thấy</a:t>
            </a:r>
            <a:r>
              <a:rPr lang="en-US" dirty="0" smtClean="0">
                <a:latin typeface="Arial" pitchFamily="34" charset="0"/>
                <a:cs typeface="Arial" pitchFamily="34" charset="0"/>
              </a:rPr>
              <a:t> </a:t>
            </a:r>
            <a:r>
              <a:rPr lang="en-US" dirty="0" err="1" smtClean="0">
                <a:latin typeface="Arial" pitchFamily="34" charset="0"/>
                <a:cs typeface="Arial" pitchFamily="34" charset="0"/>
              </a:rPr>
              <a:t>thời</a:t>
            </a:r>
            <a:r>
              <a:rPr lang="en-US" dirty="0" smtClean="0">
                <a:latin typeface="Arial" pitchFamily="34" charset="0"/>
                <a:cs typeface="Arial" pitchFamily="34" charset="0"/>
              </a:rPr>
              <a:t> </a:t>
            </a:r>
            <a:r>
              <a:rPr lang="en-US" dirty="0" err="1" smtClean="0">
                <a:latin typeface="Arial" pitchFamily="34" charset="0"/>
                <a:cs typeface="Arial" pitchFamily="34" charset="0"/>
              </a:rPr>
              <a:t>gian</a:t>
            </a:r>
            <a:r>
              <a:rPr lang="en-US" dirty="0" smtClean="0">
                <a:latin typeface="Arial" pitchFamily="34" charset="0"/>
                <a:cs typeface="Arial" pitchFamily="34" charset="0"/>
              </a:rPr>
              <a:t> </a:t>
            </a:r>
            <a:r>
              <a:rPr lang="en-US" dirty="0" err="1" smtClean="0">
                <a:latin typeface="Arial" pitchFamily="34" charset="0"/>
                <a:cs typeface="Arial" pitchFamily="34" charset="0"/>
              </a:rPr>
              <a:t>điều</a:t>
            </a:r>
            <a:r>
              <a:rPr lang="en-US" dirty="0" smtClean="0">
                <a:latin typeface="Arial" pitchFamily="34" charset="0"/>
                <a:cs typeface="Arial" pitchFamily="34" charset="0"/>
              </a:rPr>
              <a:t> </a:t>
            </a:r>
            <a:r>
              <a:rPr lang="en-US" dirty="0" err="1" smtClean="0">
                <a:latin typeface="Arial" pitchFamily="34" charset="0"/>
                <a:cs typeface="Arial" pitchFamily="34" charset="0"/>
              </a:rPr>
              <a:t>trị</a:t>
            </a:r>
            <a:r>
              <a:rPr lang="en-US" dirty="0" smtClean="0">
                <a:latin typeface="Arial" pitchFamily="34" charset="0"/>
                <a:cs typeface="Arial" pitchFamily="34" charset="0"/>
              </a:rPr>
              <a:t> </a:t>
            </a:r>
            <a:r>
              <a:rPr lang="en-US" dirty="0" err="1" smtClean="0">
                <a:latin typeface="Arial" pitchFamily="34" charset="0"/>
                <a:cs typeface="Arial" pitchFamily="34" charset="0"/>
              </a:rPr>
              <a:t>dài</a:t>
            </a:r>
            <a:r>
              <a:rPr lang="en-US" dirty="0" smtClean="0">
                <a:latin typeface="Arial" pitchFamily="34" charset="0"/>
                <a:cs typeface="Arial" pitchFamily="34" charset="0"/>
              </a:rPr>
              <a:t> </a:t>
            </a:r>
            <a:r>
              <a:rPr lang="en-US" dirty="0" err="1" smtClean="0">
                <a:latin typeface="Arial" pitchFamily="34" charset="0"/>
                <a:cs typeface="Arial" pitchFamily="34" charset="0"/>
              </a:rPr>
              <a:t>mang</a:t>
            </a:r>
            <a:r>
              <a:rPr lang="en-US" dirty="0" smtClean="0">
                <a:latin typeface="Arial" pitchFamily="34" charset="0"/>
                <a:cs typeface="Arial" pitchFamily="34" charset="0"/>
              </a:rPr>
              <a:t> </a:t>
            </a:r>
            <a:r>
              <a:rPr lang="en-US" dirty="0" err="1" smtClean="0">
                <a:latin typeface="Arial" pitchFamily="34" charset="0"/>
                <a:cs typeface="Arial" pitchFamily="34" charset="0"/>
              </a:rPr>
              <a:t>lại</a:t>
            </a:r>
            <a:r>
              <a:rPr lang="en-US" dirty="0" smtClean="0">
                <a:latin typeface="Arial" pitchFamily="34" charset="0"/>
                <a:cs typeface="Arial" pitchFamily="34" charset="0"/>
              </a:rPr>
              <a:t> </a:t>
            </a:r>
            <a:r>
              <a:rPr lang="en-US" dirty="0" err="1" smtClean="0">
                <a:latin typeface="Arial" pitchFamily="34" charset="0"/>
                <a:cs typeface="Arial" pitchFamily="34" charset="0"/>
              </a:rPr>
              <a:t>hiệu</a:t>
            </a:r>
            <a:r>
              <a:rPr lang="en-US" dirty="0" smtClean="0">
                <a:latin typeface="Arial" pitchFamily="34" charset="0"/>
                <a:cs typeface="Arial" pitchFamily="34" charset="0"/>
              </a:rPr>
              <a:t> </a:t>
            </a:r>
            <a:r>
              <a:rPr lang="en-US" dirty="0" err="1" smtClean="0">
                <a:latin typeface="Arial" pitchFamily="34" charset="0"/>
                <a:cs typeface="Arial" pitchFamily="34" charset="0"/>
              </a:rPr>
              <a:t>quả</a:t>
            </a:r>
            <a:r>
              <a:rPr lang="en-US" dirty="0" smtClean="0">
                <a:latin typeface="Arial" pitchFamily="34" charset="0"/>
                <a:cs typeface="Arial" pitchFamily="34" charset="0"/>
              </a:rPr>
              <a:t> </a:t>
            </a:r>
            <a:r>
              <a:rPr lang="en-US" dirty="0" err="1" smtClean="0">
                <a:latin typeface="Arial" pitchFamily="34" charset="0"/>
                <a:cs typeface="Arial" pitchFamily="34" charset="0"/>
              </a:rPr>
              <a:t>diệt</a:t>
            </a:r>
            <a:r>
              <a:rPr lang="en-US" dirty="0" smtClean="0">
                <a:latin typeface="Arial" pitchFamily="34" charset="0"/>
                <a:cs typeface="Arial" pitchFamily="34" charset="0"/>
              </a:rPr>
              <a:t> HP </a:t>
            </a:r>
            <a:r>
              <a:rPr lang="en-US" dirty="0" err="1" smtClean="0">
                <a:latin typeface="Arial" pitchFamily="34" charset="0"/>
                <a:cs typeface="Arial" pitchFamily="34" charset="0"/>
              </a:rPr>
              <a:t>tốt</a:t>
            </a:r>
            <a:r>
              <a:rPr lang="en-US" dirty="0" smtClean="0">
                <a:latin typeface="Arial" pitchFamily="34" charset="0"/>
                <a:cs typeface="Arial" pitchFamily="34" charset="0"/>
              </a:rPr>
              <a:t> </a:t>
            </a:r>
            <a:r>
              <a:rPr lang="en-US" dirty="0" err="1" smtClean="0">
                <a:latin typeface="Arial" pitchFamily="34" charset="0"/>
                <a:cs typeface="Arial" pitchFamily="34" charset="0"/>
              </a:rPr>
              <a:t>hơn</a:t>
            </a:r>
            <a:endParaRPr lang="en-US" dirty="0" smtClean="0">
              <a:latin typeface="Arial" pitchFamily="34" charset="0"/>
              <a:cs typeface="Arial" pitchFamily="34" charset="0"/>
            </a:endParaRPr>
          </a:p>
          <a:p>
            <a:pPr lvl="1" algn="just">
              <a:lnSpc>
                <a:spcPct val="150000"/>
              </a:lnSpc>
              <a:spcBef>
                <a:spcPts val="0"/>
              </a:spcBef>
            </a:pPr>
            <a:r>
              <a:rPr lang="en-US" dirty="0" err="1" smtClean="0">
                <a:latin typeface="Arial" pitchFamily="34" charset="0"/>
                <a:cs typeface="Arial" pitchFamily="34" charset="0"/>
              </a:rPr>
              <a:t>Nghiên</a:t>
            </a:r>
            <a:r>
              <a:rPr lang="en-US" dirty="0" smtClean="0">
                <a:latin typeface="Arial" pitchFamily="34" charset="0"/>
                <a:cs typeface="Arial" pitchFamily="34" charset="0"/>
              </a:rPr>
              <a:t> </a:t>
            </a:r>
            <a:r>
              <a:rPr lang="en-US" dirty="0" err="1" smtClean="0">
                <a:latin typeface="Arial" pitchFamily="34" charset="0"/>
                <a:cs typeface="Arial" pitchFamily="34" charset="0"/>
              </a:rPr>
              <a:t>cứu</a:t>
            </a:r>
            <a:r>
              <a:rPr lang="en-US" dirty="0" smtClean="0">
                <a:latin typeface="Arial" pitchFamily="34" charset="0"/>
                <a:cs typeface="Arial" pitchFamily="34" charset="0"/>
              </a:rPr>
              <a:t> </a:t>
            </a:r>
            <a:r>
              <a:rPr lang="en-US" dirty="0" err="1" smtClean="0">
                <a:latin typeface="Arial" pitchFamily="34" charset="0"/>
                <a:cs typeface="Arial" pitchFamily="34" charset="0"/>
              </a:rPr>
              <a:t>đa</a:t>
            </a:r>
            <a:r>
              <a:rPr lang="en-US" dirty="0" smtClean="0">
                <a:latin typeface="Arial" pitchFamily="34" charset="0"/>
                <a:cs typeface="Arial" pitchFamily="34" charset="0"/>
              </a:rPr>
              <a:t> </a:t>
            </a:r>
            <a:r>
              <a:rPr lang="en-US" dirty="0" err="1" smtClean="0">
                <a:latin typeface="Arial" pitchFamily="34" charset="0"/>
                <a:cs typeface="Arial" pitchFamily="34" charset="0"/>
              </a:rPr>
              <a:t>phân</a:t>
            </a:r>
            <a:r>
              <a:rPr lang="en-US" dirty="0" smtClean="0">
                <a:latin typeface="Arial" pitchFamily="34" charset="0"/>
                <a:cs typeface="Arial" pitchFamily="34" charset="0"/>
              </a:rPr>
              <a:t> </a:t>
            </a:r>
            <a:r>
              <a:rPr lang="en-US" dirty="0" err="1" smtClean="0">
                <a:latin typeface="Arial" pitchFamily="34" charset="0"/>
                <a:cs typeface="Arial" pitchFamily="34" charset="0"/>
              </a:rPr>
              <a:t>tích</a:t>
            </a:r>
            <a:r>
              <a:rPr lang="en-US" dirty="0" smtClean="0">
                <a:latin typeface="Arial" pitchFamily="34" charset="0"/>
                <a:cs typeface="Arial" pitchFamily="34" charset="0"/>
              </a:rPr>
              <a:t> </a:t>
            </a:r>
            <a:r>
              <a:rPr lang="en-US" dirty="0" err="1" smtClean="0">
                <a:latin typeface="Arial" pitchFamily="34" charset="0"/>
                <a:cs typeface="Arial" pitchFamily="34" charset="0"/>
              </a:rPr>
              <a:t>về</a:t>
            </a:r>
            <a:r>
              <a:rPr lang="en-US" dirty="0" smtClean="0">
                <a:latin typeface="Arial" pitchFamily="34" charset="0"/>
                <a:cs typeface="Arial" pitchFamily="34" charset="0"/>
              </a:rPr>
              <a:t> </a:t>
            </a:r>
            <a:r>
              <a:rPr lang="en-US" dirty="0" err="1" smtClean="0">
                <a:latin typeface="Arial" pitchFamily="34" charset="0"/>
                <a:cs typeface="Arial" pitchFamily="34" charset="0"/>
              </a:rPr>
              <a:t>hiệu</a:t>
            </a:r>
            <a:r>
              <a:rPr lang="en-US" dirty="0" smtClean="0">
                <a:latin typeface="Arial" pitchFamily="34" charset="0"/>
                <a:cs typeface="Arial" pitchFamily="34" charset="0"/>
              </a:rPr>
              <a:t> </a:t>
            </a:r>
            <a:r>
              <a:rPr lang="en-US" dirty="0" err="1" smtClean="0">
                <a:latin typeface="Arial" pitchFamily="34" charset="0"/>
                <a:cs typeface="Arial" pitchFamily="34" charset="0"/>
              </a:rPr>
              <a:t>quả</a:t>
            </a:r>
            <a:r>
              <a:rPr lang="en-US" dirty="0" smtClean="0">
                <a:latin typeface="Arial" pitchFamily="34" charset="0"/>
                <a:cs typeface="Arial" pitchFamily="34" charset="0"/>
              </a:rPr>
              <a:t> </a:t>
            </a:r>
            <a:r>
              <a:rPr lang="en-US" dirty="0" err="1" smtClean="0">
                <a:latin typeface="Arial" pitchFamily="34" charset="0"/>
                <a:cs typeface="Arial" pitchFamily="34" charset="0"/>
              </a:rPr>
              <a:t>điều</a:t>
            </a:r>
            <a:r>
              <a:rPr lang="en-US" dirty="0" smtClean="0">
                <a:latin typeface="Arial" pitchFamily="34" charset="0"/>
                <a:cs typeface="Arial" pitchFamily="34" charset="0"/>
              </a:rPr>
              <a:t> </a:t>
            </a:r>
            <a:r>
              <a:rPr lang="en-US" dirty="0" err="1" smtClean="0">
                <a:latin typeface="Arial" pitchFamily="34" charset="0"/>
                <a:cs typeface="Arial" pitchFamily="34" charset="0"/>
              </a:rPr>
              <a:t>trị</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phác</a:t>
            </a:r>
            <a:r>
              <a:rPr lang="en-US" dirty="0" smtClean="0">
                <a:latin typeface="Arial" pitchFamily="34" charset="0"/>
                <a:cs typeface="Arial" pitchFamily="34" charset="0"/>
              </a:rPr>
              <a:t> </a:t>
            </a:r>
            <a:r>
              <a:rPr lang="en-US" dirty="0" err="1" smtClean="0">
                <a:latin typeface="Arial" pitchFamily="34" charset="0"/>
                <a:cs typeface="Arial" pitchFamily="34" charset="0"/>
              </a:rPr>
              <a:t>đồ</a:t>
            </a:r>
            <a:r>
              <a:rPr lang="en-US" dirty="0" smtClean="0">
                <a:latin typeface="Arial" pitchFamily="34" charset="0"/>
                <a:cs typeface="Arial" pitchFamily="34" charset="0"/>
              </a:rPr>
              <a:t> </a:t>
            </a:r>
            <a:r>
              <a:rPr lang="en-US" dirty="0" err="1" smtClean="0">
                <a:latin typeface="Arial" pitchFamily="34" charset="0"/>
                <a:cs typeface="Arial" pitchFamily="34" charset="0"/>
              </a:rPr>
              <a:t>trình</a:t>
            </a:r>
            <a:r>
              <a:rPr lang="en-US" dirty="0" smtClean="0">
                <a:latin typeface="Arial" pitchFamily="34" charset="0"/>
                <a:cs typeface="Arial" pitchFamily="34" charset="0"/>
              </a:rPr>
              <a:t> </a:t>
            </a:r>
            <a:r>
              <a:rPr lang="en-US" dirty="0" err="1" smtClean="0">
                <a:latin typeface="Arial" pitchFamily="34" charset="0"/>
                <a:cs typeface="Arial" pitchFamily="34" charset="0"/>
              </a:rPr>
              <a:t>tự</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smtClean="0">
                <a:latin typeface="Arial" pitchFamily="34" charset="0"/>
                <a:cs typeface="Arial" pitchFamily="34" charset="0"/>
              </a:rPr>
              <a:t>thời</a:t>
            </a:r>
            <a:r>
              <a:rPr lang="en-US" dirty="0" smtClean="0">
                <a:latin typeface="Arial" pitchFamily="34" charset="0"/>
                <a:cs typeface="Arial" pitchFamily="34" charset="0"/>
              </a:rPr>
              <a:t> </a:t>
            </a:r>
            <a:r>
              <a:rPr lang="en-US" dirty="0" err="1" smtClean="0">
                <a:latin typeface="Arial" pitchFamily="34" charset="0"/>
                <a:cs typeface="Arial" pitchFamily="34" charset="0"/>
              </a:rPr>
              <a:t>gian</a:t>
            </a:r>
            <a:r>
              <a:rPr lang="en-US" dirty="0" smtClean="0">
                <a:latin typeface="Arial" pitchFamily="34" charset="0"/>
                <a:cs typeface="Arial" pitchFamily="34" charset="0"/>
              </a:rPr>
              <a:t> </a:t>
            </a:r>
            <a:r>
              <a:rPr lang="en-US" dirty="0" err="1" smtClean="0">
                <a:latin typeface="Arial" pitchFamily="34" charset="0"/>
                <a:cs typeface="Arial" pitchFamily="34" charset="0"/>
              </a:rPr>
              <a:t>dài</a:t>
            </a:r>
            <a:r>
              <a:rPr lang="en-US" dirty="0" smtClean="0">
                <a:latin typeface="Arial" pitchFamily="34" charset="0"/>
                <a:cs typeface="Arial" pitchFamily="34" charset="0"/>
              </a:rPr>
              <a:t> 14 </a:t>
            </a:r>
            <a:r>
              <a:rPr lang="en-US" dirty="0" err="1" smtClean="0">
                <a:latin typeface="Arial" pitchFamily="34" charset="0"/>
                <a:cs typeface="Arial" pitchFamily="34" charset="0"/>
              </a:rPr>
              <a:t>ngày</a:t>
            </a:r>
            <a:r>
              <a:rPr lang="en-US" dirty="0" smtClean="0">
                <a:latin typeface="Arial" pitchFamily="34" charset="0"/>
                <a:cs typeface="Arial" pitchFamily="34" charset="0"/>
              </a:rPr>
              <a:t>  </a:t>
            </a:r>
            <a:r>
              <a:rPr lang="en-US" dirty="0" err="1" smtClean="0">
                <a:latin typeface="Arial" pitchFamily="34" charset="0"/>
                <a:cs typeface="Arial" pitchFamily="34" charset="0"/>
              </a:rPr>
              <a:t>mang</a:t>
            </a:r>
            <a:r>
              <a:rPr lang="en-US" dirty="0" smtClean="0">
                <a:latin typeface="Arial" pitchFamily="34" charset="0"/>
                <a:cs typeface="Arial" pitchFamily="34" charset="0"/>
              </a:rPr>
              <a:t> </a:t>
            </a:r>
            <a:r>
              <a:rPr lang="en-US" dirty="0" err="1" smtClean="0">
                <a:latin typeface="Arial" pitchFamily="34" charset="0"/>
                <a:cs typeface="Arial" pitchFamily="34" charset="0"/>
              </a:rPr>
              <a:t>lại</a:t>
            </a:r>
            <a:r>
              <a:rPr lang="en-US" dirty="0" smtClean="0">
                <a:latin typeface="Arial" pitchFamily="34" charset="0"/>
                <a:cs typeface="Arial" pitchFamily="34" charset="0"/>
              </a:rPr>
              <a:t> </a:t>
            </a:r>
            <a:r>
              <a:rPr lang="en-US" dirty="0" err="1" smtClean="0">
                <a:latin typeface="Arial" pitchFamily="34" charset="0"/>
                <a:cs typeface="Arial" pitchFamily="34" charset="0"/>
              </a:rPr>
              <a:t>hiệu</a:t>
            </a:r>
            <a:r>
              <a:rPr lang="en-US" dirty="0" smtClean="0">
                <a:latin typeface="Arial" pitchFamily="34" charset="0"/>
                <a:cs typeface="Arial" pitchFamily="34" charset="0"/>
              </a:rPr>
              <a:t> </a:t>
            </a:r>
            <a:r>
              <a:rPr lang="en-US" dirty="0" err="1" smtClean="0">
                <a:latin typeface="Arial" pitchFamily="34" charset="0"/>
                <a:cs typeface="Arial" pitchFamily="34" charset="0"/>
              </a:rPr>
              <a:t>quả</a:t>
            </a:r>
            <a:r>
              <a:rPr lang="en-US" dirty="0" smtClean="0">
                <a:latin typeface="Arial" pitchFamily="34" charset="0"/>
                <a:cs typeface="Arial" pitchFamily="34" charset="0"/>
              </a:rPr>
              <a:t> </a:t>
            </a:r>
            <a:r>
              <a:rPr lang="en-US" dirty="0" err="1" smtClean="0">
                <a:latin typeface="Arial" pitchFamily="34" charset="0"/>
                <a:cs typeface="Arial" pitchFamily="34" charset="0"/>
              </a:rPr>
              <a:t>điều</a:t>
            </a:r>
            <a:r>
              <a:rPr lang="en-US" dirty="0" smtClean="0">
                <a:latin typeface="Arial" pitchFamily="34" charset="0"/>
                <a:cs typeface="Arial" pitchFamily="34" charset="0"/>
              </a:rPr>
              <a:t> </a:t>
            </a:r>
            <a:r>
              <a:rPr lang="en-US" dirty="0" err="1" smtClean="0">
                <a:latin typeface="Arial" pitchFamily="34" charset="0"/>
                <a:cs typeface="Arial" pitchFamily="34" charset="0"/>
              </a:rPr>
              <a:t>trị</a:t>
            </a:r>
            <a:r>
              <a:rPr lang="en-US" dirty="0" smtClean="0">
                <a:latin typeface="Arial" pitchFamily="34" charset="0"/>
                <a:cs typeface="Arial" pitchFamily="34" charset="0"/>
              </a:rPr>
              <a:t> </a:t>
            </a:r>
            <a:r>
              <a:rPr lang="en-US" dirty="0" err="1" smtClean="0">
                <a:latin typeface="Arial" pitchFamily="34" charset="0"/>
                <a:cs typeface="Arial" pitchFamily="34" charset="0"/>
              </a:rPr>
              <a:t>tốt</a:t>
            </a:r>
            <a:r>
              <a:rPr lang="en-US" dirty="0" smtClean="0">
                <a:latin typeface="Arial" pitchFamily="34" charset="0"/>
                <a:cs typeface="Arial" pitchFamily="34" charset="0"/>
              </a:rPr>
              <a:t> </a:t>
            </a:r>
            <a:r>
              <a:rPr lang="en-US" dirty="0" err="1" smtClean="0">
                <a:latin typeface="Arial" pitchFamily="34" charset="0"/>
                <a:cs typeface="Arial" pitchFamily="34" charset="0"/>
              </a:rPr>
              <a:t>hơn</a:t>
            </a:r>
            <a:r>
              <a:rPr lang="en-US" dirty="0" smtClean="0">
                <a:latin typeface="Arial" pitchFamily="34" charset="0"/>
                <a:cs typeface="Arial" pitchFamily="34" charset="0"/>
              </a:rPr>
              <a:t> </a:t>
            </a:r>
            <a:r>
              <a:rPr lang="en-US" dirty="0" err="1" smtClean="0">
                <a:latin typeface="Arial" pitchFamily="34" charset="0"/>
                <a:cs typeface="Arial" pitchFamily="34" charset="0"/>
              </a:rPr>
              <a:t>phác</a:t>
            </a:r>
            <a:r>
              <a:rPr lang="en-US" dirty="0" smtClean="0">
                <a:latin typeface="Arial" pitchFamily="34" charset="0"/>
                <a:cs typeface="Arial" pitchFamily="34" charset="0"/>
              </a:rPr>
              <a:t> </a:t>
            </a:r>
            <a:r>
              <a:rPr lang="en-US" dirty="0" err="1" smtClean="0">
                <a:latin typeface="Arial" pitchFamily="34" charset="0"/>
                <a:cs typeface="Arial" pitchFamily="34" charset="0"/>
              </a:rPr>
              <a:t>đồ</a:t>
            </a:r>
            <a:r>
              <a:rPr lang="en-US" dirty="0" smtClean="0">
                <a:latin typeface="Arial" pitchFamily="34" charset="0"/>
                <a:cs typeface="Arial" pitchFamily="34" charset="0"/>
              </a:rPr>
              <a:t> </a:t>
            </a:r>
            <a:r>
              <a:rPr lang="en-US" dirty="0" err="1" smtClean="0">
                <a:latin typeface="Arial" pitchFamily="34" charset="0"/>
                <a:cs typeface="Arial" pitchFamily="34" charset="0"/>
              </a:rPr>
              <a:t>chuẩn</a:t>
            </a:r>
            <a:endParaRPr 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4000" b="1" dirty="0" smtClean="0">
                <a:latin typeface="Arial" pitchFamily="34" charset="0"/>
                <a:cs typeface="Arial" pitchFamily="34" charset="0"/>
              </a:rPr>
              <a:t>KHUYẾN CÁO 20</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304800" y="1143000"/>
            <a:ext cx="8382000" cy="5410200"/>
          </a:xfrm>
        </p:spPr>
        <p:txBody>
          <a:bodyPr>
            <a:noAutofit/>
          </a:bodyPr>
          <a:lstStyle/>
          <a:p>
            <a:pPr algn="just">
              <a:lnSpc>
                <a:spcPct val="150000"/>
              </a:lnSpc>
              <a:spcBef>
                <a:spcPts val="0"/>
              </a:spcBef>
            </a:pPr>
            <a:r>
              <a:rPr lang="en-US" sz="2400" b="1" dirty="0" err="1" smtClean="0">
                <a:latin typeface="Arial" pitchFamily="34" charset="0"/>
                <a:cs typeface="Arial" pitchFamily="34" charset="0"/>
              </a:rPr>
              <a:t>Khuyến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cáo</a:t>
            </a:r>
            <a:r>
              <a:rPr lang="en-US" sz="2400" b="1" dirty="0" smtClean="0">
                <a:latin typeface="Arial" pitchFamily="34" charset="0"/>
                <a:cs typeface="Arial" pitchFamily="34" charset="0"/>
              </a:rPr>
              <a:t> 20:</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diệt</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bằng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chẩn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thúc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ít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4-8 </a:t>
            </a:r>
            <a:r>
              <a:rPr lang="en-US" sz="2400" dirty="0" err="1" smtClean="0">
                <a:latin typeface="Arial" pitchFamily="34" charset="0"/>
                <a:cs typeface="Arial" pitchFamily="34" charset="0"/>
              </a:rPr>
              <a:t>tuần</a:t>
            </a:r>
            <a:endParaRPr lang="en-US" sz="2400" dirty="0" smtClean="0">
              <a:latin typeface="Arial" pitchFamily="34" charset="0"/>
              <a:cs typeface="Arial" pitchFamily="34" charset="0"/>
            </a:endParaRPr>
          </a:p>
          <a:p>
            <a:pPr algn="just">
              <a:lnSpc>
                <a:spcPct val="150000"/>
              </a:lnSpc>
              <a:spcBef>
                <a:spcPts val="0"/>
              </a:spcBef>
            </a:pP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thống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nhất</a:t>
            </a:r>
            <a:r>
              <a:rPr lang="en-US" sz="2400" b="1" dirty="0" smtClean="0">
                <a:latin typeface="Arial" pitchFamily="34" charset="0"/>
                <a:cs typeface="Arial" pitchFamily="34" charset="0"/>
              </a:rPr>
              <a:t>: </a:t>
            </a:r>
            <a:r>
              <a:rPr lang="en-US" sz="2400" dirty="0" smtClean="0">
                <a:latin typeface="Arial" pitchFamily="34" charset="0"/>
                <a:cs typeface="Arial" pitchFamily="34" charset="0"/>
              </a:rPr>
              <a:t>93% (A+ 53%, A 27%, A- 13%, D-7%)</a:t>
            </a:r>
          </a:p>
          <a:p>
            <a:pPr algn="just">
              <a:lnSpc>
                <a:spcPct val="150000"/>
              </a:lnSpc>
              <a:spcBef>
                <a:spcPts val="0"/>
              </a:spcBef>
            </a:pP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bằng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chứng</a:t>
            </a:r>
            <a:r>
              <a:rPr lang="en-US" sz="2400" b="1" dirty="0" smtClean="0">
                <a:latin typeface="Arial" pitchFamily="34" charset="0"/>
                <a:cs typeface="Arial" pitchFamily="34" charset="0"/>
              </a:rPr>
              <a:t>:</a:t>
            </a:r>
            <a:r>
              <a:rPr lang="en-US" sz="2400" i="1" dirty="0" smtClean="0">
                <a:latin typeface="Arial" pitchFamily="34" charset="0"/>
                <a:cs typeface="Arial" pitchFamily="34" charset="0"/>
              </a:rPr>
              <a:t> </a:t>
            </a:r>
            <a:r>
              <a:rPr lang="en-US" sz="2400" dirty="0" err="1" smtClean="0">
                <a:latin typeface="Arial" pitchFamily="34" charset="0"/>
                <a:cs typeface="Arial" pitchFamily="34" charset="0"/>
              </a:rPr>
              <a:t>Thấp</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4000" b="1" dirty="0" smtClean="0">
                <a:latin typeface="Arial" pitchFamily="34" charset="0"/>
                <a:cs typeface="Arial" pitchFamily="34" charset="0"/>
              </a:rPr>
              <a:t>BÀN LUẬN KHUYẾN CÁO 20</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304800" y="1219200"/>
            <a:ext cx="8382000" cy="5334000"/>
          </a:xfrm>
        </p:spPr>
        <p:txBody>
          <a:bodyPr>
            <a:noAutofit/>
          </a:bodyPr>
          <a:lstStyle/>
          <a:p>
            <a:pPr algn="just">
              <a:lnSpc>
                <a:spcPct val="150000"/>
              </a:lnSpc>
              <a:spcBef>
                <a:spcPts val="0"/>
              </a:spcBef>
            </a:pP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vẫn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nhiễm</a:t>
            </a:r>
            <a:r>
              <a:rPr lang="en-US" sz="2400" dirty="0" smtClean="0">
                <a:latin typeface="Arial" pitchFamily="34" charset="0"/>
                <a:cs typeface="Arial" pitchFamily="34" charset="0"/>
              </a:rPr>
              <a:t> HP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chưa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vì</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còn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nghĩa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hết</a:t>
            </a:r>
            <a:r>
              <a:rPr lang="en-US" sz="2400" dirty="0" smtClean="0">
                <a:latin typeface="Arial" pitchFamily="34" charset="0"/>
                <a:cs typeface="Arial" pitchFamily="34" charset="0"/>
              </a:rPr>
              <a:t> vi </a:t>
            </a:r>
            <a:r>
              <a:rPr lang="en-US" sz="2400" dirty="0" err="1" smtClean="0">
                <a:latin typeface="Arial" pitchFamily="34" charset="0"/>
                <a:cs typeface="Arial" pitchFamily="34" charset="0"/>
              </a:rPr>
              <a:t>khuẩn</a:t>
            </a:r>
            <a:endParaRPr lang="en-US" sz="2400" dirty="0" smtClean="0">
              <a:latin typeface="Arial" pitchFamily="34" charset="0"/>
              <a:cs typeface="Arial" pitchFamily="34" charset="0"/>
            </a:endParaRPr>
          </a:p>
          <a:p>
            <a:pPr algn="just">
              <a:lnSpc>
                <a:spcPct val="150000"/>
              </a:lnSpc>
              <a:spcBef>
                <a:spcPts val="0"/>
              </a:spcBef>
            </a:pPr>
            <a:r>
              <a:rPr lang="en-US" sz="2400" dirty="0" smtClean="0">
                <a:latin typeface="Arial" pitchFamily="34" charset="0"/>
                <a:cs typeface="Arial" pitchFamily="34" charset="0"/>
              </a:rPr>
              <a:t>Test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test </a:t>
            </a:r>
            <a:r>
              <a:rPr lang="en-US" sz="2400" dirty="0" err="1" smtClean="0">
                <a:latin typeface="Arial" pitchFamily="34" charset="0"/>
                <a:cs typeface="Arial" pitchFamily="34" charset="0"/>
              </a:rPr>
              <a:t>thở</a:t>
            </a:r>
            <a:r>
              <a:rPr lang="en-US" sz="2400" dirty="0" smtClean="0">
                <a:latin typeface="Arial" pitchFamily="34" charset="0"/>
                <a:cs typeface="Arial" pitchFamily="34" charset="0"/>
              </a:rPr>
              <a:t> </a:t>
            </a:r>
            <a:r>
              <a:rPr lang="en-US" sz="2400" baseline="30000" dirty="0" smtClean="0">
                <a:latin typeface="Arial" pitchFamily="34" charset="0"/>
                <a:cs typeface="Arial" pitchFamily="34" charset="0"/>
              </a:rPr>
              <a:t>13</a:t>
            </a:r>
            <a:r>
              <a:rPr lang="en-US" sz="2400" dirty="0" smtClean="0">
                <a:latin typeface="Arial" pitchFamily="34" charset="0"/>
                <a:cs typeface="Arial" pitchFamily="34" charset="0"/>
              </a:rPr>
              <a:t>C-UBT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test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KT </a:t>
            </a:r>
            <a:r>
              <a:rPr lang="en-US" sz="2400" dirty="0" err="1" smtClean="0">
                <a:latin typeface="Arial" pitchFamily="34" charset="0"/>
                <a:cs typeface="Arial" pitchFamily="34" charset="0"/>
              </a:rPr>
              <a:t>đơn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dòng</a:t>
            </a:r>
            <a:endParaRPr lang="en-US" sz="2400" dirty="0" smtClean="0">
              <a:latin typeface="Arial" pitchFamily="34" charset="0"/>
              <a:cs typeface="Arial" pitchFamily="34" charset="0"/>
            </a:endParaRPr>
          </a:p>
          <a:p>
            <a:pPr algn="just">
              <a:lnSpc>
                <a:spcPct val="150000"/>
              </a:lnSpc>
              <a:spcBef>
                <a:spcPts val="0"/>
              </a:spcBef>
            </a:pP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soi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trừ</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loét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hoặc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lấy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mảnh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nuôi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cấy</a:t>
            </a:r>
            <a:r>
              <a:rPr lang="en-US" sz="2400" dirty="0" smtClean="0">
                <a:latin typeface="Arial" pitchFamily="34" charset="0"/>
                <a:cs typeface="Arial" pitchFamily="34" charset="0"/>
              </a:rPr>
              <a:t> vi </a:t>
            </a:r>
            <a:r>
              <a:rPr lang="en-US" sz="2400" dirty="0" err="1" smtClean="0">
                <a:latin typeface="Arial" pitchFamily="34" charset="0"/>
                <a:cs typeface="Arial" pitchFamily="34" charset="0"/>
              </a:rPr>
              <a:t>khuẩn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a:t>
            </a:r>
            <a:endParaRPr lang="en-US" sz="2400" dirty="0" smtClean="0">
              <a:latin typeface="Arial" pitchFamily="34" charset="0"/>
              <a:cs typeface="Arial" pitchFamily="34" charset="0"/>
            </a:endParaRPr>
          </a:p>
          <a:p>
            <a:pPr algn="just">
              <a:lnSpc>
                <a:spcPct val="150000"/>
              </a:lnSpc>
              <a:spcBef>
                <a:spcPts val="0"/>
              </a:spcBef>
            </a:pPr>
            <a:endParaRPr 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4000" b="1" dirty="0" smtClean="0">
                <a:latin typeface="Arial" pitchFamily="34" charset="0"/>
                <a:cs typeface="Arial" pitchFamily="34" charset="0"/>
              </a:rPr>
              <a:t>KHUYẾN CÁO 21</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304800" y="1143000"/>
            <a:ext cx="8382000" cy="5410200"/>
          </a:xfrm>
        </p:spPr>
        <p:txBody>
          <a:bodyPr>
            <a:noAutofit/>
          </a:bodyPr>
          <a:lstStyle/>
          <a:p>
            <a:pPr algn="just">
              <a:lnSpc>
                <a:spcPct val="150000"/>
              </a:lnSpc>
              <a:spcBef>
                <a:spcPts val="0"/>
              </a:spcBef>
            </a:pPr>
            <a:r>
              <a:rPr lang="en-US" sz="2400" b="1" dirty="0" err="1" smtClean="0">
                <a:latin typeface="Arial" pitchFamily="34" charset="0"/>
                <a:cs typeface="Arial" pitchFamily="34" charset="0"/>
              </a:rPr>
              <a:t>Khuyến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cáo</a:t>
            </a:r>
            <a:r>
              <a:rPr lang="en-US" sz="2400" b="1" dirty="0" smtClean="0">
                <a:latin typeface="Arial" pitchFamily="34" charset="0"/>
                <a:cs typeface="Arial" pitchFamily="34" charset="0"/>
              </a:rPr>
              <a:t> 21:</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bại</a:t>
            </a:r>
            <a:r>
              <a:rPr lang="en-US" sz="2400" dirty="0" smtClean="0">
                <a:latin typeface="Arial" pitchFamily="34" charset="0"/>
                <a:cs typeface="Arial" pitchFamily="34" charset="0"/>
              </a:rPr>
              <a:t>, 1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3 </a:t>
            </a:r>
            <a:r>
              <a:rPr lang="en-US" sz="2400" dirty="0" err="1" smtClean="0">
                <a:latin typeface="Arial" pitchFamily="34" charset="0"/>
                <a:cs typeface="Arial" pitchFamily="34" charset="0"/>
              </a:rPr>
              <a:t>lựa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chọn</a:t>
            </a:r>
            <a:r>
              <a:rPr lang="en-US" sz="2400" dirty="0" smtClean="0">
                <a:latin typeface="Arial" pitchFamily="34" charset="0"/>
                <a:cs typeface="Arial" pitchFamily="34" charset="0"/>
              </a:rPr>
              <a:t>:</a:t>
            </a:r>
          </a:p>
          <a:p>
            <a:pPr lvl="1" algn="just">
              <a:lnSpc>
                <a:spcPct val="150000"/>
              </a:lnSpc>
              <a:spcBef>
                <a:spcPts val="0"/>
              </a:spcBef>
            </a:pPr>
            <a:r>
              <a:rPr lang="en-US" dirty="0" err="1" smtClean="0">
                <a:latin typeface="Arial" pitchFamily="34" charset="0"/>
                <a:cs typeface="Arial" pitchFamily="34" charset="0"/>
              </a:rPr>
              <a:t>Nội</a:t>
            </a:r>
            <a:r>
              <a:rPr lang="en-US" dirty="0" smtClean="0">
                <a:latin typeface="Arial" pitchFamily="34" charset="0"/>
                <a:cs typeface="Arial" pitchFamily="34" charset="0"/>
              </a:rPr>
              <a:t> </a:t>
            </a:r>
            <a:r>
              <a:rPr lang="en-US" dirty="0" err="1" smtClean="0">
                <a:latin typeface="Arial" pitchFamily="34" charset="0"/>
                <a:cs typeface="Arial" pitchFamily="34" charset="0"/>
              </a:rPr>
              <a:t>soi</a:t>
            </a:r>
            <a:r>
              <a:rPr lang="en-US" dirty="0" smtClean="0">
                <a:latin typeface="Arial" pitchFamily="34" charset="0"/>
                <a:cs typeface="Arial" pitchFamily="34" charset="0"/>
              </a:rPr>
              <a:t> </a:t>
            </a:r>
            <a:r>
              <a:rPr lang="en-US" dirty="0" err="1" smtClean="0">
                <a:latin typeface="Arial" pitchFamily="34" charset="0"/>
                <a:cs typeface="Arial" pitchFamily="34" charset="0"/>
              </a:rPr>
              <a:t>dạ</a:t>
            </a:r>
            <a:r>
              <a:rPr lang="en-US" dirty="0" smtClean="0">
                <a:latin typeface="Arial" pitchFamily="34" charset="0"/>
                <a:cs typeface="Arial" pitchFamily="34" charset="0"/>
              </a:rPr>
              <a:t> </a:t>
            </a:r>
            <a:r>
              <a:rPr lang="en-US" dirty="0" err="1" smtClean="0">
                <a:latin typeface="Arial" pitchFamily="34" charset="0"/>
                <a:cs typeface="Arial" pitchFamily="34" charset="0"/>
              </a:rPr>
              <a:t>dày</a:t>
            </a:r>
            <a:r>
              <a:rPr lang="en-US" dirty="0" smtClean="0">
                <a:latin typeface="Arial" pitchFamily="34" charset="0"/>
                <a:cs typeface="Arial" pitchFamily="34" charset="0"/>
              </a:rPr>
              <a:t> </a:t>
            </a:r>
            <a:r>
              <a:rPr lang="en-US" dirty="0" err="1" smtClean="0">
                <a:latin typeface="Arial" pitchFamily="34" charset="0"/>
                <a:cs typeface="Arial" pitchFamily="34" charset="0"/>
              </a:rPr>
              <a:t>tá</a:t>
            </a:r>
            <a:r>
              <a:rPr lang="en-US" dirty="0" smtClean="0">
                <a:latin typeface="Arial" pitchFamily="34" charset="0"/>
                <a:cs typeface="Arial" pitchFamily="34" charset="0"/>
              </a:rPr>
              <a:t> </a:t>
            </a:r>
            <a:r>
              <a:rPr lang="en-US" dirty="0" err="1" smtClean="0">
                <a:latin typeface="Arial" pitchFamily="34" charset="0"/>
                <a:cs typeface="Arial" pitchFamily="34" charset="0"/>
              </a:rPr>
              <a:t>tràng</a:t>
            </a:r>
            <a:r>
              <a:rPr lang="en-US" dirty="0" smtClean="0">
                <a:latin typeface="Arial" pitchFamily="34" charset="0"/>
                <a:cs typeface="Arial" pitchFamily="34" charset="0"/>
              </a:rPr>
              <a:t>, </a:t>
            </a:r>
            <a:r>
              <a:rPr lang="en-US" dirty="0" err="1" smtClean="0">
                <a:latin typeface="Arial" pitchFamily="34" charset="0"/>
                <a:cs typeface="Arial" pitchFamily="34" charset="0"/>
              </a:rPr>
              <a:t>nuôi</a:t>
            </a:r>
            <a:r>
              <a:rPr lang="en-US" dirty="0" smtClean="0">
                <a:latin typeface="Arial" pitchFamily="34" charset="0"/>
                <a:cs typeface="Arial" pitchFamily="34" charset="0"/>
              </a:rPr>
              <a:t> </a:t>
            </a:r>
            <a:r>
              <a:rPr lang="en-US" dirty="0" err="1" smtClean="0">
                <a:latin typeface="Arial" pitchFamily="34" charset="0"/>
                <a:cs typeface="Arial" pitchFamily="34" charset="0"/>
              </a:rPr>
              <a:t>cấy</a:t>
            </a:r>
            <a:r>
              <a:rPr lang="en-US" dirty="0" smtClean="0">
                <a:latin typeface="Arial" pitchFamily="34" charset="0"/>
                <a:cs typeface="Arial" pitchFamily="34" charset="0"/>
              </a:rPr>
              <a:t> vi </a:t>
            </a:r>
            <a:r>
              <a:rPr lang="en-US" dirty="0" err="1" smtClean="0">
                <a:latin typeface="Arial" pitchFamily="34" charset="0"/>
                <a:cs typeface="Arial" pitchFamily="34" charset="0"/>
              </a:rPr>
              <a:t>khuẩn</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làm</a:t>
            </a:r>
            <a:r>
              <a:rPr lang="en-US" dirty="0" smtClean="0">
                <a:latin typeface="Arial" pitchFamily="34" charset="0"/>
                <a:cs typeface="Arial" pitchFamily="34" charset="0"/>
              </a:rPr>
              <a:t> KSĐ </a:t>
            </a:r>
            <a:r>
              <a:rPr lang="en-US" dirty="0" err="1" smtClean="0">
                <a:latin typeface="Arial" pitchFamily="34" charset="0"/>
                <a:cs typeface="Arial" pitchFamily="34" charset="0"/>
              </a:rPr>
              <a:t>hoặc</a:t>
            </a:r>
            <a:r>
              <a:rPr lang="en-US" dirty="0" smtClean="0">
                <a:latin typeface="Arial" pitchFamily="34" charset="0"/>
                <a:cs typeface="Arial" pitchFamily="34" charset="0"/>
              </a:rPr>
              <a:t> </a:t>
            </a:r>
            <a:r>
              <a:rPr lang="en-US" dirty="0" err="1" smtClean="0">
                <a:latin typeface="Arial" pitchFamily="34" charset="0"/>
                <a:cs typeface="Arial" pitchFamily="34" charset="0"/>
              </a:rPr>
              <a:t>sử</a:t>
            </a:r>
            <a:r>
              <a:rPr lang="en-US" dirty="0" smtClean="0">
                <a:latin typeface="Arial" pitchFamily="34" charset="0"/>
                <a:cs typeface="Arial" pitchFamily="34" charset="0"/>
              </a:rPr>
              <a:t> </a:t>
            </a:r>
            <a:r>
              <a:rPr lang="en-US" dirty="0" err="1" smtClean="0">
                <a:latin typeface="Arial" pitchFamily="34" charset="0"/>
                <a:cs typeface="Arial" pitchFamily="34" charset="0"/>
              </a:rPr>
              <a:t>sụng</a:t>
            </a:r>
            <a:r>
              <a:rPr lang="en-US" dirty="0" smtClean="0">
                <a:latin typeface="Arial" pitchFamily="34" charset="0"/>
                <a:cs typeface="Arial" pitchFamily="34" charset="0"/>
              </a:rPr>
              <a:t> KS </a:t>
            </a:r>
            <a:r>
              <a:rPr lang="en-US" dirty="0" err="1" smtClean="0">
                <a:latin typeface="Arial" pitchFamily="34" charset="0"/>
                <a:cs typeface="Arial" pitchFamily="34" charset="0"/>
              </a:rPr>
              <a:t>khác</a:t>
            </a:r>
            <a:r>
              <a:rPr lang="en-US" dirty="0" smtClean="0">
                <a:latin typeface="Arial" pitchFamily="34" charset="0"/>
                <a:cs typeface="Arial" pitchFamily="34" charset="0"/>
              </a:rPr>
              <a:t> </a:t>
            </a:r>
            <a:r>
              <a:rPr lang="en-US" dirty="0" err="1" smtClean="0">
                <a:latin typeface="Arial" pitchFamily="34" charset="0"/>
                <a:cs typeface="Arial" pitchFamily="34" charset="0"/>
              </a:rPr>
              <a:t>nếu</a:t>
            </a:r>
            <a:r>
              <a:rPr lang="en-US" dirty="0" smtClean="0">
                <a:latin typeface="Arial" pitchFamily="34" charset="0"/>
                <a:cs typeface="Arial" pitchFamily="34" charset="0"/>
              </a:rPr>
              <a:t> KS </a:t>
            </a:r>
            <a:r>
              <a:rPr lang="en-US" dirty="0" err="1" smtClean="0">
                <a:latin typeface="Arial" pitchFamily="34" charset="0"/>
                <a:cs typeface="Arial" pitchFamily="34" charset="0"/>
              </a:rPr>
              <a:t>này</a:t>
            </a:r>
            <a:r>
              <a:rPr lang="en-US" dirty="0" smtClean="0">
                <a:latin typeface="Arial" pitchFamily="34" charset="0"/>
                <a:cs typeface="Arial" pitchFamily="34" charset="0"/>
              </a:rPr>
              <a:t> </a:t>
            </a:r>
            <a:r>
              <a:rPr lang="en-US" dirty="0" err="1" smtClean="0">
                <a:latin typeface="Arial" pitchFamily="34" charset="0"/>
                <a:cs typeface="Arial" pitchFamily="34" charset="0"/>
              </a:rPr>
              <a:t>chưa</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sử</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a:t>
            </a:r>
            <a:r>
              <a:rPr lang="en-US" dirty="0" err="1" smtClean="0">
                <a:latin typeface="Arial" pitchFamily="34" charset="0"/>
                <a:cs typeface="Arial" pitchFamily="34" charset="0"/>
              </a:rPr>
              <a:t>điều</a:t>
            </a:r>
            <a:r>
              <a:rPr lang="en-US" dirty="0" smtClean="0">
                <a:latin typeface="Arial" pitchFamily="34" charset="0"/>
                <a:cs typeface="Arial" pitchFamily="34" charset="0"/>
              </a:rPr>
              <a:t> </a:t>
            </a:r>
            <a:r>
              <a:rPr lang="en-US" dirty="0" err="1" smtClean="0">
                <a:latin typeface="Arial" pitchFamily="34" charset="0"/>
                <a:cs typeface="Arial" pitchFamily="34" charset="0"/>
              </a:rPr>
              <a:t>trị</a:t>
            </a:r>
            <a:r>
              <a:rPr lang="en-US" dirty="0" smtClean="0">
                <a:latin typeface="Arial" pitchFamily="34" charset="0"/>
                <a:cs typeface="Arial" pitchFamily="34" charset="0"/>
              </a:rPr>
              <a:t> </a:t>
            </a:r>
            <a:r>
              <a:rPr lang="en-US" dirty="0" err="1" smtClean="0">
                <a:latin typeface="Arial" pitchFamily="34" charset="0"/>
                <a:cs typeface="Arial" pitchFamily="34" charset="0"/>
              </a:rPr>
              <a:t>trước</a:t>
            </a:r>
            <a:r>
              <a:rPr lang="en-US" dirty="0" smtClean="0">
                <a:latin typeface="Arial" pitchFamily="34" charset="0"/>
                <a:cs typeface="Arial" pitchFamily="34" charset="0"/>
              </a:rPr>
              <a:t> </a:t>
            </a:r>
            <a:r>
              <a:rPr lang="en-US" dirty="0" err="1" smtClean="0">
                <a:latin typeface="Arial" pitchFamily="34" charset="0"/>
                <a:cs typeface="Arial" pitchFamily="34" charset="0"/>
              </a:rPr>
              <a:t>đó</a:t>
            </a:r>
            <a:endParaRPr lang="en-US" dirty="0" smtClean="0">
              <a:latin typeface="Arial" pitchFamily="34" charset="0"/>
              <a:cs typeface="Arial" pitchFamily="34" charset="0"/>
            </a:endParaRPr>
          </a:p>
          <a:p>
            <a:pPr lvl="1" algn="just">
              <a:lnSpc>
                <a:spcPct val="150000"/>
              </a:lnSpc>
              <a:spcBef>
                <a:spcPts val="0"/>
              </a:spcBef>
            </a:pPr>
            <a:r>
              <a:rPr lang="en-US" dirty="0" smtClean="0">
                <a:latin typeface="Arial" pitchFamily="34" charset="0"/>
                <a:cs typeface="Arial" pitchFamily="34" charset="0"/>
              </a:rPr>
              <a:t>FISH </a:t>
            </a:r>
            <a:r>
              <a:rPr lang="en-US" dirty="0" err="1" smtClean="0">
                <a:latin typeface="Arial" pitchFamily="34" charset="0"/>
                <a:cs typeface="Arial" pitchFamily="34" charset="0"/>
              </a:rPr>
              <a:t>trên</a:t>
            </a:r>
            <a:r>
              <a:rPr lang="en-US" dirty="0" smtClean="0">
                <a:latin typeface="Arial" pitchFamily="34" charset="0"/>
                <a:cs typeface="Arial" pitchFamily="34" charset="0"/>
              </a:rPr>
              <a:t> </a:t>
            </a:r>
            <a:r>
              <a:rPr lang="en-US" dirty="0" err="1" smtClean="0">
                <a:latin typeface="Arial" pitchFamily="34" charset="0"/>
                <a:cs typeface="Arial" pitchFamily="34" charset="0"/>
              </a:rPr>
              <a:t>mảnh</a:t>
            </a:r>
            <a:r>
              <a:rPr lang="en-US" dirty="0" smtClean="0">
                <a:latin typeface="Arial" pitchFamily="34" charset="0"/>
                <a:cs typeface="Arial" pitchFamily="34" charset="0"/>
              </a:rPr>
              <a:t> </a:t>
            </a:r>
            <a:r>
              <a:rPr lang="en-US" dirty="0" err="1" smtClean="0">
                <a:latin typeface="Arial" pitchFamily="34" charset="0"/>
                <a:cs typeface="Arial" pitchFamily="34" charset="0"/>
              </a:rPr>
              <a:t>sinh</a:t>
            </a:r>
            <a:r>
              <a:rPr lang="en-US" dirty="0" smtClean="0">
                <a:latin typeface="Arial" pitchFamily="34" charset="0"/>
                <a:cs typeface="Arial" pitchFamily="34" charset="0"/>
              </a:rPr>
              <a:t> </a:t>
            </a:r>
            <a:r>
              <a:rPr lang="en-US" dirty="0" err="1" smtClean="0">
                <a:latin typeface="Arial" pitchFamily="34" charset="0"/>
                <a:cs typeface="Arial" pitchFamily="34" charset="0"/>
              </a:rPr>
              <a:t>thiết</a:t>
            </a:r>
            <a:r>
              <a:rPr lang="en-US" dirty="0" smtClean="0">
                <a:latin typeface="Arial" pitchFamily="34" charset="0"/>
                <a:cs typeface="Arial" pitchFamily="34" charset="0"/>
              </a:rPr>
              <a:t> </a:t>
            </a:r>
            <a:r>
              <a:rPr lang="en-US" dirty="0" err="1" smtClean="0">
                <a:latin typeface="Arial" pitchFamily="34" charset="0"/>
                <a:cs typeface="Arial" pitchFamily="34" charset="0"/>
              </a:rPr>
              <a:t>để</a:t>
            </a:r>
            <a:r>
              <a:rPr lang="en-US" dirty="0" smtClean="0">
                <a:latin typeface="Arial" pitchFamily="34" charset="0"/>
                <a:cs typeface="Arial" pitchFamily="34" charset="0"/>
              </a:rPr>
              <a:t> </a:t>
            </a:r>
            <a:r>
              <a:rPr lang="en-US" dirty="0" err="1" smtClean="0">
                <a:latin typeface="Arial" pitchFamily="34" charset="0"/>
                <a:cs typeface="Arial" pitchFamily="34" charset="0"/>
              </a:rPr>
              <a:t>đánh</a:t>
            </a:r>
            <a:r>
              <a:rPr lang="en-US" dirty="0" smtClean="0">
                <a:latin typeface="Arial" pitchFamily="34" charset="0"/>
                <a:cs typeface="Arial" pitchFamily="34" charset="0"/>
              </a:rPr>
              <a:t> </a:t>
            </a:r>
            <a:r>
              <a:rPr lang="en-US" dirty="0" err="1" smtClean="0">
                <a:latin typeface="Arial" pitchFamily="34" charset="0"/>
                <a:cs typeface="Arial" pitchFamily="34" charset="0"/>
              </a:rPr>
              <a:t>giá</a:t>
            </a:r>
            <a:r>
              <a:rPr lang="en-US" dirty="0" smtClean="0">
                <a:latin typeface="Arial" pitchFamily="34" charset="0"/>
                <a:cs typeface="Arial" pitchFamily="34" charset="0"/>
              </a:rPr>
              <a:t> </a:t>
            </a:r>
            <a:r>
              <a:rPr lang="en-US" dirty="0" err="1" smtClean="0">
                <a:latin typeface="Arial" pitchFamily="34" charset="0"/>
                <a:cs typeface="Arial" pitchFamily="34" charset="0"/>
              </a:rPr>
              <a:t>độ</a:t>
            </a:r>
            <a:r>
              <a:rPr lang="en-US" dirty="0" smtClean="0">
                <a:latin typeface="Arial" pitchFamily="34" charset="0"/>
                <a:cs typeface="Arial" pitchFamily="34" charset="0"/>
              </a:rPr>
              <a:t> </a:t>
            </a:r>
            <a:r>
              <a:rPr lang="en-US" dirty="0" err="1" smtClean="0">
                <a:latin typeface="Arial" pitchFamily="34" charset="0"/>
                <a:cs typeface="Arial" pitchFamily="34" charset="0"/>
              </a:rPr>
              <a:t>nhạy</a:t>
            </a:r>
            <a:r>
              <a:rPr lang="en-US" dirty="0" smtClean="0">
                <a:latin typeface="Arial" pitchFamily="34" charset="0"/>
                <a:cs typeface="Arial" pitchFamily="34" charset="0"/>
              </a:rPr>
              <a:t> </a:t>
            </a:r>
            <a:r>
              <a:rPr lang="en-US" dirty="0" err="1" smtClean="0">
                <a:latin typeface="Arial" pitchFamily="34" charset="0"/>
                <a:cs typeface="Arial" pitchFamily="34" charset="0"/>
              </a:rPr>
              <a:t>cảm</a:t>
            </a:r>
            <a:r>
              <a:rPr lang="en-US" dirty="0" smtClean="0">
                <a:latin typeface="Arial" pitchFamily="34" charset="0"/>
                <a:cs typeface="Arial" pitchFamily="34" charset="0"/>
              </a:rPr>
              <a:t> </a:t>
            </a:r>
            <a:r>
              <a:rPr lang="en-US" dirty="0" err="1" smtClean="0">
                <a:latin typeface="Arial" pitchFamily="34" charset="0"/>
                <a:cs typeface="Arial" pitchFamily="34" charset="0"/>
              </a:rPr>
              <a:t>clarithromycin</a:t>
            </a:r>
            <a:r>
              <a:rPr lang="en-US" dirty="0" smtClean="0">
                <a:latin typeface="Arial" pitchFamily="34" charset="0"/>
                <a:cs typeface="Arial" pitchFamily="34" charset="0"/>
              </a:rPr>
              <a:t> </a:t>
            </a:r>
            <a:r>
              <a:rPr lang="en-US" dirty="0" err="1" smtClean="0">
                <a:latin typeface="Arial" pitchFamily="34" charset="0"/>
                <a:cs typeface="Arial" pitchFamily="34" charset="0"/>
              </a:rPr>
              <a:t>nếu</a:t>
            </a:r>
            <a:r>
              <a:rPr lang="en-US" dirty="0" smtClean="0">
                <a:latin typeface="Arial" pitchFamily="34" charset="0"/>
                <a:cs typeface="Arial" pitchFamily="34" charset="0"/>
              </a:rPr>
              <a:t> </a:t>
            </a:r>
            <a:r>
              <a:rPr lang="en-US" dirty="0" err="1" smtClean="0">
                <a:latin typeface="Arial" pitchFamily="34" charset="0"/>
                <a:cs typeface="Arial" pitchFamily="34" charset="0"/>
              </a:rPr>
              <a:t>chưa</a:t>
            </a:r>
            <a:r>
              <a:rPr lang="en-US" dirty="0" smtClean="0">
                <a:latin typeface="Arial" pitchFamily="34" charset="0"/>
                <a:cs typeface="Arial" pitchFamily="34" charset="0"/>
              </a:rPr>
              <a:t> </a:t>
            </a:r>
            <a:r>
              <a:rPr lang="en-US" dirty="0" err="1" smtClean="0">
                <a:latin typeface="Arial" pitchFamily="34" charset="0"/>
                <a:cs typeface="Arial" pitchFamily="34" charset="0"/>
              </a:rPr>
              <a:t>làm</a:t>
            </a:r>
            <a:r>
              <a:rPr lang="en-US" dirty="0" smtClean="0">
                <a:latin typeface="Arial" pitchFamily="34" charset="0"/>
                <a:cs typeface="Arial" pitchFamily="34" charset="0"/>
              </a:rPr>
              <a:t> </a:t>
            </a:r>
            <a:r>
              <a:rPr lang="en-US" dirty="0" err="1" smtClean="0">
                <a:latin typeface="Arial" pitchFamily="34" charset="0"/>
                <a:cs typeface="Arial" pitchFamily="34" charset="0"/>
              </a:rPr>
              <a:t>trước</a:t>
            </a:r>
            <a:r>
              <a:rPr lang="en-US" dirty="0" smtClean="0">
                <a:latin typeface="Arial" pitchFamily="34" charset="0"/>
                <a:cs typeface="Arial" pitchFamily="34" charset="0"/>
              </a:rPr>
              <a:t> </a:t>
            </a:r>
            <a:r>
              <a:rPr lang="en-US" dirty="0" err="1" smtClean="0">
                <a:latin typeface="Arial" pitchFamily="34" charset="0"/>
                <a:cs typeface="Arial" pitchFamily="34" charset="0"/>
              </a:rPr>
              <a:t>đó</a:t>
            </a:r>
            <a:endParaRPr lang="en-US" dirty="0" smtClean="0">
              <a:latin typeface="Arial" pitchFamily="34" charset="0"/>
              <a:cs typeface="Arial" pitchFamily="34" charset="0"/>
            </a:endParaRPr>
          </a:p>
          <a:p>
            <a:pPr lvl="1" algn="just">
              <a:lnSpc>
                <a:spcPct val="150000"/>
              </a:lnSpc>
              <a:spcBef>
                <a:spcPts val="0"/>
              </a:spcBef>
            </a:pPr>
            <a:r>
              <a:rPr lang="en-US" dirty="0" err="1" smtClean="0">
                <a:latin typeface="Arial" pitchFamily="34" charset="0"/>
                <a:cs typeface="Arial" pitchFamily="34" charset="0"/>
              </a:rPr>
              <a:t>Thay</a:t>
            </a:r>
            <a:r>
              <a:rPr lang="en-US" dirty="0" smtClean="0">
                <a:latin typeface="Arial" pitchFamily="34" charset="0"/>
                <a:cs typeface="Arial" pitchFamily="34" charset="0"/>
              </a:rPr>
              <a:t> </a:t>
            </a:r>
            <a:r>
              <a:rPr lang="en-US" dirty="0" err="1" smtClean="0">
                <a:latin typeface="Arial" pitchFamily="34" charset="0"/>
                <a:cs typeface="Arial" pitchFamily="34" charset="0"/>
              </a:rPr>
              <a:t>đổi</a:t>
            </a:r>
            <a:r>
              <a:rPr lang="en-US" dirty="0" smtClean="0">
                <a:latin typeface="Arial" pitchFamily="34" charset="0"/>
                <a:cs typeface="Arial" pitchFamily="34" charset="0"/>
              </a:rPr>
              <a:t> </a:t>
            </a:r>
            <a:r>
              <a:rPr lang="en-US" dirty="0" err="1" smtClean="0">
                <a:latin typeface="Arial" pitchFamily="34" charset="0"/>
                <a:cs typeface="Arial" pitchFamily="34" charset="0"/>
              </a:rPr>
              <a:t>phác</a:t>
            </a:r>
            <a:r>
              <a:rPr lang="en-US" dirty="0" smtClean="0">
                <a:latin typeface="Arial" pitchFamily="34" charset="0"/>
                <a:cs typeface="Arial" pitchFamily="34" charset="0"/>
              </a:rPr>
              <a:t> </a:t>
            </a:r>
            <a:r>
              <a:rPr lang="en-US" dirty="0" err="1" smtClean="0">
                <a:latin typeface="Arial" pitchFamily="34" charset="0"/>
                <a:cs typeface="Arial" pitchFamily="34" charset="0"/>
              </a:rPr>
              <a:t>đồ</a:t>
            </a:r>
            <a:r>
              <a:rPr lang="en-US" dirty="0" smtClean="0">
                <a:latin typeface="Arial" pitchFamily="34" charset="0"/>
                <a:cs typeface="Arial" pitchFamily="34" charset="0"/>
              </a:rPr>
              <a:t> </a:t>
            </a:r>
            <a:r>
              <a:rPr lang="en-US" dirty="0" err="1" smtClean="0">
                <a:latin typeface="Arial" pitchFamily="34" charset="0"/>
                <a:cs typeface="Arial" pitchFamily="34" charset="0"/>
              </a:rPr>
              <a:t>điều</a:t>
            </a:r>
            <a:r>
              <a:rPr lang="en-US" dirty="0" smtClean="0">
                <a:latin typeface="Arial" pitchFamily="34" charset="0"/>
                <a:cs typeface="Arial" pitchFamily="34" charset="0"/>
              </a:rPr>
              <a:t> </a:t>
            </a:r>
            <a:r>
              <a:rPr lang="en-US" dirty="0" err="1" smtClean="0">
                <a:latin typeface="Arial" pitchFamily="34" charset="0"/>
                <a:cs typeface="Arial" pitchFamily="34" charset="0"/>
              </a:rPr>
              <a:t>trị</a:t>
            </a:r>
            <a:r>
              <a:rPr lang="en-US" dirty="0" smtClean="0">
                <a:latin typeface="Arial" pitchFamily="34" charset="0"/>
                <a:cs typeface="Arial" pitchFamily="34" charset="0"/>
              </a:rPr>
              <a:t> </a:t>
            </a:r>
            <a:r>
              <a:rPr lang="en-US" dirty="0" err="1" smtClean="0">
                <a:latin typeface="Arial" pitchFamily="34" charset="0"/>
                <a:cs typeface="Arial" pitchFamily="34" charset="0"/>
              </a:rPr>
              <a:t>bằng</a:t>
            </a:r>
            <a:r>
              <a:rPr lang="en-US" dirty="0" smtClean="0">
                <a:latin typeface="Arial" pitchFamily="34" charset="0"/>
                <a:cs typeface="Arial" pitchFamily="34" charset="0"/>
              </a:rPr>
              <a:t> </a:t>
            </a:r>
            <a:r>
              <a:rPr lang="en-US" dirty="0" err="1" smtClean="0">
                <a:latin typeface="Arial" pitchFamily="34" charset="0"/>
                <a:cs typeface="Arial" pitchFamily="34" charset="0"/>
              </a:rPr>
              <a:t>cách</a:t>
            </a:r>
            <a:r>
              <a:rPr lang="en-US" dirty="0" smtClean="0">
                <a:latin typeface="Arial" pitchFamily="34" charset="0"/>
                <a:cs typeface="Arial" pitchFamily="34" charset="0"/>
              </a:rPr>
              <a:t> </a:t>
            </a:r>
            <a:r>
              <a:rPr lang="en-US" dirty="0" err="1" smtClean="0">
                <a:latin typeface="Arial" pitchFamily="34" charset="0"/>
                <a:cs typeface="Arial" pitchFamily="34" charset="0"/>
              </a:rPr>
              <a:t>thêm</a:t>
            </a:r>
            <a:r>
              <a:rPr lang="en-US" dirty="0" smtClean="0">
                <a:latin typeface="Arial" pitchFamily="34" charset="0"/>
                <a:cs typeface="Arial" pitchFamily="34" charset="0"/>
              </a:rPr>
              <a:t> </a:t>
            </a:r>
            <a:r>
              <a:rPr lang="en-US" dirty="0" err="1" smtClean="0">
                <a:latin typeface="Arial" pitchFamily="34" charset="0"/>
                <a:cs typeface="Arial" pitchFamily="34" charset="0"/>
              </a:rPr>
              <a:t>thuốc</a:t>
            </a:r>
            <a:r>
              <a:rPr lang="en-US" dirty="0" smtClean="0">
                <a:latin typeface="Arial" pitchFamily="34" charset="0"/>
                <a:cs typeface="Arial" pitchFamily="34" charset="0"/>
              </a:rPr>
              <a:t> </a:t>
            </a:r>
            <a:r>
              <a:rPr lang="en-US" dirty="0" err="1" smtClean="0">
                <a:latin typeface="Arial" pitchFamily="34" charset="0"/>
                <a:cs typeface="Arial" pitchFamily="34" charset="0"/>
              </a:rPr>
              <a:t>kháng</a:t>
            </a:r>
            <a:r>
              <a:rPr lang="en-US" dirty="0" smtClean="0">
                <a:latin typeface="Arial" pitchFamily="34" charset="0"/>
                <a:cs typeface="Arial" pitchFamily="34" charset="0"/>
              </a:rPr>
              <a:t> </a:t>
            </a:r>
            <a:r>
              <a:rPr lang="en-US" dirty="0" err="1" smtClean="0">
                <a:latin typeface="Arial" pitchFamily="34" charset="0"/>
                <a:cs typeface="Arial" pitchFamily="34" charset="0"/>
              </a:rPr>
              <a:t>sinh</a:t>
            </a:r>
            <a:r>
              <a:rPr lang="en-US" dirty="0" smtClean="0">
                <a:latin typeface="Arial" pitchFamily="34" charset="0"/>
                <a:cs typeface="Arial" pitchFamily="34" charset="0"/>
              </a:rPr>
              <a:t>, bismuth, </a:t>
            </a:r>
            <a:r>
              <a:rPr lang="en-US" dirty="0" err="1" smtClean="0">
                <a:latin typeface="Arial" pitchFamily="34" charset="0"/>
                <a:cs typeface="Arial" pitchFamily="34" charset="0"/>
              </a:rPr>
              <a:t>tăng</a:t>
            </a:r>
            <a:r>
              <a:rPr lang="en-US" dirty="0" smtClean="0">
                <a:latin typeface="Arial" pitchFamily="34" charset="0"/>
                <a:cs typeface="Arial" pitchFamily="34" charset="0"/>
              </a:rPr>
              <a:t> </a:t>
            </a:r>
            <a:r>
              <a:rPr lang="en-US" dirty="0" err="1" smtClean="0">
                <a:latin typeface="Arial" pitchFamily="34" charset="0"/>
                <a:cs typeface="Arial" pitchFamily="34" charset="0"/>
              </a:rPr>
              <a:t>liều</a:t>
            </a:r>
            <a:r>
              <a:rPr lang="en-US" dirty="0" smtClean="0">
                <a:latin typeface="Arial" pitchFamily="34" charset="0"/>
                <a:cs typeface="Arial" pitchFamily="34" charset="0"/>
              </a:rPr>
              <a:t> </a:t>
            </a:r>
            <a:r>
              <a:rPr lang="en-US" dirty="0" err="1" smtClean="0">
                <a:latin typeface="Arial" pitchFamily="34" charset="0"/>
                <a:cs typeface="Arial" pitchFamily="34" charset="0"/>
              </a:rPr>
              <a:t>hoặc</a:t>
            </a:r>
            <a:r>
              <a:rPr lang="en-US" dirty="0" smtClean="0">
                <a:latin typeface="Arial" pitchFamily="34" charset="0"/>
                <a:cs typeface="Arial" pitchFamily="34" charset="0"/>
              </a:rPr>
              <a:t> </a:t>
            </a:r>
            <a:r>
              <a:rPr lang="en-US" dirty="0" err="1" smtClean="0">
                <a:latin typeface="Arial" pitchFamily="34" charset="0"/>
                <a:cs typeface="Arial" pitchFamily="34" charset="0"/>
              </a:rPr>
              <a:t>thời</a:t>
            </a:r>
            <a:r>
              <a:rPr lang="en-US" dirty="0" smtClean="0">
                <a:latin typeface="Arial" pitchFamily="34" charset="0"/>
                <a:cs typeface="Arial" pitchFamily="34" charset="0"/>
              </a:rPr>
              <a:t> </a:t>
            </a:r>
            <a:r>
              <a:rPr lang="en-US" dirty="0" err="1" smtClean="0">
                <a:latin typeface="Arial" pitchFamily="34" charset="0"/>
                <a:cs typeface="Arial" pitchFamily="34" charset="0"/>
              </a:rPr>
              <a:t>gian</a:t>
            </a:r>
            <a:r>
              <a:rPr lang="en-US" dirty="0" smtClean="0">
                <a:latin typeface="Arial" pitchFamily="34" charset="0"/>
                <a:cs typeface="Arial" pitchFamily="34" charset="0"/>
              </a:rPr>
              <a:t> </a:t>
            </a:r>
            <a:r>
              <a:rPr lang="en-US" dirty="0" err="1" smtClean="0">
                <a:latin typeface="Arial" pitchFamily="34" charset="0"/>
                <a:cs typeface="Arial" pitchFamily="34" charset="0"/>
              </a:rPr>
              <a:t>điều</a:t>
            </a:r>
            <a:r>
              <a:rPr lang="en-US" dirty="0" smtClean="0">
                <a:latin typeface="Arial" pitchFamily="34" charset="0"/>
                <a:cs typeface="Arial" pitchFamily="34" charset="0"/>
              </a:rPr>
              <a:t> </a:t>
            </a:r>
            <a:r>
              <a:rPr lang="en-US" dirty="0" err="1" smtClean="0">
                <a:latin typeface="Arial" pitchFamily="34" charset="0"/>
                <a:cs typeface="Arial" pitchFamily="34" charset="0"/>
              </a:rPr>
              <a:t>trị</a:t>
            </a:r>
            <a:r>
              <a:rPr lang="en-US" dirty="0" smtClean="0">
                <a:latin typeface="Arial" pitchFamily="34" charset="0"/>
                <a:cs typeface="Arial" pitchFamily="34" charset="0"/>
              </a:rPr>
              <a:t> </a:t>
            </a:r>
          </a:p>
          <a:p>
            <a:pPr algn="just">
              <a:lnSpc>
                <a:spcPct val="150000"/>
              </a:lnSpc>
              <a:spcBef>
                <a:spcPts val="0"/>
              </a:spcBef>
            </a:pP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thống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nhất</a:t>
            </a:r>
            <a:r>
              <a:rPr lang="en-US" sz="2400" b="1" dirty="0" smtClean="0">
                <a:latin typeface="Arial" pitchFamily="34" charset="0"/>
                <a:cs typeface="Arial" pitchFamily="34" charset="0"/>
              </a:rPr>
              <a:t>: </a:t>
            </a:r>
            <a:r>
              <a:rPr lang="en-US" sz="2400" dirty="0" smtClean="0">
                <a:latin typeface="Arial" pitchFamily="34" charset="0"/>
                <a:cs typeface="Arial" pitchFamily="34" charset="0"/>
              </a:rPr>
              <a:t>100% (A+ 29%, A 43%, A- 28%)</a:t>
            </a:r>
          </a:p>
          <a:p>
            <a:pPr algn="just">
              <a:lnSpc>
                <a:spcPct val="150000"/>
              </a:lnSpc>
              <a:spcBef>
                <a:spcPts val="0"/>
              </a:spcBef>
            </a:pPr>
            <a:r>
              <a:rPr lang="en-US" sz="2400" b="1" dirty="0" err="1" smtClean="0">
                <a:latin typeface="Arial" pitchFamily="34" charset="0"/>
                <a:cs typeface="Arial" pitchFamily="34" charset="0"/>
              </a:rPr>
              <a:t>Mức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độ</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bằng</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chứng</a:t>
            </a:r>
            <a:r>
              <a:rPr lang="en-US" sz="2400" b="1" dirty="0" smtClean="0">
                <a:latin typeface="Arial" pitchFamily="34" charset="0"/>
                <a:cs typeface="Arial" pitchFamily="34" charset="0"/>
              </a:rPr>
              <a:t>:</a:t>
            </a:r>
            <a:r>
              <a:rPr lang="en-US" sz="2400" i="1" dirty="0" smtClean="0">
                <a:latin typeface="Arial" pitchFamily="34" charset="0"/>
                <a:cs typeface="Arial" pitchFamily="34" charset="0"/>
              </a:rPr>
              <a:t> </a:t>
            </a:r>
            <a:r>
              <a:rPr lang="en-US" sz="2400" dirty="0" err="1" smtClean="0">
                <a:latin typeface="Arial" pitchFamily="34" charset="0"/>
                <a:cs typeface="Arial" pitchFamily="34" charset="0"/>
              </a:rPr>
              <a:t>Thấp</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4000" b="1" dirty="0" smtClean="0">
                <a:latin typeface="Arial" pitchFamily="34" charset="0"/>
                <a:cs typeface="Arial" pitchFamily="34" charset="0"/>
              </a:rPr>
              <a:t>BÀN LUẬN KHUYẾN CÁO 21</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304800" y="1219200"/>
            <a:ext cx="8382000" cy="5334000"/>
          </a:xfrm>
        </p:spPr>
        <p:txBody>
          <a:bodyPr>
            <a:noAutofit/>
          </a:bodyPr>
          <a:lstStyle/>
          <a:p>
            <a:pPr algn="just">
              <a:lnSpc>
                <a:spcPct val="150000"/>
              </a:lnSpc>
              <a:spcBef>
                <a:spcPts val="0"/>
              </a:spcBef>
            </a:pPr>
            <a:r>
              <a:rPr lang="en-US" sz="2400" dirty="0" err="1" smtClean="0">
                <a:latin typeface="Arial" pitchFamily="34" charset="0"/>
                <a:cs typeface="Arial" pitchFamily="34" charset="0"/>
              </a:rPr>
              <a:t>Kháng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thuốc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thứ</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a:t>
            </a:r>
            <a:r>
              <a:rPr lang="en-US" dirty="0" smtClean="0">
                <a:latin typeface="Arial" pitchFamily="34" charset="0"/>
                <a:cs typeface="Arial" pitchFamily="34" charset="0"/>
              </a:rPr>
              <a:t> </a:t>
            </a:r>
            <a:r>
              <a:rPr lang="en-US" dirty="0" err="1" smtClean="0">
                <a:latin typeface="Arial" pitchFamily="34" charset="0"/>
                <a:cs typeface="Arial" pitchFamily="34" charset="0"/>
              </a:rPr>
              <a:t>điều</a:t>
            </a:r>
            <a:r>
              <a:rPr lang="en-US" dirty="0" smtClean="0">
                <a:latin typeface="Arial" pitchFamily="34" charset="0"/>
                <a:cs typeface="Arial" pitchFamily="34" charset="0"/>
              </a:rPr>
              <a:t> </a:t>
            </a:r>
            <a:r>
              <a:rPr lang="en-US" dirty="0" err="1" smtClean="0">
                <a:latin typeface="Arial" pitchFamily="34" charset="0"/>
                <a:cs typeface="Arial" pitchFamily="34" charset="0"/>
              </a:rPr>
              <a:t>trị</a:t>
            </a:r>
            <a:r>
              <a:rPr lang="en-US" dirty="0" smtClean="0">
                <a:latin typeface="Arial" pitchFamily="34" charset="0"/>
                <a:cs typeface="Arial" pitchFamily="34" charset="0"/>
              </a:rPr>
              <a:t> </a:t>
            </a:r>
            <a:r>
              <a:rPr lang="en-US" dirty="0" err="1" smtClean="0">
                <a:latin typeface="Arial" pitchFamily="34" charset="0"/>
                <a:cs typeface="Arial" pitchFamily="34" charset="0"/>
              </a:rPr>
              <a:t>diệt</a:t>
            </a:r>
            <a:r>
              <a:rPr lang="en-US" dirty="0" smtClean="0">
                <a:latin typeface="Arial" pitchFamily="34" charset="0"/>
                <a:cs typeface="Arial" pitchFamily="34" charset="0"/>
              </a:rPr>
              <a:t> HP </a:t>
            </a:r>
            <a:r>
              <a:rPr lang="en-US" sz="2400" dirty="0" err="1" smtClean="0">
                <a:latin typeface="Arial" pitchFamily="34" charset="0"/>
                <a:cs typeface="Arial" pitchFamily="34" charset="0"/>
              </a:rPr>
              <a:t>rất</a:t>
            </a:r>
            <a:r>
              <a:rPr lang="en-US" sz="2400" dirty="0" smtClean="0">
                <a:latin typeface="Arial" pitchFamily="34" charset="0"/>
                <a:cs typeface="Arial" pitchFamily="34" charset="0"/>
              </a:rPr>
              <a:t> hay </a:t>
            </a:r>
            <a:r>
              <a:rPr lang="en-US" sz="2400" dirty="0" err="1" smtClean="0">
                <a:latin typeface="Arial" pitchFamily="34" charset="0"/>
                <a:cs typeface="Arial" pitchFamily="34" charset="0"/>
              </a:rPr>
              <a:t>gặp</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em</a:t>
            </a:r>
            <a:r>
              <a:rPr lang="en-US" sz="2400" dirty="0" smtClean="0">
                <a:latin typeface="Arial" pitchFamily="34" charset="0"/>
                <a:cs typeface="Arial" pitchFamily="34" charset="0"/>
              </a:rPr>
              <a:t> =&gt; </a:t>
            </a:r>
            <a:r>
              <a:rPr lang="en-US" sz="2400" dirty="0" err="1" smtClean="0">
                <a:latin typeface="Arial" pitchFamily="34" charset="0"/>
                <a:cs typeface="Arial" pitchFamily="34" charset="0"/>
              </a:rPr>
              <a:t>sau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chọn</a:t>
            </a:r>
            <a:r>
              <a:rPr lang="en-US" sz="2400" dirty="0" smtClean="0">
                <a:latin typeface="Arial" pitchFamily="34" charset="0"/>
                <a:cs typeface="Arial" pitchFamily="34" charset="0"/>
              </a:rPr>
              <a:t> 1 </a:t>
            </a:r>
            <a:r>
              <a:rPr lang="en-US" sz="2400" dirty="0" err="1" smtClean="0">
                <a:latin typeface="Arial" pitchFamily="34" charset="0"/>
                <a:cs typeface="Arial" pitchFamily="34" charset="0"/>
              </a:rPr>
              <a:t>thất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nuôi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cấy</a:t>
            </a:r>
            <a:r>
              <a:rPr lang="en-US" sz="2400" dirty="0" smtClean="0">
                <a:latin typeface="Arial" pitchFamily="34" charset="0"/>
                <a:cs typeface="Arial" pitchFamily="34" charset="0"/>
              </a:rPr>
              <a:t> vi </a:t>
            </a:r>
            <a:r>
              <a:rPr lang="en-US" sz="2400" dirty="0" err="1" smtClean="0">
                <a:latin typeface="Arial" pitchFamily="34" charset="0"/>
                <a:cs typeface="Arial" pitchFamily="34" charset="0"/>
              </a:rPr>
              <a:t>khuẩn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chọn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thuốc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chọn</a:t>
            </a:r>
            <a:r>
              <a:rPr lang="en-US" sz="2400" dirty="0" smtClean="0">
                <a:latin typeface="Arial" pitchFamily="34" charset="0"/>
                <a:cs typeface="Arial" pitchFamily="34" charset="0"/>
              </a:rPr>
              <a:t> 2</a:t>
            </a:r>
          </a:p>
          <a:p>
            <a:pPr algn="just">
              <a:lnSpc>
                <a:spcPct val="150000"/>
              </a:lnSpc>
              <a:spcBef>
                <a:spcPts val="0"/>
              </a:spcBef>
            </a:pPr>
            <a:r>
              <a:rPr lang="en-US" sz="2400" dirty="0" err="1" smtClean="0">
                <a:latin typeface="Arial" pitchFamily="34" charset="0"/>
                <a:cs typeface="Arial" pitchFamily="34" charset="0"/>
              </a:rPr>
              <a:t>Nếu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nuôi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vi </a:t>
            </a:r>
            <a:r>
              <a:rPr lang="en-US" sz="2400" dirty="0" err="1" smtClean="0">
                <a:latin typeface="Arial" pitchFamily="34" charset="0"/>
                <a:cs typeface="Arial" pitchFamily="34" charset="0"/>
              </a:rPr>
              <a:t>khuẩn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KS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KS </a:t>
            </a:r>
            <a:r>
              <a:rPr lang="en-US" sz="2400" dirty="0" err="1" smtClean="0">
                <a:latin typeface="Arial" pitchFamily="34" charset="0"/>
                <a:cs typeface="Arial" pitchFamily="34" charset="0"/>
              </a:rPr>
              <a:t>lựa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chọn</a:t>
            </a:r>
            <a:r>
              <a:rPr lang="en-US" sz="2400" dirty="0" smtClean="0">
                <a:latin typeface="Arial" pitchFamily="34" charset="0"/>
                <a:cs typeface="Arial" pitchFamily="34" charset="0"/>
              </a:rPr>
              <a:t> ban </a:t>
            </a:r>
            <a:r>
              <a:rPr lang="en-US" sz="2400" dirty="0" err="1" smtClean="0">
                <a:latin typeface="Arial" pitchFamily="34" charset="0"/>
                <a:cs typeface="Arial" pitchFamily="34" charset="0"/>
              </a:rPr>
              <a:t>đầu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hoặc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FISH </a:t>
            </a:r>
            <a:r>
              <a:rPr lang="en-US" sz="2400" dirty="0" err="1" smtClean="0">
                <a:latin typeface="Arial" pitchFamily="34" charset="0"/>
                <a:cs typeface="Arial" pitchFamily="34" charset="0"/>
              </a:rPr>
              <a:t>để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nhạy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clarithromycin</a:t>
            </a:r>
            <a:r>
              <a:rPr lang="en-US" sz="2400" dirty="0" smtClean="0">
                <a:latin typeface="Arial" pitchFamily="34" charset="0"/>
                <a:cs typeface="Arial" pitchFamily="34" charset="0"/>
              </a:rPr>
              <a:t> =&gt; </a:t>
            </a:r>
            <a:r>
              <a:rPr lang="en-US" sz="2400" dirty="0" err="1" smtClean="0">
                <a:latin typeface="Arial" pitchFamily="34" charset="0"/>
                <a:cs typeface="Arial" pitchFamily="34" charset="0"/>
              </a:rPr>
              <a:t>quyết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clarithromycin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chọn</a:t>
            </a:r>
            <a:r>
              <a:rPr lang="en-US" sz="2400" dirty="0" smtClean="0">
                <a:latin typeface="Arial" pitchFamily="34" charset="0"/>
                <a:cs typeface="Arial" pitchFamily="34" charset="0"/>
              </a:rPr>
              <a:t> 2</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76200"/>
            <a:ext cx="9144000" cy="1371600"/>
          </a:xfrm>
        </p:spPr>
        <p:txBody>
          <a:bodyPr>
            <a:normAutofit/>
          </a:bodyPr>
          <a:lstStyle/>
          <a:p>
            <a:pPr algn="ctr">
              <a:defRPr/>
            </a:pPr>
            <a:r>
              <a:rPr lang="en-US" sz="3800" b="1" dirty="0" err="1">
                <a:latin typeface="Arial" pitchFamily="34" charset="0"/>
                <a:cs typeface="Arial" pitchFamily="34" charset="0"/>
              </a:rPr>
              <a:t>Tình</a:t>
            </a:r>
            <a:r>
              <a:rPr lang="en-US" sz="3800" b="1" dirty="0">
                <a:latin typeface="Arial" pitchFamily="34" charset="0"/>
                <a:cs typeface="Arial" pitchFamily="34" charset="0"/>
              </a:rPr>
              <a:t> </a:t>
            </a:r>
            <a:r>
              <a:rPr lang="en-US" sz="3800" b="1" dirty="0" err="1">
                <a:latin typeface="Arial" pitchFamily="34" charset="0"/>
                <a:cs typeface="Arial" pitchFamily="34" charset="0"/>
              </a:rPr>
              <a:t>hình</a:t>
            </a:r>
            <a:r>
              <a:rPr lang="en-US" sz="3800" b="1" dirty="0">
                <a:latin typeface="Arial" pitchFamily="34" charset="0"/>
                <a:cs typeface="Arial" pitchFamily="34" charset="0"/>
              </a:rPr>
              <a:t> </a:t>
            </a:r>
            <a:r>
              <a:rPr lang="en-US" sz="3800" b="1" dirty="0" err="1">
                <a:latin typeface="Arial" pitchFamily="34" charset="0"/>
                <a:cs typeface="Arial" pitchFamily="34" charset="0"/>
              </a:rPr>
              <a:t>nhiễm</a:t>
            </a:r>
            <a:r>
              <a:rPr lang="en-US" sz="3800" b="1" dirty="0">
                <a:latin typeface="Arial" pitchFamily="34" charset="0"/>
                <a:cs typeface="Arial" pitchFamily="34" charset="0"/>
              </a:rPr>
              <a:t> </a:t>
            </a:r>
            <a:r>
              <a:rPr lang="en-US" sz="3800" b="1" i="1" dirty="0">
                <a:latin typeface="Arial" pitchFamily="34" charset="0"/>
                <a:cs typeface="Arial" pitchFamily="34" charset="0"/>
              </a:rPr>
              <a:t>H</a:t>
            </a:r>
            <a:r>
              <a:rPr lang="en-US" sz="3800" b="1" i="1" dirty="0" smtClean="0">
                <a:latin typeface="Arial" pitchFamily="34" charset="0"/>
                <a:cs typeface="Arial" pitchFamily="34" charset="0"/>
              </a:rPr>
              <a:t>. pylori</a:t>
            </a:r>
            <a:r>
              <a:rPr lang="en-US" sz="3800" b="1" dirty="0" smtClean="0">
                <a:latin typeface="Arial" pitchFamily="34" charset="0"/>
                <a:cs typeface="Arial" pitchFamily="34" charset="0"/>
              </a:rPr>
              <a:t> </a:t>
            </a:r>
            <a:r>
              <a:rPr lang="en-US" sz="3800" b="1" dirty="0" err="1">
                <a:latin typeface="Arial" pitchFamily="34" charset="0"/>
                <a:cs typeface="Arial" pitchFamily="34" charset="0"/>
              </a:rPr>
              <a:t>trên</a:t>
            </a:r>
            <a:r>
              <a:rPr lang="en-US" sz="3800" b="1" dirty="0">
                <a:latin typeface="Arial" pitchFamily="34" charset="0"/>
                <a:cs typeface="Arial" pitchFamily="34" charset="0"/>
              </a:rPr>
              <a:t> </a:t>
            </a:r>
            <a:r>
              <a:rPr lang="en-US" sz="3800" b="1" dirty="0" err="1">
                <a:latin typeface="Arial" pitchFamily="34" charset="0"/>
                <a:cs typeface="Arial" pitchFamily="34" charset="0"/>
              </a:rPr>
              <a:t>thế</a:t>
            </a:r>
            <a:r>
              <a:rPr lang="en-US" sz="3800" b="1" dirty="0">
                <a:latin typeface="Arial" pitchFamily="34" charset="0"/>
                <a:cs typeface="Arial" pitchFamily="34" charset="0"/>
              </a:rPr>
              <a:t> </a:t>
            </a:r>
            <a:r>
              <a:rPr lang="en-US" sz="3800" b="1" dirty="0" err="1">
                <a:latin typeface="Arial" pitchFamily="34" charset="0"/>
                <a:cs typeface="Arial" pitchFamily="34" charset="0"/>
              </a:rPr>
              <a:t>giới</a:t>
            </a:r>
            <a:endParaRPr lang="en-US" sz="3800" b="1" dirty="0">
              <a:latin typeface="Arial" pitchFamily="34" charset="0"/>
              <a:cs typeface="Arial" pitchFamily="34" charset="0"/>
            </a:endParaRPr>
          </a:p>
        </p:txBody>
      </p:sp>
      <p:pic>
        <p:nvPicPr>
          <p:cNvPr id="12291" name="Picture 3" descr="hpworld"/>
          <p:cNvPicPr>
            <a:picLocks noChangeAspect="1" noChangeArrowheads="1"/>
          </p:cNvPicPr>
          <p:nvPr/>
        </p:nvPicPr>
        <p:blipFill>
          <a:blip r:embed="rId2" cstate="print"/>
          <a:srcRect/>
          <a:stretch>
            <a:fillRect/>
          </a:stretch>
        </p:blipFill>
        <p:spPr bwMode="auto">
          <a:xfrm>
            <a:off x="304800" y="1651000"/>
            <a:ext cx="8534400" cy="490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4000" b="1" dirty="0" err="1" smtClean="0">
                <a:latin typeface="Arial" pitchFamily="34" charset="0"/>
                <a:cs typeface="Arial" pitchFamily="34" charset="0"/>
              </a:rPr>
              <a:t>Phác</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đồ</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lựa</a:t>
            </a:r>
            <a:r>
              <a:rPr lang="en-US" sz="4000" b="1" dirty="0" smtClean="0">
                <a:latin typeface="Arial" pitchFamily="34" charset="0"/>
                <a:cs typeface="Arial" pitchFamily="34" charset="0"/>
              </a:rPr>
              <a:t> </a:t>
            </a:r>
            <a:r>
              <a:rPr lang="en-US" sz="4000" b="1" dirty="0" err="1" smtClean="0">
                <a:latin typeface="Arial" pitchFamily="34" charset="0"/>
                <a:cs typeface="Arial" pitchFamily="34" charset="0"/>
              </a:rPr>
              <a:t>chọn</a:t>
            </a:r>
            <a:r>
              <a:rPr lang="en-US" sz="4000" b="1" dirty="0" smtClean="0">
                <a:latin typeface="Arial" pitchFamily="34" charset="0"/>
                <a:cs typeface="Arial" pitchFamily="34" charset="0"/>
              </a:rPr>
              <a:t> 2</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304800" y="1219200"/>
            <a:ext cx="8382000" cy="5334000"/>
          </a:xfrm>
        </p:spPr>
        <p:txBody>
          <a:bodyPr>
            <a:noAutofit/>
          </a:bodyPr>
          <a:lstStyle/>
          <a:p>
            <a:pPr algn="just">
              <a:lnSpc>
                <a:spcPct val="150000"/>
              </a:lnSpc>
              <a:spcBef>
                <a:spcPts val="0"/>
              </a:spcBef>
            </a:pPr>
            <a:r>
              <a:rPr lang="en-US" sz="2400" dirty="0" err="1" smtClean="0">
                <a:latin typeface="Arial" pitchFamily="34" charset="0"/>
                <a:cs typeface="Arial" pitchFamily="34" charset="0"/>
              </a:rPr>
              <a:t>Chỉ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chọn</a:t>
            </a:r>
            <a:r>
              <a:rPr lang="en-US" sz="2400" dirty="0" smtClean="0">
                <a:latin typeface="Arial" pitchFamily="34" charset="0"/>
                <a:cs typeface="Arial" pitchFamily="34" charset="0"/>
              </a:rPr>
              <a:t> 1 </a:t>
            </a:r>
            <a:r>
              <a:rPr lang="en-US" sz="2400" dirty="0" err="1" smtClean="0">
                <a:latin typeface="Arial" pitchFamily="34" charset="0"/>
                <a:cs typeface="Arial" pitchFamily="34" charset="0"/>
              </a:rPr>
              <a:t>thất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bại</a:t>
            </a:r>
            <a:r>
              <a:rPr lang="en-US" sz="2400" dirty="0" smtClean="0">
                <a:latin typeface="Arial" pitchFamily="34" charset="0"/>
                <a:cs typeface="Arial" pitchFamily="34" charset="0"/>
              </a:rPr>
              <a:t> </a:t>
            </a:r>
          </a:p>
          <a:p>
            <a:pPr algn="just">
              <a:lnSpc>
                <a:spcPct val="150000"/>
              </a:lnSpc>
              <a:spcBef>
                <a:spcPts val="0"/>
              </a:spcBef>
            </a:pPr>
            <a:r>
              <a:rPr lang="en-US" sz="2400" dirty="0" err="1" smtClean="0">
                <a:latin typeface="Arial" pitchFamily="34" charset="0"/>
                <a:cs typeface="Arial" pitchFamily="34" charset="0"/>
              </a:rPr>
              <a:t>Phác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a:t>
            </a:r>
            <a:r>
              <a:rPr lang="en-US" sz="2400" dirty="0" smtClean="0">
                <a:latin typeface="Arial" pitchFamily="34" charset="0"/>
                <a:cs typeface="Arial" pitchFamily="34" charset="0"/>
              </a:rPr>
              <a:t> 4 </a:t>
            </a:r>
            <a:r>
              <a:rPr lang="en-US" sz="2400" dirty="0" err="1" smtClean="0">
                <a:latin typeface="Arial" pitchFamily="34" charset="0"/>
                <a:cs typeface="Arial" pitchFamily="34" charset="0"/>
              </a:rPr>
              <a:t>thuốc</a:t>
            </a:r>
            <a:r>
              <a:rPr lang="en-US" sz="2400" dirty="0" smtClean="0">
                <a:latin typeface="Arial" pitchFamily="34" charset="0"/>
                <a:cs typeface="Arial" pitchFamily="34" charset="0"/>
              </a:rPr>
              <a:t>: PPI + </a:t>
            </a:r>
            <a:r>
              <a:rPr lang="en-US" sz="2400" dirty="0" err="1" smtClean="0">
                <a:latin typeface="Arial" pitchFamily="34" charset="0"/>
                <a:cs typeface="Arial" pitchFamily="34" charset="0"/>
              </a:rPr>
              <a:t>metronidazole</a:t>
            </a:r>
            <a:r>
              <a:rPr lang="en-US" sz="2400" dirty="0" smtClean="0">
                <a:latin typeface="Arial" pitchFamily="34" charset="0"/>
                <a:cs typeface="Arial" pitchFamily="34" charset="0"/>
              </a:rPr>
              <a:t> + amoxicillin + Bismuth </a:t>
            </a:r>
          </a:p>
          <a:p>
            <a:pPr algn="just">
              <a:lnSpc>
                <a:spcPct val="150000"/>
              </a:lnSpc>
              <a:spcBef>
                <a:spcPts val="0"/>
              </a:spcBef>
            </a:pPr>
            <a:r>
              <a:rPr lang="en-US" sz="2400" dirty="0" err="1" smtClean="0">
                <a:latin typeface="Arial" pitchFamily="34" charset="0"/>
                <a:cs typeface="Arial" pitchFamily="34" charset="0"/>
              </a:rPr>
              <a:t>Phác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a:t>
            </a:r>
            <a:r>
              <a:rPr lang="en-US" sz="2400" dirty="0" smtClean="0">
                <a:latin typeface="Arial" pitchFamily="34" charset="0"/>
                <a:cs typeface="Arial" pitchFamily="34" charset="0"/>
              </a:rPr>
              <a:t> 3 </a:t>
            </a:r>
            <a:r>
              <a:rPr lang="en-US" sz="2400" dirty="0" err="1" smtClean="0">
                <a:latin typeface="Arial" pitchFamily="34" charset="0"/>
                <a:cs typeface="Arial" pitchFamily="34" charset="0"/>
              </a:rPr>
              <a:t>thuốc</a:t>
            </a:r>
            <a:r>
              <a:rPr lang="en-US" sz="2400" dirty="0" smtClean="0">
                <a:latin typeface="Arial" pitchFamily="34" charset="0"/>
                <a:cs typeface="Arial" pitchFamily="34" charset="0"/>
              </a:rPr>
              <a:t>: PPI + </a:t>
            </a:r>
            <a:r>
              <a:rPr lang="en-US" sz="2400" dirty="0" err="1" smtClean="0">
                <a:latin typeface="Arial" pitchFamily="34" charset="0"/>
                <a:cs typeface="Arial" pitchFamily="34" charset="0"/>
              </a:rPr>
              <a:t>levofloxacin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moxifloxacin</a:t>
            </a:r>
            <a:r>
              <a:rPr lang="en-US" sz="2400" dirty="0" smtClean="0">
                <a:latin typeface="Arial" pitchFamily="34" charset="0"/>
                <a:cs typeface="Arial" pitchFamily="34" charset="0"/>
              </a:rPr>
              <a:t>) + amoxicillin </a:t>
            </a:r>
            <a:r>
              <a:rPr lang="en-US" sz="2400" b="1" dirty="0" smtClean="0">
                <a:latin typeface="Arial" pitchFamily="34" charset="0"/>
                <a:cs typeface="Arial" pitchFamily="34" charset="0"/>
              </a:rPr>
              <a:t>TUY NHIÊN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tính</a:t>
            </a:r>
            <a:r>
              <a:rPr lang="en-US" sz="2400" dirty="0" smtClean="0">
                <a:latin typeface="Arial" pitchFamily="34" charset="0"/>
                <a:cs typeface="Arial" pitchFamily="34" charset="0"/>
              </a:rPr>
              <a:t> an </a:t>
            </a:r>
            <a:r>
              <a:rPr lang="en-US" sz="2400" dirty="0" err="1" smtClean="0">
                <a:latin typeface="Arial" pitchFamily="34" charset="0"/>
                <a:cs typeface="Arial" pitchFamily="34" charset="0"/>
              </a:rPr>
              <a:t>toàn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levoffloxacin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em</a:t>
            </a:r>
            <a:r>
              <a:rPr lang="en-US" sz="2400" dirty="0" smtClean="0">
                <a:latin typeface="Arial" pitchFamily="34" charset="0"/>
                <a:cs typeface="Arial" pitchFamily="34" charset="0"/>
              </a:rPr>
              <a:t> </a:t>
            </a:r>
            <a:r>
              <a:rPr lang="en-US" sz="2400" b="1" dirty="0" smtClean="0">
                <a:latin typeface="Arial" pitchFamily="34" charset="0"/>
                <a:cs typeface="Arial" pitchFamily="34" charset="0"/>
              </a:rPr>
              <a:t>RẤT HẠN CHẾ  KHÔNG CHỈ 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fluoroquinolon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đó</a:t>
            </a:r>
            <a:endParaRPr lang="en-US" sz="2400" dirty="0" smtClean="0">
              <a:latin typeface="Arial" pitchFamily="34" charset="0"/>
              <a:cs typeface="Arial" pitchFamily="34" charset="0"/>
            </a:endParaRPr>
          </a:p>
          <a:p>
            <a:pPr algn="just">
              <a:lnSpc>
                <a:spcPct val="150000"/>
              </a:lnSpc>
              <a:spcBef>
                <a:spcPts val="0"/>
              </a:spcBef>
            </a:pP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14 </a:t>
            </a:r>
            <a:r>
              <a:rPr lang="en-US" sz="2400" dirty="0" err="1" smtClean="0">
                <a:latin typeface="Arial" pitchFamily="34" charset="0"/>
                <a:cs typeface="Arial" pitchFamily="34" charset="0"/>
              </a:rPr>
              <a:t>ngày</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cstate="print"/>
          <a:srcRect/>
          <a:stretch>
            <a:fillRect/>
          </a:stretch>
        </p:blipFill>
        <p:spPr bwMode="auto">
          <a:xfrm>
            <a:off x="0" y="0"/>
            <a:ext cx="9151672" cy="68522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203200" y="1379538"/>
          <a:ext cx="8636000" cy="4716462"/>
        </p:xfrm>
        <a:graphic>
          <a:graphicData uri="http://schemas.openxmlformats.org/presentationml/2006/ole">
            <mc:AlternateContent xmlns:mc="http://schemas.openxmlformats.org/markup-compatibility/2006">
              <mc:Choice xmlns:v="urn:schemas-microsoft-com:vml" Requires="v">
                <p:oleObj spid="_x0000_s53251" name="Chart" r:id="rId3" imgW="13296900" imgH="8699500" progId="MSGraph.Chart.8">
                  <p:embed/>
                </p:oleObj>
              </mc:Choice>
              <mc:Fallback>
                <p:oleObj name="Chart" r:id="rId3" imgW="13296900" imgH="8699500" progId="MSGraph.Char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 y="1379538"/>
                        <a:ext cx="8636000" cy="471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Rectangle 3"/>
          <p:cNvSpPr>
            <a:spLocks noChangeArrowheads="1"/>
          </p:cNvSpPr>
          <p:nvPr/>
        </p:nvSpPr>
        <p:spPr bwMode="auto">
          <a:xfrm>
            <a:off x="2438400" y="6096000"/>
            <a:ext cx="3176588" cy="461963"/>
          </a:xfrm>
          <a:prstGeom prst="rect">
            <a:avLst/>
          </a:prstGeom>
          <a:noFill/>
          <a:ln w="9525">
            <a:noFill/>
            <a:miter lim="800000"/>
            <a:headEnd/>
            <a:tailEnd/>
          </a:ln>
        </p:spPr>
        <p:txBody>
          <a:bodyPr>
            <a:spAutoFit/>
          </a:bodyPr>
          <a:lstStyle/>
          <a:p>
            <a:r>
              <a:rPr lang="sv-SE">
                <a:latin typeface="Arial" pitchFamily="34" charset="0"/>
              </a:rPr>
              <a:t>Nhiễm theo nhóm tuổi</a:t>
            </a:r>
            <a:endParaRPr lang="en-US">
              <a:latin typeface="Arial" pitchFamily="34" charset="0"/>
            </a:endParaRPr>
          </a:p>
        </p:txBody>
      </p:sp>
      <p:sp>
        <p:nvSpPr>
          <p:cNvPr id="1028" name="Text Box 4"/>
          <p:cNvSpPr txBox="1">
            <a:spLocks noChangeArrowheads="1"/>
          </p:cNvSpPr>
          <p:nvPr/>
        </p:nvSpPr>
        <p:spPr bwMode="auto">
          <a:xfrm>
            <a:off x="677863" y="1524000"/>
            <a:ext cx="609600" cy="461963"/>
          </a:xfrm>
          <a:prstGeom prst="rect">
            <a:avLst/>
          </a:prstGeom>
          <a:noFill/>
          <a:ln w="9525">
            <a:noFill/>
            <a:miter lim="800000"/>
            <a:headEnd/>
            <a:tailEnd/>
          </a:ln>
        </p:spPr>
        <p:txBody>
          <a:bodyPr>
            <a:spAutoFit/>
          </a:bodyPr>
          <a:lstStyle/>
          <a:p>
            <a:r>
              <a:rPr lang="sv-SE"/>
              <a:t>%</a:t>
            </a:r>
          </a:p>
        </p:txBody>
      </p:sp>
      <p:sp>
        <p:nvSpPr>
          <p:cNvPr id="1029" name="Rectangle 6"/>
          <p:cNvSpPr>
            <a:spLocks noChangeArrowheads="1"/>
          </p:cNvSpPr>
          <p:nvPr/>
        </p:nvSpPr>
        <p:spPr bwMode="auto">
          <a:xfrm>
            <a:off x="381000" y="414338"/>
            <a:ext cx="8458200" cy="646112"/>
          </a:xfrm>
          <a:prstGeom prst="rect">
            <a:avLst/>
          </a:prstGeom>
          <a:noFill/>
          <a:ln w="12700">
            <a:noFill/>
            <a:miter lim="800000"/>
            <a:headEnd/>
            <a:tailEnd/>
          </a:ln>
        </p:spPr>
        <p:txBody>
          <a:bodyPr>
            <a:spAutoFit/>
          </a:bodyPr>
          <a:lstStyle/>
          <a:p>
            <a:pPr algn="ctr"/>
            <a:r>
              <a:rPr lang="en-US" sz="3600" b="1" dirty="0" err="1">
                <a:latin typeface="Arial" pitchFamily="34" charset="0"/>
              </a:rPr>
              <a:t>Nhiễm</a:t>
            </a:r>
            <a:r>
              <a:rPr lang="en-US" sz="3600" b="1" i="1" dirty="0">
                <a:latin typeface="Arial" pitchFamily="34" charset="0"/>
              </a:rPr>
              <a:t> H. pylori</a:t>
            </a:r>
            <a:r>
              <a:rPr lang="en-US" sz="3600" b="1" dirty="0">
                <a:latin typeface="Arial" pitchFamily="34" charset="0"/>
              </a:rPr>
              <a:t> ở </a:t>
            </a:r>
            <a:r>
              <a:rPr lang="en-US" sz="3600" b="1" dirty="0" err="1">
                <a:latin typeface="Arial" pitchFamily="34" charset="0"/>
              </a:rPr>
              <a:t>Việt</a:t>
            </a:r>
            <a:r>
              <a:rPr lang="en-US" sz="3600" b="1" dirty="0">
                <a:latin typeface="Arial" pitchFamily="34" charset="0"/>
              </a:rPr>
              <a:t> Nam</a:t>
            </a:r>
          </a:p>
        </p:txBody>
      </p:sp>
      <p:sp>
        <p:nvSpPr>
          <p:cNvPr id="1030" name="TextBox 7"/>
          <p:cNvSpPr txBox="1">
            <a:spLocks noChangeArrowheads="1"/>
          </p:cNvSpPr>
          <p:nvPr/>
        </p:nvSpPr>
        <p:spPr bwMode="auto">
          <a:xfrm>
            <a:off x="6096000" y="6172200"/>
            <a:ext cx="2895600" cy="369888"/>
          </a:xfrm>
          <a:prstGeom prst="rect">
            <a:avLst/>
          </a:prstGeom>
          <a:noFill/>
          <a:ln w="9525">
            <a:noFill/>
            <a:miter lim="800000"/>
            <a:headEnd/>
            <a:tailEnd/>
          </a:ln>
        </p:spPr>
        <p:txBody>
          <a:bodyPr>
            <a:spAutoFit/>
          </a:bodyPr>
          <a:lstStyle/>
          <a:p>
            <a:r>
              <a:rPr lang="en-US" sz="1800" dirty="0">
                <a:latin typeface="Arial" pitchFamily="34" charset="0"/>
              </a:rPr>
              <a:t>Hoang </a:t>
            </a:r>
            <a:r>
              <a:rPr lang="en-US" sz="1800" dirty="0" err="1">
                <a:latin typeface="Arial" pitchFamily="34" charset="0"/>
              </a:rPr>
              <a:t>Thi</a:t>
            </a:r>
            <a:r>
              <a:rPr lang="en-US" sz="1800" dirty="0">
                <a:latin typeface="Arial" pitchFamily="34" charset="0"/>
              </a:rPr>
              <a:t> Thu Ha 2006</a:t>
            </a:r>
            <a:endParaRPr lang="sv-SE" sz="1800" dirty="0">
              <a:latin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
            </a:r>
            <a:endParaRPr lang="en-US"/>
          </a:p>
        </p:txBody>
      </p:sp>
      <p:pic>
        <p:nvPicPr>
          <p:cNvPr id="3" name="Picture 2" descr="IMG_1722.JPG"/>
          <p:cNvPicPr>
            <a:picLocks noChangeAspect="1"/>
          </p:cNvPicPr>
          <p:nvPr/>
        </p:nvPicPr>
        <p:blipFill>
          <a:blip r:embed="rId2" cstate="print"/>
          <a:stretch>
            <a:fillRect/>
          </a:stretch>
        </p:blipFill>
        <p:spPr>
          <a:xfrm>
            <a:off x="0" y="14111"/>
            <a:ext cx="9144000" cy="6829778"/>
          </a:xfrm>
          <a:prstGeom prst="rect">
            <a:avLst/>
          </a:prstGeom>
        </p:spPr>
      </p:pic>
      <p:sp>
        <p:nvSpPr>
          <p:cNvPr id="4" name="Rectangle 3"/>
          <p:cNvSpPr/>
          <p:nvPr/>
        </p:nvSpPr>
        <p:spPr>
          <a:xfrm>
            <a:off x="609600" y="5558135"/>
            <a:ext cx="7924799" cy="923330"/>
          </a:xfrm>
          <a:prstGeom prst="rect">
            <a:avLst/>
          </a:prstGeom>
        </p:spPr>
        <p:txBody>
          <a:bodyPr wrap="square">
            <a:spAutoFit/>
          </a:bodyPr>
          <a:lstStyle/>
          <a:p>
            <a:pPr algn="ctr"/>
            <a:r>
              <a:rPr lang="en-US" sz="5400" b="1" smtClean="0">
                <a:solidFill>
                  <a:srgbClr val="CC0099"/>
                </a:solidFill>
                <a:effectLst>
                  <a:outerShdw blurRad="38100" dist="38100" dir="2700000" algn="tl">
                    <a:srgbClr val="000000"/>
                  </a:outerShdw>
                </a:effectLst>
                <a:latin typeface="Arial" pitchFamily="34" charset="0"/>
                <a:cs typeface="Arial" pitchFamily="34" charset="0"/>
              </a:rPr>
              <a:t>Xin chân thành cảm ơn</a:t>
            </a:r>
            <a:endParaRPr lang="en-US" sz="5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p prevalence"/>
          <p:cNvPicPr>
            <a:picLocks noChangeAspect="1" noChangeArrowheads="1"/>
          </p:cNvPicPr>
          <p:nvPr/>
        </p:nvPicPr>
        <p:blipFill>
          <a:blip r:embed="rId2" cstate="print"/>
          <a:srcRect/>
          <a:stretch>
            <a:fillRect/>
          </a:stretch>
        </p:blipFill>
        <p:spPr bwMode="auto">
          <a:xfrm>
            <a:off x="457200" y="1600200"/>
            <a:ext cx="8077200" cy="4572000"/>
          </a:xfrm>
          <a:prstGeom prst="rect">
            <a:avLst/>
          </a:prstGeom>
          <a:noFill/>
          <a:ln w="9525">
            <a:noFill/>
            <a:miter lim="800000"/>
            <a:headEnd/>
            <a:tailEnd/>
          </a:ln>
        </p:spPr>
      </p:pic>
      <p:sp>
        <p:nvSpPr>
          <p:cNvPr id="13315" name="Text Box 3"/>
          <p:cNvSpPr txBox="1">
            <a:spLocks noChangeArrowheads="1"/>
          </p:cNvSpPr>
          <p:nvPr/>
        </p:nvSpPr>
        <p:spPr bwMode="auto">
          <a:xfrm>
            <a:off x="228600" y="6248400"/>
            <a:ext cx="3657600" cy="366713"/>
          </a:xfrm>
          <a:prstGeom prst="rect">
            <a:avLst/>
          </a:prstGeom>
          <a:noFill/>
          <a:ln w="12700">
            <a:noFill/>
            <a:miter lim="800000"/>
            <a:headEnd/>
            <a:tailEnd/>
          </a:ln>
        </p:spPr>
        <p:txBody>
          <a:bodyPr>
            <a:spAutoFit/>
          </a:bodyPr>
          <a:lstStyle/>
          <a:p>
            <a:pPr>
              <a:spcBef>
                <a:spcPct val="50000"/>
              </a:spcBef>
            </a:pPr>
            <a:r>
              <a:rPr lang="en-US" sz="1800" dirty="0">
                <a:solidFill>
                  <a:srgbClr val="0070C0"/>
                </a:solidFill>
                <a:latin typeface="Tahoma" pitchFamily="34" charset="0"/>
              </a:rPr>
              <a:t>Source: Steven J 2005</a:t>
            </a:r>
            <a:r>
              <a:rPr lang="en-US" sz="1800" dirty="0">
                <a:solidFill>
                  <a:srgbClr val="0070C0"/>
                </a:solidFill>
              </a:rPr>
              <a:t>  </a:t>
            </a:r>
          </a:p>
        </p:txBody>
      </p:sp>
      <p:sp>
        <p:nvSpPr>
          <p:cNvPr id="12293" name="Rectangle 5"/>
          <p:cNvSpPr>
            <a:spLocks noChangeArrowheads="1"/>
          </p:cNvSpPr>
          <p:nvPr/>
        </p:nvSpPr>
        <p:spPr bwMode="auto">
          <a:xfrm>
            <a:off x="152400" y="228600"/>
            <a:ext cx="8763000" cy="1200329"/>
          </a:xfrm>
          <a:prstGeom prst="rect">
            <a:avLst/>
          </a:prstGeom>
          <a:noFill/>
          <a:ln w="12700">
            <a:noFill/>
            <a:miter lim="800000"/>
            <a:headEnd/>
            <a:tailEnd/>
          </a:ln>
          <a:effectLst/>
        </p:spPr>
        <p:txBody>
          <a:bodyPr wrap="square">
            <a:spAutoFit/>
          </a:bodyPr>
          <a:lstStyle/>
          <a:p>
            <a:pPr algn="ctr">
              <a:defRPr/>
            </a:pPr>
            <a:r>
              <a:rPr lang="en-US" sz="3600" b="1" dirty="0" err="1" smtClean="0">
                <a:solidFill>
                  <a:schemeClr val="tx2"/>
                </a:solidFill>
                <a:latin typeface="Arial" pitchFamily="34" charset="0"/>
              </a:rPr>
              <a:t>Sự</a:t>
            </a:r>
            <a:r>
              <a:rPr lang="en-US" sz="3600" b="1" dirty="0" smtClean="0">
                <a:solidFill>
                  <a:schemeClr val="tx2"/>
                </a:solidFill>
                <a:latin typeface="Arial" pitchFamily="34" charset="0"/>
              </a:rPr>
              <a:t> </a:t>
            </a:r>
            <a:r>
              <a:rPr lang="en-US" sz="3600" b="1" dirty="0" err="1" smtClean="0">
                <a:solidFill>
                  <a:schemeClr val="tx2"/>
                </a:solidFill>
                <a:latin typeface="Arial" pitchFamily="34" charset="0"/>
              </a:rPr>
              <a:t>khác</a:t>
            </a:r>
            <a:r>
              <a:rPr lang="en-US" sz="3600" b="1" dirty="0" smtClean="0">
                <a:solidFill>
                  <a:schemeClr val="tx2"/>
                </a:solidFill>
                <a:latin typeface="Arial" pitchFamily="34" charset="0"/>
              </a:rPr>
              <a:t> </a:t>
            </a:r>
            <a:r>
              <a:rPr lang="en-US" sz="3600" b="1" dirty="0" err="1" smtClean="0">
                <a:solidFill>
                  <a:schemeClr val="tx2"/>
                </a:solidFill>
                <a:latin typeface="Arial" pitchFamily="34" charset="0"/>
              </a:rPr>
              <a:t>biệt</a:t>
            </a:r>
            <a:r>
              <a:rPr lang="en-US" sz="3600" b="1" dirty="0" smtClean="0">
                <a:solidFill>
                  <a:schemeClr val="tx2"/>
                </a:solidFill>
                <a:latin typeface="Arial" pitchFamily="34" charset="0"/>
              </a:rPr>
              <a:t> </a:t>
            </a:r>
            <a:r>
              <a:rPr lang="en-US" sz="3600" b="1" dirty="0" err="1" smtClean="0">
                <a:solidFill>
                  <a:schemeClr val="tx2"/>
                </a:solidFill>
                <a:latin typeface="Arial" pitchFamily="34" charset="0"/>
              </a:rPr>
              <a:t>về</a:t>
            </a:r>
            <a:r>
              <a:rPr lang="en-US" sz="3600" b="1" dirty="0" smtClean="0">
                <a:solidFill>
                  <a:schemeClr val="tx2"/>
                </a:solidFill>
                <a:latin typeface="Arial" pitchFamily="34" charset="0"/>
              </a:rPr>
              <a:t> </a:t>
            </a:r>
            <a:r>
              <a:rPr lang="en-US" sz="3600" b="1" dirty="0" err="1" smtClean="0">
                <a:solidFill>
                  <a:schemeClr val="tx2"/>
                </a:solidFill>
                <a:latin typeface="Arial" pitchFamily="34" charset="0"/>
              </a:rPr>
              <a:t>nhiễm</a:t>
            </a:r>
            <a:r>
              <a:rPr lang="en-US" sz="3600" b="1" dirty="0" smtClean="0">
                <a:solidFill>
                  <a:schemeClr val="tx2"/>
                </a:solidFill>
                <a:latin typeface="Arial" pitchFamily="34" charset="0"/>
              </a:rPr>
              <a:t> </a:t>
            </a:r>
            <a:r>
              <a:rPr lang="en-US" sz="3600" b="1" i="1" dirty="0" smtClean="0">
                <a:solidFill>
                  <a:schemeClr val="tx2"/>
                </a:solidFill>
                <a:latin typeface="Arial" pitchFamily="34" charset="0"/>
              </a:rPr>
              <a:t>H. pylori </a:t>
            </a:r>
            <a:r>
              <a:rPr lang="en-US" sz="3600" b="1" dirty="0" err="1" smtClean="0">
                <a:solidFill>
                  <a:schemeClr val="tx2"/>
                </a:solidFill>
                <a:latin typeface="Arial" pitchFamily="34" charset="0"/>
              </a:rPr>
              <a:t>giữa</a:t>
            </a:r>
            <a:r>
              <a:rPr lang="en-US" sz="3600" b="1" dirty="0" smtClean="0">
                <a:solidFill>
                  <a:schemeClr val="tx2"/>
                </a:solidFill>
                <a:latin typeface="Arial" pitchFamily="34" charset="0"/>
              </a:rPr>
              <a:t> </a:t>
            </a:r>
            <a:r>
              <a:rPr lang="en-US" sz="3600" b="1" dirty="0" err="1" smtClean="0">
                <a:solidFill>
                  <a:schemeClr val="tx2"/>
                </a:solidFill>
                <a:latin typeface="Arial" pitchFamily="34" charset="0"/>
              </a:rPr>
              <a:t>các</a:t>
            </a:r>
            <a:r>
              <a:rPr lang="en-US" sz="3600" b="1" dirty="0" smtClean="0">
                <a:solidFill>
                  <a:schemeClr val="tx2"/>
                </a:solidFill>
                <a:latin typeface="Arial" pitchFamily="34" charset="0"/>
              </a:rPr>
              <a:t> </a:t>
            </a:r>
            <a:r>
              <a:rPr lang="en-US" sz="3600" b="1" dirty="0" err="1" smtClean="0">
                <a:solidFill>
                  <a:schemeClr val="tx2"/>
                </a:solidFill>
                <a:latin typeface="Arial" pitchFamily="34" charset="0"/>
              </a:rPr>
              <a:t>nước</a:t>
            </a:r>
            <a:r>
              <a:rPr lang="en-US" sz="3600" b="1" dirty="0" smtClean="0">
                <a:solidFill>
                  <a:schemeClr val="tx2"/>
                </a:solidFill>
                <a:latin typeface="Arial" pitchFamily="34" charset="0"/>
              </a:rPr>
              <a:t> </a:t>
            </a:r>
            <a:r>
              <a:rPr lang="en-US" sz="3600" b="1" dirty="0" err="1" smtClean="0">
                <a:solidFill>
                  <a:schemeClr val="tx2"/>
                </a:solidFill>
                <a:latin typeface="Arial" pitchFamily="34" charset="0"/>
              </a:rPr>
              <a:t>phát</a:t>
            </a:r>
            <a:r>
              <a:rPr lang="en-US" sz="3600" b="1" dirty="0" smtClean="0">
                <a:solidFill>
                  <a:schemeClr val="tx2"/>
                </a:solidFill>
                <a:latin typeface="Arial" pitchFamily="34" charset="0"/>
              </a:rPr>
              <a:t> </a:t>
            </a:r>
            <a:r>
              <a:rPr lang="en-US" sz="3600" b="1" dirty="0" err="1" smtClean="0">
                <a:solidFill>
                  <a:schemeClr val="tx2"/>
                </a:solidFill>
                <a:latin typeface="Arial" pitchFamily="34" charset="0"/>
              </a:rPr>
              <a:t>triển</a:t>
            </a:r>
            <a:r>
              <a:rPr lang="en-US" sz="3600" b="1" dirty="0" smtClean="0">
                <a:solidFill>
                  <a:schemeClr val="tx2"/>
                </a:solidFill>
                <a:latin typeface="Arial" pitchFamily="34" charset="0"/>
              </a:rPr>
              <a:t> </a:t>
            </a:r>
            <a:r>
              <a:rPr lang="en-US" sz="3600" b="1" dirty="0" err="1" smtClean="0">
                <a:solidFill>
                  <a:schemeClr val="tx2"/>
                </a:solidFill>
                <a:latin typeface="Arial" pitchFamily="34" charset="0"/>
              </a:rPr>
              <a:t>và</a:t>
            </a:r>
            <a:r>
              <a:rPr lang="en-US" sz="3600" b="1" dirty="0" smtClean="0">
                <a:solidFill>
                  <a:schemeClr val="tx2"/>
                </a:solidFill>
                <a:latin typeface="Arial" pitchFamily="34" charset="0"/>
              </a:rPr>
              <a:t> </a:t>
            </a:r>
            <a:r>
              <a:rPr lang="en-US" sz="3600" b="1" dirty="0" err="1" smtClean="0">
                <a:solidFill>
                  <a:schemeClr val="tx2"/>
                </a:solidFill>
                <a:latin typeface="Arial" pitchFamily="34" charset="0"/>
              </a:rPr>
              <a:t>đang</a:t>
            </a:r>
            <a:r>
              <a:rPr lang="en-US" sz="3600" b="1" dirty="0" smtClean="0">
                <a:solidFill>
                  <a:schemeClr val="tx2"/>
                </a:solidFill>
                <a:latin typeface="Arial" pitchFamily="34" charset="0"/>
              </a:rPr>
              <a:t> </a:t>
            </a:r>
            <a:r>
              <a:rPr lang="en-US" sz="3600" b="1" dirty="0" err="1" smtClean="0">
                <a:solidFill>
                  <a:schemeClr val="tx2"/>
                </a:solidFill>
                <a:latin typeface="Arial" pitchFamily="34" charset="0"/>
              </a:rPr>
              <a:t>phát</a:t>
            </a:r>
            <a:r>
              <a:rPr lang="en-US" sz="3600" b="1" dirty="0" smtClean="0">
                <a:solidFill>
                  <a:schemeClr val="tx2"/>
                </a:solidFill>
                <a:latin typeface="Arial" pitchFamily="34" charset="0"/>
              </a:rPr>
              <a:t> </a:t>
            </a:r>
            <a:r>
              <a:rPr lang="en-US" sz="3600" b="1" dirty="0" err="1" smtClean="0">
                <a:solidFill>
                  <a:schemeClr val="tx2"/>
                </a:solidFill>
                <a:latin typeface="Arial" pitchFamily="34" charset="0"/>
              </a:rPr>
              <a:t>triển</a:t>
            </a:r>
            <a:endParaRPr lang="en-US" sz="3600" b="1" dirty="0">
              <a:solidFill>
                <a:schemeClr val="tx2"/>
              </a:solidFill>
              <a:latin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381000" y="1295400"/>
            <a:ext cx="8380413" cy="5257800"/>
          </a:xfrm>
          <a:prstGeom prst="rect">
            <a:avLst/>
          </a:prstGeom>
          <a:noFill/>
          <a:ln w="9525">
            <a:noFill/>
            <a:miter lim="800000"/>
            <a:headEnd/>
            <a:tailEnd/>
          </a:ln>
        </p:spPr>
      </p:pic>
      <p:sp>
        <p:nvSpPr>
          <p:cNvPr id="14339" name="TextBox 2"/>
          <p:cNvSpPr txBox="1">
            <a:spLocks noChangeArrowheads="1"/>
          </p:cNvSpPr>
          <p:nvPr/>
        </p:nvSpPr>
        <p:spPr bwMode="auto">
          <a:xfrm>
            <a:off x="1752600" y="358775"/>
            <a:ext cx="6630341" cy="707886"/>
          </a:xfrm>
          <a:prstGeom prst="rect">
            <a:avLst/>
          </a:prstGeom>
          <a:noFill/>
          <a:ln w="9525">
            <a:noFill/>
            <a:miter lim="800000"/>
            <a:headEnd/>
            <a:tailEnd/>
          </a:ln>
        </p:spPr>
        <p:txBody>
          <a:bodyPr wrap="none">
            <a:spAutoFit/>
          </a:bodyPr>
          <a:lstStyle/>
          <a:p>
            <a:r>
              <a:rPr lang="en-GB" sz="4000" b="1" dirty="0" err="1">
                <a:solidFill>
                  <a:schemeClr val="accent1"/>
                </a:solidFill>
                <a:latin typeface="Arial" pitchFamily="34" charset="0"/>
              </a:rPr>
              <a:t>Nhiễm</a:t>
            </a:r>
            <a:r>
              <a:rPr lang="en-GB" sz="4000" b="1" i="1" dirty="0">
                <a:solidFill>
                  <a:schemeClr val="accent1"/>
                </a:solidFill>
              </a:rPr>
              <a:t> </a:t>
            </a:r>
            <a:r>
              <a:rPr lang="en-GB" sz="4000" b="1" i="1" dirty="0">
                <a:solidFill>
                  <a:schemeClr val="accent1"/>
                </a:solidFill>
                <a:latin typeface="Arial" pitchFamily="34" charset="0"/>
              </a:rPr>
              <a:t>Helicobacter pylori</a:t>
            </a:r>
            <a:r>
              <a:rPr lang="en-GB" sz="4000" b="1" dirty="0">
                <a:solidFill>
                  <a:schemeClr val="accent1"/>
                </a:solidFill>
                <a:latin typeface="Arial" pitchFamily="34" charset="0"/>
              </a:rPr>
              <a:t> </a:t>
            </a:r>
            <a:endParaRPr lang="en-US" sz="4000" b="1" dirty="0">
              <a:solidFill>
                <a:schemeClr val="accent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514600"/>
            <a:ext cx="7772400" cy="1470025"/>
          </a:xfrm>
        </p:spPr>
        <p:txBody>
          <a:bodyPr>
            <a:noAutofit/>
          </a:bodyPr>
          <a:lstStyle/>
          <a:p>
            <a:pPr algn="ctr"/>
            <a:r>
              <a:rPr lang="en-US" sz="4400" dirty="0" err="1" smtClean="0">
                <a:latin typeface="Arial" pitchFamily="34" charset="0"/>
                <a:cs typeface="Arial" pitchFamily="34" charset="0"/>
              </a:rPr>
              <a:t>Phương</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thức</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xây</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dựng</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khuyến</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cáo</a:t>
            </a:r>
            <a:r>
              <a:rPr lang="en-US" sz="4400" dirty="0" smtClean="0">
                <a:latin typeface="Arial" pitchFamily="34" charset="0"/>
                <a:cs typeface="Arial" pitchFamily="34" charset="0"/>
              </a:rPr>
              <a:t> </a:t>
            </a:r>
            <a:r>
              <a:rPr lang="en-US" sz="4400" dirty="0" err="1" smtClean="0">
                <a:latin typeface="Arial" pitchFamily="34" charset="0"/>
                <a:cs typeface="Arial" pitchFamily="34" charset="0"/>
              </a:rPr>
              <a:t>của</a:t>
            </a:r>
            <a:r>
              <a:rPr lang="en-US" sz="4400" dirty="0" smtClean="0">
                <a:latin typeface="Arial" pitchFamily="34" charset="0"/>
                <a:cs typeface="Arial" pitchFamily="34" charset="0"/>
              </a:rPr>
              <a:t> </a:t>
            </a:r>
            <a:br>
              <a:rPr lang="en-US" sz="4400" dirty="0" smtClean="0">
                <a:latin typeface="Arial" pitchFamily="34" charset="0"/>
                <a:cs typeface="Arial" pitchFamily="34" charset="0"/>
              </a:rPr>
            </a:br>
            <a:r>
              <a:rPr lang="en-US" sz="4400" dirty="0" smtClean="0">
                <a:latin typeface="Arial" pitchFamily="34" charset="0"/>
                <a:cs typeface="Arial" pitchFamily="34" charset="0"/>
              </a:rPr>
              <a:t>ESPGHAN &amp; NAPSGHAN</a:t>
            </a:r>
            <a:endParaRPr lang="en-US" sz="4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4415</TotalTime>
  <Words>4827</Words>
  <Application>Microsoft Office PowerPoint</Application>
  <PresentationFormat>On-screen Show (4:3)</PresentationFormat>
  <Paragraphs>351</Paragraphs>
  <Slides>63</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65" baseType="lpstr">
      <vt:lpstr>Flow</vt:lpstr>
      <vt:lpstr>Chart</vt:lpstr>
      <vt:lpstr>Khuyến cáo dựa trên y học bằng chứng từ ESPGHAN &amp; NASPGHAN trong chẩn đoán và điều trị nhiễm H. pylori ở trẻ em </vt:lpstr>
      <vt:lpstr>PowerPoint Presentation</vt:lpstr>
      <vt:lpstr>Đặt vấn đề</vt:lpstr>
      <vt:lpstr>PowerPoint Presentation</vt:lpstr>
      <vt:lpstr>Tại sao phải có khuyến cáo điều trị diệt HP cho trẻ em</vt:lpstr>
      <vt:lpstr>Tình hình nhiễm H. pylori trên thế giới</vt:lpstr>
      <vt:lpstr>PowerPoint Presentation</vt:lpstr>
      <vt:lpstr>PowerPoint Presentation</vt:lpstr>
      <vt:lpstr>Phương thức xây dựng khuyến cáo của  ESPGHAN &amp; NAPSGHAN</vt:lpstr>
      <vt:lpstr>Phát triển hướng dẫn</vt:lpstr>
      <vt:lpstr>Phát triển hướng dẫn</vt:lpstr>
      <vt:lpstr>Thành viên hội đồng phát triển hướng dẫn</vt:lpstr>
      <vt:lpstr>Phương pháp thu thập tài liệu và bằng chứng y học</vt:lpstr>
      <vt:lpstr>Bằng chứng xây dựng khuyến cáo</vt:lpstr>
      <vt:lpstr>Chất lượng của bằng chứng (Quality of evidence)</vt:lpstr>
      <vt:lpstr>Bỏ phiếu cho hội nghị đồng thuận và đánh giá chất lượng của bằng chứng</vt:lpstr>
      <vt:lpstr>Bỏ phiếu cho hội nghị đồng thuận và đánh giá chất lượng của bằng chứng</vt:lpstr>
      <vt:lpstr>Kết quả đồng thuận</vt:lpstr>
      <vt:lpstr>21 KHUYẾN CÁO CỦA ESPGHAN &amp; NAPSGHAN</vt:lpstr>
      <vt:lpstr>Đối tượng nào nên được làm test? </vt:lpstr>
      <vt:lpstr>KHUYẾN CÁO 1-2</vt:lpstr>
      <vt:lpstr>BÀN LUẬN KHUYẾN CÁO 1-2</vt:lpstr>
      <vt:lpstr>KHUYẾN CÁO 3</vt:lpstr>
      <vt:lpstr>BÀN LUẬN KHUYẾN CÁO 3</vt:lpstr>
      <vt:lpstr>KHUYẾN CÁO 4</vt:lpstr>
      <vt:lpstr>BÀN LUẬN KHUYẾN CÁO 4</vt:lpstr>
      <vt:lpstr>KHUYẾN CÁO 5</vt:lpstr>
      <vt:lpstr>BÀN LUẬN KHUYẾN CÁO 5</vt:lpstr>
      <vt:lpstr>Phương pháp chẩn đoán nào nên được sử dụng? </vt:lpstr>
      <vt:lpstr>KHUYẾN CÁO 6 - 7</vt:lpstr>
      <vt:lpstr>BÀN LUẬN KHUYẾN CÁO 6-7</vt:lpstr>
      <vt:lpstr>BÀN LUẬN KHUYẾN CÁO 6-7</vt:lpstr>
      <vt:lpstr>KHUYẾN CÁO 8 - 9</vt:lpstr>
      <vt:lpstr>BÀN LUẬN KHUYẾN CÁO 8 - 9</vt:lpstr>
      <vt:lpstr>KHUYẾN CÁO 10 - 11</vt:lpstr>
      <vt:lpstr>BÀN LUẬN KHUYẾN CÁO 10 - 11</vt:lpstr>
      <vt:lpstr>Đối tượng nào nên được điều trị?</vt:lpstr>
      <vt:lpstr>KHUYẾN CÁO 12</vt:lpstr>
      <vt:lpstr>KHUYẾN CÁO 13</vt:lpstr>
      <vt:lpstr>BÀN LUẬN KHUYẾN CÁO 13</vt:lpstr>
      <vt:lpstr>KHUYẾN CÁO 14</vt:lpstr>
      <vt:lpstr>Phác đồ nào nên được sử dụng và sử dụng trong tình huống nào?</vt:lpstr>
      <vt:lpstr>KHUYẾN CÁO 15</vt:lpstr>
      <vt:lpstr>KHUYẾN CÁO 16</vt:lpstr>
      <vt:lpstr>KHUYẾN CÁO 17</vt:lpstr>
      <vt:lpstr>Liều lượng thuộc trong phác đồ lựa chọn 1 diệt HP</vt:lpstr>
      <vt:lpstr>Hoạt tính sinh học của PPI</vt:lpstr>
      <vt:lpstr>So sánh hoạt tính sinh học của PPI</vt:lpstr>
      <vt:lpstr>Hoạt tính sinh học của esomeprazole </vt:lpstr>
      <vt:lpstr>Hiệu quả của esomeprazole so với các PPI khác</vt:lpstr>
      <vt:lpstr>KHUYẾN CÁO 18</vt:lpstr>
      <vt:lpstr>KHUYẾN CÁO 19</vt:lpstr>
      <vt:lpstr>BÀN LUẬN KHUYẾN CÁO 17 - 19</vt:lpstr>
      <vt:lpstr>BÀN LUẬN KHUYẾN CÁO 17 - 19</vt:lpstr>
      <vt:lpstr>BÀN LUẬN KHUYẾN CÁO 17 - 19</vt:lpstr>
      <vt:lpstr>KHUYẾN CÁO 20</vt:lpstr>
      <vt:lpstr>BÀN LUẬN KHUYẾN CÁO 20</vt:lpstr>
      <vt:lpstr>KHUYẾN CÁO 21</vt:lpstr>
      <vt:lpstr>BÀN LUẬN KHUYẾN CÁO 21</vt:lpstr>
      <vt:lpstr>Phác đồ lựa chọn 2</vt:lpstr>
      <vt:lpstr>PowerPoint Presentation</vt:lpstr>
      <vt:lpstr>PowerPoint Presentation</vt:lpstr>
      <vt:lpstr>`</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huecd.com</cp:lastModifiedBy>
  <cp:revision>185</cp:revision>
  <dcterms:created xsi:type="dcterms:W3CDTF">2013-05-16T11:02:01Z</dcterms:created>
  <dcterms:modified xsi:type="dcterms:W3CDTF">2013-05-24T15:50:05Z</dcterms:modified>
</cp:coreProperties>
</file>