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5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EFFB-5EE0-4F0A-BCCE-BC051A6B9264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559C-4A80-4D7D-9672-E6FAFDB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Bệnh Tay Chân Miệng</a:t>
            </a:r>
            <a:br>
              <a:rPr lang="en-US" b="1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2800" b="1" smtClean="0"/>
              <a:t>TRIỆU CHỨNG LÂM SÀNG(tiếp)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Sốt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Đau đầu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Nôn, mệt mỏi, khó chịu, kích thích,ăn kém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Đau tai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Đau họng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Các nốt phỏng ở miệng, đau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Ban không ngứa trên da, các nốt phỏng ở lòng bàn chân, tay và đau. ở trẻ nhỏ có cả nốt phỏng ở mông (xuất hiện sau sốt 1-2 ngày)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ỉa chảy </a:t>
            </a:r>
          </a:p>
        </p:txBody>
      </p:sp>
    </p:spTree>
    <p:extLst>
      <p:ext uri="{BB962C8B-B14F-4D97-AF65-F5344CB8AC3E}">
        <p14:creationId xmlns:p14="http://schemas.microsoft.com/office/powerpoint/2010/main" val="34545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6564" name="Picture 4" descr="coxackiehan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7145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7588" name="Picture 4" descr="coxackiefoo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2870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9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8612" name="Picture 4" descr="coxackiemou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7145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4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Biến chứng:</a:t>
            </a:r>
          </a:p>
          <a:p>
            <a:pPr eaLnBrk="1" hangingPunct="1">
              <a:buFontTx/>
              <a:buChar char="-"/>
            </a:pPr>
            <a:r>
              <a:rPr lang="en-US" smtClean="0"/>
              <a:t>Các BC ít xảy ra.</a:t>
            </a:r>
          </a:p>
          <a:p>
            <a:pPr eaLnBrk="1" hangingPunct="1">
              <a:buFontTx/>
              <a:buChar char="-"/>
            </a:pPr>
            <a:r>
              <a:rPr lang="en-US" smtClean="0"/>
              <a:t>VMN virus hoặc VMN không NT. Bệnh nhẹ, thường không cần ĐT</a:t>
            </a:r>
          </a:p>
          <a:p>
            <a:pPr eaLnBrk="1" hangingPunct="1">
              <a:buFontTx/>
              <a:buChar char="-"/>
            </a:pPr>
            <a:r>
              <a:rPr lang="en-US" smtClean="0"/>
              <a:t>Viêm não : có thể gây tử vong</a:t>
            </a:r>
          </a:p>
          <a:p>
            <a:pPr eaLnBrk="1" hangingPunct="1">
              <a:buFontTx/>
              <a:buChar char="-"/>
            </a:pPr>
            <a:r>
              <a:rPr lang="en-US" smtClean="0"/>
              <a:t>Liệt (giống bại liệt)</a:t>
            </a:r>
          </a:p>
          <a:p>
            <a:pPr eaLnBrk="1" hangingPunct="1">
              <a:buFontTx/>
              <a:buChar char="-"/>
            </a:pPr>
            <a:endParaRPr lang="en-US" smtClean="0"/>
          </a:p>
          <a:p>
            <a:pPr eaLnBrk="1" hangingPunct="1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991600" cy="5715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Biến chứng thần kinh: viêm não, viêm thân não, viêm não-tủy, VMN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Rung giật cơ, giật mình (myoclonic jerk)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Run chi, bứt rứt, chới với, ngủ gà, mắt nhìn ngược. Rung giật nhãn cầu, liệt mềm cấp, liệt TK sọ, co giật, hôn mê, tăng trương lực cơ…	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2. Biến chứng tim mạch, hô hấp: viêm cơ tim, tăng huyết áp, phù phổi cấp, suy tim, trụy mạch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Mạch nhanh &gt; 150 bpm, refill &gt; 2s, da nổi vân tím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HA tăng ở gđ đầu: HATT trẻ &gt; 1T: </a:t>
            </a:r>
            <a:r>
              <a:rPr lang="en-US" sz="2800" smtClean="0">
                <a:cs typeface="Arial" charset="0"/>
              </a:rPr>
              <a:t>≥ 100mmHg, 1-2T: ≥ 110mmHg, </a:t>
            </a:r>
            <a:r>
              <a:rPr lang="en-US" sz="2800" smtClean="0"/>
              <a:t>&gt; 2T: </a:t>
            </a:r>
            <a:r>
              <a:rPr lang="en-US" sz="2800" smtClean="0">
                <a:cs typeface="Arial" charset="0"/>
              </a:rPr>
              <a:t>≥ 115mmHg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cs typeface="Arial" charset="0"/>
              </a:rPr>
              <a:t>Khó thở: thở nhanh, co kéo cơ HH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>
                <a:cs typeface="Arial" charset="0"/>
              </a:rPr>
              <a:t>Phù phổi cấp: khó thở, tím tái, sùi bọt hồng qua miệng, qua NKQ, phổi đầy ra ẩm</a:t>
            </a: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32123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5.4.4. Chẩn đoán: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LS: dựa vào các yếu tố: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Tr/ch LS: các tr/ch trên, ĐB là các ban phỏng nước ở bàn tay, chân, miệng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Mùa, vụ dịch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Có yếu tố tiếp xúc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smtClean="0"/>
              <a:t>CLS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Phân lập VR: dich nốt phỏng, DNT, họng, trực tràng. Độ nhạy 50-75%, tăng nếu lấy bệnh phẩm ở nhiều vị trí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PCR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ELISA</a:t>
            </a:r>
          </a:p>
        </p:txBody>
      </p:sp>
    </p:spTree>
    <p:extLst>
      <p:ext uri="{BB962C8B-B14F-4D97-AF65-F5344CB8AC3E}">
        <p14:creationId xmlns:p14="http://schemas.microsoft.com/office/powerpoint/2010/main" val="30489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*Phân độ lâm sàng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Độ 1: chỉ có loét miệng và/hoặc ban ở da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Độ 2: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Độ 2a: có 1 trong các dấu hiệu sau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Bệnh sử có dh giật mình &lt; 2 lần/30ph và không ghi nhận lúc khám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Sốt &gt; 2 ngày hoặc sốt &gt; 39</a:t>
            </a:r>
            <a:r>
              <a:rPr lang="en-US" baseline="30000" smtClean="0"/>
              <a:t>o</a:t>
            </a:r>
            <a:r>
              <a:rPr lang="en-US" smtClean="0"/>
              <a:t>C, nôn, lừ đừ, khó ngủ, quấy khóc vô cớ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40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91600" cy="5943600"/>
          </a:xfrm>
        </p:spPr>
        <p:txBody>
          <a:bodyPr/>
          <a:lstStyle/>
          <a:p>
            <a:pPr lvl="1" eaLnBrk="1" hangingPunct="1"/>
            <a:r>
              <a:rPr lang="en-US" smtClean="0"/>
              <a:t>Độ 2b:</a:t>
            </a:r>
          </a:p>
          <a:p>
            <a:pPr lvl="2" eaLnBrk="1" hangingPunct="1"/>
            <a:r>
              <a:rPr lang="en-US" smtClean="0"/>
              <a:t>Độ 2b nhóm 1: có 1 trong các biểu hiện sau</a:t>
            </a:r>
          </a:p>
          <a:p>
            <a:pPr lvl="3" eaLnBrk="1" hangingPunct="1"/>
            <a:r>
              <a:rPr lang="en-US" smtClean="0"/>
              <a:t>Giật mình ghi nhận lúc khám</a:t>
            </a:r>
          </a:p>
          <a:p>
            <a:pPr lvl="3" eaLnBrk="1" hangingPunct="1"/>
            <a:r>
              <a:rPr lang="en-US" smtClean="0"/>
              <a:t>Bệnh sử có giật mình </a:t>
            </a:r>
            <a:r>
              <a:rPr lang="en-US" smtClean="0">
                <a:cs typeface="Arial" charset="0"/>
              </a:rPr>
              <a:t>≥</a:t>
            </a:r>
            <a:r>
              <a:rPr lang="en-US" smtClean="0"/>
              <a:t> 2 lần/30ph</a:t>
            </a:r>
          </a:p>
          <a:p>
            <a:pPr lvl="3" eaLnBrk="1" hangingPunct="1"/>
            <a:r>
              <a:rPr lang="en-US" smtClean="0"/>
              <a:t>Bệnh sử có giật mình kèm theo các dh sau:</a:t>
            </a:r>
          </a:p>
          <a:p>
            <a:pPr lvl="4" eaLnBrk="1" hangingPunct="1"/>
            <a:r>
              <a:rPr lang="en-US" smtClean="0"/>
              <a:t>Ngủ gà</a:t>
            </a:r>
          </a:p>
          <a:p>
            <a:pPr lvl="4" eaLnBrk="1" hangingPunct="1"/>
            <a:r>
              <a:rPr lang="en-US" smtClean="0"/>
              <a:t>Mạch nhanh &gt; 130 l/ph ( trẻ nằm yên, không sốt)</a:t>
            </a:r>
          </a:p>
          <a:p>
            <a:pPr lvl="2" eaLnBrk="1" hangingPunct="1"/>
            <a:r>
              <a:rPr lang="en-US" smtClean="0"/>
              <a:t>Độ 2b nhóm 2:</a:t>
            </a:r>
          </a:p>
          <a:p>
            <a:pPr lvl="3" eaLnBrk="1" hangingPunct="1"/>
            <a:r>
              <a:rPr lang="en-US" smtClean="0"/>
              <a:t>Sốt cao </a:t>
            </a:r>
            <a:r>
              <a:rPr lang="en-US" smtClean="0">
                <a:cs typeface="Arial" charset="0"/>
              </a:rPr>
              <a:t>≥</a:t>
            </a:r>
            <a:r>
              <a:rPr lang="en-US" smtClean="0"/>
              <a:t> 39,5</a:t>
            </a:r>
            <a:r>
              <a:rPr lang="en-US" baseline="30000" smtClean="0"/>
              <a:t>o</a:t>
            </a:r>
            <a:r>
              <a:rPr lang="en-US" smtClean="0"/>
              <a:t>C (T</a:t>
            </a:r>
            <a:r>
              <a:rPr lang="en-US" baseline="30000" smtClean="0"/>
              <a:t>o</a:t>
            </a:r>
            <a:r>
              <a:rPr lang="en-US" smtClean="0"/>
              <a:t> trực tràng), không đáp ứng với thuốc hạ sốt.</a:t>
            </a:r>
          </a:p>
          <a:p>
            <a:pPr lvl="3" eaLnBrk="1" hangingPunct="1"/>
            <a:r>
              <a:rPr lang="en-US" smtClean="0"/>
              <a:t>Mạch nhanh &gt; 150 l/ph ( trẻ nằm yên, không sốt)</a:t>
            </a:r>
          </a:p>
          <a:p>
            <a:pPr lvl="3" eaLnBrk="1" hangingPunct="1"/>
            <a:r>
              <a:rPr lang="en-US" smtClean="0"/>
              <a:t>Thất điều: run chi, run người, ngồi không vững, đi loạng choạng</a:t>
            </a:r>
          </a:p>
          <a:p>
            <a:pPr lvl="3" eaLnBrk="1" hangingPunct="1"/>
            <a:r>
              <a:rPr lang="en-US" smtClean="0"/>
              <a:t>Rung giật nhãn cầu, lác mắt.</a:t>
            </a:r>
          </a:p>
          <a:p>
            <a:pPr lvl="3" eaLnBrk="1" hangingPunct="1"/>
            <a:r>
              <a:rPr lang="en-US" smtClean="0"/>
              <a:t>Yếu chị, liệt chi</a:t>
            </a:r>
          </a:p>
          <a:p>
            <a:pPr lvl="3" eaLnBrk="1" hangingPunct="1"/>
            <a:r>
              <a:rPr lang="en-US" smtClean="0"/>
              <a:t>Liệt thần kinh sọ: nuốt sặc, thay đổi giọng nói</a:t>
            </a:r>
          </a:p>
          <a:p>
            <a:pPr lvl="3" eaLnBrk="1" hangingPunct="1"/>
            <a:endParaRPr lang="en-US" smtClean="0"/>
          </a:p>
          <a:p>
            <a:pPr lvl="3" eaLnBrk="1" hangingPunct="1"/>
            <a:endParaRPr lang="en-US" smtClean="0"/>
          </a:p>
          <a:p>
            <a:pPr lvl="3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63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lvl="1" eaLnBrk="1" hangingPunct="1"/>
            <a:r>
              <a:rPr lang="en-US" smtClean="0"/>
              <a:t>Độ 3: có các dấu hiệu sau</a:t>
            </a:r>
          </a:p>
          <a:p>
            <a:pPr lvl="2" eaLnBrk="1" hangingPunct="1"/>
            <a:r>
              <a:rPr lang="en-US" smtClean="0"/>
              <a:t>Mạch nhanh &gt; 170 l/ph ( trẻ nằm yên, không sốt)</a:t>
            </a:r>
          </a:p>
          <a:p>
            <a:pPr lvl="2" eaLnBrk="1" hangingPunct="1"/>
            <a:r>
              <a:rPr lang="en-US" smtClean="0"/>
              <a:t>Một số tr/h có thể mạch chậm ( dh bệnh rất nặng)</a:t>
            </a:r>
          </a:p>
          <a:p>
            <a:pPr lvl="2" eaLnBrk="1" hangingPunct="1"/>
            <a:r>
              <a:rPr lang="en-US" smtClean="0"/>
              <a:t>Vã mồ hôi, lạnh toàn thân hoặc khu trú.</a:t>
            </a:r>
          </a:p>
          <a:p>
            <a:pPr lvl="2" eaLnBrk="1" hangingPunct="1"/>
            <a:r>
              <a:rPr lang="en-US" smtClean="0"/>
              <a:t>Huyết áp tâm thu tăng:</a:t>
            </a:r>
          </a:p>
          <a:p>
            <a:pPr lvl="3" eaLnBrk="1" hangingPunct="1"/>
            <a:r>
              <a:rPr lang="en-US" smtClean="0"/>
              <a:t>Trẻ &lt; 12</a:t>
            </a:r>
            <a:r>
              <a:rPr lang="en-US" baseline="30000" smtClean="0"/>
              <a:t>th</a:t>
            </a:r>
            <a:r>
              <a:rPr lang="en-US" smtClean="0"/>
              <a:t> : HATT &gt; 100 mmHg</a:t>
            </a:r>
          </a:p>
          <a:p>
            <a:pPr lvl="3" eaLnBrk="1" hangingPunct="1"/>
            <a:r>
              <a:rPr lang="en-US" smtClean="0"/>
              <a:t>Trẻ từ 12</a:t>
            </a:r>
            <a:r>
              <a:rPr lang="en-US" baseline="30000" smtClean="0"/>
              <a:t>th</a:t>
            </a:r>
            <a:r>
              <a:rPr lang="en-US" smtClean="0"/>
              <a:t>  đến 24</a:t>
            </a:r>
            <a:r>
              <a:rPr lang="en-US" baseline="30000" smtClean="0"/>
              <a:t>th</a:t>
            </a:r>
            <a:r>
              <a:rPr lang="en-US" smtClean="0"/>
              <a:t>  : HATT &gt; 110 mmHg</a:t>
            </a:r>
          </a:p>
          <a:p>
            <a:pPr lvl="3" eaLnBrk="1" hangingPunct="1"/>
            <a:r>
              <a:rPr lang="en-US" smtClean="0"/>
              <a:t>Trẻ &gt; 24</a:t>
            </a:r>
            <a:r>
              <a:rPr lang="en-US" baseline="30000" smtClean="0"/>
              <a:t>th</a:t>
            </a:r>
            <a:r>
              <a:rPr lang="en-US" smtClean="0"/>
              <a:t> : HATT &gt; 115 mmHg</a:t>
            </a:r>
          </a:p>
          <a:p>
            <a:pPr lvl="2" eaLnBrk="1" hangingPunct="1"/>
            <a:r>
              <a:rPr lang="en-US" smtClean="0"/>
              <a:t>Thở nhanh, thở bất thường: cơn ngừng thở, thở nông, RLLN, thở rít thì hít vào</a:t>
            </a:r>
          </a:p>
          <a:p>
            <a:pPr lvl="2" eaLnBrk="1" hangingPunct="1"/>
            <a:r>
              <a:rPr lang="en-US" smtClean="0"/>
              <a:t>RL tri giác (Glasgow &lt; 10 điểm)</a:t>
            </a:r>
          </a:p>
          <a:p>
            <a:pPr lvl="2" eaLnBrk="1" hangingPunct="1"/>
            <a:r>
              <a:rPr lang="en-US" smtClean="0"/>
              <a:t>Tăng trương lực cơ</a:t>
            </a:r>
          </a:p>
          <a:p>
            <a:pPr lvl="2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21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smtClean="0"/>
              <a:t>5.4. Bệnh Tay Chân Miệng</a:t>
            </a:r>
            <a:br>
              <a:rPr lang="en-US" sz="3200" b="1" smtClean="0"/>
            </a:br>
            <a:r>
              <a:rPr lang="en-US" sz="3200" smtClean="0"/>
              <a:t> </a:t>
            </a:r>
            <a:r>
              <a:rPr lang="en-US" sz="3200" b="1" smtClean="0"/>
              <a:t>Hand, foot and mouth disease (HFMD)</a:t>
            </a:r>
            <a:r>
              <a:rPr lang="en-US" sz="4000" smtClean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nghĩa: bệnh tay-chân-miệng là hội chứng bệnh ở người gây ra bởi virus đường ruột thuộc họ Picornaviridae, thường gặp nhất là Coxsackie A virus và Enterovirrus 71 (EV-71)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20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Độ 4: có 1 trong các biểu hiện sau</a:t>
            </a:r>
          </a:p>
          <a:p>
            <a:pPr lvl="2" eaLnBrk="1" hangingPunct="1"/>
            <a:r>
              <a:rPr lang="en-US" smtClean="0"/>
              <a:t>Sốc.</a:t>
            </a:r>
          </a:p>
          <a:p>
            <a:pPr lvl="2" eaLnBrk="1" hangingPunct="1"/>
            <a:r>
              <a:rPr lang="en-US" smtClean="0"/>
              <a:t>Phù phổi cấp</a:t>
            </a:r>
          </a:p>
          <a:p>
            <a:pPr lvl="2" eaLnBrk="1" hangingPunct="1"/>
            <a:r>
              <a:rPr lang="en-US" smtClean="0"/>
              <a:t>Tím tái, SpO</a:t>
            </a:r>
            <a:r>
              <a:rPr lang="en-US" baseline="-25000" smtClean="0"/>
              <a:t>2</a:t>
            </a:r>
            <a:r>
              <a:rPr lang="en-US" smtClean="0"/>
              <a:t> &lt; 92%</a:t>
            </a:r>
          </a:p>
          <a:p>
            <a:pPr lvl="2" eaLnBrk="1" hangingPunct="1"/>
            <a:r>
              <a:rPr lang="en-US" smtClean="0"/>
              <a:t>Ngừng thở, thở nấc</a:t>
            </a:r>
          </a:p>
          <a:p>
            <a:pPr lvl="1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52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5.4.5. Điều trị:</a:t>
            </a:r>
          </a:p>
          <a:p>
            <a:pPr eaLnBrk="1" hangingPunct="1"/>
            <a:r>
              <a:rPr lang="en-US" smtClean="0"/>
              <a:t>Bệnh nhẹ, không có biểu hiện TKTƯ: không có điều trị ĐH, chỉ ĐT tr/ch</a:t>
            </a:r>
          </a:p>
          <a:p>
            <a:pPr eaLnBrk="1" hangingPunct="1">
              <a:buFontTx/>
              <a:buNone/>
            </a:pPr>
            <a:r>
              <a:rPr lang="en-US" smtClean="0"/>
              <a:t>	Cung cấp đủ dịch</a:t>
            </a:r>
          </a:p>
          <a:p>
            <a:pPr eaLnBrk="1" hangingPunct="1">
              <a:buFontTx/>
              <a:buNone/>
            </a:pPr>
            <a:r>
              <a:rPr lang="en-US" smtClean="0"/>
              <a:t>	Giảm đau: </a:t>
            </a:r>
            <a:r>
              <a:rPr lang="en-US" b="1" smtClean="0"/>
              <a:t>không được</a:t>
            </a:r>
            <a:r>
              <a:rPr lang="en-US" smtClean="0"/>
              <a:t> dùng aspirin</a:t>
            </a:r>
          </a:p>
          <a:p>
            <a:pPr eaLnBrk="1" hangingPunct="1">
              <a:buFontTx/>
              <a:buNone/>
            </a:pPr>
            <a:r>
              <a:rPr lang="en-US" smtClean="0"/>
              <a:t>	Vệ sinh da, miệng lưỡi</a:t>
            </a:r>
          </a:p>
          <a:p>
            <a:pPr eaLnBrk="1" hangingPunct="1">
              <a:buFontTx/>
              <a:buNone/>
            </a:pPr>
            <a:r>
              <a:rPr lang="en-US" smtClean="0"/>
              <a:t>	Phòng chống NT bội nhiễm</a:t>
            </a:r>
          </a:p>
          <a:p>
            <a:pPr eaLnBrk="1" hangingPunct="1">
              <a:buFontTx/>
              <a:buNone/>
            </a:pPr>
            <a:r>
              <a:rPr lang="en-US" smtClean="0"/>
              <a:t>	Tăng cường dinh dưỡng</a:t>
            </a:r>
          </a:p>
        </p:txBody>
      </p:sp>
    </p:spTree>
    <p:extLst>
      <p:ext uri="{BB962C8B-B14F-4D97-AF65-F5344CB8AC3E}">
        <p14:creationId xmlns:p14="http://schemas.microsoft.com/office/powerpoint/2010/main" val="403976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/>
            <a:r>
              <a:rPr lang="en-US" smtClean="0"/>
              <a:t>Thể nặng: </a:t>
            </a:r>
          </a:p>
          <a:p>
            <a:pPr eaLnBrk="1" hangingPunct="1">
              <a:buFontTx/>
              <a:buChar char="-"/>
            </a:pPr>
            <a:r>
              <a:rPr lang="en-US" smtClean="0"/>
              <a:t>ĐT tr/ch</a:t>
            </a:r>
          </a:p>
          <a:p>
            <a:pPr eaLnBrk="1" hangingPunct="1">
              <a:buFontTx/>
              <a:buChar char="-"/>
            </a:pPr>
            <a:r>
              <a:rPr lang="en-US" smtClean="0"/>
              <a:t>IVIG</a:t>
            </a:r>
          </a:p>
          <a:p>
            <a:pPr eaLnBrk="1" hangingPunct="1">
              <a:buFont typeface="Calibri" pitchFamily="34" charset="0"/>
              <a:buChar char="-"/>
            </a:pPr>
            <a:r>
              <a:rPr lang="en-US" smtClean="0"/>
              <a:t>Phòng chống NT bội nhiễm: da, HH, TH</a:t>
            </a:r>
          </a:p>
          <a:p>
            <a:pPr eaLnBrk="1" hangingPunct="1">
              <a:buFont typeface="Calibri" pitchFamily="34" charset="0"/>
              <a:buChar char="-"/>
            </a:pPr>
            <a:r>
              <a:rPr lang="en-US" smtClean="0"/>
              <a:t>Chăm sóc, dinh dưỡng</a:t>
            </a:r>
          </a:p>
          <a:p>
            <a:pPr eaLnBrk="1" hangingPunct="1">
              <a:buFont typeface="Calibri" pitchFamily="34" charset="0"/>
              <a:buChar char="-"/>
            </a:pPr>
            <a:r>
              <a:rPr lang="en-US" smtClean="0"/>
              <a:t>Antiviral therapy: chưa có thuốc điều trị hiệu quả</a:t>
            </a:r>
          </a:p>
          <a:p>
            <a:pPr eaLnBrk="1" hangingPunct="1">
              <a:buFont typeface="Calibri" pitchFamily="34" charset="0"/>
              <a:buChar char="-"/>
            </a:pPr>
            <a:r>
              <a:rPr lang="en-US" smtClean="0"/>
              <a:t>Không sử dụng corticosteroid.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3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Điều trị theo phác đồ Bộ Y tế</a:t>
            </a:r>
          </a:p>
        </p:txBody>
      </p:sp>
      <p:pic>
        <p:nvPicPr>
          <p:cNvPr id="7885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76400"/>
            <a:ext cx="8229600" cy="4191000"/>
          </a:xfrm>
          <a:noFill/>
        </p:spPr>
      </p:pic>
    </p:spTree>
    <p:extLst>
      <p:ext uri="{BB962C8B-B14F-4D97-AF65-F5344CB8AC3E}">
        <p14:creationId xmlns:p14="http://schemas.microsoft.com/office/powerpoint/2010/main" val="21405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686800" cy="5943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Độ 1: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- Dinh dưỡng đầy đủ, trẻ còn bú tiếp ăn sữa mẹ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- Hạ sốt khi sốt cao: Paracethamol 10 - 15mg/kg/lần uống hoặc đặt hậu môn mỗi 6 giờ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- Vệ sinh răng miệng, nghỉ ngơi, tránh kích thích.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Độ 2a: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Như độ 1 và: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Nếu sốt cao liên tục: Ibuprofen 5-10 mg/kg/lần, uống mỗi 6-8 giờ; xen kẽ các lần dùng paracethamol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Phenobarbital uống 5-7 mg/kg/24h, chia 2 lần, cách 12h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Theo dõi phát hiện dấu hiệu chuyển độ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5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smtClean="0"/>
              <a:t>Độ 2b: ĐT tại phòng hồi sức hoặc CC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914400"/>
            <a:ext cx="894556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5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Độ 3: ĐT tại khoa HSCC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371600"/>
            <a:ext cx="90836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8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pic>
        <p:nvPicPr>
          <p:cNvPr id="829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09600"/>
            <a:ext cx="8229600" cy="5715000"/>
          </a:xfrm>
          <a:noFill/>
        </p:spPr>
      </p:pic>
    </p:spTree>
    <p:extLst>
      <p:ext uri="{BB962C8B-B14F-4D97-AF65-F5344CB8AC3E}">
        <p14:creationId xmlns:p14="http://schemas.microsoft.com/office/powerpoint/2010/main" val="11520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Độ 4: ĐT tại HSCC</a:t>
            </a:r>
          </a:p>
          <a:p>
            <a:pPr eaLnBrk="1" hangingPunct="1"/>
            <a:endParaRPr lang="en-US" smtClean="0"/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9160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07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609600"/>
            <a:ext cx="6880225" cy="1676400"/>
          </a:xfrm>
          <a:noFill/>
        </p:spPr>
      </p:pic>
      <p:pic>
        <p:nvPicPr>
          <p:cNvPr id="8499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38400"/>
            <a:ext cx="8686800" cy="3429000"/>
          </a:xfrm>
          <a:noFill/>
        </p:spPr>
      </p:pic>
    </p:spTree>
    <p:extLst>
      <p:ext uri="{BB962C8B-B14F-4D97-AF65-F5344CB8AC3E}">
        <p14:creationId xmlns:p14="http://schemas.microsoft.com/office/powerpoint/2010/main" val="7758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5.4.1. Dịch tễ học:</a:t>
            </a:r>
          </a:p>
          <a:p>
            <a:pPr eaLnBrk="1" hangingPunct="1"/>
            <a:r>
              <a:rPr lang="en-US" sz="2800" smtClean="0"/>
              <a:t>Bệnh do EV rất phổ biến và phân bố trên toàn thế giới</a:t>
            </a:r>
          </a:p>
          <a:p>
            <a:pPr eaLnBrk="1" hangingPunct="1"/>
            <a:r>
              <a:rPr lang="en-US" sz="2800" smtClean="0"/>
              <a:t>Có thể gây thành vụ dịch thường niên, và rải rác quanh năm (US: chiếm 33-65% các trường hợp sốt, 55-65% các trường hợp nhập viện trong vụ dịch và chiếm 25% trong cả năm)</a:t>
            </a:r>
          </a:p>
          <a:p>
            <a:pPr eaLnBrk="1" hangingPunct="1"/>
            <a:r>
              <a:rPr lang="en-US" sz="2800" smtClean="0"/>
              <a:t>Coxsackievirus A16 thường gặp nhất ở US</a:t>
            </a:r>
          </a:p>
          <a:p>
            <a:pPr eaLnBrk="1" hangingPunct="1"/>
            <a:r>
              <a:rPr lang="en-US" sz="2800" smtClean="0"/>
              <a:t>EV 71 gây ra các vụ dịch</a:t>
            </a:r>
          </a:p>
        </p:txBody>
      </p:sp>
    </p:spTree>
    <p:extLst>
      <p:ext uri="{BB962C8B-B14F-4D97-AF65-F5344CB8AC3E}">
        <p14:creationId xmlns:p14="http://schemas.microsoft.com/office/powerpoint/2010/main" val="81768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60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76400"/>
            <a:ext cx="8534400" cy="3200400"/>
          </a:xfrm>
          <a:noFill/>
        </p:spPr>
      </p:pic>
    </p:spTree>
    <p:extLst>
      <p:ext uri="{BB962C8B-B14F-4D97-AF65-F5344CB8AC3E}">
        <p14:creationId xmlns:p14="http://schemas.microsoft.com/office/powerpoint/2010/main" val="26305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smtClean="0"/>
              <a:t>5.4.6. Phòng bệnh: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VS, phòng lây qua đường TH, HH: rửa tay, nước uống, nước hồ bơi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Tránh tiếp xúc với người bệnh, mang khẩu trang, rửa tay khi tiếp xúc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Tránh cho trẻ ngậm đồ chơi, rửa đồ chơi của trẻ thường xuyên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IVIG liều cao có thể phòng ngừa VMN do EV mãn tính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Chưa có vaccine PB đặc hiệu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Áp dụng các biện pháp phòng ngừa chuẩn và phòng lây qua đường tiêu hóa, tiếp xúc trực tiếp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Phòng bệnh tại các cơ sở y tế: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Cách ly theo nhóm bệnh.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Nhân viên y tế: mang khẩu trang, rửa tay trước và sau khi chăm sóc bn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Khử khuẩn bề mặt, buồng bệnh, giường bệnh bằng cloramin B 2%, ghế ngồi của bn, thân nhân tại khu KB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Xử lý chất thải, quần áo, khăn trải giường bn và dụng cụ chăm sóc sử dụng lại theo quy trình PB với bệnh lây qua đường tiêu hóa</a:t>
            </a:r>
          </a:p>
        </p:txBody>
      </p:sp>
    </p:spTree>
    <p:extLst>
      <p:ext uri="{BB962C8B-B14F-4D97-AF65-F5344CB8AC3E}">
        <p14:creationId xmlns:p14="http://schemas.microsoft.com/office/powerpoint/2010/main" val="7976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Phòng bệnh ở cộng đồng: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Vệ sinh các nhân, rửa tay xà phòng ( Đặc biệt sau khi tiếp xúc với quần áo, tã lót, phân, nước bọt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Rửa sạch đồ chơi, vật dụng, sàn nhà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Lau sàn nhà bằng dd cloramin B 2% hoặc các dd khử khuẩn khác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Cách ly trẻ 10-14 ngày (không cho đến trường học, nhà trẻ, nơi tập trung nhiều trẻ em)</a:t>
            </a:r>
          </a:p>
        </p:txBody>
      </p:sp>
    </p:spTree>
    <p:extLst>
      <p:ext uri="{BB962C8B-B14F-4D97-AF65-F5344CB8AC3E}">
        <p14:creationId xmlns:p14="http://schemas.microsoft.com/office/powerpoint/2010/main" val="24827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TÀI LIỆU THAM KHẢO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Nelson Textbook of Pediatrics, 18th ed.</a:t>
            </a:r>
          </a:p>
          <a:p>
            <a:pPr eaLnBrk="1" hangingPunct="1"/>
            <a:r>
              <a:rPr lang="en-US" b="1" smtClean="0"/>
              <a:t>Principles and practice of Pediatric Infectious Diseases-Sarah S. Long MD</a:t>
            </a:r>
          </a:p>
          <a:p>
            <a:pPr eaLnBrk="1" hangingPunct="1"/>
            <a:r>
              <a:rPr lang="en-US" smtClean="0"/>
              <a:t>Hướng dẫn chẩn đoán, điều trị bệnh Tay- Chân-Miệng của Bộ Y tế 2012</a:t>
            </a:r>
            <a:endParaRPr lang="en-US" b="1" smtClean="0"/>
          </a:p>
          <a:p>
            <a:pPr eaLnBrk="1" hangingPunct="1"/>
            <a:r>
              <a:rPr lang="en-US" b="1" smtClean="0"/>
              <a:t>Bệnh học truyền nhiễm-NXBYH 2009</a:t>
            </a:r>
          </a:p>
          <a:p>
            <a:pPr eaLnBrk="1" hangingPunct="1"/>
            <a:r>
              <a:rPr lang="en-US" b="1" smtClean="0"/>
              <a:t>Cẩm nang điều trị Nhi khoa-NXBYH 1994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7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Yếu tố nguy cơ: </a:t>
            </a:r>
          </a:p>
          <a:p>
            <a:pPr eaLnBrk="1" hangingPunct="1">
              <a:buFont typeface="Arial" charset="0"/>
              <a:buChar char="-"/>
            </a:pPr>
            <a:r>
              <a:rPr lang="en-US" sz="2800" smtClean="0"/>
              <a:t>tuổi nhỏ (25% là trẻ dưới 1 tuổi), trẻ trai</a:t>
            </a:r>
          </a:p>
          <a:p>
            <a:pPr eaLnBrk="1" hangingPunct="1">
              <a:buFont typeface="Arial" charset="0"/>
              <a:buChar char="-"/>
            </a:pPr>
            <a:r>
              <a:rPr lang="en-US" sz="2800" smtClean="0"/>
              <a:t>điều kiện VS kém, đông đúc, kinh tế thấp.</a:t>
            </a:r>
          </a:p>
          <a:p>
            <a:pPr eaLnBrk="1" hangingPunct="1">
              <a:buFont typeface="Arial" charset="0"/>
              <a:buChar char="-"/>
            </a:pPr>
            <a:r>
              <a:rPr lang="en-US" sz="2800" smtClean="0"/>
              <a:t> Bú sữa mẹ làm giảm nguy cơ mắc bệnh</a:t>
            </a:r>
          </a:p>
          <a:p>
            <a:pPr eaLnBrk="1" hangingPunct="1"/>
            <a:r>
              <a:rPr lang="en-US" sz="2800" smtClean="0"/>
              <a:t>Người là nguồn chứa tự nhiên của EV người. VR lây truyền từ người sang người, bằng đường phân-miệng, hô hấp, lây truyền dọc mẹ-con</a:t>
            </a:r>
          </a:p>
          <a:p>
            <a:pPr eaLnBrk="1" hangingPunct="1"/>
            <a:r>
              <a:rPr lang="en-US" sz="2800" smtClean="0"/>
              <a:t>Bệnh lây truyền trong tuần đầu mắc bệnh</a:t>
            </a:r>
          </a:p>
          <a:p>
            <a:pPr eaLnBrk="1" hangingPunct="1"/>
            <a:r>
              <a:rPr lang="en-US" sz="2800" smtClean="0"/>
              <a:t>Bệnh có thể gây thành dịch </a:t>
            </a:r>
          </a:p>
        </p:txBody>
      </p:sp>
    </p:spTree>
    <p:extLst>
      <p:ext uri="{BB962C8B-B14F-4D97-AF65-F5344CB8AC3E}">
        <p14:creationId xmlns:p14="http://schemas.microsoft.com/office/powerpoint/2010/main" val="14456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Các vụ dịch HFMD: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1997: </a:t>
            </a:r>
            <a:r>
              <a:rPr lang="en-US" sz="2400" smtClean="0"/>
              <a:t>31 trẻ tử vong trong vụ dịch ở </a:t>
            </a:r>
            <a:r>
              <a:rPr lang="en-US" sz="2400" b="1" smtClean="0"/>
              <a:t>Malaysia </a:t>
            </a:r>
            <a:r>
              <a:rPr lang="en-US" sz="2400" smtClean="0"/>
              <a:t>(EV 71)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1998: </a:t>
            </a:r>
            <a:r>
              <a:rPr lang="en-US" sz="2400" smtClean="0"/>
              <a:t>vụ dịch ở </a:t>
            </a:r>
            <a:r>
              <a:rPr lang="en-US" sz="2400" b="1" smtClean="0"/>
              <a:t>Đài loan</a:t>
            </a:r>
            <a:r>
              <a:rPr lang="en-US" sz="2400" smtClean="0"/>
              <a:t>, ảnh hưởng chủ yếu tới trẻ em, ước tính tới 1,5 triệu trẻ, 405 trẻ có biến chứng nặng, 78 trẻ TV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 2006: </a:t>
            </a:r>
            <a:r>
              <a:rPr lang="en-US" sz="2400" smtClean="0"/>
              <a:t>dịch ở Kuching, Sarawak làm 7 người chết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2007:</a:t>
            </a:r>
            <a:r>
              <a:rPr lang="en-US" sz="2400" smtClean="0"/>
              <a:t> vụ dịch lớn ở </a:t>
            </a:r>
            <a:r>
              <a:rPr lang="en-US" sz="2400" b="1" smtClean="0"/>
              <a:t>Ấn độ</a:t>
            </a:r>
            <a:r>
              <a:rPr lang="en-US" sz="2400" smtClean="0"/>
              <a:t>, 38 trường hợp đã được tìm thấy ở Kolkata và vùng lân cận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2008: </a:t>
            </a:r>
            <a:r>
              <a:rPr lang="en-US" sz="2400" smtClean="0"/>
              <a:t>vụ dịch lớn ở </a:t>
            </a:r>
            <a:r>
              <a:rPr lang="en-US" sz="2400" b="1" smtClean="0"/>
              <a:t>Trung quốc</a:t>
            </a:r>
            <a:r>
              <a:rPr lang="en-US" sz="2400" smtClean="0"/>
              <a:t>, 25 000 người mắc bệnh, 42 người TV; ở </a:t>
            </a:r>
            <a:r>
              <a:rPr lang="en-US" sz="2400" b="1" smtClean="0"/>
              <a:t>Singapor</a:t>
            </a:r>
            <a:r>
              <a:rPr lang="en-US" sz="2400" smtClean="0"/>
              <a:t> (26000 trường hợp), </a:t>
            </a:r>
            <a:r>
              <a:rPr lang="en-US" sz="2400" b="1" smtClean="0"/>
              <a:t>Việt nam</a:t>
            </a:r>
            <a:r>
              <a:rPr lang="en-US" sz="2400" smtClean="0"/>
              <a:t> (2300 cases, 11 TV), </a:t>
            </a:r>
            <a:r>
              <a:rPr lang="en-US" sz="2400" b="1" smtClean="0"/>
              <a:t>Mongolia</a:t>
            </a:r>
            <a:r>
              <a:rPr lang="en-US" sz="2400" smtClean="0"/>
              <a:t> (1600), </a:t>
            </a:r>
            <a:r>
              <a:rPr lang="en-US" sz="2400" b="1" smtClean="0"/>
              <a:t>Brunei</a:t>
            </a:r>
            <a:r>
              <a:rPr lang="en-US" sz="2400" smtClean="0"/>
              <a:t> (1053)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 2009: </a:t>
            </a:r>
            <a:r>
              <a:rPr lang="en-US" sz="2400" smtClean="0"/>
              <a:t> vụ dịch vào tháng 3 và 4 ở </a:t>
            </a:r>
            <a:r>
              <a:rPr lang="en-US" sz="2400" b="1" smtClean="0"/>
              <a:t>Trung quốc</a:t>
            </a:r>
            <a:r>
              <a:rPr lang="en-US" sz="2400" smtClean="0"/>
              <a:t>, 115000 cases, 773 casé nặng, 50 TV. Dịch ở </a:t>
            </a:r>
            <a:r>
              <a:rPr lang="en-US" sz="2400" b="1" smtClean="0"/>
              <a:t>Indonesia</a:t>
            </a:r>
            <a:r>
              <a:rPr lang="en-US" sz="2400" smtClean="0"/>
              <a:t>, </a:t>
            </a:r>
            <a:r>
              <a:rPr lang="en-US" sz="2400" b="1" smtClean="0"/>
              <a:t>Singapore</a:t>
            </a:r>
            <a:r>
              <a:rPr lang="en-US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2010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Ở </a:t>
            </a:r>
            <a:r>
              <a:rPr lang="en-US" sz="2400" b="1" smtClean="0"/>
              <a:t>Trung quốc</a:t>
            </a:r>
            <a:r>
              <a:rPr lang="en-US" sz="2400" smtClean="0"/>
              <a:t>: 70756 trẻ mắc bệnh, 40 TV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2011: Vietnam ...</a:t>
            </a:r>
          </a:p>
        </p:txBody>
      </p:sp>
    </p:spTree>
    <p:extLst>
      <p:ext uri="{BB962C8B-B14F-4D97-AF65-F5344CB8AC3E}">
        <p14:creationId xmlns:p14="http://schemas.microsoft.com/office/powerpoint/2010/main" val="4499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5.4. Bệnh Tay Chân Miệng(tiếp)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Thời gian ủ bệnh từ 3-7 ngày (viêm kết mạc xuất huyết: 1-3 ngày)</a:t>
            </a:r>
          </a:p>
          <a:p>
            <a:pPr eaLnBrk="1" hangingPunct="1"/>
            <a:r>
              <a:rPr lang="en-US" smtClean="0"/>
              <a:t>Thời gian đào thải virus ( cả trường hợp có tr/ch và không tr/ch) qua đường hô hấp &lt;1-3 tuần, qua đường phân 7-11 tuần sau NT</a:t>
            </a:r>
          </a:p>
        </p:txBody>
      </p:sp>
    </p:spTree>
    <p:extLst>
      <p:ext uri="{BB962C8B-B14F-4D97-AF65-F5344CB8AC3E}">
        <p14:creationId xmlns:p14="http://schemas.microsoft.com/office/powerpoint/2010/main" val="41704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smtClean="0"/>
              <a:t>5.4.2. Cơ chế bệnh sinh: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Sau khi xâm nhập,VR nhân lên ở hầu họng và ruột non, sau vài ngày nhân lên ở các tổ chức lympho như họng, mảng Peyer ở ruột, hạch lympho.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Nhiễm VR máu tiên phát dẫn đến lan tràn VR vào hệ võng nội mô (gan, lách, tủy xương, hạch lympho ở xa)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Đáp ứng MD của cơ thể có thể ngăn chặn VR dẫn đến NT không tr/ch</a:t>
            </a:r>
          </a:p>
        </p:txBody>
      </p:sp>
    </p:spTree>
    <p:extLst>
      <p:ext uri="{BB962C8B-B14F-4D97-AF65-F5344CB8AC3E}">
        <p14:creationId xmlns:p14="http://schemas.microsoft.com/office/powerpoint/2010/main" val="1174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NT có tr/ch: VR tiếp tục nhân lên ở hệ võng nội mô, giải phóng VR vào máu gây nhiễm VR máu thứ phát và đến cơ quan đích như hệ TKTƯ, tim, da…</a:t>
            </a:r>
          </a:p>
          <a:p>
            <a:pPr eaLnBrk="1" hangingPunct="1"/>
            <a:r>
              <a:rPr lang="en-US" sz="2800" smtClean="0"/>
              <a:t>VR gây tổn thương CQ bằng cách phá hủy tổ chức tại chỗ hoặc qua đáp ứng viêm của cơ thể.</a:t>
            </a:r>
          </a:p>
          <a:p>
            <a:pPr eaLnBrk="1" hangingPunct="1"/>
            <a:r>
              <a:rPr lang="en-US" sz="2800" smtClean="0"/>
              <a:t>EV gây viêm não, đặc trưng bằng tổn thương thân não và tủy sống nặng, viêm tim, phù phổi, viêm phổi kẽ</a:t>
            </a:r>
          </a:p>
        </p:txBody>
      </p:sp>
    </p:spTree>
    <p:extLst>
      <p:ext uri="{BB962C8B-B14F-4D97-AF65-F5344CB8AC3E}">
        <p14:creationId xmlns:p14="http://schemas.microsoft.com/office/powerpoint/2010/main" val="22633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2800" smtClean="0"/>
              <a:t>5.4. Bệnh Tay Chân Miệng(tiếp)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/>
              <a:t>5.4.3. Triệu chứng LS: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 gây các bệnh, biểu hiện LS khác nhau: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Sốt không đặc hiệu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Tổn thương ở da: ban dạng chấm, ban sần, mày đay, ban phỏng nước, ban XH 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HFMD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Biểu hiện hô hấp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Viêm cơ tim, viêm màng ngoài tim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Viêm kết mạc xuất huyết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Viêm ruột, viêm tiết niệu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TK: viêm não (EV71)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sz="2400" smtClean="0"/>
              <a:t>Viêm cơ, viêm khớp…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551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Microsoft Office PowerPoint</Application>
  <PresentationFormat>On-screen Show (4:3)</PresentationFormat>
  <Paragraphs>176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Bệnh Tay Chân Miệng </vt:lpstr>
      <vt:lpstr>5.4. Bệnh Tay Chân Miệng  Hand, foot and mouth disease (HFMD) </vt:lpstr>
      <vt:lpstr>5.4. Bệnh Tay Chân Miệng(tiếp)</vt:lpstr>
      <vt:lpstr>5.4. Bệnh Tay Chân Miệng(tiếp)</vt:lpstr>
      <vt:lpstr>5.4. Bệnh Tay Chân Miệng(tiếp)</vt:lpstr>
      <vt:lpstr>5.4. Bệnh Tay Chân Miệng(tiếp)</vt:lpstr>
      <vt:lpstr>5.4. Bệnh Tay Chân Miệng(tiếp)</vt:lpstr>
      <vt:lpstr>5.4. Bệnh Tay Chân Miệng(tiếp)</vt:lpstr>
      <vt:lpstr>5.4. Bệnh Tay Chân Miệng(tiếp)</vt:lpstr>
      <vt:lpstr>TRIỆU CHỨNG LÂM SÀNG(tiếp)</vt:lpstr>
      <vt:lpstr>PowerPoint Presentation</vt:lpstr>
      <vt:lpstr>PowerPoint Presentation</vt:lpstr>
      <vt:lpstr>PowerPoint Presentation</vt:lpstr>
      <vt:lpstr>5.4. Bệnh Tay Chân Miệng(tiếp)</vt:lpstr>
      <vt:lpstr>PowerPoint Presentation</vt:lpstr>
      <vt:lpstr>5.4. Bệnh Tay Chân Miệng(tiếp)</vt:lpstr>
      <vt:lpstr>PowerPoint Presentation</vt:lpstr>
      <vt:lpstr>PowerPoint Presentation</vt:lpstr>
      <vt:lpstr>PowerPoint Presentation</vt:lpstr>
      <vt:lpstr>PowerPoint Presentation</vt:lpstr>
      <vt:lpstr>5.4. Bệnh Tay Chân Miệng(tiếp)</vt:lpstr>
      <vt:lpstr>5.4. Bệnh Tay Chân Miệng(tiếp)</vt:lpstr>
      <vt:lpstr>Điều trị theo phác đồ Bộ Y tế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5.4. Bệnh Tay Chân Miệng(tiếp)</vt:lpstr>
      <vt:lpstr>PowerPoint Presentation</vt:lpstr>
      <vt:lpstr>PowerPoint Presentation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Tay Chân Miệng </dc:title>
  <dc:creator>saocodon</dc:creator>
  <cp:lastModifiedBy>saocodon</cp:lastModifiedBy>
  <cp:revision>1</cp:revision>
  <dcterms:created xsi:type="dcterms:W3CDTF">2015-09-09T15:31:58Z</dcterms:created>
  <dcterms:modified xsi:type="dcterms:W3CDTF">2015-09-09T15:32:31Z</dcterms:modified>
</cp:coreProperties>
</file>