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300" r:id="rId9"/>
    <p:sldId id="306" r:id="rId10"/>
    <p:sldId id="264" r:id="rId11"/>
    <p:sldId id="299" r:id="rId12"/>
    <p:sldId id="265" r:id="rId13"/>
    <p:sldId id="266" r:id="rId14"/>
    <p:sldId id="267" r:id="rId15"/>
    <p:sldId id="302" r:id="rId16"/>
    <p:sldId id="268" r:id="rId17"/>
    <p:sldId id="304" r:id="rId18"/>
    <p:sldId id="303" r:id="rId19"/>
    <p:sldId id="269" r:id="rId20"/>
    <p:sldId id="270" r:id="rId21"/>
    <p:sldId id="307" r:id="rId22"/>
    <p:sldId id="271" r:id="rId23"/>
    <p:sldId id="272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278" r:id="rId32"/>
    <p:sldId id="305" r:id="rId33"/>
    <p:sldId id="283" r:id="rId34"/>
    <p:sldId id="284" r:id="rId35"/>
    <p:sldId id="286" r:id="rId36"/>
    <p:sldId id="287" r:id="rId37"/>
    <p:sldId id="288" r:id="rId38"/>
    <p:sldId id="290" r:id="rId39"/>
    <p:sldId id="292" r:id="rId40"/>
    <p:sldId id="293" r:id="rId41"/>
    <p:sldId id="315" r:id="rId42"/>
    <p:sldId id="316" r:id="rId43"/>
    <p:sldId id="317" r:id="rId44"/>
    <p:sldId id="318" r:id="rId45"/>
    <p:sldId id="296" r:id="rId46"/>
    <p:sldId id="298" r:id="rId47"/>
    <p:sldId id="319" r:id="rId4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606941C-EF79-4782-BBA7-19CB5EE3ABCB}">
  <a:tblStyle styleId="{3606941C-EF79-4782-BBA7-19CB5EE3ABCB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3" d="100"/>
          <a:sy n="103" d="100"/>
        </p:scale>
        <p:origin x="-64" y="-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35091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Relationship Id="rId3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file:///E:\Dr.Ha\giang%20day\y6-2016\RSV%20disease%20(serious%20threat%20to%20children).mp4" TargetMode="External"/><Relationship Id="rId2" Type="http://schemas.openxmlformats.org/officeDocument/2006/relationships/video" Target="file:///E:\Dr.Ha\giang%20day\y6-2016\RSV%20disease%20(serious%20threat%20to%20children)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828800" y="2286000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Viêm</a:t>
            </a:r>
            <a:r>
              <a:rPr lang="en-US" sz="6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tiểu</a:t>
            </a:r>
            <a:r>
              <a:rPr lang="en-US" sz="6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phế</a:t>
            </a:r>
            <a:r>
              <a:rPr lang="en-US" sz="6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endParaRPr lang="en-US" sz="6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2514600" y="3962400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Hà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 descr="Bronchiolitis2.jp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78111" y="431800"/>
            <a:ext cx="6270624" cy="64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nejmra1204664_f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00800" cy="6858000"/>
          </a:xfrm>
          <a:prstGeom prst="rect">
            <a:avLst/>
          </a:prstGeom>
        </p:spPr>
      </p:pic>
      <p:pic>
        <p:nvPicPr>
          <p:cNvPr id="5" name="Picture 4" descr="3ffd4c2a10065014d68d604cf9a1efe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600200"/>
            <a:ext cx="45720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Yếu</a:t>
            </a:r>
            <a:r>
              <a:rPr lang="en-US" sz="4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tố</a:t>
            </a:r>
            <a:r>
              <a:rPr lang="en-US" sz="4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nguy</a:t>
            </a:r>
            <a:r>
              <a:rPr lang="en-US" sz="4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cơ</a:t>
            </a:r>
            <a:r>
              <a:rPr lang="en-US" sz="4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từ</a:t>
            </a:r>
            <a:r>
              <a:rPr lang="en-US" sz="4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môi</a:t>
            </a:r>
            <a:r>
              <a:rPr lang="en-US" sz="4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trường</a:t>
            </a:r>
            <a:endParaRPr lang="en-US" sz="44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idx="1"/>
          </p:nvPr>
        </p:nvSpPr>
        <p:spPr>
          <a:xfrm>
            <a:off x="1905000" y="2506664"/>
            <a:ext cx="10515599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Hút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thuốc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thụ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động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Nhà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ở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chật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chội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chị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bị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Tác hại của khói thuốc lá đối với trẻ e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286000"/>
            <a:ext cx="4762500" cy="31718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Yếu</a:t>
            </a:r>
            <a:r>
              <a:rPr lang="en-US" sz="4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tố</a:t>
            </a:r>
            <a:r>
              <a:rPr lang="en-US" sz="4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nguy</a:t>
            </a:r>
            <a:r>
              <a:rPr lang="en-US" sz="4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cơ</a:t>
            </a:r>
            <a:r>
              <a:rPr lang="en-US" sz="4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4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tình</a:t>
            </a:r>
            <a:r>
              <a:rPr lang="en-US" sz="4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trạng</a:t>
            </a:r>
            <a:r>
              <a:rPr lang="en-US" sz="4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nặng</a:t>
            </a:r>
            <a:endParaRPr lang="en-US" sz="44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idx="1"/>
          </p:nvPr>
        </p:nvSpPr>
        <p:spPr>
          <a:xfrm>
            <a:off x="6172200" y="2057400"/>
            <a:ext cx="10515599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>
              <a:spcBef>
                <a:spcPts val="0"/>
              </a:spcBef>
            </a:pPr>
            <a:r>
              <a:rPr lang="en-US" b="1" dirty="0" err="1" smtClean="0">
                <a:solidFill>
                  <a:srgbClr val="FF0000"/>
                </a:solidFill>
              </a:rPr>
              <a:t>Trẻ</a:t>
            </a:r>
            <a:r>
              <a:rPr lang="en-US" b="1" dirty="0" smtClean="0">
                <a:solidFill>
                  <a:srgbClr val="FF0000"/>
                </a:solidFill>
              </a:rPr>
              <a:t> &lt; 3 </a:t>
            </a:r>
            <a:r>
              <a:rPr lang="en-US" b="1" dirty="0" err="1" smtClean="0">
                <a:solidFill>
                  <a:srgbClr val="FF0000"/>
                </a:solidFill>
              </a:rPr>
              <a:t>tháng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Đẻ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nặng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thấp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bẩm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sinh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Suy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giảm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miễn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dịch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lý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thần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kinh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Bất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thường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đường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thở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trieu_chung_de_non_va_doa_de_n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81200"/>
            <a:ext cx="4220308" cy="36576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Triệu</a:t>
            </a:r>
            <a:r>
              <a:rPr lang="en-US" sz="44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chứng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l</a:t>
            </a:r>
            <a:r>
              <a:rPr lang="en-US" sz="4400" b="1" i="0" u="none" strike="noStrike" cap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âm</a:t>
            </a:r>
            <a:r>
              <a:rPr lang="en-US" sz="44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sàng</a:t>
            </a:r>
            <a:endParaRPr lang="en-US"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idx="1"/>
          </p:nvPr>
        </p:nvSpPr>
        <p:spPr>
          <a:xfrm>
            <a:off x="1828800" y="1600201"/>
            <a:ext cx="9753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lâm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nặng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: 1 – 2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chảy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mũi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ho. </a:t>
            </a:r>
          </a:p>
          <a:p>
            <a:pPr algn="just">
              <a:lnSpc>
                <a:spcPct val="10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chảy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mũi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nghẹt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mũi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30%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40C. 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sốt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</a:t>
            </a:r>
          </a:p>
          <a:p>
            <a:pPr lvl="0" indent="-228600">
              <a:buNone/>
            </a:pPr>
            <a:endParaRPr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viem-duong-ho-ha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084" y="228600"/>
            <a:ext cx="2551916" cy="23850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0070C0"/>
                </a:solidFill>
              </a:rPr>
              <a:t>Triệu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chứng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lâm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sàng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057400" y="1600201"/>
            <a:ext cx="9525000" cy="4525963"/>
          </a:xfrm>
        </p:spPr>
        <p:txBody>
          <a:bodyPr/>
          <a:lstStyle/>
          <a:p>
            <a:pPr algn="just">
              <a:buNone/>
            </a:pP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Ngủ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yên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Khò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khè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toả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nghẹt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mũi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phồng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mũi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kém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Triệu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chứng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thực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thể</a:t>
            </a:r>
            <a:endParaRPr lang="en-US" sz="44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idx="1"/>
          </p:nvPr>
        </p:nvSpPr>
        <p:spPr>
          <a:xfrm>
            <a:off x="2438400" y="1600201"/>
            <a:ext cx="91440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phổi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nông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Nhịp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thở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nhanh</a:t>
            </a:r>
            <a:endParaRPr lang="en-US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kéo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nghẽn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nặng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phổi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phổi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câm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b="1" i="1" u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qdefa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228600"/>
            <a:ext cx="365760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10515599" cy="1325562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0070C0"/>
                </a:solidFill>
              </a:rPr>
              <a:t>Triệu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chứng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thực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thể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057400" y="1371600"/>
            <a:ext cx="9296399" cy="4351336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hấp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 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mồ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hôi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Nhịp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thở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&gt; 50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phút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lõm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lồng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ngực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co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kéo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hấp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Tím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chi.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Ngừng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thở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2-7%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Ngừng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thở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non,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cxnSp>
        <p:nvCxnSpPr>
          <p:cNvPr id="6" name="Curved Connector 5"/>
          <p:cNvCxnSpPr/>
          <p:nvPr/>
        </p:nvCxnSpPr>
        <p:spPr>
          <a:xfrm rot="16200000" flipH="1">
            <a:off x="10782300" y="2400300"/>
            <a:ext cx="381000" cy="304800"/>
          </a:xfrm>
          <a:prstGeom prst="curvedConnector3">
            <a:avLst>
              <a:gd name="adj1" fmla="val 1186"/>
            </a:avLst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rot="16200000" flipH="1" flipV="1">
            <a:off x="9563100" y="2247900"/>
            <a:ext cx="381000" cy="304800"/>
          </a:xfrm>
          <a:prstGeom prst="curvedConnector3">
            <a:avLst>
              <a:gd name="adj1" fmla="val 25593"/>
            </a:avLst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0070C0"/>
                </a:solidFill>
              </a:rPr>
              <a:t>Triệu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chứng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thực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thể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9601200" cy="4525963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Tim: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nhịp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0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do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sốt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thở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bú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kém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nôn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nặng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kéo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2-3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thuyên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phổi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Khò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khè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kéo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nặng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kéo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Cận</a:t>
            </a:r>
            <a:r>
              <a:rPr lang="en-US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lâm</a:t>
            </a:r>
            <a:r>
              <a:rPr lang="en-US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sàng</a:t>
            </a:r>
            <a:endParaRPr lang="en-US"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idx="1"/>
          </p:nvPr>
        </p:nvSpPr>
        <p:spPr>
          <a:xfrm>
            <a:off x="2057400" y="1600201"/>
            <a:ext cx="98298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spO2: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93%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nhập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viện</a:t>
            </a:r>
            <a:endParaRPr lang="en-US" sz="2800" b="0" i="0" u="none" dirty="0" smtClean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51435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800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Xét</a:t>
            </a:r>
            <a:r>
              <a:rPr lang="en-US" sz="2800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nghiệm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tìm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nguyên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nhân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test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nhanh</a:t>
            </a:r>
            <a:r>
              <a:rPr lang="en-US" sz="2800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RSV,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cúm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PCR Rhinovirus…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tỵ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hầu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b="0" i="0" u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Xquang</a:t>
            </a:r>
            <a:r>
              <a:rPr lang="en-US" sz="2800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tim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phổi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: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hình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ảnh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ứ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khí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,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xẹp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thùy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phổi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,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dày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phế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quản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ngoại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biên</a:t>
            </a:r>
            <a:endParaRPr lang="en-US" sz="2800" b="0" i="0" u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hấp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800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Công</a:t>
            </a:r>
            <a:r>
              <a:rPr lang="en-US" sz="2800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thức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máu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: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bạch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cầu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tăng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nhẹ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hoặc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bình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thường</a:t>
            </a:r>
            <a:endParaRPr lang="en-US" sz="2800" b="0" i="0" u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CRP: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bình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thường</a:t>
            </a:r>
            <a:endParaRPr lang="en-US" sz="2800" b="0" i="0" u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800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Điện</a:t>
            </a:r>
            <a:r>
              <a:rPr lang="en-US" sz="2800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giải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đồ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: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khi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trẻ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tình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trạng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ăn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kém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mất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nước</a:t>
            </a:r>
            <a:endParaRPr lang="en-US" sz="2800" b="0" i="0" u="none" dirty="0" smtClean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Mục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tiêu</a:t>
            </a:r>
            <a:endParaRPr lang="en-US" sz="44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idx="1"/>
          </p:nvPr>
        </p:nvSpPr>
        <p:spPr>
          <a:xfrm>
            <a:off x="1981200" y="1371600"/>
            <a:ext cx="9372599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tễ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phế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lâm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sàng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lâm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sàng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phế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chẩn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phế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phế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4400" b="1" i="0" u="none" strike="noStrike" cap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Xquang</a:t>
            </a:r>
            <a:r>
              <a:rPr lang="en-US" sz="44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điển</a:t>
            </a:r>
            <a:r>
              <a:rPr lang="en-US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hình</a:t>
            </a:r>
            <a:endParaRPr lang="en-US"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21050" y="932170"/>
            <a:ext cx="5399150" cy="577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0"/>
            <a:ext cx="10515599" cy="1325562"/>
          </a:xfrm>
        </p:spPr>
        <p:txBody>
          <a:bodyPr/>
          <a:lstStyle/>
          <a:p>
            <a:pPr algn="ctr"/>
            <a:r>
              <a:rPr lang="en-US" sz="7200" b="1" dirty="0" smtClean="0">
                <a:solidFill>
                  <a:srgbClr val="FF0000"/>
                </a:solidFill>
              </a:rPr>
              <a:t>CHẨN ĐOÁN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4495800"/>
            <a:ext cx="10515599" cy="4351336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10668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5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Chẩn</a:t>
            </a:r>
            <a:r>
              <a:rPr lang="en-US" sz="5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5400" b="1" i="0" u="none" strike="noStrike" cap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đoán</a:t>
            </a:r>
            <a:r>
              <a:rPr lang="en-US" sz="54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5400" b="1" i="0" u="none" strike="noStrike" cap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xác</a:t>
            </a:r>
            <a:r>
              <a:rPr lang="en-US" sz="54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5400" b="1" i="0" u="none" strike="noStrike" cap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định</a:t>
            </a:r>
            <a:endParaRPr lang="en-US" sz="5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idx="1"/>
          </p:nvPr>
        </p:nvSpPr>
        <p:spPr>
          <a:xfrm>
            <a:off x="1905000" y="17526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 b="1" i="1" u="sng" dirty="0" err="1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Dựa</a:t>
            </a:r>
            <a:r>
              <a:rPr lang="en-US" sz="3600" b="1" i="1" u="sng" dirty="0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3600" b="1" i="1" u="sng" dirty="0" err="1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vào</a:t>
            </a:r>
            <a:r>
              <a:rPr lang="en-US" sz="36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sz="36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36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6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thăm</a:t>
            </a:r>
            <a:r>
              <a:rPr lang="en-US" sz="36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khám</a:t>
            </a:r>
            <a:r>
              <a:rPr lang="en-US" sz="36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lâm</a:t>
            </a:r>
            <a:r>
              <a:rPr lang="en-US" sz="36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sàng</a:t>
            </a:r>
            <a:endParaRPr lang="en-US" sz="3600" b="1" i="1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Tuổi</a:t>
            </a:r>
            <a:r>
              <a:rPr lang="en-US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: </a:t>
            </a:r>
            <a:r>
              <a:rPr lang="en-US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thường</a:t>
            </a:r>
            <a:r>
              <a:rPr lang="en-US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&lt;2 </a:t>
            </a:r>
            <a:r>
              <a:rPr lang="en-US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tuổi</a:t>
            </a:r>
            <a:endParaRPr lang="en-US" b="0" i="0" u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Tiền</a:t>
            </a:r>
            <a:r>
              <a:rPr lang="en-US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sử</a:t>
            </a:r>
            <a:r>
              <a:rPr lang="en-US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phơi</a:t>
            </a:r>
            <a:r>
              <a:rPr lang="en-US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nhiễm</a:t>
            </a:r>
            <a:r>
              <a:rPr lang="en-US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virus </a:t>
            </a:r>
            <a:r>
              <a:rPr lang="en-US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hoặc</a:t>
            </a:r>
            <a:r>
              <a:rPr lang="en-US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có</a:t>
            </a:r>
            <a:r>
              <a:rPr lang="en-US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dịch</a:t>
            </a:r>
            <a:r>
              <a:rPr lang="en-US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ở </a:t>
            </a:r>
            <a:r>
              <a:rPr lang="en-US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cộng</a:t>
            </a:r>
            <a:r>
              <a:rPr lang="en-US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đồng</a:t>
            </a:r>
            <a:endParaRPr lang="en-US" b="0" i="0" u="none" dirty="0" smtClean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rầm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ho,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mũi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khò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khè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lâm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test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chẩn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RSV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800" b="0" i="0" u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0668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Chẩn</a:t>
            </a:r>
            <a:r>
              <a:rPr lang="en-US" sz="44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đoán</a:t>
            </a:r>
            <a:r>
              <a:rPr lang="en-US" sz="44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phân</a:t>
            </a:r>
            <a:r>
              <a:rPr lang="en-US" sz="44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biệt</a:t>
            </a:r>
            <a:endParaRPr lang="en-US" sz="4400" b="1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idx="1"/>
          </p:nvPr>
        </p:nvSpPr>
        <p:spPr>
          <a:xfrm>
            <a:off x="2133600" y="18288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Cơn</a:t>
            </a:r>
            <a:r>
              <a:rPr lang="en-US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hen </a:t>
            </a:r>
            <a:r>
              <a:rPr lang="en-US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cấp</a:t>
            </a:r>
            <a:endParaRPr lang="en-US" b="0" i="0" u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Viêm</a:t>
            </a:r>
            <a:r>
              <a:rPr lang="en-US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phế</a:t>
            </a:r>
            <a:r>
              <a:rPr lang="en-US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quản</a:t>
            </a:r>
            <a:r>
              <a:rPr lang="en-US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phổi</a:t>
            </a:r>
            <a:endParaRPr lang="en-US" b="0" i="0" u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indent="-22860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thở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indent="-22860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phổi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Bất</a:t>
            </a:r>
            <a:r>
              <a:rPr lang="en-US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thường</a:t>
            </a:r>
            <a:r>
              <a:rPr lang="en-US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đường</a:t>
            </a:r>
            <a:r>
              <a:rPr lang="en-US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thở</a:t>
            </a:r>
            <a:r>
              <a:rPr lang="en-US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: sling </a:t>
            </a:r>
            <a:r>
              <a:rPr lang="en-US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động</a:t>
            </a:r>
            <a:r>
              <a:rPr lang="en-US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mạch</a:t>
            </a:r>
            <a:r>
              <a:rPr lang="en-US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phổi</a:t>
            </a:r>
            <a:r>
              <a:rPr lang="en-US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, </a:t>
            </a:r>
            <a:r>
              <a:rPr lang="en-US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hẹp</a:t>
            </a:r>
            <a:r>
              <a:rPr lang="en-US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khí</a:t>
            </a:r>
            <a:r>
              <a:rPr lang="en-US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quản</a:t>
            </a:r>
            <a:endParaRPr lang="en-US" sz="2800" b="0" i="0" u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09800"/>
            <a:ext cx="10515599" cy="13255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THỂ LÂM SÀNG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43000" y="5638800"/>
            <a:ext cx="10515599" cy="4351336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10972800" cy="1143000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0070C0"/>
                </a:solidFill>
              </a:rPr>
              <a:t>Viêm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tiểu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phế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quản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thể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nặng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9296399" cy="4351336"/>
          </a:xfrm>
        </p:spPr>
        <p:txBody>
          <a:bodyPr/>
          <a:lstStyle/>
          <a:p>
            <a:r>
              <a:rPr lang="en-US" sz="3000" dirty="0" smtClean="0"/>
              <a:t>Li </a:t>
            </a:r>
            <a:r>
              <a:rPr lang="en-US" sz="3000" dirty="0" err="1" smtClean="0"/>
              <a:t>bì</a:t>
            </a:r>
            <a:endParaRPr lang="en-US" sz="3000" dirty="0" smtClean="0"/>
          </a:p>
          <a:p>
            <a:r>
              <a:rPr lang="en-US" sz="3000" dirty="0" err="1" smtClean="0"/>
              <a:t>Sốt</a:t>
            </a:r>
            <a:r>
              <a:rPr lang="en-US" sz="3000" dirty="0" smtClean="0"/>
              <a:t> </a:t>
            </a:r>
            <a:r>
              <a:rPr lang="en-US" sz="3000" dirty="0" err="1" smtClean="0"/>
              <a:t>cao</a:t>
            </a:r>
            <a:endParaRPr lang="en-US" sz="3000" dirty="0" smtClean="0"/>
          </a:p>
          <a:p>
            <a:r>
              <a:rPr lang="en-US" sz="3000" dirty="0" err="1" smtClean="0"/>
              <a:t>Tình</a:t>
            </a:r>
            <a:r>
              <a:rPr lang="en-US" sz="3000" dirty="0" smtClean="0"/>
              <a:t> </a:t>
            </a:r>
            <a:r>
              <a:rPr lang="en-US" sz="3000" dirty="0" err="1" smtClean="0"/>
              <a:t>trạng</a:t>
            </a:r>
            <a:r>
              <a:rPr lang="en-US" sz="3000" dirty="0" smtClean="0"/>
              <a:t> </a:t>
            </a:r>
            <a:r>
              <a:rPr lang="en-US" sz="3000" dirty="0" err="1" smtClean="0"/>
              <a:t>nhiễm</a:t>
            </a:r>
            <a:r>
              <a:rPr lang="en-US" sz="3000" dirty="0" smtClean="0"/>
              <a:t> </a:t>
            </a:r>
            <a:r>
              <a:rPr lang="en-US" sz="3000" dirty="0" err="1" smtClean="0"/>
              <a:t>trùng</a:t>
            </a:r>
            <a:r>
              <a:rPr lang="en-US" sz="3000" dirty="0" smtClean="0"/>
              <a:t> </a:t>
            </a:r>
            <a:r>
              <a:rPr lang="en-US" sz="3000" dirty="0" err="1" smtClean="0"/>
              <a:t>nhiễm</a:t>
            </a:r>
            <a:r>
              <a:rPr lang="en-US" sz="3000" dirty="0" smtClean="0"/>
              <a:t> </a:t>
            </a:r>
            <a:r>
              <a:rPr lang="en-US" sz="3000" dirty="0" err="1" smtClean="0"/>
              <a:t>độc</a:t>
            </a:r>
            <a:r>
              <a:rPr lang="en-US" sz="3000" dirty="0" smtClean="0"/>
              <a:t>, </a:t>
            </a:r>
            <a:r>
              <a:rPr lang="en-US" sz="3000" dirty="0" err="1" smtClean="0"/>
              <a:t>da</a:t>
            </a:r>
            <a:r>
              <a:rPr lang="en-US" sz="3000" dirty="0" smtClean="0"/>
              <a:t> </a:t>
            </a:r>
            <a:r>
              <a:rPr lang="en-US" sz="3000" dirty="0" err="1" smtClean="0"/>
              <a:t>nhớp</a:t>
            </a:r>
            <a:r>
              <a:rPr lang="en-US" sz="3000" dirty="0" smtClean="0"/>
              <a:t> </a:t>
            </a:r>
            <a:r>
              <a:rPr lang="en-US" sz="3000" dirty="0" err="1" smtClean="0"/>
              <a:t>lạnh</a:t>
            </a:r>
            <a:endParaRPr lang="en-US" sz="3000" dirty="0" smtClean="0"/>
          </a:p>
          <a:p>
            <a:r>
              <a:rPr lang="en-US" sz="3000" dirty="0" err="1" smtClean="0"/>
              <a:t>Không</a:t>
            </a:r>
            <a:r>
              <a:rPr lang="en-US" sz="3000" dirty="0" smtClean="0"/>
              <a:t> </a:t>
            </a:r>
            <a:r>
              <a:rPr lang="en-US" sz="3000" dirty="0" err="1" smtClean="0"/>
              <a:t>ăn</a:t>
            </a:r>
            <a:r>
              <a:rPr lang="en-US" sz="3000" dirty="0" smtClean="0"/>
              <a:t>, </a:t>
            </a:r>
            <a:r>
              <a:rPr lang="en-US" sz="3000" dirty="0" err="1" smtClean="0"/>
              <a:t>uống</a:t>
            </a:r>
            <a:r>
              <a:rPr lang="en-US" sz="3000" dirty="0" smtClean="0"/>
              <a:t> </a:t>
            </a:r>
            <a:r>
              <a:rPr lang="en-US" sz="3000" dirty="0" err="1" smtClean="0"/>
              <a:t>được</a:t>
            </a:r>
            <a:r>
              <a:rPr lang="en-US" sz="3000" dirty="0" smtClean="0"/>
              <a:t> </a:t>
            </a:r>
            <a:r>
              <a:rPr lang="en-US" sz="3000" dirty="0" err="1" smtClean="0"/>
              <a:t>bất</a:t>
            </a:r>
            <a:r>
              <a:rPr lang="en-US" sz="3000" dirty="0" smtClean="0"/>
              <a:t> </a:t>
            </a:r>
            <a:r>
              <a:rPr lang="en-US" sz="3000" dirty="0" err="1" smtClean="0"/>
              <a:t>cứ</a:t>
            </a:r>
            <a:r>
              <a:rPr lang="en-US" sz="3000" dirty="0" smtClean="0"/>
              <a:t> </a:t>
            </a:r>
            <a:r>
              <a:rPr lang="en-US" sz="3000" dirty="0" err="1" smtClean="0"/>
              <a:t>thứ</a:t>
            </a:r>
            <a:r>
              <a:rPr lang="en-US" sz="3000" dirty="0" smtClean="0"/>
              <a:t> </a:t>
            </a:r>
            <a:r>
              <a:rPr lang="en-US" sz="3000" dirty="0" err="1" smtClean="0"/>
              <a:t>gì</a:t>
            </a:r>
            <a:endParaRPr lang="en-US" sz="3000" dirty="0" smtClean="0"/>
          </a:p>
          <a:p>
            <a:r>
              <a:rPr lang="en-US" sz="3000" dirty="0" err="1" smtClean="0"/>
              <a:t>Suy</a:t>
            </a:r>
            <a:r>
              <a:rPr lang="en-US" sz="3000" dirty="0" smtClean="0"/>
              <a:t> </a:t>
            </a:r>
            <a:r>
              <a:rPr lang="en-US" sz="3000" dirty="0" err="1" smtClean="0"/>
              <a:t>hô</a:t>
            </a:r>
            <a:r>
              <a:rPr lang="en-US" sz="3000" dirty="0" smtClean="0"/>
              <a:t> </a:t>
            </a:r>
            <a:r>
              <a:rPr lang="en-US" sz="3000" dirty="0" err="1" smtClean="0"/>
              <a:t>hấp</a:t>
            </a:r>
            <a:r>
              <a:rPr lang="en-US" sz="3000" dirty="0" smtClean="0"/>
              <a:t> </a:t>
            </a:r>
            <a:r>
              <a:rPr lang="en-US" sz="3000" dirty="0" err="1" smtClean="0"/>
              <a:t>nặng</a:t>
            </a:r>
            <a:r>
              <a:rPr lang="en-US" sz="3000" dirty="0" smtClean="0"/>
              <a:t>: </a:t>
            </a:r>
            <a:r>
              <a:rPr lang="en-US" sz="3000" dirty="0" err="1" smtClean="0"/>
              <a:t>nhịp</a:t>
            </a:r>
            <a:r>
              <a:rPr lang="en-US" sz="3000" dirty="0" smtClean="0"/>
              <a:t> </a:t>
            </a:r>
            <a:r>
              <a:rPr lang="en-US" sz="3000" dirty="0" err="1" smtClean="0"/>
              <a:t>thở</a:t>
            </a:r>
            <a:r>
              <a:rPr lang="en-US" sz="3000" dirty="0" smtClean="0"/>
              <a:t> &gt; 70l/</a:t>
            </a:r>
            <a:r>
              <a:rPr lang="en-US" sz="3000" dirty="0" err="1" smtClean="0"/>
              <a:t>phút</a:t>
            </a:r>
            <a:r>
              <a:rPr lang="en-US" sz="3000" dirty="0" smtClean="0"/>
              <a:t>, </a:t>
            </a:r>
            <a:r>
              <a:rPr lang="en-US" sz="3000" dirty="0" err="1" smtClean="0"/>
              <a:t>cơn</a:t>
            </a:r>
            <a:r>
              <a:rPr lang="en-US" sz="3000" dirty="0" smtClean="0"/>
              <a:t> </a:t>
            </a:r>
            <a:r>
              <a:rPr lang="en-US" sz="3000" dirty="0" err="1" smtClean="0"/>
              <a:t>ngừng</a:t>
            </a:r>
            <a:r>
              <a:rPr lang="en-US" sz="3000" dirty="0" smtClean="0"/>
              <a:t> </a:t>
            </a:r>
            <a:r>
              <a:rPr lang="en-US" sz="3000" dirty="0" err="1" smtClean="0"/>
              <a:t>thở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rgbClr val="FF0000"/>
                </a:solidFill>
              </a:rPr>
              <a:t>spO2 &lt; 95% </a:t>
            </a:r>
            <a:r>
              <a:rPr lang="en-US" sz="3000" dirty="0" smtClean="0"/>
              <a:t>(</a:t>
            </a:r>
            <a:r>
              <a:rPr lang="en-US" sz="3000" dirty="0" err="1" smtClean="0"/>
              <a:t>có</a:t>
            </a:r>
            <a:r>
              <a:rPr lang="en-US" sz="3000" dirty="0" smtClean="0"/>
              <a:t> </a:t>
            </a:r>
            <a:r>
              <a:rPr lang="en-US" sz="3000" dirty="0" err="1" smtClean="0"/>
              <a:t>oxi</a:t>
            </a:r>
            <a:r>
              <a:rPr lang="en-US" sz="3000" dirty="0" smtClean="0"/>
              <a:t>)</a:t>
            </a:r>
          </a:p>
          <a:p>
            <a:r>
              <a:rPr lang="en-US" sz="3000" dirty="0" err="1" smtClean="0"/>
              <a:t>Xquang</a:t>
            </a:r>
            <a:r>
              <a:rPr lang="en-US" sz="3000" dirty="0" smtClean="0"/>
              <a:t>: </a:t>
            </a:r>
            <a:r>
              <a:rPr lang="en-US" sz="3000" dirty="0" err="1" smtClean="0"/>
              <a:t>xẹp</a:t>
            </a:r>
            <a:r>
              <a:rPr lang="en-US" sz="3000" dirty="0" smtClean="0"/>
              <a:t> </a:t>
            </a:r>
            <a:r>
              <a:rPr lang="en-US" sz="3000" dirty="0" err="1" smtClean="0"/>
              <a:t>phổi</a:t>
            </a:r>
            <a:endParaRPr lang="en-US" sz="3000" dirty="0" smtClean="0"/>
          </a:p>
          <a:p>
            <a:r>
              <a:rPr lang="en-US" sz="3000" dirty="0" err="1" smtClean="0"/>
              <a:t>Khí</a:t>
            </a:r>
            <a:r>
              <a:rPr lang="en-US" sz="3000" dirty="0" smtClean="0"/>
              <a:t> </a:t>
            </a:r>
            <a:r>
              <a:rPr lang="en-US" sz="3000" dirty="0" err="1" smtClean="0"/>
              <a:t>máu</a:t>
            </a:r>
            <a:r>
              <a:rPr lang="en-US" sz="3000" dirty="0" smtClean="0"/>
              <a:t>: </a:t>
            </a:r>
            <a:r>
              <a:rPr lang="en-US" sz="3000" dirty="0" err="1" smtClean="0"/>
              <a:t>toan</a:t>
            </a:r>
            <a:r>
              <a:rPr lang="en-US" sz="3000" dirty="0" smtClean="0"/>
              <a:t> </a:t>
            </a:r>
            <a:r>
              <a:rPr lang="en-US" sz="3000" dirty="0" err="1" smtClean="0"/>
              <a:t>hô</a:t>
            </a:r>
            <a:r>
              <a:rPr lang="en-US" sz="3000" dirty="0" smtClean="0"/>
              <a:t> </a:t>
            </a:r>
            <a:r>
              <a:rPr lang="en-US" sz="3000" dirty="0" err="1" smtClean="0"/>
              <a:t>hấp</a:t>
            </a:r>
            <a:endParaRPr lang="en-US" sz="3000" dirty="0" smtClean="0"/>
          </a:p>
          <a:p>
            <a:r>
              <a:rPr lang="en-US" sz="3000" dirty="0" err="1" smtClean="0"/>
              <a:t>Cần</a:t>
            </a:r>
            <a:r>
              <a:rPr lang="en-US" sz="3000" dirty="0" smtClean="0"/>
              <a:t> </a:t>
            </a:r>
            <a:r>
              <a:rPr lang="en-US" sz="3000" dirty="0" err="1" smtClean="0"/>
              <a:t>điều</a:t>
            </a:r>
            <a:r>
              <a:rPr lang="en-US" sz="3000" dirty="0" smtClean="0"/>
              <a:t> </a:t>
            </a:r>
            <a:r>
              <a:rPr lang="en-US" sz="3000" dirty="0" err="1" smtClean="0"/>
              <a:t>trị</a:t>
            </a:r>
            <a:r>
              <a:rPr lang="en-US" sz="3000" dirty="0" smtClean="0"/>
              <a:t> </a:t>
            </a:r>
            <a:r>
              <a:rPr lang="en-US" sz="3000" b="1" dirty="0" err="1" smtClean="0">
                <a:solidFill>
                  <a:srgbClr val="FF0000"/>
                </a:solidFill>
              </a:rPr>
              <a:t>cấp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</a:rPr>
              <a:t>cứu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r>
              <a:rPr lang="en-US" sz="3000" dirty="0" err="1" smtClean="0"/>
              <a:t>tại</a:t>
            </a:r>
            <a:r>
              <a:rPr lang="en-US" sz="3000" dirty="0" smtClean="0"/>
              <a:t> </a:t>
            </a:r>
            <a:r>
              <a:rPr lang="en-US" sz="3000" dirty="0" err="1" smtClean="0"/>
              <a:t>bệnh</a:t>
            </a:r>
            <a:r>
              <a:rPr lang="en-US" sz="3000" dirty="0" smtClean="0"/>
              <a:t> </a:t>
            </a:r>
            <a:r>
              <a:rPr lang="en-US" sz="3000" dirty="0" err="1" smtClean="0"/>
              <a:t>viện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      </a:t>
            </a:r>
            <a:r>
              <a:rPr lang="en-US" dirty="0" err="1" smtClean="0">
                <a:solidFill>
                  <a:srgbClr val="0070C0"/>
                </a:solidFill>
              </a:rPr>
              <a:t>Viêm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tiểu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phế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quản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thể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trung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bình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86000" y="1600201"/>
            <a:ext cx="9296400" cy="4525963"/>
          </a:xfrm>
        </p:spPr>
        <p:txBody>
          <a:bodyPr/>
          <a:lstStyle/>
          <a:p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Bú</a:t>
            </a:r>
            <a:r>
              <a:rPr lang="en-US" dirty="0" smtClean="0"/>
              <a:t> </a:t>
            </a:r>
            <a:r>
              <a:rPr lang="en-US" dirty="0" err="1" smtClean="0"/>
              <a:t>kém</a:t>
            </a:r>
            <a:endParaRPr lang="en-US" dirty="0" smtClean="0"/>
          </a:p>
          <a:p>
            <a:r>
              <a:rPr lang="en-US" dirty="0" err="1" smtClean="0"/>
              <a:t>Sốt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1</a:t>
            </a:r>
          </a:p>
          <a:p>
            <a:r>
              <a:rPr lang="en-US" dirty="0" smtClean="0"/>
              <a:t>Spo2&gt; 95% 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oxi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Viêm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tiểu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phế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quản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thể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nhẹ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09800" y="1600201"/>
            <a:ext cx="9372600" cy="4525963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Chiếm</a:t>
            </a:r>
            <a:r>
              <a:rPr lang="en-US" b="1" dirty="0" smtClean="0">
                <a:solidFill>
                  <a:srgbClr val="FF0000"/>
                </a:solidFill>
              </a:rPr>
              <a:t> 50%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bú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r>
              <a:rPr lang="en-US" dirty="0" err="1" smtClean="0"/>
              <a:t>Sốt</a:t>
            </a:r>
            <a:r>
              <a:rPr lang="en-US" dirty="0" smtClean="0"/>
              <a:t> </a:t>
            </a:r>
            <a:r>
              <a:rPr lang="en-US" dirty="0" err="1" smtClean="0"/>
              <a:t>nhẹ</a:t>
            </a:r>
            <a:r>
              <a:rPr lang="en-US" dirty="0" smtClean="0"/>
              <a:t> &lt; 38.5oC</a:t>
            </a:r>
          </a:p>
          <a:p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oxi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en-US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Có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thể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điều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trị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tại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nhà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BIẾN CHỨNG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96012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phế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Xẹp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do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oxi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mẫn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phế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TIÊN LƯỢNG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057400" y="1600200"/>
            <a:ext cx="10134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000" dirty="0" err="1" smtClean="0"/>
              <a:t>Hầu</a:t>
            </a:r>
            <a:r>
              <a:rPr lang="en-US" sz="3000" dirty="0" smtClean="0"/>
              <a:t> </a:t>
            </a:r>
            <a:r>
              <a:rPr lang="en-US" sz="3000" dirty="0" err="1" smtClean="0"/>
              <a:t>hết</a:t>
            </a:r>
            <a:r>
              <a:rPr lang="en-US" sz="3000" dirty="0" smtClean="0"/>
              <a:t> ở </a:t>
            </a:r>
            <a:r>
              <a:rPr lang="en-US" sz="3000" dirty="0" err="1" smtClean="0"/>
              <a:t>thể</a:t>
            </a:r>
            <a:r>
              <a:rPr lang="en-US" sz="3000" dirty="0" smtClean="0"/>
              <a:t> </a:t>
            </a:r>
            <a:r>
              <a:rPr lang="en-US" sz="3000" dirty="0" err="1" smtClean="0"/>
              <a:t>nhẹ</a:t>
            </a:r>
            <a:r>
              <a:rPr lang="en-US" sz="3000" dirty="0" smtClean="0"/>
              <a:t>, </a:t>
            </a:r>
            <a:r>
              <a:rPr lang="en-US" sz="3000" dirty="0" err="1" smtClean="0"/>
              <a:t>tỷ</a:t>
            </a:r>
            <a:r>
              <a:rPr lang="en-US" sz="3000" dirty="0" smtClean="0"/>
              <a:t> </a:t>
            </a:r>
            <a:r>
              <a:rPr lang="en-US" sz="3000" dirty="0" err="1" smtClean="0"/>
              <a:t>lệ</a:t>
            </a:r>
            <a:r>
              <a:rPr lang="en-US" sz="3000" dirty="0" smtClean="0"/>
              <a:t> </a:t>
            </a:r>
            <a:r>
              <a:rPr lang="en-US" sz="3000" dirty="0" err="1" smtClean="0"/>
              <a:t>khỏi</a:t>
            </a:r>
            <a:r>
              <a:rPr lang="en-US" sz="3000" dirty="0" smtClean="0"/>
              <a:t> </a:t>
            </a:r>
            <a:r>
              <a:rPr lang="en-US" sz="3000" dirty="0" err="1" smtClean="0"/>
              <a:t>bệnh</a:t>
            </a:r>
            <a:r>
              <a:rPr lang="en-US" sz="3000" dirty="0" smtClean="0"/>
              <a:t> </a:t>
            </a:r>
            <a:r>
              <a:rPr lang="en-US" sz="3000" dirty="0" err="1" smtClean="0"/>
              <a:t>cao</a:t>
            </a:r>
            <a:endParaRPr lang="en-US" sz="3000" dirty="0" smtClean="0"/>
          </a:p>
          <a:p>
            <a:pPr>
              <a:lnSpc>
                <a:spcPct val="150000"/>
              </a:lnSpc>
            </a:pPr>
            <a:r>
              <a:rPr lang="en-US" sz="3000" dirty="0" err="1" smtClean="0"/>
              <a:t>Tỷ</a:t>
            </a:r>
            <a:r>
              <a:rPr lang="en-US" sz="3000" dirty="0" smtClean="0"/>
              <a:t> </a:t>
            </a:r>
            <a:r>
              <a:rPr lang="en-US" sz="3000" dirty="0" err="1" smtClean="0"/>
              <a:t>lệ</a:t>
            </a:r>
            <a:r>
              <a:rPr lang="en-US" sz="3000" dirty="0" smtClean="0"/>
              <a:t> </a:t>
            </a:r>
            <a:r>
              <a:rPr lang="en-US" sz="3000" dirty="0" err="1" smtClean="0"/>
              <a:t>tử</a:t>
            </a:r>
            <a:r>
              <a:rPr lang="en-US" sz="3000" dirty="0" smtClean="0"/>
              <a:t> </a:t>
            </a:r>
            <a:r>
              <a:rPr lang="en-US" sz="3000" dirty="0" err="1" smtClean="0"/>
              <a:t>vong</a:t>
            </a:r>
            <a:r>
              <a:rPr lang="en-US" sz="3000" dirty="0" smtClean="0"/>
              <a:t> </a:t>
            </a:r>
            <a:r>
              <a:rPr lang="en-US" sz="3000" b="1" dirty="0" smtClean="0">
                <a:solidFill>
                  <a:srgbClr val="FF0000"/>
                </a:solidFill>
              </a:rPr>
              <a:t>1-2%</a:t>
            </a:r>
          </a:p>
          <a:p>
            <a:pPr>
              <a:lnSpc>
                <a:spcPct val="150000"/>
              </a:lnSpc>
            </a:pPr>
            <a:r>
              <a:rPr lang="en-US" sz="3000" dirty="0" err="1" smtClean="0"/>
              <a:t>Nếu</a:t>
            </a:r>
            <a:r>
              <a:rPr lang="en-US" sz="3000" dirty="0" smtClean="0"/>
              <a:t> </a:t>
            </a:r>
            <a:r>
              <a:rPr lang="en-US" sz="3000" dirty="0" err="1" smtClean="0"/>
              <a:t>trẻ</a:t>
            </a:r>
            <a:r>
              <a:rPr lang="en-US" sz="3000" dirty="0" smtClean="0"/>
              <a:t> </a:t>
            </a:r>
            <a:r>
              <a:rPr lang="en-US" sz="3000" dirty="0" err="1" smtClean="0"/>
              <a:t>có</a:t>
            </a:r>
            <a:r>
              <a:rPr lang="en-US" sz="3000" dirty="0" smtClean="0"/>
              <a:t> </a:t>
            </a:r>
            <a:r>
              <a:rPr lang="en-US" sz="3000" dirty="0" err="1" smtClean="0"/>
              <a:t>bệnh</a:t>
            </a:r>
            <a:r>
              <a:rPr lang="en-US" sz="3000" dirty="0" smtClean="0"/>
              <a:t> </a:t>
            </a:r>
            <a:r>
              <a:rPr lang="en-US" sz="3000" dirty="0" err="1" smtClean="0"/>
              <a:t>tim</a:t>
            </a:r>
            <a:r>
              <a:rPr lang="en-US" sz="3000" dirty="0" smtClean="0"/>
              <a:t> </a:t>
            </a:r>
            <a:r>
              <a:rPr lang="en-US" sz="3000" dirty="0" err="1" smtClean="0"/>
              <a:t>hoặc</a:t>
            </a:r>
            <a:r>
              <a:rPr lang="en-US" sz="3000" dirty="0" smtClean="0"/>
              <a:t> </a:t>
            </a:r>
            <a:r>
              <a:rPr lang="en-US" sz="3000" dirty="0" err="1" smtClean="0"/>
              <a:t>phổi</a:t>
            </a:r>
            <a:r>
              <a:rPr lang="en-US" sz="3000" dirty="0" smtClean="0"/>
              <a:t> </a:t>
            </a:r>
            <a:r>
              <a:rPr lang="en-US" sz="3000" dirty="0" err="1" smtClean="0"/>
              <a:t>tỷ</a:t>
            </a:r>
            <a:r>
              <a:rPr lang="en-US" sz="3000" dirty="0" smtClean="0"/>
              <a:t> </a:t>
            </a:r>
            <a:r>
              <a:rPr lang="en-US" sz="3000" dirty="0" err="1" smtClean="0"/>
              <a:t>lệ</a:t>
            </a:r>
            <a:r>
              <a:rPr lang="en-US" sz="3000" dirty="0" smtClean="0"/>
              <a:t> </a:t>
            </a:r>
            <a:r>
              <a:rPr lang="en-US" sz="3000" dirty="0" err="1" smtClean="0"/>
              <a:t>tử</a:t>
            </a:r>
            <a:r>
              <a:rPr lang="en-US" sz="3000" dirty="0" smtClean="0"/>
              <a:t> </a:t>
            </a:r>
            <a:r>
              <a:rPr lang="en-US" sz="3000" dirty="0" err="1" smtClean="0"/>
              <a:t>vong</a:t>
            </a:r>
            <a:r>
              <a:rPr lang="en-US" sz="3000" dirty="0" smtClean="0"/>
              <a:t> </a:t>
            </a:r>
            <a:r>
              <a:rPr lang="en-US" sz="3000" dirty="0" err="1" smtClean="0"/>
              <a:t>lên</a:t>
            </a:r>
            <a:r>
              <a:rPr lang="en-US" sz="3000" dirty="0" smtClean="0"/>
              <a:t> </a:t>
            </a:r>
            <a:r>
              <a:rPr lang="en-US" sz="3000" b="1" dirty="0" smtClean="0">
                <a:solidFill>
                  <a:srgbClr val="FF0000"/>
                </a:solidFill>
              </a:rPr>
              <a:t>3 – 4%</a:t>
            </a:r>
          </a:p>
          <a:p>
            <a:pPr>
              <a:lnSpc>
                <a:spcPct val="150000"/>
              </a:lnSpc>
            </a:pPr>
            <a:r>
              <a:rPr lang="en-US" sz="3000" dirty="0" err="1" smtClean="0"/>
              <a:t>Nếu</a:t>
            </a:r>
            <a:r>
              <a:rPr lang="en-US" sz="3000" dirty="0" smtClean="0"/>
              <a:t> </a:t>
            </a:r>
            <a:r>
              <a:rPr lang="en-US" sz="3000" dirty="0" err="1" smtClean="0"/>
              <a:t>trẻ</a:t>
            </a:r>
            <a:r>
              <a:rPr lang="en-US" sz="3000" dirty="0" smtClean="0"/>
              <a:t> </a:t>
            </a:r>
            <a:r>
              <a:rPr lang="en-US" sz="3000" dirty="0" err="1" smtClean="0"/>
              <a:t>có</a:t>
            </a:r>
            <a:r>
              <a:rPr lang="en-US" sz="3000" dirty="0" smtClean="0"/>
              <a:t> </a:t>
            </a:r>
            <a:r>
              <a:rPr lang="en-US" sz="3000" dirty="0" err="1" smtClean="0"/>
              <a:t>tình</a:t>
            </a:r>
            <a:r>
              <a:rPr lang="en-US" sz="3000" dirty="0" smtClean="0"/>
              <a:t> </a:t>
            </a:r>
            <a:r>
              <a:rPr lang="en-US" sz="3000" dirty="0" err="1" smtClean="0"/>
              <a:t>trạng</a:t>
            </a:r>
            <a:r>
              <a:rPr lang="en-US" sz="3000" dirty="0" smtClean="0"/>
              <a:t> </a:t>
            </a:r>
            <a:r>
              <a:rPr lang="en-US" sz="3000" dirty="0" err="1" smtClean="0"/>
              <a:t>suy</a:t>
            </a:r>
            <a:r>
              <a:rPr lang="en-US" sz="3000" dirty="0" smtClean="0"/>
              <a:t> </a:t>
            </a:r>
            <a:r>
              <a:rPr lang="en-US" sz="3000" dirty="0" err="1" smtClean="0"/>
              <a:t>giảm</a:t>
            </a:r>
            <a:r>
              <a:rPr lang="en-US" sz="3000" dirty="0" smtClean="0"/>
              <a:t> </a:t>
            </a:r>
            <a:r>
              <a:rPr lang="en-US" sz="3000" dirty="0" err="1" smtClean="0"/>
              <a:t>miễn</a:t>
            </a:r>
            <a:r>
              <a:rPr lang="en-US" sz="3000" dirty="0" smtClean="0"/>
              <a:t> </a:t>
            </a:r>
            <a:r>
              <a:rPr lang="en-US" sz="3000" dirty="0" err="1" smtClean="0"/>
              <a:t>dịch</a:t>
            </a:r>
            <a:r>
              <a:rPr lang="en-US" sz="3000" dirty="0" smtClean="0"/>
              <a:t>: </a:t>
            </a:r>
            <a:r>
              <a:rPr lang="en-US" sz="3000" dirty="0" err="1" smtClean="0"/>
              <a:t>tỷ</a:t>
            </a:r>
            <a:r>
              <a:rPr lang="en-US" sz="3000" dirty="0" smtClean="0"/>
              <a:t> </a:t>
            </a:r>
            <a:r>
              <a:rPr lang="en-US" sz="3000" dirty="0" err="1" smtClean="0"/>
              <a:t>lệ</a:t>
            </a:r>
            <a:r>
              <a:rPr lang="en-US" sz="3000" dirty="0" smtClean="0"/>
              <a:t> </a:t>
            </a:r>
            <a:r>
              <a:rPr lang="en-US" sz="3000" dirty="0" err="1" smtClean="0"/>
              <a:t>tử</a:t>
            </a:r>
            <a:r>
              <a:rPr lang="en-US" sz="3000" dirty="0" smtClean="0"/>
              <a:t> </a:t>
            </a:r>
            <a:r>
              <a:rPr lang="en-US" sz="3000" dirty="0" err="1" smtClean="0"/>
              <a:t>vong</a:t>
            </a:r>
            <a:r>
              <a:rPr lang="en-US" sz="3000" dirty="0" smtClean="0"/>
              <a:t> </a:t>
            </a:r>
            <a:r>
              <a:rPr lang="en-US" sz="3000" b="1" dirty="0" smtClean="0">
                <a:solidFill>
                  <a:srgbClr val="FF0000"/>
                </a:solidFill>
              </a:rPr>
              <a:t>20 – 67%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ĐẠI CƯƠNG</a:t>
            </a:r>
            <a:endParaRPr lang="en-US" sz="4400" b="1" i="0" u="none" strike="noStrike" cap="none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idx="1"/>
          </p:nvPr>
        </p:nvSpPr>
        <p:spPr>
          <a:xfrm>
            <a:off x="2133600" y="1600201"/>
            <a:ext cx="94488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tình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trạng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viêm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cấp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tiểu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phế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đường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dẫn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khí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đường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kính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&lt;2mm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nên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cảnh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khò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khè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thở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nhanh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suy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hô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hấp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Tổn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thương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viêm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gồm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tăng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xuất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tiết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dịch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nhày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hoại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tử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tế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bào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biểu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mô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phù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nề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thành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tiểu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phế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Thường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gặp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nhất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lứa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tuổi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từ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lang="en-US" sz="2800" b="1" i="0" u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tháng</a:t>
            </a:r>
            <a:r>
              <a:rPr lang="en-US" sz="2800" b="1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đến</a:t>
            </a:r>
            <a:r>
              <a:rPr lang="en-US" sz="2800" b="1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2 </a:t>
            </a:r>
            <a:r>
              <a:rPr lang="en-US" sz="2800" b="1" i="0" u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tuổi</a:t>
            </a:r>
            <a:endParaRPr lang="en-US" sz="2800" b="1" i="0" u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Mức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độ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thể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gặp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từ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nhẹ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đến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suy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hô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hấp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cần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thở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máy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hoặc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thể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tử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vong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514600"/>
            <a:ext cx="10515599" cy="1325562"/>
          </a:xfrm>
        </p:spPr>
        <p:txBody>
          <a:bodyPr/>
          <a:lstStyle/>
          <a:p>
            <a:pPr algn="ctr"/>
            <a:r>
              <a:rPr lang="en-US" sz="7200" b="1" dirty="0" smtClean="0">
                <a:solidFill>
                  <a:srgbClr val="FF0000"/>
                </a:solidFill>
              </a:rPr>
              <a:t>ĐIỀU TRỊ</a:t>
            </a:r>
            <a:endParaRPr lang="en-US" sz="7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Nguyên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tắc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điều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trị</a:t>
            </a:r>
            <a:endParaRPr lang="en-US"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idx="1"/>
          </p:nvPr>
        </p:nvSpPr>
        <p:spPr>
          <a:xfrm>
            <a:off x="2209800" y="1295400"/>
            <a:ext cx="9220199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         </a:t>
            </a:r>
            <a:endParaRPr lang="en-US" sz="2800" b="1" i="0" u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Chống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suy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hô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hấp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Bù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nước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điện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giải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phòng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điều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mất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nước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Điều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nguyên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nhân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Điều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triệu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chứng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228600" algn="ctr">
              <a:buNone/>
            </a:pPr>
            <a:r>
              <a:rPr lang="en-US" b="1" i="1" u="sng" dirty="0" err="1" smtClean="0">
                <a:solidFill>
                  <a:srgbClr val="FF0000"/>
                </a:solidFill>
              </a:rPr>
              <a:t>Không</a:t>
            </a:r>
            <a:r>
              <a:rPr lang="en-US" b="1" i="1" u="sng" dirty="0" smtClean="0">
                <a:solidFill>
                  <a:srgbClr val="FF0000"/>
                </a:solidFill>
              </a:rPr>
              <a:t> </a:t>
            </a:r>
            <a:r>
              <a:rPr lang="en-US" b="1" i="1" u="sng" dirty="0" err="1" smtClean="0">
                <a:solidFill>
                  <a:srgbClr val="FF0000"/>
                </a:solidFill>
              </a:rPr>
              <a:t>có</a:t>
            </a:r>
            <a:r>
              <a:rPr lang="en-US" b="1" i="1" u="sng" dirty="0" smtClean="0">
                <a:solidFill>
                  <a:srgbClr val="FF0000"/>
                </a:solidFill>
              </a:rPr>
              <a:t> </a:t>
            </a:r>
            <a:r>
              <a:rPr lang="en-US" b="1" i="1" u="sng" dirty="0" err="1" smtClean="0">
                <a:solidFill>
                  <a:srgbClr val="FF0000"/>
                </a:solidFill>
              </a:rPr>
              <a:t>điều</a:t>
            </a:r>
            <a:r>
              <a:rPr lang="en-US" b="1" i="1" u="sng" dirty="0" smtClean="0">
                <a:solidFill>
                  <a:srgbClr val="FF0000"/>
                </a:solidFill>
              </a:rPr>
              <a:t> </a:t>
            </a:r>
            <a:r>
              <a:rPr lang="en-US" b="1" i="1" u="sng" dirty="0" err="1" smtClean="0">
                <a:solidFill>
                  <a:srgbClr val="FF0000"/>
                </a:solidFill>
              </a:rPr>
              <a:t>trị</a:t>
            </a:r>
            <a:r>
              <a:rPr lang="en-US" b="1" i="1" u="sng" dirty="0" smtClean="0">
                <a:solidFill>
                  <a:srgbClr val="FF0000"/>
                </a:solidFill>
              </a:rPr>
              <a:t> </a:t>
            </a:r>
            <a:r>
              <a:rPr lang="en-US" b="1" i="1" u="sng" dirty="0" err="1" smtClean="0">
                <a:solidFill>
                  <a:srgbClr val="FF0000"/>
                </a:solidFill>
              </a:rPr>
              <a:t>đặc</a:t>
            </a:r>
            <a:r>
              <a:rPr lang="en-US" b="1" i="1" u="sng" dirty="0" smtClean="0">
                <a:solidFill>
                  <a:srgbClr val="FF0000"/>
                </a:solidFill>
              </a:rPr>
              <a:t> </a:t>
            </a:r>
            <a:r>
              <a:rPr lang="en-US" b="1" i="1" u="sng" dirty="0" err="1" smtClean="0">
                <a:solidFill>
                  <a:srgbClr val="FF0000"/>
                </a:solidFill>
              </a:rPr>
              <a:t>hiệu</a:t>
            </a:r>
            <a:endParaRPr sz="2800" b="0" i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0070C0"/>
                </a:solidFill>
              </a:rPr>
              <a:t>Chống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suy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hô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hấp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828800" y="762000"/>
            <a:ext cx="10363200" cy="4351336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Oxy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VTPQ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oxy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ẩm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SpO2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95%.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oxy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gọng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mũi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mask,</a:t>
            </a:r>
          </a:p>
          <a:p>
            <a:pPr algn="just" eaLnBrk="1" hangingPunct="1">
              <a:lnSpc>
                <a:spcPct val="15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 descr="tải xuố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3962400"/>
            <a:ext cx="3549754" cy="23622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Cân</a:t>
            </a:r>
            <a:r>
              <a:rPr lang="en-US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bằng</a:t>
            </a:r>
            <a:r>
              <a:rPr lang="en-US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dịch</a:t>
            </a:r>
            <a:endParaRPr lang="en-US"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idx="1"/>
          </p:nvPr>
        </p:nvSpPr>
        <p:spPr>
          <a:xfrm>
            <a:off x="1981200" y="1600201"/>
            <a:ext cx="96012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đường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miệng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nếu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vẫn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dung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nạp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bú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mẹ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hoặc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đổ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thìa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hoặc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đặt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sonde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dạ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dày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nếu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khó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thở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Bù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nước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qua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khi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nhân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tình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trạng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mất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nước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/>
              <a:t>: </a:t>
            </a:r>
            <a:r>
              <a:rPr lang="en-US" sz="28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20ml/kg</a:t>
            </a:r>
            <a:endParaRPr lang="en-US" sz="2800" b="1" i="0" u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bù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dịch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quá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nhiều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hoặc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tốc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độ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quá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cao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thể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phù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phổi</a:t>
            </a:r>
            <a:endParaRPr lang="en-US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trẻ</a:t>
            </a:r>
            <a:r>
              <a:rPr lang="en-US" dirty="0" smtClean="0"/>
              <a:t>.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1537da1f72fc7c.im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4267200"/>
            <a:ext cx="38862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hi_dung_fkv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600200"/>
            <a:ext cx="3657600" cy="2438400"/>
          </a:xfrm>
          <a:prstGeom prst="rect">
            <a:avLst/>
          </a:prstGeom>
        </p:spPr>
      </p:pic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Thuốc</a:t>
            </a:r>
            <a:r>
              <a:rPr lang="en-US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giãn</a:t>
            </a:r>
            <a:r>
              <a:rPr lang="en-US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phế</a:t>
            </a:r>
            <a:r>
              <a:rPr lang="en-US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endParaRPr lang="en-US"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idx="1"/>
          </p:nvPr>
        </p:nvSpPr>
        <p:spPr>
          <a:xfrm>
            <a:off x="1904999" y="1524000"/>
            <a:ext cx="7620001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Thường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không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được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khuyến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cáo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cũng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như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không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tác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dụng</a:t>
            </a:r>
            <a:endParaRPr lang="en-US" sz="2800" b="0" i="0" u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Thường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chỉ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đáp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ứng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với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những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bệnh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nhân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khò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khè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nặng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,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cơ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địa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dị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ứng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hoặc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tiền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sử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dị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ứng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hoặc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hen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Khuyến</a:t>
            </a:r>
            <a:r>
              <a:rPr lang="en-US" sz="2800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Salbutamol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: </a:t>
            </a:r>
            <a:r>
              <a:rPr lang="en-US" sz="2800" b="1" i="0" u="none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0.1-0.15mg/kg/</a:t>
            </a:r>
            <a:r>
              <a:rPr lang="en-US" sz="2800" b="1" i="0" u="none" dirty="0" err="1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lần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,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tối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đa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5mg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Ở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trẻ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trên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4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tháng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,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nếu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trẻ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đáp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ứng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➔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dùng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tiếp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.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Nếu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không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tác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dụng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➔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ngừng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sử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dụng</a:t>
            </a:r>
            <a:endParaRPr lang="en-US" sz="2800" b="0" i="0" u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0" y="6356350"/>
            <a:ext cx="121920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Ralston, Shawn L., Allan S. Lieberthal, H. Cody Meissner, et al. "Clinical Practice Guideline: The Diagnosis, Management, and Prevention of Bronchiolitis." </a:t>
            </a:r>
            <a:r>
              <a:rPr lang="en-US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Pediatrics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134, no. 5 (2014): e1474-e1502.</a:t>
            </a:r>
          </a:p>
        </p:txBody>
      </p:sp>
      <p:pic>
        <p:nvPicPr>
          <p:cNvPr id="5" name="Picture 4" descr="1999073190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4343400"/>
            <a:ext cx="2362200" cy="1841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Corticosteroids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idx="1"/>
          </p:nvPr>
        </p:nvSpPr>
        <p:spPr>
          <a:xfrm>
            <a:off x="1981200" y="1600201"/>
            <a:ext cx="96012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khuyến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cáo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trên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tiền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sử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khỏe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mạnh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đợt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đầu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tiên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với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biểu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hiện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mức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độ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nhẹ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hoặc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vừa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thể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ích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ở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những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nhân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phổi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mạn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hoặc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tiền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sử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khò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khè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tái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phát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thể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dùng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Prednisone,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prednisolone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dexamethasone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đường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uống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601662" y="6356350"/>
            <a:ext cx="1140301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Ralston, Shawn L., Allan S. Lieberthal, H. Cody Meissner, et al. "Clinical Practice Guideline: The Diagnosis, Management, and Prevention of Bronchiolitis." </a:t>
            </a:r>
            <a:r>
              <a:rPr lang="en-US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Pediatrics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134, no. 5 (2014): e1474-e1502</a:t>
            </a: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198904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0"/>
            <a:ext cx="3657600" cy="2743200"/>
          </a:xfrm>
          <a:prstGeom prst="rect">
            <a:avLst/>
          </a:prstGeom>
        </p:spPr>
      </p:pic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Khí</a:t>
            </a:r>
            <a:r>
              <a:rPr lang="en-US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dung corticosteroids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idx="1"/>
          </p:nvPr>
        </p:nvSpPr>
        <p:spPr>
          <a:xfrm>
            <a:off x="1676401" y="1828800"/>
            <a:ext cx="10515599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tác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giảm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triệu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chứng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nhanh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chóng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phòng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ngừa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cũng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như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giảm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thời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gian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nằm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viện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thể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tác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ở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phổi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mạn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Khí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dung corticoid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tác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giảm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khò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khè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VTPQ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nghiên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cứu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trên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374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bị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VTPQ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thấy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thấy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tác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sử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corticoid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đường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chỗ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dự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phòng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khò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khè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tái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nhập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viện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nhiên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nghiên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cứu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này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với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số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lượng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nhân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➔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chưa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khuyến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chính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thức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Cần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thêm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nghiên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cứu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khác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0" y="6356350"/>
            <a:ext cx="121920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Blom, D. J., M. Ermers, L. Bont, et al. "Withdrawn: Inhaled Corticosteroids During Acute Bronchiolitis in the Prevention of Post-Bronchiolitic Wheezing." </a:t>
            </a:r>
            <a:r>
              <a:rPr lang="en-US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Cochrane Database Syst Rev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no. 1 (2011)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Khí</a:t>
            </a:r>
            <a:r>
              <a:rPr lang="en-US" sz="44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dung </a:t>
            </a:r>
            <a:r>
              <a:rPr lang="en-US" sz="4400" b="1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nước</a:t>
            </a:r>
            <a:r>
              <a:rPr lang="en-US" sz="44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muối</a:t>
            </a:r>
            <a:r>
              <a:rPr lang="en-US" sz="44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ưu</a:t>
            </a:r>
            <a:r>
              <a:rPr lang="en-US" sz="44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trương</a:t>
            </a:r>
            <a:r>
              <a:rPr lang="en-US" sz="44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3-5%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idx="1"/>
          </p:nvPr>
        </p:nvSpPr>
        <p:spPr>
          <a:xfrm>
            <a:off x="1828800" y="1600201"/>
            <a:ext cx="9753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AAP-2014</a:t>
            </a:r>
          </a:p>
          <a:p>
            <a:pPr marL="228600" marR="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một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số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nghiên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cứu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tác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việc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giảm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thời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gian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nằm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giảm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nguy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cơ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nhập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ở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điều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ngoại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trú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  <a:p>
            <a:pPr marL="228600" marR="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tác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phụ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rõ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ràng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báo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cáo</a:t>
            </a:r>
            <a:endParaRPr lang="en-US" sz="2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➔ </a:t>
            </a:r>
            <a:r>
              <a:rPr lang="en-US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một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phương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pháp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toàn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hiệu</a:t>
            </a:r>
            <a:r>
              <a:rPr lang="en-US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với</a:t>
            </a:r>
            <a:r>
              <a:rPr lang="en-US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bị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viêm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tiểu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phế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endParaRPr lang="en-US" sz="26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Cách</a:t>
            </a:r>
            <a:r>
              <a:rPr lang="en-US" sz="2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</a:t>
            </a:r>
            <a:r>
              <a:rPr lang="en-US" sz="2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6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1ml </a:t>
            </a:r>
            <a:r>
              <a:rPr lang="en-US" sz="2600" b="1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NaCl</a:t>
            </a:r>
            <a:r>
              <a:rPr lang="en-US" sz="26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10% + 3ml </a:t>
            </a:r>
            <a:r>
              <a:rPr lang="en-US" sz="2600" b="1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nước</a:t>
            </a:r>
            <a:endParaRPr lang="en-US" sz="2600" b="1" i="0" u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Shape 291" descr="C:\Users\NhuongPT\Desktop\salin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676400"/>
            <a:ext cx="10006012" cy="162242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/>
        </p:nvSpPr>
        <p:spPr>
          <a:xfrm>
            <a:off x="0" y="6356350"/>
            <a:ext cx="121920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Baron, J. "Hypertonic Saline for the Treatment of Bronchiolitis in Infants and Young Children: A Critical Review of the Literature." </a:t>
            </a:r>
            <a:r>
              <a:rPr lang="en-US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Pediatr Pharmacol Ther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21, no. 1 (2016)</a:t>
            </a:r>
          </a:p>
        </p:txBody>
      </p:sp>
      <p:pic>
        <p:nvPicPr>
          <p:cNvPr id="6" name="Picture 5" descr="timthum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2226" y="0"/>
            <a:ext cx="2779774" cy="18287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Montelukast</a:t>
            </a:r>
            <a:r>
              <a:rPr lang="en-US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VTPQ do RSV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idx="1"/>
          </p:nvPr>
        </p:nvSpPr>
        <p:spPr>
          <a:xfrm>
            <a:off x="1676400" y="1600200"/>
            <a:ext cx="10515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Với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từng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bị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nhiễm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trùng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hô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hấp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dưới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RSV,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nguy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cơ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xuất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hiện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khò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khè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thường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xuyên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3.2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lần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khò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khè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thường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xuyên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4.3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lần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trước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tuổi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liên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đến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cơ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địa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dị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ứng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với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bị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 </a:t>
            </a:r>
            <a:r>
              <a:rPr lang="en-US" sz="2800" b="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Stein </a:t>
            </a:r>
            <a:r>
              <a:rPr lang="en-US" sz="2800" b="0" i="1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800" b="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1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r>
              <a:rPr lang="en-US" sz="2800" b="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1999, The Lancet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Cysteinyl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leukotrienes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tăng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sản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xuất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bởi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tế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bào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biểu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mô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đường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thở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đại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bào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ở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bị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khò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khè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nhiễm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RSV [</a:t>
            </a:r>
            <a:r>
              <a:rPr lang="en-US" sz="2800" b="0" i="1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Volovitz</a:t>
            </a:r>
            <a:r>
              <a:rPr lang="en-US" sz="2800" b="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1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800" b="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1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r>
              <a:rPr lang="en-US" sz="2800" b="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1988, Pediatric Res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Điều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montelukast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tác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giảm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khò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khè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nhiễm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RSV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ocephin6001PPS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3119384"/>
            <a:ext cx="3505200" cy="3738616"/>
          </a:xfrm>
          <a:prstGeom prst="rect">
            <a:avLst/>
          </a:prstGeom>
        </p:spPr>
      </p:pic>
      <p:pic>
        <p:nvPicPr>
          <p:cNvPr id="5" name="Picture 4" descr="17748855-Question-mark-Stock-Phot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512" y="2667000"/>
            <a:ext cx="3962400" cy="3962400"/>
          </a:xfrm>
          <a:prstGeom prst="rect">
            <a:avLst/>
          </a:prstGeom>
        </p:spPr>
      </p:pic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Kháng</a:t>
            </a:r>
            <a:r>
              <a:rPr lang="en-US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sinh</a:t>
            </a:r>
            <a:endParaRPr lang="en-US"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 txBox="1">
            <a:spLocks noGrp="1"/>
          </p:cNvSpPr>
          <p:nvPr>
            <p:ph idx="1"/>
          </p:nvPr>
        </p:nvSpPr>
        <p:spPr>
          <a:xfrm>
            <a:off x="2209800" y="1524000"/>
            <a:ext cx="9753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sử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thường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quy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viêm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tiểu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phế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thể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dùng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những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trường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hợp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bằng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chứng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đồng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nhiễm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khuẩn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Viêm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phổi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kèm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DỊCH TỄ HỌC</a:t>
            </a:r>
            <a:endParaRPr lang="en-US" sz="44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idx="1"/>
          </p:nvPr>
        </p:nvSpPr>
        <p:spPr>
          <a:xfrm>
            <a:off x="1981200" y="1600200"/>
            <a:ext cx="102108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Thường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gặp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ở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tuổi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dưới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tuổi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hay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gặp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nhất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từ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tháng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đến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tháng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Thường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gặp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vào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mùa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đông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xuân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Thường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gặp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hơn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nữ</a:t>
            </a:r>
            <a:endParaRPr lang="en-US" sz="2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Chiếm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đến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60%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viêm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đường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hô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hấp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dưới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trong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đầu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cuộc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đời</a:t>
            </a:r>
            <a:endParaRPr lang="en-US" sz="2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Nguyên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nhân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chính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dẫn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đến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tình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trạng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phải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nhập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ở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Thuốc</a:t>
            </a:r>
            <a:r>
              <a:rPr lang="en-US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kháng</a:t>
            </a:r>
            <a:r>
              <a:rPr lang="en-US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virus: </a:t>
            </a: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ribavarin</a:t>
            </a:r>
            <a:endParaRPr lang="en-US"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idx="1"/>
          </p:nvPr>
        </p:nvSpPr>
        <p:spPr>
          <a:xfrm>
            <a:off x="1905000" y="1600201"/>
            <a:ext cx="96774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khuyến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cáo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điều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thường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quy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hiệu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rõ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ràng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đắt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thể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ích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đối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với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chẩn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đoán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xác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định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RSV </a:t>
            </a:r>
            <a:r>
              <a:rPr lang="en-US" sz="2800" b="1" i="0" u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800" b="1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nguy</a:t>
            </a:r>
            <a:r>
              <a:rPr lang="en-US" sz="2800" b="1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cơ</a:t>
            </a:r>
            <a:r>
              <a:rPr lang="en-US" sz="2800" b="1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nặng</a:t>
            </a:r>
            <a:endParaRPr lang="en-US" sz="2800" b="1" i="0" u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thể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giá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thời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kì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sớm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Ribavin_Capsules_556d97bc795d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962400"/>
            <a:ext cx="3733800" cy="213668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-nen-su-dung-dung-cu-hut-mui-cho-tre-so-sinh-khong-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662" y="2514601"/>
            <a:ext cx="5078538" cy="3657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0070C0"/>
                </a:solidFill>
              </a:rPr>
              <a:t>Điều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trị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triệu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chứng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9220199" cy="435133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800" dirty="0" err="1" smtClean="0"/>
              <a:t>Vệ</a:t>
            </a:r>
            <a:r>
              <a:rPr lang="en-US" sz="2800" dirty="0" smtClean="0"/>
              <a:t> </a:t>
            </a:r>
            <a:r>
              <a:rPr lang="en-US" sz="2800" dirty="0" err="1" smtClean="0"/>
              <a:t>sinh</a:t>
            </a:r>
            <a:r>
              <a:rPr lang="en-US" sz="2800" dirty="0" smtClean="0"/>
              <a:t> </a:t>
            </a:r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</a:t>
            </a:r>
            <a:r>
              <a:rPr lang="en-US" sz="2800" dirty="0" err="1" smtClean="0"/>
              <a:t>thoáng</a:t>
            </a:r>
            <a:r>
              <a:rPr lang="en-US" sz="2800" dirty="0" smtClean="0"/>
              <a:t> </a:t>
            </a:r>
            <a:r>
              <a:rPr lang="en-US" sz="2800" dirty="0" err="1" smtClean="0"/>
              <a:t>đường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thở</a:t>
            </a:r>
            <a:r>
              <a:rPr lang="en-US" sz="2800" dirty="0" smtClean="0"/>
              <a:t>: </a:t>
            </a:r>
            <a:r>
              <a:rPr lang="en-US" sz="2800" dirty="0" err="1" smtClean="0"/>
              <a:t>rửa</a:t>
            </a:r>
            <a:r>
              <a:rPr lang="en-US" sz="2800" dirty="0" smtClean="0"/>
              <a:t> </a:t>
            </a:r>
            <a:r>
              <a:rPr lang="en-US" sz="2800" dirty="0" err="1" smtClean="0"/>
              <a:t>mũi</a:t>
            </a:r>
            <a:r>
              <a:rPr lang="en-US" sz="2800" dirty="0" smtClean="0"/>
              <a:t>, </a:t>
            </a:r>
            <a:r>
              <a:rPr lang="en-US" sz="2800" dirty="0" err="1" smtClean="0"/>
              <a:t>hút</a:t>
            </a:r>
            <a:r>
              <a:rPr lang="en-US" sz="2800" dirty="0" smtClean="0"/>
              <a:t> </a:t>
            </a:r>
            <a:r>
              <a:rPr lang="en-US" sz="2800" dirty="0" err="1" smtClean="0"/>
              <a:t>mũi</a:t>
            </a:r>
            <a:endParaRPr lang="en-US" sz="2800" dirty="0" smtClean="0"/>
          </a:p>
          <a:p>
            <a:pPr>
              <a:lnSpc>
                <a:spcPct val="200000"/>
              </a:lnSpc>
            </a:pPr>
            <a:r>
              <a:rPr lang="en-US" sz="2800" dirty="0" err="1" smtClean="0"/>
              <a:t>Giảm</a:t>
            </a:r>
            <a:r>
              <a:rPr lang="en-US" sz="2800" dirty="0" smtClean="0"/>
              <a:t> </a:t>
            </a:r>
            <a:r>
              <a:rPr lang="en-US" sz="2800" dirty="0" err="1" smtClean="0"/>
              <a:t>sốt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efferalgan</a:t>
            </a:r>
            <a:endParaRPr lang="en-US" sz="2800" dirty="0" smtClean="0"/>
          </a:p>
          <a:p>
            <a:pPr>
              <a:lnSpc>
                <a:spcPct val="200000"/>
              </a:lnSpc>
            </a:pPr>
            <a:r>
              <a:rPr lang="en-US" sz="2800" dirty="0" smtClean="0"/>
              <a:t>Theo </a:t>
            </a:r>
            <a:r>
              <a:rPr lang="en-US" sz="2800" dirty="0" err="1" smtClean="0"/>
              <a:t>dõi</a:t>
            </a:r>
            <a:r>
              <a:rPr lang="en-US" sz="2800" dirty="0" smtClean="0"/>
              <a:t> </a:t>
            </a:r>
            <a:r>
              <a:rPr lang="en-US" sz="2800" dirty="0" err="1" smtClean="0"/>
              <a:t>sát</a:t>
            </a:r>
            <a:r>
              <a:rPr lang="en-US" sz="2800" dirty="0" smtClean="0"/>
              <a:t> </a:t>
            </a:r>
            <a:r>
              <a:rPr lang="en-US" sz="2800" dirty="0" err="1" smtClean="0"/>
              <a:t>toàn</a:t>
            </a:r>
            <a:r>
              <a:rPr lang="en-US" sz="2800" dirty="0" smtClean="0"/>
              <a:t> </a:t>
            </a:r>
            <a:r>
              <a:rPr lang="en-US" sz="2800" dirty="0" err="1" smtClean="0"/>
              <a:t>trạng</a:t>
            </a:r>
            <a:r>
              <a:rPr lang="en-US" sz="2800" dirty="0" smtClean="0"/>
              <a:t> </a:t>
            </a:r>
            <a:r>
              <a:rPr lang="en-US" sz="2800" dirty="0" err="1" smtClean="0"/>
              <a:t>trẻ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0070C0"/>
                </a:solidFill>
              </a:rPr>
              <a:t>Điều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trị</a:t>
            </a:r>
            <a:r>
              <a:rPr lang="en-US" b="1" dirty="0" smtClean="0">
                <a:solidFill>
                  <a:srgbClr val="0070C0"/>
                </a:solidFill>
              </a:rPr>
              <a:t> VTPQ </a:t>
            </a:r>
            <a:r>
              <a:rPr lang="en-US" b="1" dirty="0" err="1" smtClean="0">
                <a:solidFill>
                  <a:srgbClr val="0070C0"/>
                </a:solidFill>
              </a:rPr>
              <a:t>thể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nhẹ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09800" y="1600201"/>
            <a:ext cx="9753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Theo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6h/</a:t>
            </a:r>
            <a:r>
              <a:rPr lang="en-US" b="1" dirty="0" err="1" smtClean="0">
                <a:solidFill>
                  <a:srgbClr val="FF0000"/>
                </a:solidFill>
              </a:rPr>
              <a:t>lần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Cho </a:t>
            </a:r>
            <a:r>
              <a:rPr lang="en-US" dirty="0" err="1" smtClean="0"/>
              <a:t>ăn</a:t>
            </a:r>
            <a:r>
              <a:rPr lang="en-US" dirty="0" smtClean="0"/>
              <a:t>,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0070C0"/>
                </a:solidFill>
              </a:rPr>
              <a:t>Điều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trị</a:t>
            </a:r>
            <a:r>
              <a:rPr lang="en-US" b="1" dirty="0" smtClean="0">
                <a:solidFill>
                  <a:srgbClr val="0070C0"/>
                </a:solidFill>
              </a:rPr>
              <a:t> VTPQ </a:t>
            </a:r>
            <a:r>
              <a:rPr lang="en-US" b="1" dirty="0" err="1" smtClean="0">
                <a:solidFill>
                  <a:srgbClr val="0070C0"/>
                </a:solidFill>
              </a:rPr>
              <a:t>thể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trung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bình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62200" y="1752600"/>
            <a:ext cx="109728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Thở</a:t>
            </a:r>
            <a:r>
              <a:rPr lang="en-US" dirty="0" smtClean="0"/>
              <a:t> oxy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spO2 &gt;93%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spO2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0070C0"/>
                </a:solidFill>
              </a:rPr>
              <a:t>Điều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trị</a:t>
            </a:r>
            <a:r>
              <a:rPr lang="en-US" b="1" dirty="0" smtClean="0">
                <a:solidFill>
                  <a:srgbClr val="0070C0"/>
                </a:solidFill>
              </a:rPr>
              <a:t> VTPQ </a:t>
            </a:r>
            <a:r>
              <a:rPr lang="en-US" b="1" dirty="0" err="1" smtClean="0">
                <a:solidFill>
                  <a:srgbClr val="0070C0"/>
                </a:solidFill>
              </a:rPr>
              <a:t>thể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nặng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276600" y="1676400"/>
            <a:ext cx="109728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Thở</a:t>
            </a:r>
            <a:r>
              <a:rPr lang="en-US" dirty="0" smtClean="0"/>
              <a:t> oxy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spO2&gt; 93%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Bù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528537_12717930870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0"/>
            <a:ext cx="3810000" cy="304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Phòng</a:t>
            </a:r>
            <a:r>
              <a:rPr lang="en-US" sz="4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endParaRPr lang="en-US" sz="44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 txBox="1">
            <a:spLocks noGrp="1"/>
          </p:cNvSpPr>
          <p:nvPr>
            <p:ph idx="1"/>
          </p:nvPr>
        </p:nvSpPr>
        <p:spPr>
          <a:xfrm>
            <a:off x="1600200" y="19050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>
              <a:spcBef>
                <a:spcPts val="0"/>
              </a:spcBef>
            </a:pPr>
            <a:r>
              <a:rPr lang="en-US" dirty="0" err="1" smtClean="0"/>
              <a:t>Rửa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</a:p>
          <a:p>
            <a:pPr indent="-228600">
              <a:spcBef>
                <a:spcPts val="0"/>
              </a:spcBef>
            </a:pP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cúm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ho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IVIG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palizumab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nguy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cơ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cao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như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đẻ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non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dưới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35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tuần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hay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bị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đường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hô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hấp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tái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tái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lại</a:t>
            </a:r>
            <a:endParaRPr lang="en-US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228600">
              <a:spcBef>
                <a:spcPts val="0"/>
              </a:spcBef>
            </a:pPr>
            <a:r>
              <a:rPr lang="en-US" sz="2400" dirty="0" err="1" smtClean="0"/>
              <a:t>Liều</a:t>
            </a:r>
            <a:r>
              <a:rPr lang="en-US" sz="2400" dirty="0" smtClean="0"/>
              <a:t> 15mg/kg, </a:t>
            </a:r>
            <a:r>
              <a:rPr lang="en-US" sz="2400" dirty="0" err="1" smtClean="0"/>
              <a:t>tiêm</a:t>
            </a:r>
            <a:r>
              <a:rPr lang="en-US" sz="2400" dirty="0" smtClean="0"/>
              <a:t> </a:t>
            </a:r>
            <a:r>
              <a:rPr lang="en-US" sz="2400" dirty="0" err="1" smtClean="0"/>
              <a:t>bắp</a:t>
            </a:r>
            <a:r>
              <a:rPr lang="en-US" sz="2400" dirty="0" smtClean="0"/>
              <a:t> 1 </a:t>
            </a:r>
            <a:r>
              <a:rPr lang="en-US" sz="2400" dirty="0" err="1" smtClean="0"/>
              <a:t>tháng</a:t>
            </a:r>
            <a:r>
              <a:rPr lang="en-US" sz="2400" dirty="0" smtClean="0"/>
              <a:t>/ </a:t>
            </a:r>
            <a:r>
              <a:rPr lang="en-US" sz="2400" dirty="0" err="1" smtClean="0"/>
              <a:t>lần</a:t>
            </a:r>
            <a:r>
              <a:rPr lang="en-US" sz="2400" dirty="0" smtClean="0"/>
              <a:t>, </a:t>
            </a:r>
            <a:r>
              <a:rPr lang="en-US" sz="2400" dirty="0" err="1" smtClean="0"/>
              <a:t>trong</a:t>
            </a:r>
            <a:r>
              <a:rPr lang="en-US" sz="2400" dirty="0" smtClean="0"/>
              <a:t> 4-5 </a:t>
            </a:r>
            <a:r>
              <a:rPr lang="en-US" sz="2400" dirty="0" err="1" smtClean="0"/>
              <a:t>tháng</a:t>
            </a:r>
            <a:endParaRPr lang="en-US" sz="2400" dirty="0" smtClean="0"/>
          </a:p>
          <a:p>
            <a:pPr lvl="1" indent="-228600">
              <a:spcBef>
                <a:spcPts val="0"/>
              </a:spcBef>
            </a:pPr>
            <a:r>
              <a:rPr lang="en-US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Tác</a:t>
            </a:r>
            <a:r>
              <a:rPr lang="en-US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bảo</a:t>
            </a:r>
            <a:r>
              <a:rPr lang="en-US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vệ</a:t>
            </a:r>
            <a:r>
              <a:rPr lang="en-US" dirty="0" smtClean="0"/>
              <a:t>: 66% </a:t>
            </a:r>
            <a:r>
              <a:rPr lang="en-US" dirty="0" err="1" smtClean="0"/>
              <a:t>sau</a:t>
            </a:r>
            <a:r>
              <a:rPr lang="en-US" dirty="0" smtClean="0"/>
              <a:t> 1</a:t>
            </a:r>
            <a:r>
              <a:rPr lang="en-US" baseline="30000" dirty="0" smtClean="0"/>
              <a:t>st</a:t>
            </a:r>
            <a:r>
              <a:rPr lang="en-US" dirty="0" smtClean="0"/>
              <a:t> , 86% </a:t>
            </a:r>
            <a:r>
              <a:rPr lang="en-US" dirty="0" err="1" smtClean="0"/>
              <a:t>sau</a:t>
            </a:r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endParaRPr lang="en-US"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Giáo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dục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sức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khỏe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228600">
              <a:spcBef>
                <a:spcPts val="1000"/>
              </a:spcBef>
            </a:pP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Bố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mẹ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cần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biết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mùa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RSV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hoạt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động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mạnh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dấu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hiệu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suy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hô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hấp</a:t>
            </a:r>
            <a:endParaRPr lang="en-US"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228600">
              <a:spcBef>
                <a:spcPts val="1000"/>
              </a:spcBef>
            </a:pP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Cách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hút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rửa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mũi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hàng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ngày</a:t>
            </a:r>
            <a:endParaRPr lang="en-US"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228600">
              <a:spcBef>
                <a:spcPts val="1000"/>
              </a:spcBef>
            </a:pP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yếu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tố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từ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môi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trường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hút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thuốc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thụ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động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khói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bụi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10668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Kết</a:t>
            </a:r>
            <a:r>
              <a:rPr lang="en-US" sz="4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luận</a:t>
            </a:r>
            <a:endParaRPr lang="en-US" sz="44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 txBox="1">
            <a:spLocks noGrp="1"/>
          </p:cNvSpPr>
          <p:nvPr>
            <p:ph idx="1"/>
          </p:nvPr>
        </p:nvSpPr>
        <p:spPr>
          <a:xfrm>
            <a:off x="1905000" y="1447800"/>
            <a:ext cx="102870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Viêm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tiểu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phế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viêm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đường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hô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hấp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dưới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tỉ</a:t>
            </a:r>
            <a:r>
              <a:rPr lang="en-US" sz="2800" b="1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lệ</a:t>
            </a:r>
            <a:r>
              <a:rPr lang="en-US" sz="2800" b="1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mắc</a:t>
            </a:r>
            <a:r>
              <a:rPr lang="en-US" sz="2800" b="1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1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cao</a:t>
            </a:r>
            <a:endParaRPr lang="en-US" sz="2800" b="1" i="0" u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khả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năng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tự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khỏi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tuy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nhiên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thể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suy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hô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hấp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nặng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tử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vong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Chẩn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đoán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chủ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yếu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dựa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vào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lâm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sàng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Điều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chủ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yếu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điều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hỗ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trợ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Một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số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điều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đang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nghiên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cứu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đưa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đến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hướng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mới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điều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dự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phòng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VTPQ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Phòng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đóng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trò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trọng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giảm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tỉ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lệ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mắc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cũng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như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biến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chứng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nặng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743200"/>
            <a:ext cx="10972800" cy="1143000"/>
          </a:xfrm>
        </p:spPr>
        <p:txBody>
          <a:bodyPr/>
          <a:lstStyle/>
          <a:p>
            <a:r>
              <a:rPr lang="en-US" sz="7200" b="1" dirty="0" smtClean="0">
                <a:solidFill>
                  <a:srgbClr val="00B050"/>
                </a:solidFill>
              </a:rPr>
              <a:t>Thank you!</a:t>
            </a:r>
            <a:endParaRPr lang="en-US" sz="7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NGUYÊN NHÂN</a:t>
            </a:r>
            <a:endParaRPr lang="en-US" sz="44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idx="1"/>
          </p:nvPr>
        </p:nvSpPr>
        <p:spPr>
          <a:xfrm>
            <a:off x="1828800" y="1676400"/>
            <a:ext cx="9524999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Thường</a:t>
            </a:r>
            <a:r>
              <a:rPr lang="en-US" sz="2400" b="0" i="0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gặp</a:t>
            </a:r>
            <a:r>
              <a:rPr lang="en-US" sz="2400" b="0" i="0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nhất</a:t>
            </a:r>
            <a:r>
              <a:rPr lang="en-US" sz="2400" b="0" i="0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là</a:t>
            </a:r>
            <a:r>
              <a:rPr lang="en-US" sz="2400" b="0" i="0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do virus</a:t>
            </a:r>
          </a:p>
          <a:p>
            <a:pPr lvl="1" indent="-228600">
              <a:lnSpc>
                <a:spcPct val="80000"/>
              </a:lnSpc>
              <a:spcBef>
                <a:spcPts val="1000"/>
              </a:spcBef>
            </a:pP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RSV- </a:t>
            </a: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nguyên</a:t>
            </a: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nhân</a:t>
            </a: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hàng</a:t>
            </a: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đầu</a:t>
            </a: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(</a:t>
            </a:r>
            <a:r>
              <a:rPr lang="en-US" b="1" i="1" u="none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60-90%</a:t>
            </a: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) </a:t>
            </a: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có</a:t>
            </a: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ái</a:t>
            </a: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lực</a:t>
            </a: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cao</a:t>
            </a: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với</a:t>
            </a: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biểu</a:t>
            </a: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mô</a:t>
            </a: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tiểu</a:t>
            </a: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phế</a:t>
            </a: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quản</a:t>
            </a:r>
            <a:endParaRPr lang="en-US" b="0" i="1" u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  <a:p>
            <a:pPr lvl="1" indent="-228600">
              <a:lnSpc>
                <a:spcPct val="80000"/>
              </a:lnSpc>
              <a:spcBef>
                <a:spcPts val="1000"/>
              </a:spcBef>
            </a:pP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Parainfluenza</a:t>
            </a: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</a:p>
          <a:p>
            <a:pPr lvl="1" indent="-228600">
              <a:lnSpc>
                <a:spcPct val="80000"/>
              </a:lnSpc>
              <a:spcBef>
                <a:spcPts val="1000"/>
              </a:spcBef>
            </a:pP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Human </a:t>
            </a: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mtapneumovirus</a:t>
            </a:r>
            <a:endParaRPr lang="en-US" b="0" i="1" u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  <a:p>
            <a:pPr lvl="1" indent="-228600">
              <a:lnSpc>
                <a:spcPct val="80000"/>
              </a:lnSpc>
              <a:spcBef>
                <a:spcPts val="1000"/>
              </a:spcBef>
            </a:pP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Influenza</a:t>
            </a:r>
          </a:p>
          <a:p>
            <a:pPr lvl="1" indent="-228600">
              <a:lnSpc>
                <a:spcPct val="80000"/>
              </a:lnSpc>
              <a:spcBef>
                <a:spcPts val="1000"/>
              </a:spcBef>
            </a:pP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Rhinivirus</a:t>
            </a:r>
            <a:endParaRPr lang="en-US" b="0" i="1" u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  <a:p>
            <a:pPr lvl="1" indent="-228600">
              <a:lnSpc>
                <a:spcPct val="80000"/>
              </a:lnSpc>
              <a:spcBef>
                <a:spcPts val="1000"/>
              </a:spcBef>
            </a:pP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Adenovirus</a:t>
            </a:r>
          </a:p>
          <a:p>
            <a:pPr lvl="1" indent="-228600">
              <a:lnSpc>
                <a:spcPct val="80000"/>
              </a:lnSpc>
              <a:spcBef>
                <a:spcPts val="1000"/>
              </a:spcBef>
            </a:pP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Coronavirus</a:t>
            </a:r>
            <a:endParaRPr lang="en-US" b="0" i="1" u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  <a:p>
            <a:pPr lvl="1" indent="-228600">
              <a:lnSpc>
                <a:spcPct val="80000"/>
              </a:lnSpc>
              <a:spcBef>
                <a:spcPts val="1000"/>
              </a:spcBef>
            </a:pP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Human </a:t>
            </a: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bocavirus</a:t>
            </a:r>
            <a:endParaRPr lang="en-US" b="0" i="1" u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Mycoplasma</a:t>
            </a:r>
            <a:r>
              <a:rPr lang="en-US" sz="2400" b="0" i="0" u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sz="2400" b="0" i="0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pneumonia(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thường</a:t>
            </a:r>
            <a:r>
              <a:rPr lang="en-US" sz="2400" b="0" i="0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gặp</a:t>
            </a:r>
            <a:r>
              <a:rPr lang="en-US" sz="2400" b="0" i="0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ở </a:t>
            </a:r>
            <a:r>
              <a:rPr lang="en-US" sz="2400" b="1" i="0" u="none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trẻ</a:t>
            </a:r>
            <a:r>
              <a:rPr lang="en-US" sz="2400" b="1" i="0" u="none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sz="2400" b="1" i="0" u="none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trên</a:t>
            </a:r>
            <a:r>
              <a:rPr lang="en-US" sz="2400" b="1" i="0" u="none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2 </a:t>
            </a:r>
            <a:r>
              <a:rPr lang="en-US" sz="2400" b="1" i="0" u="none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tuổi</a:t>
            </a:r>
            <a:r>
              <a:rPr lang="en-US" sz="2400" b="0" i="0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>
                <a:solidFill>
                  <a:srgbClr val="FF0000"/>
                </a:solidFill>
              </a:rPr>
              <a:t>NGUYÊN NHÂN</a:t>
            </a:r>
            <a:endParaRPr lang="en-US" sz="44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Shape 125" descr="epi bronchio.gif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51086" y="1763711"/>
            <a:ext cx="8066087" cy="4324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0" y="6356350"/>
            <a:ext cx="121920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Piedimonte, Giovanni and Miriam K. Perez. "Respiratory Syncytial Virus Infection and Bronchiolitis." </a:t>
            </a:r>
            <a:r>
              <a:rPr lang="en-US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Pediatrics in Review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35, no. 12 (2014): 519-530.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CƠ CHẾ BỆNH HỌC</a:t>
            </a:r>
            <a:endParaRPr lang="en-US" sz="4400" b="1" i="0" u="none" strike="noStrike" cap="none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idx="1"/>
          </p:nvPr>
        </p:nvSpPr>
        <p:spPr>
          <a:xfrm>
            <a:off x="1828800" y="1676400"/>
            <a:ext cx="9524999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Virus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xâm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nhập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trực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tiếp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vào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tế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bào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tiểu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phế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tận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từ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giọt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bắn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từ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người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virus,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trực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tiếp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tổn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thương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tình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trạng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viêm</a:t>
            </a:r>
            <a:endParaRPr lang="en-US" sz="2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Tổn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thương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tế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bào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bắt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đầu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1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18-24h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nhiễm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trùng</a:t>
            </a:r>
            <a:endParaRPr lang="en-US" sz="2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Tế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bào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bị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tổn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thương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hoại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tử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tổn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thương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lông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chuyển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thâm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nhiễm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bạch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cầu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lympho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Phù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tế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bào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hoại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tử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tế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bào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tăng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bài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tiết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chất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nhày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làm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tắc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nghẽn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đường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thở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xẹp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phổi</a:t>
            </a:r>
            <a:endParaRPr lang="en-US" sz="2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Virus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tồn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tại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từ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khoảng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1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1-2 </a:t>
            </a:r>
            <a:r>
              <a:rPr lang="en-US" sz="2600" b="1" i="0" u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tuần</a:t>
            </a:r>
            <a:endParaRPr lang="en-US" sz="2600" b="1" i="0" u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Tiểu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phế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tái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tạo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3-4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ngày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tế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bào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lông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chuyển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mất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tuần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mới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tái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tạo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đầy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đủ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</a:t>
            </a:r>
            <a:r>
              <a:rPr lang="en-US" sz="2600" b="1" i="0" u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khò</a:t>
            </a:r>
            <a:r>
              <a:rPr lang="en-US" sz="2600" b="1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1" i="0" u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khè</a:t>
            </a:r>
            <a:r>
              <a:rPr lang="en-US" sz="2600" b="1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1" i="0" u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r>
              <a:rPr lang="en-US" sz="2600" b="1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1" i="0" u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nhiễm</a:t>
            </a:r>
            <a:r>
              <a:rPr lang="en-US" sz="2600" b="1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virus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109728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Giải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phẫu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đường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dẫn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khí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Content Placeholder 4" descr="25898-139095-1-PB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6200" y="1371600"/>
            <a:ext cx="4495800" cy="5255766"/>
          </a:xfrm>
        </p:spPr>
      </p:pic>
      <p:sp>
        <p:nvSpPr>
          <p:cNvPr id="7" name="Rectangle 6"/>
          <p:cNvSpPr/>
          <p:nvPr/>
        </p:nvSpPr>
        <p:spPr>
          <a:xfrm>
            <a:off x="2514600" y="1066800"/>
            <a:ext cx="4114800" cy="472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23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Phế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1</a:t>
            </a:r>
            <a:r>
              <a:rPr lang="en-US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Phế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thùy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2</a:t>
            </a:r>
            <a:r>
              <a:rPr lang="en-US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Phế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hạ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thùy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3</a:t>
            </a:r>
            <a:r>
              <a:rPr lang="en-US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4</a:t>
            </a:r>
            <a:r>
              <a:rPr lang="en-US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phế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5</a:t>
            </a:r>
            <a:r>
              <a:rPr lang="en-US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16</a:t>
            </a:r>
            <a:r>
              <a:rPr lang="en-US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phế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hấp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17</a:t>
            </a:r>
            <a:r>
              <a:rPr lang="en-US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19</a:t>
            </a:r>
            <a:r>
              <a:rPr lang="en-US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Ống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phế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nang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phế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nang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20</a:t>
            </a:r>
            <a:r>
              <a:rPr lang="en-US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-  23</a:t>
            </a:r>
            <a:r>
              <a:rPr lang="en-US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5867400"/>
            <a:ext cx="640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phế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5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16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SV disease (serious threat to children).mp4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19400" y="222907"/>
            <a:ext cx="7924800" cy="66350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056</Template>
  <TotalTime>761</TotalTime>
  <Words>2571</Words>
  <Application>Microsoft Macintosh PowerPoint</Application>
  <PresentationFormat>Custom</PresentationFormat>
  <Paragraphs>258</Paragraphs>
  <Slides>47</Slides>
  <Notes>27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Diseño predeterminado</vt:lpstr>
      <vt:lpstr>Viêm tiểu phế quản</vt:lpstr>
      <vt:lpstr>Mục tiêu</vt:lpstr>
      <vt:lpstr>ĐẠI CƯƠNG</vt:lpstr>
      <vt:lpstr>DỊCH TỄ HỌC</vt:lpstr>
      <vt:lpstr>NGUYÊN NHÂN</vt:lpstr>
      <vt:lpstr>NGUYÊN NHÂN</vt:lpstr>
      <vt:lpstr>CƠ CHẾ BỆNH HỌC</vt:lpstr>
      <vt:lpstr>Giải phẫu đường dẫn khí</vt:lpstr>
      <vt:lpstr>PowerPoint Presentation</vt:lpstr>
      <vt:lpstr>PowerPoint Presentation</vt:lpstr>
      <vt:lpstr>PowerPoint Presentation</vt:lpstr>
      <vt:lpstr>Yếu tố nguy cơ từ môi trường</vt:lpstr>
      <vt:lpstr>Yếu tố nguy cơ của tình trạng nặng</vt:lpstr>
      <vt:lpstr>Triệu chứng lâm sàng</vt:lpstr>
      <vt:lpstr>Triệu chứng lâm sàng</vt:lpstr>
      <vt:lpstr>Triệu chứng thực thể</vt:lpstr>
      <vt:lpstr>Triệu chứng thực thể</vt:lpstr>
      <vt:lpstr>Triệu chứng thực thể</vt:lpstr>
      <vt:lpstr>Cận lâm sàng</vt:lpstr>
      <vt:lpstr>    Xquang điển hình</vt:lpstr>
      <vt:lpstr>CHẨN ĐOÁN</vt:lpstr>
      <vt:lpstr>Chẩn đoán xác định</vt:lpstr>
      <vt:lpstr>Chẩn đoán phân biệt</vt:lpstr>
      <vt:lpstr>THỂ LÂM SÀNG</vt:lpstr>
      <vt:lpstr>Viêm tiểu phế quản thể nặng</vt:lpstr>
      <vt:lpstr>      Viêm tiểu phế quản thể trung bình</vt:lpstr>
      <vt:lpstr>Viêm tiểu phế quản thể nhẹ</vt:lpstr>
      <vt:lpstr>BIẾN CHỨNG</vt:lpstr>
      <vt:lpstr>TIÊN LƯỢNG</vt:lpstr>
      <vt:lpstr>ĐIỀU TRỊ</vt:lpstr>
      <vt:lpstr>Nguyên tắc điều trị</vt:lpstr>
      <vt:lpstr>Chống suy hô hấp</vt:lpstr>
      <vt:lpstr>Cân bằng dịch</vt:lpstr>
      <vt:lpstr>Thuốc giãn phế quản</vt:lpstr>
      <vt:lpstr>Corticosteroids</vt:lpstr>
      <vt:lpstr>Khí dung corticosteroids</vt:lpstr>
      <vt:lpstr>Khí dung nước muối ưu trương 3-5%</vt:lpstr>
      <vt:lpstr>Montelukast và VTPQ do RSV</vt:lpstr>
      <vt:lpstr>Kháng sinh</vt:lpstr>
      <vt:lpstr>Thuốc kháng virus: ribavarin</vt:lpstr>
      <vt:lpstr>Điều trị triệu chứng</vt:lpstr>
      <vt:lpstr>Điều trị VTPQ thể nhẹ</vt:lpstr>
      <vt:lpstr>Điều trị VTPQ thể trung bình</vt:lpstr>
      <vt:lpstr>Điều trị VTPQ thể nặng</vt:lpstr>
      <vt:lpstr>Phòng bệnh</vt:lpstr>
      <vt:lpstr>Kết luận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Viêm tiểu phế quản</dc:title>
  <cp:lastModifiedBy>Nguyễn Huyền Anh</cp:lastModifiedBy>
  <cp:revision>95</cp:revision>
  <dcterms:modified xsi:type="dcterms:W3CDTF">2016-08-26T18:59:36Z</dcterms:modified>
</cp:coreProperties>
</file>