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3" r:id="rId5"/>
    <p:sldId id="260" r:id="rId6"/>
    <p:sldId id="265" r:id="rId7"/>
    <p:sldId id="301" r:id="rId8"/>
    <p:sldId id="268" r:id="rId9"/>
    <p:sldId id="300" r:id="rId10"/>
    <p:sldId id="262" r:id="rId11"/>
    <p:sldId id="269" r:id="rId12"/>
    <p:sldId id="270" r:id="rId13"/>
    <p:sldId id="271" r:id="rId14"/>
    <p:sldId id="299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83" r:id="rId24"/>
    <p:sldId id="302" r:id="rId25"/>
    <p:sldId id="305" r:id="rId26"/>
    <p:sldId id="281" r:id="rId27"/>
    <p:sldId id="284" r:id="rId28"/>
    <p:sldId id="285" r:id="rId29"/>
    <p:sldId id="286" r:id="rId30"/>
    <p:sldId id="289" r:id="rId31"/>
    <p:sldId id="291" r:id="rId32"/>
    <p:sldId id="292" r:id="rId33"/>
    <p:sldId id="293" r:id="rId34"/>
    <p:sldId id="294" r:id="rId35"/>
    <p:sldId id="295" r:id="rId36"/>
    <p:sldId id="297" r:id="rId37"/>
    <p:sldId id="298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pieChart>
        <c:varyColors val="1"/>
        <c:ser>
          <c:idx val="0"/>
          <c:order val="0"/>
          <c:explosion val="26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Sheet1!$A$1:$A$2</c:f>
              <c:strCache>
                <c:ptCount val="2"/>
                <c:pt idx="0">
                  <c:v>Nam</c:v>
                </c:pt>
                <c:pt idx="1">
                  <c:v>Nữ</c:v>
                </c:pt>
              </c:strCache>
            </c:strRef>
          </c:cat>
          <c:val>
            <c:numRef>
              <c:f>Sheet1!$B$1:$B$2</c:f>
              <c:numCache>
                <c:formatCode>0%</c:formatCode>
                <c:ptCount val="2"/>
                <c:pt idx="0">
                  <c:v>0.1</c:v>
                </c:pt>
                <c:pt idx="1">
                  <c:v>0.9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pieChart>
        <c:varyColors val="1"/>
        <c:ser>
          <c:idx val="0"/>
          <c:order val="0"/>
          <c:explosion val="25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Sheet1!$A$1:$A$2</c:f>
              <c:strCache>
                <c:ptCount val="2"/>
                <c:pt idx="0">
                  <c:v>nam </c:v>
                </c:pt>
                <c:pt idx="1">
                  <c:v>nữ</c:v>
                </c:pt>
              </c:strCache>
            </c:strRef>
          </c:cat>
          <c:val>
            <c:numRef>
              <c:f>Sheet1!$B$1:$B$2</c:f>
              <c:numCache>
                <c:formatCode>0%</c:formatCode>
                <c:ptCount val="2"/>
                <c:pt idx="0">
                  <c:v>0.4</c:v>
                </c:pt>
                <c:pt idx="1">
                  <c:v>0.60000000000000064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34584" y="214313"/>
            <a:ext cx="10405533" cy="591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41629D-E0C7-4CE2-875D-DCE3390A5F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7557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upload.wikimedia.org/wikipedia/commons/c/c4/Pyuria.JP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upload.wikimedia.org/wikipedia/commons/9/9b/Bacteriuria_pyuria_4.jp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239119"/>
            <a:ext cx="8915399" cy="1221381"/>
          </a:xfrm>
        </p:spPr>
        <p:txBody>
          <a:bodyPr>
            <a:normAutofit/>
          </a:bodyPr>
          <a:lstStyle/>
          <a:p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khuẩn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3955" y="6223000"/>
            <a:ext cx="3768045" cy="635000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Lương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Phượng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6" descr="medical_urinary-tract-inf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1460500"/>
            <a:ext cx="56007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2325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5" descr="File:Pyuria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6" y="1009650"/>
            <a:ext cx="6315075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6"/>
          <p:cNvSpPr txBox="1">
            <a:spLocks noChangeArrowheads="1"/>
          </p:cNvSpPr>
          <p:nvPr/>
        </p:nvSpPr>
        <p:spPr bwMode="auto">
          <a:xfrm>
            <a:off x="3048001" y="260351"/>
            <a:ext cx="5997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/>
              <a:t>Bạch cầu niệu ở trẻ nhiễm trùng đường tiểu trên kính MO</a:t>
            </a:r>
          </a:p>
        </p:txBody>
      </p:sp>
    </p:spTree>
    <p:extLst>
      <p:ext uri="{BB962C8B-B14F-4D97-AF65-F5344CB8AC3E}">
        <p14:creationId xmlns:p14="http://schemas.microsoft.com/office/powerpoint/2010/main" val="427664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5" descr="File:Bacteriuria pyuria 4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85789"/>
            <a:ext cx="7620000" cy="568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 Box 6"/>
          <p:cNvSpPr txBox="1">
            <a:spLocks noChangeArrowheads="1"/>
          </p:cNvSpPr>
          <p:nvPr/>
        </p:nvSpPr>
        <p:spPr bwMode="auto">
          <a:xfrm>
            <a:off x="3559176" y="107951"/>
            <a:ext cx="4975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/>
              <a:t>Vi khuẩn và BC ĐN TT ở nước tiểu trẻ bị NKĐT </a:t>
            </a:r>
          </a:p>
        </p:txBody>
      </p:sp>
    </p:spTree>
    <p:extLst>
      <p:ext uri="{BB962C8B-B14F-4D97-AF65-F5344CB8AC3E}">
        <p14:creationId xmlns:p14="http://schemas.microsoft.com/office/powerpoint/2010/main" val="105861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smtClean="0">
                <a:latin typeface="Arial" panose="020B0604020202020204" pitchFamily="34" charset="0"/>
              </a:rPr>
              <a:t>Viêm thận bể thận</a:t>
            </a:r>
            <a:endParaRPr lang="en-US" smtClean="0"/>
          </a:p>
        </p:txBody>
      </p:sp>
      <p:pic>
        <p:nvPicPr>
          <p:cNvPr id="43012" name="Picture 4" descr="http://t2.gstatic.com/images?q=tbn:ANd9GcRa3W_CFZwxn6tn-2vT876a8IkZd4Nqxgy_S_1hmnPxciMHBFUNm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26" y="2438400"/>
            <a:ext cx="314007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AutoShape 8" descr="data:image/jpg;base64,/9j/4AAQSkZJRgABAQAAAQABAAD/2wBDAAkGBwgHBgkIBwgKCgkLDRYPDQwMDRsUFRAWIB0iIiAdHx8kKDQsJCYxJx8fLT0tMTU3Ojo6Iys/RD84QzQ5Ojf/2wBDAQoKCg0MDRoPDxo3JR8lNzc3Nzc3Nzc3Nzc3Nzc3Nzc3Nzc3Nzc3Nzc3Nzc3Nzc3Nzc3Nzc3Nzc3Nzc3Nzc3Nzf/wAARCAETALgDASIAAhEBAxEB/8QAGwAAAQUBAQAAAAAAAAAAAAAABAABAgMFBgf/xABEEAABAwMDAQUDBwgJBQEAAAABAAIDBBEhBRIxQQYTIlFhcbHRFCMyQoGRkxVTVIKSoaKyByQ0Q0RSY3LBJTM1YoNz/8QAGQEBAAMBAQAAAAAAAAAAAAAAAAECBQQD/8QAIhEBAAEDBAMBAQEAAAAAAAAAAAECAzEEEjJREVKREyEi/9oADAMBAAIRAxEAPwDzvXtSqo9SnZ8onsJHYEjhbJ9UNFqk+5pFTOPP513xV3aeDbqc5tzI4/vKx9u0cK0zPl5UUU7Y/jWrKqqcGvjqqi3pK74qkVFVYO+V1Hs753xVVLK5pG44VkrmPN2HKjzK+ynoZDVVUmRUz/iu+KvZLV3/ALTP+K74oeiaQQTbK1omMGXWPsTzJsp6RhfWYInnP/0d8UYySYEB081+cyOUBNgNaMKQDnOJIyU8ybKehXfzEAiaXH/uVbE6d5aDNLx/nKjFAXAdEYIhCCev7k8ybKelsEsltglkI/3FU1r54X3Msljx4yrGeAFwNuitlZ38NwLkcJ5k2U9AGSzOO8yyeo3lSeZnf30hseN5VrI2jw2N7ZSawbg089U8ybKehNG54YQJJD7XFW/OX3CV9v8AcU0I2na0LRjpw5tjYiyeZNlPSiNsrg0XfnOXFPWucxwDXvP2lFi0e5rR0w5Cu2RPM01tjRj1KeZNlPSb5HxwtjL3DqTdVPhL6dwbK/dzfcVmzVxknPIDzgeQVtNXeEskcD5EJ5k2U9DKCCXcSZHut5uKPkL2xuBJtbzT0LA9m4cHhESx+B27iyeZNlPTJ0lsv5UpHGR5Hfs+sbEbgkjtO7qKvpmOcC7vmBv7QSXRZnzDO1kRFUeIeY9q4bV0ot9dx/eucMdyM4XV9rHBtVLjl5965raHdeq55y0aOMINZtHPKpfdrvCjHRuDb2VQiLioWE0UjiBdbUDfALoGkpsNviy0Yg6+BhBcxnACMjjG6w5VMeCFoU0Yc4bUBMEe1gtzylIS5xJxfNkR3YDLA2JygZXlscjupGEDbw47T1K0KYDuwB0WTCRYcArUpSB4epQNOy13WsUKJHOeAwXA5NuFoVTmdy630nHAVUEBihzy45QKO98YsEZE97XAbrX6qlkL3wuDjYdPVPHY5ectxZBpslaI7OHT7lha1UPdIIh9EZ+1GyODGOLZPGcELMmic95LbuseEGbLUESDGQMKTZNsv+5Srac77hhuOAAmo6WVz9xabAXN0HYdn3F1Czd0wjKolrLNyThUab3bKdoaLD3p6iR/ebRawQUUkG7UqRzBltRGXftBJW0U5GoUjACd0zLn9YJLos4lma7nDzvthGWvlv0kPvXNRNu0Yyux7WNDnzNP+Y9PVcixwYBg8rwnLRo4wu2XAurYoASD0TRDfwfsWhTwcKFlsMeMBFxR3PqnhjyAR+5GwUcwJc2F9j6IKmQ3Is1GQ2YeLWUhGWbSbg2tYhWtbnzt0QERfObRbFiEDWxAMcbkbQjwCxrSAbpquHvIC53KDCgcA5gtx0WuHFkdxa5GLLOjY2xNj7UVC/fa4FmjF0E2AvqAHHDTf0Wo0tcG2scLJa4smGfCjqUh5c5wuAgJeAxp8Qshy653AC3B9FKd+5tiQb9R0QskgbG3pcoJveX4PBKqkmc2YMaLYz5qyEufKHAeEYz0VzYmN3PcMgfSKB4I9xG5uORfopziMOZG0DOHW81B05EYLQLnhVMdbxvN7nCDp4YYxG2wAsFn1L7AuAuQ4hacJvG0+l1l1MZjlkZzd24XQD0E8kmqUg4b8oYf4gkp0bQNToxgH5RH/MEl0WcSzNdzhxfayYCeYE2G4j965O244OAtXtXKX1k1r2ErvesnS2GrqmQjqcrwnLRo4w3tC0eevcO7Fm9XFegaZ2bpKZgMjTI/rdWdnaFsNIxrW7cLebEQoWCR6dA2xbE30wim07S0DaLIhkdlaGoAJtLpp22kiB9RghBs7PQMlc4PeQeAVuWwnsgxqzTL07mxMBcPohZIhlIMcsRba/IXXEKLoweQPuQeeSQmIOaW8dELtcw5ODgrv6vSoKguc5gDz9YYK5bVdMkpXneCY74d5oM42kZtB8TTx5oml7zuj4bNKGbA4v65NitRkZji23Njwgo7kkDcb39VXMGXG0iwFgrZDmzRz+5CTuDcOsf+EF0DzexIvfAVkst2EO5vn2LPjm8VuvRWTEkc38ggmJehBAPBJVjZRfNrIUAusduRyrY2AEvd7Cg6vTJu8pWEeSbUGWHe4uB96z9Cn3NfGDjkXWpWjvIHNH+VBi0E27VqPcP8Qz7PEElDTGgarRuHHyiP+YJLos4lma7nDz7tO0CqqLZvK73qPYei+U6lfyV/aand8qn2ghveO960P6OIgyqkJObLwnLRo4w9SoYhHC1jRgCyMaFXBYMCvAuVCxAKdkgFJA1krYTpWQNZKycBPZBGyHrKVlTCY3jBIRJSsg5LWNPFHKJWj5tx+4oXeHNHXI+xdhVQR1ELo5RdpGVwlfKykrZqdz3XY7GOUFlRICCDzx7PVZcsgLiL4tyeqtnqI3CwcTfkrNfKN/hubdSgvwTcYRPeNLhcEWGUAx264aM83RG5z2guIugIElufuUXzCxLctGCgzKGe1SLztAHDskINrs8XPqZC3q3nyXSvZ8y66xOzMZEDnkZJx7FsVbxDSyF5sAMlBi6ZI38qUbT9L5Qz+YJIXTHk6zQWN/6zHf8AaCS6LOJZmu5wwO1rWxzyi9yXG1kN2EmMeqFhwDwrO0531byf87vsysrRZvk2pQS3+uAV4Tlo0cYe4QDwhENCE05wkp2vGQ4XCNChY4T2SCf1QMknsnQN0SskE6BkxUlEoIkXCwO0ujsrad8sLQ2oaLtdbmy6FRI80HkbCfrexO6ACzh53sVu9rdMZR1rZ4QBHKDdo6OWD3nFzn1QSa4AENPS10hZxJOB71GMtAPQ5Sze2PagYjKlGHSvZG3lxt7FBz9p5vn7lrdnqUSvM5bjgEoOj0yH5PC0ADA6IXtHVbKYRNF3SH7gtGMBn0iBcLkdcre+rnbXeEeEFA2kPfJr2n2w0VUWP1gkp6Ey2r0F/wBJjN/1gkuiziWZrucMntE2MTy+ZefeudiJa8HrfC2NdmvVSsJFxI6x+1YzjbJGLrwnLRo4w9w0B19LpRf+7C0wsjs0P+j0n/5hbIsoWIKSYJ0CSTpW6oGTpWToGTFSTFBBJSITIMXtPQCt0+QBt3tG5p9V5o25+l9q9hmbuYR6LyXVYzS6pURDhryQPIII+Gzi3n1ScbgG33KtpFiRm/mk85GQB1QTjjMkgYASTiy7ChidT07GNYLALndEZ3tXv6N6+q6gOxtc4ed0AurV3yenNsuOG+1crsLw3fk5JsjdXqxU1W1mGx+XmgmAjcTf0QaehvJ1qgbf/ER4/WCSq0J99c083/xMY/iCS6LOJZmu5w5rtI3ZVzOBz3jvesQPc4bbnBXQdpA01M5A+u73rnGZHPVeE5aNHGHtfYur+UaPAd19rQ1dM03HqvMf6NawdxLTuJu11x5L0yI3aFCy0KQUWqSB0kkkCSSSQJJJJAxTKRUUEX2IyvKu01PJFrlSZPFvduafReqOyCuP7YaU2Rr65tw5rLWHog41gBG1VVRDRg3smZJbN7EKt9j4jck+aDV0WR8TA+2XG9lsahqAZSEk2dawCyqLbG07gbhtxlBVkofO7flreB5oIxuu7dwSTcom52hptlBtduPGb3RMRu3Iv6oD9BAGs0A8qmPP6wSUtBaX61Q7RgVEZP7QSXRZxLM13OHNdpXf1moH+o73rn4RfHqtvtIb1dQP9R3vWPTA+XVeE5aNHGHR9kKv5FqbWOPgkwV7HRyCSJrgbheERlzHNew2LTcL1bsZq7a+haxx+dYLOChZ1YKcKLThSCB04TJBA6SSdAySSSBKKkmPKCt/CyNcew0UrXjlpt7VsOzhc/2rijdpswleWR7dxcOlkHlNRvY84vtcbpCVzj4mkjoVPvg4OcePPzV8FMZm7nDa3oUG23b8ja82yPvXPvlLpHdbm9lszzMjoDsIPTKyo2tEn2oJRglzRZFwX8QvkHHooNAJsMk9Ar4otshAHI5QH9nnW1igIGDUMH8QSUdFjMWvaeL3/rMf8wSXRZxLM13OHO6wAaioda95HA/es6GMZIAseq1NcGyWoaDxK73rNo3XHGAvCctGjjC9sF83Wl2f1B+l1++/h6+oVDR4entCZ1P3g8J8XRQs9f0yvirKdssbg4HyWgCvJezOtyaNUbKsuMLyPYPVem0dfDUxtfE8FrhcEHBQH3ThVhykHIJhOmCSBJJJIEmKdK6Ct/BWB2m7mSiljqTthLfE5dA7IWF2lovyjp76Zp2ucQd3s6IPLnshZXNY1p7u4ABySt6fu20xcGkG3AQH5Ma3UWnce7abO9SFr1b4xSvG0X22FkHOVMzZZvm22Fr/AGqLQ7d5ddyoJ8Q2eeCEbSs707ifC3n2+SAilicS1+7ARMFhIXOUC7O1mPRJtznqAg0tHs/WKE9RUR/zBJNoovq1AOLVMZ/iCS6LOJZmu5w5ftE61VOfOR1vvWZSGzbErR7RD+uT3/OO96yaU55XhOWjRxhqwvP2ItlnW29FnxnxcexEsdtFgVCwssaRZ4DgtDTK6SglbsJ7rq2/uWWyWxG63oio5GS+E2GEHo2l6pDVxNdE8EdR5LSa+/VeTQVlRpdSH07jtPLV2ujdoKetDWPd3cvVrsIOqB8lIHKGZINoJtZWMfuyEF10lEFPdA6YpXSJQQIug62wYSEW82CEqLE+1BxOrRspGOlf4R5lc9W6mJYRDCb4uTZdX2xbGzSZZJGhzsbb+a4Wjie9w3dRzZBOnp9zSTgcm5WjGAxjQwWVTGhrXNvYlJhd1FzxdBc3LiQb9FfDbN/OyGYSCGgc8oqGMsYHHp59UGloI361R+YmYf4gkrezUf8A1WCQ/nmD+IJLos4lm67nDjO0biaye+PnHe9YlPg3JtY4Wz2i/tM5H5x3vWHTkh2ftXhOWhRxhrQGwv8AciNtsoWkJc4e3AReoTso42l2XuHhaoWVPlIuB96rbW7HXvjzCzJJ5JXEvd9g4CYcIOlpZY6295AC3jzR9GI3zNY29r8rlqF5iLi3qFr6fVOY++7AQdrLqVRT0/cU53ENxfzQMHa+spz44WvtyCUM2t7yNrmgd6PrDqh62nZMw1EHhdfxs9fMIO80TtHR6owBru7mtmN3T4rYDgeDdeMxyy0szZIrtkabghdloPaRtQ0RTv2SjGeCg7a6iXZQsFQ2RgIIN1LvMkFBa4qiYgC5yVMuuLn9yyde1Jmn0b5SQCB4R5lBynbGq+UTspmuBY03c0FYEZAFhgpnzPmldI/Lnm5V0UIc690DHIva7lYxhNuFaWBg8RFiqpJGtGcexBbEBvxbHKtkfufblDxv8LndLYsrIAZZmgZug6Xs1F/W6W9haRr/AG5FklPS5QNQpALX7+Nv2bgkuiziWZrucPPNekvU1IOPnHe8rChy7/laevyAahUj/Ud7ysymBkdjOV4Tlo0cYbumR7nbzYNAvlZeuTOl1FzifC0AN9iOMvdxd2y4vyVjVT98pN+qhZJhVgN0Ow5VwOEBMbrWKKZI0hAtPCtB6hBq0FS6CQG5LL5C6aIh0bXM4OVxMM213i4PVdVpcneUO4G5GMIK66Ju+444We+7Xtc0kELVlNxY9OizZW+JB2/ZOtM9IwPfdwwcrfLzvNvNeedmas09YIi6zX+fmu5jm7wE3weEF8lQ9oIFuFwXa2plqK6OIvu1ovYcLrK+Ytide4wvPq2d1TWSSji+0IGijBPiPrhETTtgjGwXeeL9EPG42Krlduk89oQJz3uN3uJPPtTE3PiKi9xsos+n5oCQ6zGgdUdplzJuPABWefpALboICIQBzIbBBo6ECNQpDa+6qZn9YJKdABFqmnMBwJ4/3uCS6LOJZmu5w8w7RvtqNSB+dd7yqaGzW36lXa+L6hVPPHevt65KCoX3JaeRleE5aNHGB7pCHE3ysxzrvur5pLRmxyUJzZQsvab9VcCh2K9qC5p/crGFUtVjTYBBb7bLY0SsNP8ANuJ7snxLF6lEUr7FB1FT4HBzMtIuHeYQ0rC5txhNp1QKiP5K+28ZYfP0V8DO9Lo3Yvx7UGa5xicHgkOacLqOzutMqgIpHAOGLFcxWNMZkDhax6rLinfFJ3kbi14N7oPU9TkAp3XyCLXuuAkaYbxj6TnkgW6LeqNRfW6ZE+Nw3Y3WPKyZvn4HOGHsF0A0ZsMqMu4Hd5qtlzlWX3MN0FRfmxKtiHjvb2KlzC3PTzV8WGAnrlBfGN0o9q6Wlba2QA1tz6LC09m6RpK3ortpi931zn1QXaY0y6tp+61xMwgegckn0B27WYHO+o9jR9pCS6LOJZmu5w8z7Sm1dUAfnXe8rEhf3bt3ThbvaWMiuqXO/Ou95XNvevCctGjjAyV+5wtwotVUT7jKtZyoWWt5VzfVUsVreMoJg5VrTc3VSkCMILs3807SQ7yKqDiDykTfqg0aadzJWPb9Jpvdda9kbAypkO0PAcAOq4eCTIBXVVcxdQUBGfmrG3tQLtTCxtHHVwODmSeF1uh9VywIW1XVO7TJ4ScGzhfzBWA19xdAdT1ksBAjcbA8FGMrXOY4kWLjwsYPyiYXjZYnN7oCg7gdFNrul8ITvCHel1bG4nIQGC5Ia32IltO197m3sQ1Pdztw6e9FhwuGM5tn1QF0ETyCbE7jtbbotOscGMY022xi5T6ZGWyRNBFmi59E1fLHK4sLbmR1hbyQXdnnWrqI/XlqGOPoNwSVmlRtGsUjY3EbZ47g+0JLos4lma7nDzbtdJauqQcfOOx9pXK3utftJK6bVKtzj/fPA+8rJaLkBeE5aNHGBEAuAjGgEKiIWGFe0lQse3FsqYKjfhRJIQXAqXkoxtJycBTJjHUkoGvlK6V2XwSmuOhQSvm61YdSaaRkUpIMZwsfpyk11+SEBlTVulBa3DShWuskR/7BQcWXtuJQWMO4q9pI5KHDwAA0W9VY1xNgeUF7TcglXMJDgQUPGfEL8Iuns51zhrcklBowENbbqBc+0o2iYHSgngZKywSQ3zd4j6eS1qNzYIPNxyR6INqjJhp5HhvifeyFhkvWFz8iJmbKwzbdOsSQ4ZP2oWIMipXOe7xSm4HUhBp6C/drEBcDubK3PldwASQmiVIjngDG231lO0nnBmYP+Ul0WcSzddzh5hr3/k6sD8+/+YrPib1WjrthqlXf88/+YrPjNl4TloUcYFx/RBVlwqovE4NHVEyRFo9FCyGebJ3HbnqkPaqZHWOSgmJCeSpbsoZr1Y125BZuTlyrLkxKCwuUS+yrc5QLvVBaZEo3XOVRe5VrMBAS11lawm10PGVc03wgJi8z04R0QO1sLR4pDd3sQlIzvJQw8DJR1L/3ZZNvo30CA6MB85AIwLYRZJe9kfTF7IaljDLlxGObeavY8i7jcHlAa57pJjG0+EC2eENqEojBaLEtbsHtVtL9Jz3cDJB/csyslEtdscSBvsT6oNaim21WltDQ0P1GkaPX55pPuSVMQEdZoduH61StH2OJSXRZxLN13KAWp6Hp0tZUPfTkuMriT3j/ADPqhG6Bpn6MfxX/ABSSXrNNPnDPovXdsf6n6sboWmgginNx/qv+KOdounnmA8fnHfFJJNlPSf3u+0/VD9E065+YP4j/AIqiTQtNcM05P/1f8Ukk2U9EX7vtP1EaBpn6OfxX/FTGhaaOKc/iv+KSSbKek/vd9p+n/IWm/o5/Ff8AFN+Q9O/Rz+K/4pJJsp6R+932n6Y6Dpv6OfxX/FN+QdMv/Zz+K/4pJJsp6T+932n6YaDpl/7OfxX/ABU26Fpv6OfxX/FJJRtp6Jv3fafqbdD06/8AZz+K/wCKtj0XT9w+YP4jvikkp2U9K/vd9p+iqfSKFrZCITc9e8d8UU3SqJsTWiEgE/53fFJJNlPR+932n6vi02k7r/tH9t3xVn5OpbAd0f23fFJJNlPSf3u+0/V0dBTCKS0Zy4fWPxQTdMozVvcYbkuvfe74pJJsp6R+932n6NbQUxrNEBjNotRjezxHDgRnlJJJTERGEVXK6sz5f//Z"/>
          <p:cNvSpPr>
            <a:spLocks noChangeAspect="1" noChangeArrowheads="1"/>
          </p:cNvSpPr>
          <p:nvPr/>
        </p:nvSpPr>
        <p:spPr bwMode="auto">
          <a:xfrm>
            <a:off x="1595438" y="-1266825"/>
            <a:ext cx="17526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973388" y="5334000"/>
            <a:ext cx="2817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/>
              <a:t>Siêu âm: giãn đài bể thận</a:t>
            </a:r>
          </a:p>
        </p:txBody>
      </p:sp>
      <p:pic>
        <p:nvPicPr>
          <p:cNvPr id="10" name="Picture 4" descr="http://t1.gstatic.com/images?q=tbn:ANd9GcRhUcRQ81LW1D78VrrajO-MTLUWQXhSkxNOMpQvSflhVasfHGh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2438400"/>
            <a:ext cx="40005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519864" y="5257801"/>
            <a:ext cx="33861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/>
              <a:t>Chụp BQ ngược dòng: </a:t>
            </a:r>
          </a:p>
          <a:p>
            <a:r>
              <a:rPr lang="en-US"/>
              <a:t>luồng trào ngược BQ niệu quản</a:t>
            </a:r>
          </a:p>
        </p:txBody>
      </p:sp>
    </p:spTree>
    <p:extLst>
      <p:ext uri="{BB962C8B-B14F-4D97-AF65-F5344CB8AC3E}">
        <p14:creationId xmlns:p14="http://schemas.microsoft.com/office/powerpoint/2010/main" val="194615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smtClean="0">
                <a:latin typeface="Arial" panose="020B0604020202020204" pitchFamily="34" charset="0"/>
              </a:rPr>
              <a:t>Viêm thận bể thận</a:t>
            </a:r>
            <a:endParaRPr lang="en-US" smtClean="0"/>
          </a:p>
        </p:txBody>
      </p:sp>
      <p:sp>
        <p:nvSpPr>
          <p:cNvPr id="27651" name="AutoShape 2" descr="data:image/jpg;base64,/9j/4AAQSkZJRgABAQAAAQABAAD/2wBDAAkGBwgHBgkIBwgKCgkLDRYPDQwMDRsUFRAWIB0iIiAdHx8kKDQsJCYxJx8fLT0tMTU3Ojo6Iys/RD84QzQ5Ojf/2wBDAQoKCg0MDRoPDxo3JR8lNzc3Nzc3Nzc3Nzc3Nzc3Nzc3Nzc3Nzc3Nzc3Nzc3Nzc3Nzc3Nzc3Nzc3Nzc3Nzc3Nzf/wAARCAETALgDASIAAhEBAxEB/8QAGwAAAQUBAQAAAAAAAAAAAAAABAABAgMFBgf/xABEEAABAwMDAQUDBwgJBQEAAAABAAIDBBEhBRIxQQYTIlFhcbHRFCMyQoGRkxVTVIKSoaKyByQ0Q0RSY3LBJTM1YoNz/8QAGQEBAAMBAQAAAAAAAAAAAAAAAAECBQQD/8QAIhEBAAEDBAMBAQEAAAAAAAAAAAECAzEEEjJREVKREyEi/9oADAMBAAIRAxEAPwDzvXtSqo9SnZ8onsJHYEjhbJ9UNFqk+5pFTOPP513xV3aeDbqc5tzI4/vKx9u0cK0zPl5UUU7Y/jWrKqqcGvjqqi3pK74qkVFVYO+V1Hs753xVVLK5pG44VkrmPN2HKjzK+ynoZDVVUmRUz/iu+KvZLV3/ALTP+K74oeiaQQTbK1omMGXWPsTzJsp6RhfWYInnP/0d8UYySYEB081+cyOUBNgNaMKQDnOJIyU8ybKehXfzEAiaXH/uVbE6d5aDNLx/nKjFAXAdEYIhCCev7k8ybKelsEsltglkI/3FU1r54X3Msljx4yrGeAFwNuitlZ38NwLkcJ5k2U9AGSzOO8yyeo3lSeZnf30hseN5VrI2jw2N7ZSawbg089U8ybKehNG54YQJJD7XFW/OX3CV9v8AcU0I2na0LRjpw5tjYiyeZNlPSiNsrg0XfnOXFPWucxwDXvP2lFi0e5rR0w5Cu2RPM01tjRj1KeZNlPSb5HxwtjL3DqTdVPhL6dwbK/dzfcVmzVxknPIDzgeQVtNXeEskcD5EJ5k2U9DKCCXcSZHut5uKPkL2xuBJtbzT0LA9m4cHhESx+B27iyeZNlPTJ0lsv5UpHGR5Hfs+sbEbgkjtO7qKvpmOcC7vmBv7QSXRZnzDO1kRFUeIeY9q4bV0ot9dx/eucMdyM4XV9rHBtVLjl5965raHdeq55y0aOMINZtHPKpfdrvCjHRuDb2VQiLioWE0UjiBdbUDfALoGkpsNviy0Yg6+BhBcxnACMjjG6w5VMeCFoU0Yc4bUBMEe1gtzylIS5xJxfNkR3YDLA2JygZXlscjupGEDbw47T1K0KYDuwB0WTCRYcArUpSB4epQNOy13WsUKJHOeAwXA5NuFoVTmdy630nHAVUEBihzy45QKO98YsEZE97XAbrX6qlkL3wuDjYdPVPHY5ectxZBpslaI7OHT7lha1UPdIIh9EZ+1GyODGOLZPGcELMmic95LbuseEGbLUESDGQMKTZNsv+5Srac77hhuOAAmo6WVz9xabAXN0HYdn3F1Czd0wjKolrLNyThUab3bKdoaLD3p6iR/ebRawQUUkG7UqRzBltRGXftBJW0U5GoUjACd0zLn9YJLos4lma7nDzvthGWvlv0kPvXNRNu0Yyux7WNDnzNP+Y9PVcixwYBg8rwnLRo4wu2XAurYoASD0TRDfwfsWhTwcKFlsMeMBFxR3PqnhjyAR+5GwUcwJc2F9j6IKmQ3Is1GQ2YeLWUhGWbSbg2tYhWtbnzt0QERfObRbFiEDWxAMcbkbQjwCxrSAbpquHvIC53KDCgcA5gtx0WuHFkdxa5GLLOjY2xNj7UVC/fa4FmjF0E2AvqAHHDTf0Wo0tcG2scLJa4smGfCjqUh5c5wuAgJeAxp8Qshy653AC3B9FKd+5tiQb9R0QskgbG3pcoJveX4PBKqkmc2YMaLYz5qyEufKHAeEYz0VzYmN3PcMgfSKB4I9xG5uORfopziMOZG0DOHW81B05EYLQLnhVMdbxvN7nCDp4YYxG2wAsFn1L7AuAuQ4hacJvG0+l1l1MZjlkZzd24XQD0E8kmqUg4b8oYf4gkp0bQNToxgH5RH/MEl0WcSzNdzhxfayYCeYE2G4j965O244OAtXtXKX1k1r2ErvesnS2GrqmQjqcrwnLRo4w3tC0eevcO7Fm9XFegaZ2bpKZgMjTI/rdWdnaFsNIxrW7cLebEQoWCR6dA2xbE30wim07S0DaLIhkdlaGoAJtLpp22kiB9RghBs7PQMlc4PeQeAVuWwnsgxqzTL07mxMBcPohZIhlIMcsRba/IXXEKLoweQPuQeeSQmIOaW8dELtcw5ODgrv6vSoKguc5gDz9YYK5bVdMkpXneCY74d5oM42kZtB8TTx5oml7zuj4bNKGbA4v65NitRkZji23Njwgo7kkDcb39VXMGXG0iwFgrZDmzRz+5CTuDcOsf+EF0DzexIvfAVkst2EO5vn2LPjm8VuvRWTEkc38ggmJehBAPBJVjZRfNrIUAusduRyrY2AEvd7Cg6vTJu8pWEeSbUGWHe4uB96z9Cn3NfGDjkXWpWjvIHNH+VBi0E27VqPcP8Qz7PEElDTGgarRuHHyiP+YJLos4lma7nDz7tO0CqqLZvK73qPYei+U6lfyV/aand8qn2ghveO960P6OIgyqkJObLwnLRo4w9SoYhHC1jRgCyMaFXBYMCvAuVCxAKdkgFJA1krYTpWQNZKycBPZBGyHrKVlTCY3jBIRJSsg5LWNPFHKJWj5tx+4oXeHNHXI+xdhVQR1ELo5RdpGVwlfKykrZqdz3XY7GOUFlRICCDzx7PVZcsgLiL4tyeqtnqI3CwcTfkrNfKN/hubdSgvwTcYRPeNLhcEWGUAx264aM83RG5z2guIugIElufuUXzCxLctGCgzKGe1SLztAHDskINrs8XPqZC3q3nyXSvZ8y66xOzMZEDnkZJx7FsVbxDSyF5sAMlBi6ZI38qUbT9L5Qz+YJIXTHk6zQWN/6zHf8AaCS6LOJZmu5wwO1rWxzyi9yXG1kN2EmMeqFhwDwrO0531byf87vsysrRZvk2pQS3+uAV4Tlo0cYe4QDwhENCE05wkp2vGQ4XCNChY4T2SCf1QMknsnQN0SskE6BkxUlEoIkXCwO0ujsrad8sLQ2oaLtdbmy6FRI80HkbCfrexO6ACzh53sVu9rdMZR1rZ4QBHKDdo6OWD3nFzn1QSa4AENPS10hZxJOB71GMtAPQ5Sze2PagYjKlGHSvZG3lxt7FBz9p5vn7lrdnqUSvM5bjgEoOj0yH5PC0ADA6IXtHVbKYRNF3SH7gtGMBn0iBcLkdcre+rnbXeEeEFA2kPfJr2n2w0VUWP1gkp6Ey2r0F/wBJjN/1gkuiziWZrucMntE2MTy+ZefeudiJa8HrfC2NdmvVSsJFxI6x+1YzjbJGLrwnLRo4w9w0B19LpRf+7C0wsjs0P+j0n/5hbIsoWIKSYJ0CSTpW6oGTpWToGTFSTFBBJSITIMXtPQCt0+QBt3tG5p9V5o25+l9q9hmbuYR6LyXVYzS6pURDhryQPIII+Gzi3n1ScbgG33KtpFiRm/mk85GQB1QTjjMkgYASTiy7ChidT07GNYLALndEZ3tXv6N6+q6gOxtc4ed0AurV3yenNsuOG+1crsLw3fk5JsjdXqxU1W1mGx+XmgmAjcTf0QaehvJ1qgbf/ER4/WCSq0J99c083/xMY/iCS6LOJZmu5w5rtI3ZVzOBz3jvesQPc4bbnBXQdpA01M5A+u73rnGZHPVeE5aNHGHtfYur+UaPAd19rQ1dM03HqvMf6NawdxLTuJu11x5L0yI3aFCy0KQUWqSB0kkkCSSSQJJJJAxTKRUUEX2IyvKu01PJFrlSZPFvduafReqOyCuP7YaU2Rr65tw5rLWHog41gBG1VVRDRg3smZJbN7EKt9j4jck+aDV0WR8TA+2XG9lsahqAZSEk2dawCyqLbG07gbhtxlBVkofO7flreB5oIxuu7dwSTcom52hptlBtduPGb3RMRu3Iv6oD9BAGs0A8qmPP6wSUtBaX61Q7RgVEZP7QSXRZxLM13OHNdpXf1moH+o73rn4RfHqtvtIb1dQP9R3vWPTA+XVeE5aNHGHR9kKv5FqbWOPgkwV7HRyCSJrgbheERlzHNew2LTcL1bsZq7a+haxx+dYLOChZ1YKcKLThSCB04TJBA6SSdAySSSBKKkmPKCt/CyNcew0UrXjlpt7VsOzhc/2rijdpswleWR7dxcOlkHlNRvY84vtcbpCVzj4mkjoVPvg4OcePPzV8FMZm7nDa3oUG23b8ja82yPvXPvlLpHdbm9lszzMjoDsIPTKyo2tEn2oJRglzRZFwX8QvkHHooNAJsMk9Ar4otshAHI5QH9nnW1igIGDUMH8QSUdFjMWvaeL3/rMf8wSXRZxLM13OHO6wAaioda95HA/es6GMZIAseq1NcGyWoaDxK73rNo3XHGAvCctGjjC9sF83Wl2f1B+l1++/h6+oVDR4entCZ1P3g8J8XRQs9f0yvirKdssbg4HyWgCvJezOtyaNUbKsuMLyPYPVem0dfDUxtfE8FrhcEHBQH3ThVhykHIJhOmCSBJJJIEmKdK6Ct/BWB2m7mSiljqTthLfE5dA7IWF2lovyjp76Zp2ucQd3s6IPLnshZXNY1p7u4ABySt6fu20xcGkG3AQH5Ma3UWnce7abO9SFr1b4xSvG0X22FkHOVMzZZvm22Fr/AGqLQ7d5ddyoJ8Q2eeCEbSs707ifC3n2+SAilicS1+7ARMFhIXOUC7O1mPRJtznqAg0tHs/WKE9RUR/zBJNoovq1AOLVMZ/iCS6LOJZmu5w5ftE61VOfOR1vvWZSGzbErR7RD+uT3/OO96yaU55XhOWjRxhqwvP2ItlnW29FnxnxcexEsdtFgVCwssaRZ4DgtDTK6SglbsJ7rq2/uWWyWxG63oio5GS+E2GEHo2l6pDVxNdE8EdR5LSa+/VeTQVlRpdSH07jtPLV2ujdoKetDWPd3cvVrsIOqB8lIHKGZINoJtZWMfuyEF10lEFPdA6YpXSJQQIug62wYSEW82CEqLE+1BxOrRspGOlf4R5lc9W6mJYRDCb4uTZdX2xbGzSZZJGhzsbb+a4Wjie9w3dRzZBOnp9zSTgcm5WjGAxjQwWVTGhrXNvYlJhd1FzxdBc3LiQb9FfDbN/OyGYSCGgc8oqGMsYHHp59UGloI361R+YmYf4gkrezUf8A1WCQ/nmD+IJLos4lm67nDjO0biaye+PnHe9YlPg3JtY4Wz2i/tM5H5x3vWHTkh2ftXhOWhRxhrQGwv8AciNtsoWkJc4e3AReoTso42l2XuHhaoWVPlIuB96rbW7HXvjzCzJJ5JXEvd9g4CYcIOlpZY6295AC3jzR9GI3zNY29r8rlqF5iLi3qFr6fVOY++7AQdrLqVRT0/cU53ENxfzQMHa+spz44WvtyCUM2t7yNrmgd6PrDqh62nZMw1EHhdfxs9fMIO80TtHR6owBru7mtmN3T4rYDgeDdeMxyy0szZIrtkabghdloPaRtQ0RTv2SjGeCg7a6iXZQsFQ2RgIIN1LvMkFBa4qiYgC5yVMuuLn9yyde1Jmn0b5SQCB4R5lBynbGq+UTspmuBY03c0FYEZAFhgpnzPmldI/Lnm5V0UIc690DHIva7lYxhNuFaWBg8RFiqpJGtGcexBbEBvxbHKtkfufblDxv8LndLYsrIAZZmgZug6Xs1F/W6W9haRr/AG5FklPS5QNQpALX7+Nv2bgkuiziWZrucPPNekvU1IOPnHe8rChy7/laevyAahUj/Ud7ysymBkdjOV4Tlo0cYbumR7nbzYNAvlZeuTOl1FzifC0AN9iOMvdxd2y4vyVjVT98pN+qhZJhVgN0Ow5VwOEBMbrWKKZI0hAtPCtB6hBq0FS6CQG5LL5C6aIh0bXM4OVxMM213i4PVdVpcneUO4G5GMIK66Ju+444We+7Xtc0kELVlNxY9OizZW+JB2/ZOtM9IwPfdwwcrfLzvNvNeedmas09YIi6zX+fmu5jm7wE3weEF8lQ9oIFuFwXa2plqK6OIvu1ovYcLrK+Ytide4wvPq2d1TWSSji+0IGijBPiPrhETTtgjGwXeeL9EPG42Krlduk89oQJz3uN3uJPPtTE3PiKi9xsos+n5oCQ6zGgdUdplzJuPABWefpALboICIQBzIbBBo6ECNQpDa+6qZn9YJKdABFqmnMBwJ4/3uCS6LOJZmu5w8w7RvtqNSB+dd7yqaGzW36lXa+L6hVPPHevt65KCoX3JaeRleE5aNHGB7pCHE3ysxzrvur5pLRmxyUJzZQsvab9VcCh2K9qC5p/crGFUtVjTYBBb7bLY0SsNP8ANuJ7snxLF6lEUr7FB1FT4HBzMtIuHeYQ0rC5txhNp1QKiP5K+28ZYfP0V8DO9Lo3Yvx7UGa5xicHgkOacLqOzutMqgIpHAOGLFcxWNMZkDhax6rLinfFJ3kbi14N7oPU9TkAp3XyCLXuuAkaYbxj6TnkgW6LeqNRfW6ZE+Nw3Y3WPKyZvn4HOGHsF0A0ZsMqMu4Hd5qtlzlWX3MN0FRfmxKtiHjvb2KlzC3PTzV8WGAnrlBfGN0o9q6Wlba2QA1tz6LC09m6RpK3ortpi931zn1QXaY0y6tp+61xMwgegckn0B27WYHO+o9jR9pCS6LOJZmu5w8z7Sm1dUAfnXe8rEhf3bt3ThbvaWMiuqXO/Ou95XNvevCctGjjAyV+5wtwotVUT7jKtZyoWWt5VzfVUsVreMoJg5VrTc3VSkCMILs3807SQ7yKqDiDykTfqg0aadzJWPb9Jpvdda9kbAypkO0PAcAOq4eCTIBXVVcxdQUBGfmrG3tQLtTCxtHHVwODmSeF1uh9VywIW1XVO7TJ4ScGzhfzBWA19xdAdT1ksBAjcbA8FGMrXOY4kWLjwsYPyiYXjZYnN7oCg7gdFNrul8ITvCHel1bG4nIQGC5Ia32IltO197m3sQ1Pdztw6e9FhwuGM5tn1QF0ETyCbE7jtbbotOscGMY022xi5T6ZGWyRNBFmi59E1fLHK4sLbmR1hbyQXdnnWrqI/XlqGOPoNwSVmlRtGsUjY3EbZ47g+0JLos4lma7nDzbtdJauqQcfOOx9pXK3utftJK6bVKtzj/fPA+8rJaLkBeE5aNHGBEAuAjGgEKiIWGFe0lQse3FsqYKjfhRJIQXAqXkoxtJycBTJjHUkoGvlK6V2XwSmuOhQSvm61YdSaaRkUpIMZwsfpyk11+SEBlTVulBa3DShWuskR/7BQcWXtuJQWMO4q9pI5KHDwAA0W9VY1xNgeUF7TcglXMJDgQUPGfEL8Iuns51zhrcklBowENbbqBc+0o2iYHSgngZKywSQ3zd4j6eS1qNzYIPNxyR6INqjJhp5HhvifeyFhkvWFz8iJmbKwzbdOsSQ4ZP2oWIMipXOe7xSm4HUhBp6C/drEBcDubK3PldwASQmiVIjngDG231lO0nnBmYP+Ul0WcSzddzh5hr3/k6sD8+/+YrPib1WjrthqlXf88/+YrPjNl4TloUcYFx/RBVlwqovE4NHVEyRFo9FCyGebJ3HbnqkPaqZHWOSgmJCeSpbsoZr1Y125BZuTlyrLkxKCwuUS+yrc5QLvVBaZEo3XOVRe5VrMBAS11lawm10PGVc03wgJi8z04R0QO1sLR4pDd3sQlIzvJQw8DJR1L/3ZZNvo30CA6MB85AIwLYRZJe9kfTF7IaljDLlxGObeavY8i7jcHlAa57pJjG0+EC2eENqEojBaLEtbsHtVtL9Jz3cDJB/csyslEtdscSBvsT6oNaim21WltDQ0P1GkaPX55pPuSVMQEdZoduH61StH2OJSXRZxLN13KAWp6Hp0tZUPfTkuMriT3j/ADPqhG6Bpn6MfxX/ABSSXrNNPnDPovXdsf6n6sboWmgginNx/qv+KOdounnmA8fnHfFJJNlPSf3u+0/VD9E065+YP4j/AIqiTQtNcM05P/1f8Ukk2U9EX7vtP1EaBpn6OfxX/FTGhaaOKc/iv+KSSbKek/vd9p+n/IWm/o5/Ff8AFN+Q9O/Rz+K/4pJJsp6R+932n6Y6Dpv6OfxX/FN+QdMv/Zz+K/4pJJsp6T+932n6YaDpl/7OfxX/ABU26Fpv6OfxX/FJJRtp6Jv3fafqbdD06/8AZz+K/wCKtj0XT9w+YP4jvikkp2U9K/vd9p+iqfSKFrZCITc9e8d8UU3SqJsTWiEgE/53fFJJNlPR+932n6vi02k7r/tH9t3xVn5OpbAd0f23fFJJNlPSf3u+0/V0dBTCKS0Zy4fWPxQTdMozVvcYbkuvfe74pJJsp6R+932n6NbQUxrNEBjNotRjezxHDgRnlJJJTERGEVXK6sz5f//Z"/>
          <p:cNvSpPr>
            <a:spLocks noChangeAspect="1" noChangeArrowheads="1"/>
          </p:cNvSpPr>
          <p:nvPr/>
        </p:nvSpPr>
        <p:spPr bwMode="auto">
          <a:xfrm>
            <a:off x="1595438" y="-1266825"/>
            <a:ext cx="17526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/>
          </a:p>
        </p:txBody>
      </p:sp>
      <p:pic>
        <p:nvPicPr>
          <p:cNvPr id="6" name="Picture 2" descr="http://t1.gstatic.com/images?q=tbn:ANd9GcTj80RW24pMMnkpXY2j3tADsjIYoLdlmJ9EB8FrvBEkj2_PBHd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2514600"/>
            <a:ext cx="355282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578726" y="5791200"/>
            <a:ext cx="2251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/>
              <a:t>CT: giãn đài bể thận</a:t>
            </a:r>
          </a:p>
        </p:txBody>
      </p:sp>
      <p:pic>
        <p:nvPicPr>
          <p:cNvPr id="9" name="Picture 6" descr="http://t0.gstatic.com/images?q=tbn:ANd9GcQILH7Qa9f5WVIIBIWeMhkn4zB_ZFAZ4aM69nCiUNj55xHYADd3k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74888"/>
            <a:ext cx="3048000" cy="328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232150" y="5791200"/>
            <a:ext cx="2178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/>
              <a:t>Hội chứng đoạn nối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382001" y="5486400"/>
            <a:ext cx="631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600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013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chụp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giãn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đài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khuẩn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Viêm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trẻ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320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905001" y="5511800"/>
            <a:ext cx="28749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fr-FR" sz="2800">
                <a:latin typeface="Arial" panose="020B0604020202020204" pitchFamily="34" charset="0"/>
              </a:rPr>
              <a:t>Phase cấp: 80 %</a:t>
            </a:r>
          </a:p>
          <a:p>
            <a:pPr eaLnBrk="1" hangingPunct="1"/>
            <a:endParaRPr lang="fr-FR" sz="2800">
              <a:latin typeface="Arial" panose="020B0604020202020204" pitchFamily="34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334000" y="5484814"/>
            <a:ext cx="50292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fr-FR" sz="2800">
                <a:latin typeface="Arial" panose="020B0604020202020204" pitchFamily="34" charset="0"/>
              </a:rPr>
              <a:t>     Sẹo thận: 25%</a:t>
            </a:r>
          </a:p>
          <a:p>
            <a:pPr eaLnBrk="1" hangingPunct="1"/>
            <a:r>
              <a:rPr lang="fr-FR" sz="2800">
                <a:latin typeface="Arial" panose="020B0604020202020204" pitchFamily="34" charset="0"/>
              </a:rPr>
              <a:t> </a:t>
            </a:r>
          </a:p>
          <a:p>
            <a:pPr eaLnBrk="1" hangingPunct="1"/>
            <a:endParaRPr lang="fr-FR" sz="2800">
              <a:latin typeface="Arial" panose="020B0604020202020204" pitchFamily="34" charset="0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905001" y="17464"/>
            <a:ext cx="8131175" cy="429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fr-FR" sz="3600" dirty="0">
                <a:latin typeface="Arial" panose="020B0604020202020204" pitchFamily="34" charset="0"/>
              </a:rPr>
              <a:t>       </a:t>
            </a:r>
          </a:p>
          <a:p>
            <a:pPr eaLnBrk="1" hangingPunct="1"/>
            <a:r>
              <a:rPr lang="fr-FR" sz="3600" dirty="0">
                <a:latin typeface="Arial" panose="020B0604020202020204" pitchFamily="34" charset="0"/>
              </a:rPr>
              <a:t>    </a:t>
            </a:r>
            <a:r>
              <a:rPr lang="fr-FR" sz="3600" dirty="0" err="1">
                <a:latin typeface="Arial" panose="020B0604020202020204" pitchFamily="34" charset="0"/>
              </a:rPr>
              <a:t>Tổn</a:t>
            </a:r>
            <a:r>
              <a:rPr lang="fr-FR" sz="3600" dirty="0">
                <a:latin typeface="Arial" panose="020B0604020202020204" pitchFamily="34" charset="0"/>
              </a:rPr>
              <a:t> </a:t>
            </a:r>
            <a:r>
              <a:rPr lang="fr-FR" sz="3600" dirty="0" err="1">
                <a:latin typeface="Arial" panose="020B0604020202020204" pitchFamily="34" charset="0"/>
              </a:rPr>
              <a:t>thương</a:t>
            </a:r>
            <a:r>
              <a:rPr lang="fr-FR" sz="3600" dirty="0">
                <a:latin typeface="Arial" panose="020B0604020202020204" pitchFamily="34" charset="0"/>
              </a:rPr>
              <a:t> </a:t>
            </a:r>
            <a:r>
              <a:rPr lang="fr-FR" sz="3600" dirty="0" err="1">
                <a:latin typeface="Arial" panose="020B0604020202020204" pitchFamily="34" charset="0"/>
              </a:rPr>
              <a:t>thận</a:t>
            </a:r>
            <a:r>
              <a:rPr lang="fr-FR" sz="3600" dirty="0">
                <a:latin typeface="Arial" panose="020B0604020202020204" pitchFamily="34" charset="0"/>
              </a:rPr>
              <a:t> </a:t>
            </a:r>
            <a:r>
              <a:rPr lang="fr-FR" sz="3600" dirty="0" err="1">
                <a:latin typeface="Arial" panose="020B0604020202020204" pitchFamily="34" charset="0"/>
              </a:rPr>
              <a:t>trong</a:t>
            </a:r>
            <a:r>
              <a:rPr lang="fr-FR" sz="3600" dirty="0">
                <a:latin typeface="Arial" panose="020B0604020202020204" pitchFamily="34" charset="0"/>
              </a:rPr>
              <a:t> </a:t>
            </a:r>
            <a:r>
              <a:rPr lang="fr-FR" sz="3600" dirty="0" err="1">
                <a:latin typeface="Arial" panose="020B0604020202020204" pitchFamily="34" charset="0"/>
              </a:rPr>
              <a:t>viêm</a:t>
            </a:r>
            <a:r>
              <a:rPr lang="fr-FR" sz="3600" dirty="0">
                <a:latin typeface="Arial" panose="020B0604020202020204" pitchFamily="34" charset="0"/>
              </a:rPr>
              <a:t> </a:t>
            </a:r>
            <a:r>
              <a:rPr lang="fr-FR" sz="3600" dirty="0" err="1">
                <a:latin typeface="Arial" panose="020B0604020202020204" pitchFamily="34" charset="0"/>
              </a:rPr>
              <a:t>thận</a:t>
            </a:r>
            <a:r>
              <a:rPr lang="fr-FR" sz="3600" dirty="0">
                <a:latin typeface="Arial" panose="020B0604020202020204" pitchFamily="34" charset="0"/>
              </a:rPr>
              <a:t>-BT</a:t>
            </a:r>
          </a:p>
          <a:p>
            <a:pPr eaLnBrk="1" hangingPunct="1"/>
            <a:endParaRPr lang="fr-FR" sz="3600" dirty="0">
              <a:latin typeface="Arial" panose="020B0604020202020204" pitchFamily="34" charset="0"/>
            </a:endParaRPr>
          </a:p>
          <a:p>
            <a:pPr eaLnBrk="1" hangingPunct="1"/>
            <a:endParaRPr lang="fr-FR" sz="3600" dirty="0">
              <a:latin typeface="Arial" panose="020B0604020202020204" pitchFamily="34" charset="0"/>
            </a:endParaRPr>
          </a:p>
          <a:p>
            <a:pPr eaLnBrk="1" hangingPunct="1"/>
            <a:endParaRPr lang="fr-FR" sz="3600" dirty="0">
              <a:latin typeface="Arial" panose="020B0604020202020204" pitchFamily="34" charset="0"/>
            </a:endParaRPr>
          </a:p>
          <a:p>
            <a:pPr eaLnBrk="1" hangingPunct="1"/>
            <a:r>
              <a:rPr lang="fr-FR" sz="2400" b="1" dirty="0">
                <a:latin typeface="Arial" panose="020B0604020202020204" pitchFamily="34" charset="0"/>
              </a:rPr>
              <a:t> </a:t>
            </a:r>
            <a:r>
              <a:rPr lang="fr-FR" sz="2400" b="1" dirty="0" err="1">
                <a:latin typeface="Arial" panose="020B0604020202020204" pitchFamily="34" charset="0"/>
              </a:rPr>
              <a:t>Xạ</a:t>
            </a:r>
            <a:r>
              <a:rPr lang="fr-FR" sz="2400" b="1" dirty="0">
                <a:latin typeface="Arial" panose="020B0604020202020204" pitchFamily="34" charset="0"/>
              </a:rPr>
              <a:t> </a:t>
            </a:r>
            <a:r>
              <a:rPr lang="fr-FR" sz="2400" b="1" dirty="0" err="1">
                <a:latin typeface="Arial" panose="020B0604020202020204" pitchFamily="34" charset="0"/>
              </a:rPr>
              <a:t>hình</a:t>
            </a:r>
            <a:r>
              <a:rPr lang="fr-FR" sz="2400" b="1" dirty="0">
                <a:latin typeface="Arial" panose="020B0604020202020204" pitchFamily="34" charset="0"/>
              </a:rPr>
              <a:t> </a:t>
            </a:r>
            <a:r>
              <a:rPr lang="fr-FR" sz="2400" b="1" dirty="0" err="1">
                <a:latin typeface="Arial" panose="020B0604020202020204" pitchFamily="34" charset="0"/>
              </a:rPr>
              <a:t>thận</a:t>
            </a:r>
            <a:r>
              <a:rPr lang="fr-FR" sz="2400" b="1" dirty="0">
                <a:latin typeface="Arial" panose="020B0604020202020204" pitchFamily="34" charset="0"/>
              </a:rPr>
              <a:t> DMSA</a:t>
            </a:r>
          </a:p>
          <a:p>
            <a:pPr eaLnBrk="1" hangingPunct="1"/>
            <a:endParaRPr lang="fr-FR" sz="2400" b="1" dirty="0">
              <a:latin typeface="Arial" panose="020B0604020202020204" pitchFamily="34" charset="0"/>
            </a:endParaRPr>
          </a:p>
          <a:p>
            <a:pPr eaLnBrk="1" hangingPunct="1"/>
            <a:r>
              <a:rPr lang="fr-FR" sz="2400" b="1" dirty="0" err="1">
                <a:latin typeface="Arial" panose="020B0604020202020204" pitchFamily="34" charset="0"/>
              </a:rPr>
              <a:t>Hình</a:t>
            </a:r>
            <a:r>
              <a:rPr lang="fr-FR" sz="2400" b="1" dirty="0">
                <a:latin typeface="Arial" panose="020B0604020202020204" pitchFamily="34" charset="0"/>
              </a:rPr>
              <a:t> </a:t>
            </a:r>
            <a:r>
              <a:rPr lang="fr-FR" sz="2400" b="1" dirty="0" err="1">
                <a:latin typeface="Arial" panose="020B0604020202020204" pitchFamily="34" charset="0"/>
              </a:rPr>
              <a:t>ảnh</a:t>
            </a:r>
            <a:r>
              <a:rPr lang="fr-FR" sz="2400" b="1" dirty="0">
                <a:latin typeface="Arial" panose="020B0604020202020204" pitchFamily="34" charset="0"/>
              </a:rPr>
              <a:t> </a:t>
            </a:r>
            <a:r>
              <a:rPr lang="fr-FR" sz="2400" b="1" dirty="0" err="1">
                <a:latin typeface="Arial" panose="020B0604020202020204" pitchFamily="34" charset="0"/>
              </a:rPr>
              <a:t>chức</a:t>
            </a:r>
            <a:r>
              <a:rPr lang="fr-FR" sz="2400" b="1" dirty="0">
                <a:latin typeface="Arial" panose="020B0604020202020204" pitchFamily="34" charset="0"/>
              </a:rPr>
              <a:t> </a:t>
            </a:r>
            <a:r>
              <a:rPr lang="fr-FR" sz="2400" b="1" dirty="0" err="1">
                <a:latin typeface="Arial" panose="020B0604020202020204" pitchFamily="34" charset="0"/>
              </a:rPr>
              <a:t>năng</a:t>
            </a:r>
            <a:r>
              <a:rPr lang="fr-FR" sz="2400" b="1" dirty="0">
                <a:latin typeface="Arial" panose="020B0604020202020204" pitchFamily="34" charset="0"/>
              </a:rPr>
              <a:t> </a:t>
            </a:r>
            <a:r>
              <a:rPr lang="fr-FR" sz="2400" b="1" dirty="0" err="1">
                <a:latin typeface="Arial" panose="020B0604020202020204" pitchFamily="34" charset="0"/>
              </a:rPr>
              <a:t>và</a:t>
            </a:r>
            <a:r>
              <a:rPr lang="fr-FR" sz="2400" b="1" dirty="0">
                <a:latin typeface="Arial" panose="020B0604020202020204" pitchFamily="34" charset="0"/>
              </a:rPr>
              <a:t> </a:t>
            </a:r>
            <a:r>
              <a:rPr lang="fr-FR" sz="2400" b="1" dirty="0" err="1">
                <a:latin typeface="Arial" panose="020B0604020202020204" pitchFamily="34" charset="0"/>
              </a:rPr>
              <a:t>chất</a:t>
            </a:r>
            <a:r>
              <a:rPr lang="fr-FR" sz="2400" b="1" dirty="0">
                <a:latin typeface="Arial" panose="020B0604020202020204" pitchFamily="34" charset="0"/>
              </a:rPr>
              <a:t> </a:t>
            </a:r>
            <a:r>
              <a:rPr lang="fr-FR" sz="2400" b="1" dirty="0" err="1">
                <a:latin typeface="Arial" panose="020B0604020202020204" pitchFamily="34" charset="0"/>
              </a:rPr>
              <a:t>lượng</a:t>
            </a:r>
            <a:endParaRPr lang="fr-FR" sz="2400" b="1" dirty="0">
              <a:latin typeface="Arial" panose="020B0604020202020204" pitchFamily="34" charset="0"/>
            </a:endParaRPr>
          </a:p>
          <a:p>
            <a:pPr eaLnBrk="1" hangingPunct="1"/>
            <a:r>
              <a:rPr lang="fr-FR" sz="2400" b="1" dirty="0">
                <a:latin typeface="Arial" panose="020B0604020202020204" pitchFamily="34" charset="0"/>
              </a:rPr>
              <a:t>		 </a:t>
            </a:r>
          </a:p>
        </p:txBody>
      </p:sp>
      <p:pic>
        <p:nvPicPr>
          <p:cNvPr id="5126" name="Picture 6"/>
          <p:cNvPicPr>
            <a:picLocks noChangeArrowheads="1"/>
          </p:cNvPicPr>
          <p:nvPr/>
        </p:nvPicPr>
        <p:blipFill>
          <a:blip r:embed="rId2">
            <a:lum bright="22000" contras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731" y="1598614"/>
            <a:ext cx="4078514" cy="3430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245" y="1370807"/>
            <a:ext cx="5334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33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3" grpId="0" autoUpdateAnimBg="0"/>
      <p:bldP spid="512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6535738" y="127000"/>
            <a:ext cx="3598862" cy="6731000"/>
            <a:chOff x="288" y="80"/>
            <a:chExt cx="2550" cy="4240"/>
          </a:xfrm>
        </p:grpSpPr>
        <p:pic>
          <p:nvPicPr>
            <p:cNvPr id="29703" name="Picture 3" descr="Dmsa1 Langauti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80"/>
              <a:ext cx="2550" cy="42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4" name="Text Box 4"/>
            <p:cNvSpPr txBox="1">
              <a:spLocks noChangeArrowheads="1"/>
            </p:cNvSpPr>
            <p:nvPr/>
          </p:nvSpPr>
          <p:spPr bwMode="auto">
            <a:xfrm>
              <a:off x="504" y="1776"/>
              <a:ext cx="21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fr-FR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PNA 9 mois après</a:t>
              </a:r>
            </a:p>
          </p:txBody>
        </p:sp>
        <p:sp>
          <p:nvSpPr>
            <p:cNvPr id="29705" name="Rectangle 5"/>
            <p:cNvSpPr>
              <a:spLocks noChangeArrowheads="1"/>
            </p:cNvSpPr>
            <p:nvPr/>
          </p:nvSpPr>
          <p:spPr bwMode="auto">
            <a:xfrm>
              <a:off x="774" y="144"/>
              <a:ext cx="432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29699" name="Group 6"/>
          <p:cNvGrpSpPr>
            <a:grpSpLocks/>
          </p:cNvGrpSpPr>
          <p:nvPr/>
        </p:nvGrpSpPr>
        <p:grpSpPr bwMode="auto">
          <a:xfrm>
            <a:off x="2065338" y="144464"/>
            <a:ext cx="3886200" cy="6713537"/>
            <a:chOff x="3474" y="91"/>
            <a:chExt cx="2754" cy="4229"/>
          </a:xfrm>
        </p:grpSpPr>
        <p:pic>
          <p:nvPicPr>
            <p:cNvPr id="29700" name="Picture 7" descr="DMSA 2 Langauti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4" y="91"/>
              <a:ext cx="2754" cy="4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1" name="Text Box 8"/>
            <p:cNvSpPr txBox="1">
              <a:spLocks noChangeArrowheads="1"/>
            </p:cNvSpPr>
            <p:nvPr/>
          </p:nvSpPr>
          <p:spPr bwMode="auto">
            <a:xfrm>
              <a:off x="3652" y="1771"/>
              <a:ext cx="20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fr-FR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PNA phase aiguë</a:t>
              </a:r>
            </a:p>
          </p:txBody>
        </p:sp>
        <p:sp>
          <p:nvSpPr>
            <p:cNvPr id="29702" name="Rectangle 9"/>
            <p:cNvSpPr>
              <a:spLocks noChangeArrowheads="1"/>
            </p:cNvSpPr>
            <p:nvPr/>
          </p:nvSpPr>
          <p:spPr bwMode="auto">
            <a:xfrm>
              <a:off x="4014" y="192"/>
              <a:ext cx="432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129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Phân bố VK niệu</a:t>
            </a:r>
          </a:p>
        </p:txBody>
      </p:sp>
      <p:graphicFrame>
        <p:nvGraphicFramePr>
          <p:cNvPr id="1026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701897"/>
              </p:ext>
            </p:extLst>
          </p:nvPr>
        </p:nvGraphicFramePr>
        <p:xfrm>
          <a:off x="2133600" y="1422400"/>
          <a:ext cx="8153400" cy="453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Chart" r:id="rId3" imgW="6286418" imgH="2657584" progId="Excel.Chart.8">
                  <p:embed/>
                </p:oleObj>
              </mc:Choice>
              <mc:Fallback>
                <p:oleObj name="Chart" r:id="rId3" imgW="6286418" imgH="2657584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2133600" y="1422400"/>
                        <a:ext cx="8153400" cy="453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Box 3"/>
          <p:cNvSpPr txBox="1">
            <a:spLocks noChangeArrowheads="1"/>
          </p:cNvSpPr>
          <p:nvPr/>
        </p:nvSpPr>
        <p:spPr bwMode="auto">
          <a:xfrm>
            <a:off x="5105400" y="6324600"/>
            <a:ext cx="1138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b="1">
                <a:solidFill>
                  <a:srgbClr val="FF0000"/>
                </a:solidFill>
              </a:rPr>
              <a:t>Sỏi thận</a:t>
            </a:r>
          </a:p>
        </p:txBody>
      </p:sp>
      <p:cxnSp>
        <p:nvCxnSpPr>
          <p:cNvPr id="1029" name="Straight Arrow Connector 5"/>
          <p:cNvCxnSpPr>
            <a:cxnSpLocks noChangeShapeType="1"/>
          </p:cNvCxnSpPr>
          <p:nvPr/>
        </p:nvCxnSpPr>
        <p:spPr bwMode="auto">
          <a:xfrm flipV="1">
            <a:off x="5638800" y="5715000"/>
            <a:ext cx="0" cy="5334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4902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solidFill>
                  <a:srgbClr val="0000CC"/>
                </a:solidFill>
                <a:latin typeface="Times New Roman" panose="02020603050405020304" pitchFamily="18" charset="0"/>
              </a:rPr>
              <a:t>Mức độ kháng với KS của E.Coli</a:t>
            </a:r>
          </a:p>
        </p:txBody>
      </p:sp>
      <p:graphicFrame>
        <p:nvGraphicFramePr>
          <p:cNvPr id="2050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057400" y="2057400"/>
          <a:ext cx="8174038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Chart" r:id="rId3" imgW="7277299" imgH="2657584" progId="Excel.Chart.8">
                  <p:embed/>
                </p:oleObj>
              </mc:Choice>
              <mc:Fallback>
                <p:oleObj name="Chart" r:id="rId3" imgW="7277299" imgH="2657584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2057400" y="2057400"/>
                        <a:ext cx="8174038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70C4DE">
                                    <a:gamma/>
                                    <a:tint val="21176"/>
                                    <a:invGamma/>
                                  </a:srgbClr>
                                </a:gs>
                                <a:gs pos="100000">
                                  <a:srgbClr val="70C4DE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99190" dir="2388334" algn="ctr" rotWithShape="0">
                                <a:srgbClr val="333333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820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solidFill>
                  <a:srgbClr val="0000CC"/>
                </a:solidFill>
                <a:latin typeface="Times New Roman" panose="02020603050405020304" pitchFamily="18" charset="0"/>
              </a:rPr>
              <a:t>Mức độ kháng với KS của E.Coli</a:t>
            </a:r>
          </a:p>
        </p:txBody>
      </p:sp>
      <p:graphicFrame>
        <p:nvGraphicFramePr>
          <p:cNvPr id="307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057400" y="2057400"/>
          <a:ext cx="8174038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Chart" r:id="rId3" imgW="7277299" imgH="2657584" progId="Excel.Chart.8">
                  <p:embed/>
                </p:oleObj>
              </mc:Choice>
              <mc:Fallback>
                <p:oleObj name="Chart" r:id="rId3" imgW="7277299" imgH="2657584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2057400" y="2057400"/>
                        <a:ext cx="8174038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70C4DE">
                                    <a:gamma/>
                                    <a:tint val="21176"/>
                                    <a:invGamma/>
                                  </a:srgbClr>
                                </a:gs>
                                <a:gs pos="100000">
                                  <a:srgbClr val="70C4DE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99190" dir="2388334" algn="ctr" rotWithShape="0">
                                <a:srgbClr val="333333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56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1" name="Picture 2" descr="http://t3.gstatic.com/images?q=tbn:ANd9GcRxs7OK2Bh2t0BdRmiMKZ46qM52LUeVFVVHj7oSbu3oCnC2ZwQO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9" y="1348091"/>
            <a:ext cx="3215140" cy="4014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2209801" y="5943600"/>
            <a:ext cx="2881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/>
              <a:t>Louis Pasteur (1822-1895)</a:t>
            </a:r>
          </a:p>
        </p:txBody>
      </p:sp>
      <p:sp>
        <p:nvSpPr>
          <p:cNvPr id="4101" name="Oval Callout 5"/>
          <p:cNvSpPr>
            <a:spLocks noChangeArrowheads="1"/>
          </p:cNvSpPr>
          <p:nvPr/>
        </p:nvSpPr>
        <p:spPr bwMode="auto">
          <a:xfrm>
            <a:off x="6149407" y="479874"/>
            <a:ext cx="5256212" cy="1569361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Chẩn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đoán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nhiễm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khuẩn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đường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tiểu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trên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và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dưới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102" name="Oval Callout 6"/>
          <p:cNvSpPr>
            <a:spLocks noChangeArrowheads="1"/>
          </p:cNvSpPr>
          <p:nvPr/>
        </p:nvSpPr>
        <p:spPr bwMode="auto">
          <a:xfrm>
            <a:off x="6553200" y="4041314"/>
            <a:ext cx="4448628" cy="1084039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3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Điều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trị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NKĐT</a:t>
            </a:r>
          </a:p>
        </p:txBody>
      </p:sp>
      <p:sp>
        <p:nvSpPr>
          <p:cNvPr id="4103" name="Oval Callout 7"/>
          <p:cNvSpPr>
            <a:spLocks noChangeArrowheads="1"/>
          </p:cNvSpPr>
          <p:nvPr/>
        </p:nvSpPr>
        <p:spPr bwMode="auto">
          <a:xfrm>
            <a:off x="6553199" y="2328626"/>
            <a:ext cx="4448629" cy="1433297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Kể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các</a:t>
            </a:r>
            <a:r>
              <a:rPr lang="en-US" sz="2400" dirty="0">
                <a:solidFill>
                  <a:schemeClr val="bg1"/>
                </a:solidFill>
              </a:rPr>
              <a:t> vi </a:t>
            </a:r>
            <a:r>
              <a:rPr lang="en-US" sz="2400" dirty="0" err="1">
                <a:solidFill>
                  <a:schemeClr val="bg1"/>
                </a:solidFill>
              </a:rPr>
              <a:t>khuẩn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gây</a:t>
            </a:r>
            <a:r>
              <a:rPr lang="en-US" sz="2400" dirty="0">
                <a:solidFill>
                  <a:schemeClr val="bg1"/>
                </a:solidFill>
              </a:rPr>
              <a:t> NTĐT</a:t>
            </a:r>
          </a:p>
        </p:txBody>
      </p:sp>
      <p:sp>
        <p:nvSpPr>
          <p:cNvPr id="4104" name="Cloud Callout 8"/>
          <p:cNvSpPr>
            <a:spLocks noChangeArrowheads="1"/>
          </p:cNvSpPr>
          <p:nvPr/>
        </p:nvSpPr>
        <p:spPr bwMode="auto">
          <a:xfrm>
            <a:off x="6438900" y="5544456"/>
            <a:ext cx="4562928" cy="104503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4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Phòng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được</a:t>
            </a:r>
            <a:r>
              <a:rPr lang="en-US" sz="2400" dirty="0">
                <a:solidFill>
                  <a:schemeClr val="bg1"/>
                </a:solidFill>
              </a:rPr>
              <a:t> NKĐT</a:t>
            </a:r>
          </a:p>
        </p:txBody>
      </p:sp>
    </p:spTree>
    <p:extLst>
      <p:ext uri="{BB962C8B-B14F-4D97-AF65-F5344CB8AC3E}">
        <p14:creationId xmlns:p14="http://schemas.microsoft.com/office/powerpoint/2010/main" val="418394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4101" grpId="0" animBg="1"/>
      <p:bldP spid="4102" grpId="0" animBg="1"/>
      <p:bldP spid="4103" grpId="0" animBg="1"/>
      <p:bldP spid="410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Tình hình nhạy cảm KS của E.Coli sau 10năm</a:t>
            </a:r>
          </a:p>
        </p:txBody>
      </p:sp>
      <p:graphicFrame>
        <p:nvGraphicFramePr>
          <p:cNvPr id="409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057400" y="2286001"/>
          <a:ext cx="8212138" cy="347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Chart" r:id="rId3" imgW="6286418" imgH="2657584" progId="Excel.Chart.8">
                  <p:embed/>
                </p:oleObj>
              </mc:Choice>
              <mc:Fallback>
                <p:oleObj name="Chart" r:id="rId3" imgW="6286418" imgH="2657584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2057400" y="2286001"/>
                        <a:ext cx="8212138" cy="347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70C4DE">
                                    <a:gamma/>
                                    <a:tint val="21176"/>
                                    <a:invGamma/>
                                  </a:srgbClr>
                                </a:gs>
                                <a:gs pos="100000">
                                  <a:srgbClr val="70C4DE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99190" dir="2388334" algn="ctr" rotWithShape="0">
                                <a:srgbClr val="333333">
                                  <a:alpha val="50000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389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514600" y="2209801"/>
            <a:ext cx="7112000" cy="344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fr-FR" b="1" dirty="0">
              <a:latin typeface="Arial" panose="020B0604020202020204" pitchFamily="34" charset="0"/>
            </a:endParaRPr>
          </a:p>
          <a:p>
            <a:r>
              <a:rPr lang="fr-FR" sz="2000" b="1" u="sng" dirty="0" err="1">
                <a:latin typeface="Arial" panose="020B0604020202020204" pitchFamily="34" charset="0"/>
              </a:rPr>
              <a:t>Điều</a:t>
            </a:r>
            <a:r>
              <a:rPr lang="fr-FR" sz="2000" b="1" u="sng" dirty="0">
                <a:latin typeface="Arial" panose="020B0604020202020204" pitchFamily="34" charset="0"/>
              </a:rPr>
              <a:t> </a:t>
            </a:r>
            <a:r>
              <a:rPr lang="fr-FR" sz="2000" b="1" u="sng" dirty="0" err="1">
                <a:latin typeface="Arial" panose="020B0604020202020204" pitchFamily="34" charset="0"/>
              </a:rPr>
              <a:t>trị</a:t>
            </a:r>
            <a:r>
              <a:rPr lang="fr-FR" sz="2000" b="1" u="sng" dirty="0">
                <a:latin typeface="Arial" panose="020B0604020202020204" pitchFamily="34" charset="0"/>
              </a:rPr>
              <a:t> </a:t>
            </a:r>
            <a:r>
              <a:rPr lang="fr-FR" sz="2000" b="1" u="sng" dirty="0" err="1">
                <a:latin typeface="Arial" panose="020B0604020202020204" pitchFamily="34" charset="0"/>
              </a:rPr>
              <a:t>khỏi</a:t>
            </a:r>
            <a:r>
              <a:rPr lang="fr-FR" sz="2000" b="1" u="sng" dirty="0">
                <a:latin typeface="Arial" panose="020B0604020202020204" pitchFamily="34" charset="0"/>
              </a:rPr>
              <a:t>:</a:t>
            </a:r>
          </a:p>
          <a:p>
            <a:endParaRPr lang="fr-FR" sz="2000" b="1" u="sng" dirty="0">
              <a:latin typeface="Arial" panose="020B0604020202020204" pitchFamily="34" charset="0"/>
            </a:endParaRPr>
          </a:p>
          <a:p>
            <a:r>
              <a:rPr lang="fr-FR" sz="2000" b="1" dirty="0">
                <a:latin typeface="Arial" panose="020B0604020202020204" pitchFamily="34" charset="0"/>
              </a:rPr>
              <a:t>	+ </a:t>
            </a:r>
            <a:r>
              <a:rPr lang="fr-FR" sz="2000" b="1" dirty="0" err="1">
                <a:latin typeface="Arial" panose="020B0604020202020204" pitchFamily="34" charset="0"/>
              </a:rPr>
              <a:t>Thải</a:t>
            </a:r>
            <a:r>
              <a:rPr lang="fr-FR" sz="2000" b="1" dirty="0">
                <a:latin typeface="Arial" panose="020B0604020202020204" pitchFamily="34" charset="0"/>
              </a:rPr>
              <a:t> qua </a:t>
            </a:r>
            <a:r>
              <a:rPr lang="fr-FR" sz="2000" b="1" dirty="0" err="1">
                <a:latin typeface="Arial" panose="020B0604020202020204" pitchFamily="34" charset="0"/>
              </a:rPr>
              <a:t>nước</a:t>
            </a:r>
            <a:r>
              <a:rPr lang="fr-FR" sz="2000" b="1" dirty="0">
                <a:latin typeface="Arial" panose="020B0604020202020204" pitchFamily="34" charset="0"/>
              </a:rPr>
              <a:t> </a:t>
            </a:r>
            <a:r>
              <a:rPr lang="fr-FR" sz="2000" b="1" dirty="0" err="1">
                <a:latin typeface="Arial" panose="020B0604020202020204" pitchFamily="34" charset="0"/>
              </a:rPr>
              <a:t>tiểu</a:t>
            </a:r>
            <a:r>
              <a:rPr lang="fr-FR" sz="2000" b="1" dirty="0">
                <a:latin typeface="Arial" panose="020B0604020202020204" pitchFamily="34" charset="0"/>
              </a:rPr>
              <a:t>,</a:t>
            </a:r>
          </a:p>
          <a:p>
            <a:endParaRPr lang="fr-FR" sz="2000" b="1" dirty="0">
              <a:latin typeface="Arial" panose="020B0604020202020204" pitchFamily="34" charset="0"/>
            </a:endParaRPr>
          </a:p>
          <a:p>
            <a:r>
              <a:rPr lang="fr-FR" sz="2000" b="1" dirty="0">
                <a:latin typeface="Arial" panose="020B0604020202020204" pitchFamily="34" charset="0"/>
              </a:rPr>
              <a:t>	+ Lan </a:t>
            </a:r>
            <a:r>
              <a:rPr lang="fr-FR" sz="2000" b="1" dirty="0" err="1">
                <a:latin typeface="Arial" panose="020B0604020202020204" pitchFamily="34" charset="0"/>
              </a:rPr>
              <a:t>toả</a:t>
            </a:r>
            <a:r>
              <a:rPr lang="fr-FR" sz="2000" b="1" dirty="0">
                <a:latin typeface="Arial" panose="020B0604020202020204" pitchFamily="34" charset="0"/>
              </a:rPr>
              <a:t> </a:t>
            </a:r>
            <a:r>
              <a:rPr lang="fr-FR" sz="2000" b="1" dirty="0" err="1">
                <a:latin typeface="Arial" panose="020B0604020202020204" pitchFamily="34" charset="0"/>
              </a:rPr>
              <a:t>trong</a:t>
            </a:r>
            <a:r>
              <a:rPr lang="fr-FR" sz="2000" b="1" dirty="0">
                <a:latin typeface="Arial" panose="020B0604020202020204" pitchFamily="34" charset="0"/>
              </a:rPr>
              <a:t> </a:t>
            </a:r>
            <a:r>
              <a:rPr lang="fr-FR" sz="2000" b="1" dirty="0" err="1">
                <a:latin typeface="Arial" panose="020B0604020202020204" pitchFamily="34" charset="0"/>
              </a:rPr>
              <a:t>tổ</a:t>
            </a:r>
            <a:r>
              <a:rPr lang="fr-FR" sz="2000" b="1" dirty="0">
                <a:latin typeface="Arial" panose="020B0604020202020204" pitchFamily="34" charset="0"/>
              </a:rPr>
              <a:t> </a:t>
            </a:r>
            <a:r>
              <a:rPr lang="fr-FR" sz="2000" b="1" dirty="0" err="1">
                <a:latin typeface="Arial" panose="020B0604020202020204" pitchFamily="34" charset="0"/>
              </a:rPr>
              <a:t>chức</a:t>
            </a:r>
            <a:r>
              <a:rPr lang="fr-FR" sz="2000" b="1" dirty="0">
                <a:latin typeface="Arial" panose="020B0604020202020204" pitchFamily="34" charset="0"/>
              </a:rPr>
              <a:t>,</a:t>
            </a:r>
          </a:p>
          <a:p>
            <a:endParaRPr lang="fr-FR" sz="2000" b="1" dirty="0">
              <a:latin typeface="Arial" panose="020B0604020202020204" pitchFamily="34" charset="0"/>
            </a:endParaRPr>
          </a:p>
          <a:p>
            <a:r>
              <a:rPr lang="fr-FR" sz="2000" b="1" dirty="0">
                <a:latin typeface="Arial" panose="020B0604020202020204" pitchFamily="34" charset="0"/>
              </a:rPr>
              <a:t>	+ </a:t>
            </a:r>
            <a:r>
              <a:rPr lang="fr-FR" sz="2000" b="1" dirty="0" err="1">
                <a:latin typeface="Arial" panose="020B0604020202020204" pitchFamily="34" charset="0"/>
              </a:rPr>
              <a:t>Diệt</a:t>
            </a:r>
            <a:r>
              <a:rPr lang="fr-FR" sz="2000" b="1" dirty="0">
                <a:latin typeface="Arial" panose="020B0604020202020204" pitchFamily="34" charset="0"/>
              </a:rPr>
              <a:t> </a:t>
            </a:r>
            <a:r>
              <a:rPr lang="fr-FR" sz="2000" b="1" dirty="0" err="1">
                <a:latin typeface="Arial" panose="020B0604020202020204" pitchFamily="34" charset="0"/>
              </a:rPr>
              <a:t>khuẩn</a:t>
            </a:r>
            <a:r>
              <a:rPr lang="fr-FR" sz="2000" b="1" dirty="0">
                <a:latin typeface="Arial" panose="020B0604020202020204" pitchFamily="34" charset="0"/>
              </a:rPr>
              <a:t>, </a:t>
            </a:r>
          </a:p>
          <a:p>
            <a:endParaRPr lang="fr-FR" sz="2000" b="1" dirty="0">
              <a:latin typeface="Arial" panose="020B0604020202020204" pitchFamily="34" charset="0"/>
            </a:endParaRPr>
          </a:p>
          <a:p>
            <a:r>
              <a:rPr lang="fr-FR" sz="2000" b="1" dirty="0" err="1">
                <a:latin typeface="Arial" panose="020B0604020202020204" pitchFamily="34" charset="0"/>
              </a:rPr>
              <a:t>Kết</a:t>
            </a:r>
            <a:r>
              <a:rPr lang="fr-FR" sz="2000" b="1" dirty="0">
                <a:latin typeface="Arial" panose="020B0604020202020204" pitchFamily="34" charset="0"/>
              </a:rPr>
              <a:t> </a:t>
            </a:r>
            <a:r>
              <a:rPr lang="fr-FR" sz="2000" b="1" dirty="0" err="1">
                <a:latin typeface="Arial" panose="020B0604020202020204" pitchFamily="34" charset="0"/>
              </a:rPr>
              <a:t>hợp</a:t>
            </a:r>
            <a:r>
              <a:rPr lang="fr-FR" sz="2000" b="1" dirty="0">
                <a:latin typeface="Arial" panose="020B0604020202020204" pitchFamily="34" charset="0"/>
              </a:rPr>
              <a:t> KS ?</a:t>
            </a:r>
          </a:p>
          <a:p>
            <a:endParaRPr lang="fr-FR" sz="2000" b="1" dirty="0">
              <a:latin typeface="Arial" panose="020B0604020202020204" pitchFamily="34" charset="0"/>
            </a:endParaRPr>
          </a:p>
        </p:txBody>
      </p:sp>
      <p:sp>
        <p:nvSpPr>
          <p:cNvPr id="31747" name="TextBox 2"/>
          <p:cNvSpPr txBox="1">
            <a:spLocks noChangeArrowheads="1"/>
          </p:cNvSpPr>
          <p:nvPr/>
        </p:nvSpPr>
        <p:spPr bwMode="auto">
          <a:xfrm>
            <a:off x="3200401" y="609601"/>
            <a:ext cx="6138863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fr-FR" sz="2800" b="1">
                <a:latin typeface="Arial" panose="020B0604020202020204" pitchFamily="34" charset="0"/>
              </a:rPr>
              <a:t>Nguyên tắc của điều trị kháng sinh</a:t>
            </a:r>
          </a:p>
          <a:p>
            <a:pPr algn="ctr"/>
            <a:r>
              <a:rPr lang="fr-FR" sz="2800" b="1">
                <a:latin typeface="Arial" panose="020B0604020202020204" pitchFamily="34" charset="0"/>
              </a:rPr>
              <a:t> trong viêm thận bể thận</a:t>
            </a:r>
          </a:p>
          <a:p>
            <a:pPr algn="ctr"/>
            <a:endParaRPr lang="fr-FR" b="1">
              <a:latin typeface="Arial" panose="020B0604020202020204" pitchFamily="34" charset="0"/>
            </a:endParaRP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3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70138" y="381000"/>
            <a:ext cx="6908800" cy="1143000"/>
          </a:xfrm>
          <a:noFill/>
        </p:spPr>
        <p:txBody>
          <a:bodyPr vert="horz" lIns="90488" tIns="44450" rIns="90488" bIns="44450" rtlCol="0" anchor="ctr">
            <a:normAutofit/>
          </a:bodyPr>
          <a:lstStyle/>
          <a:p>
            <a:pPr algn="ctr" eaLnBrk="1" hangingPunct="1"/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endParaRPr lang="fr-F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6799" y="1447800"/>
            <a:ext cx="8679543" cy="5069114"/>
          </a:xfrm>
          <a:noFill/>
        </p:spPr>
        <p:txBody>
          <a:bodyPr vert="horz" lIns="90488" tIns="44450" rIns="90488" bIns="44450" rtlCol="0"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endParaRPr lang="fr-FR" sz="28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Khỏi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KS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khuẩn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TM </a:t>
            </a:r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(&lt;18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đổi,RL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4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KS  (aminosides, céphalo 3)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Amikacin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 mg/kg/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(TB)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Rocephin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 mg/kg/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(TM 1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07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934200" y="5410200"/>
            <a:ext cx="7620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9601200" y="1676400"/>
            <a:ext cx="609600" cy="381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/>
          </a:p>
        </p:txBody>
      </p:sp>
      <p:graphicFrame>
        <p:nvGraphicFramePr>
          <p:cNvPr id="41138" name="Group 178"/>
          <p:cNvGraphicFramePr>
            <a:graphicFrameLocks noGrp="1"/>
          </p:cNvGraphicFramePr>
          <p:nvPr>
            <p:ph/>
          </p:nvPr>
        </p:nvGraphicFramePr>
        <p:xfrm>
          <a:off x="2286000" y="863601"/>
          <a:ext cx="7804150" cy="5918205"/>
        </p:xfrm>
        <a:graphic>
          <a:graphicData uri="http://schemas.openxmlformats.org/drawingml/2006/table">
            <a:tbl>
              <a:tblPr/>
              <a:tblGrid>
                <a:gridCol w="2593975"/>
                <a:gridCol w="1303338"/>
                <a:gridCol w="1301750"/>
                <a:gridCol w="1303337"/>
                <a:gridCol w="1301750"/>
              </a:tblGrid>
              <a:tr h="30956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Nhạy cảm KS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Kháng KS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70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Số BN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Số BN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Cotrimoxazon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23.5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76.5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Cephalothin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46.9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53.1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Cefuroxim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48.5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51.5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Tobramicin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Ceftriaxone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47.1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Gentamycin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55.9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44.1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Cefoperazone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54.5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42.4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Ceftazidim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57.6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42.4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Cephotaxim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54.5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42.4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Norfloxacin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85.3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14.7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Augmentin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82.3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8.8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Amikacin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88.2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8.8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Nitrofurantoin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97.1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2.9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Imipenem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Fosmicin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75" name="Text Box 180"/>
          <p:cNvSpPr txBox="1">
            <a:spLocks noChangeArrowheads="1"/>
          </p:cNvSpPr>
          <p:nvPr/>
        </p:nvSpPr>
        <p:spPr bwMode="auto">
          <a:xfrm>
            <a:off x="2895601" y="76201"/>
            <a:ext cx="5942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/>
              <a:t>Sự kháng kháng sinh của E.Coli BV Nhi Trung ương 2010</a:t>
            </a:r>
          </a:p>
        </p:txBody>
      </p:sp>
      <p:sp>
        <p:nvSpPr>
          <p:cNvPr id="37976" name="Text Box 181"/>
          <p:cNvSpPr txBox="1">
            <a:spLocks noChangeArrowheads="1"/>
          </p:cNvSpPr>
          <p:nvPr/>
        </p:nvSpPr>
        <p:spPr bwMode="auto">
          <a:xfrm>
            <a:off x="2600325" y="533400"/>
            <a:ext cx="6102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E.coli chiếm 82.9%</a:t>
            </a:r>
            <a:r>
              <a:rPr lang="en-US" sz="1400" b="1">
                <a:latin typeface="Times New Roman" panose="02020603050405020304" pitchFamily="18" charset="0"/>
              </a:rPr>
              <a:t> tiếp theo là Proteus 9.8% thấp nhất là Enterobacter 2.4%</a:t>
            </a:r>
            <a:r>
              <a:rPr lang="en-US" sz="140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98756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087" y="624110"/>
            <a:ext cx="9893526" cy="128089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khuẩn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khuẩn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TUQĐ 108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2/2014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2/2015)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8686" y="2133599"/>
            <a:ext cx="8775926" cy="433977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 coli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46,1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Klebsiella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19,7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Pseudomonas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18,4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Enterobacter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6,6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pPr>
              <a:lnSpc>
                <a:spcPct val="150000"/>
              </a:lnSpc>
            </a:pP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Morganella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morganii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3,9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  <a:p>
            <a:pPr>
              <a:lnSpc>
                <a:spcPct val="150000"/>
              </a:lnSpc>
            </a:pP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Acinetobacter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Proteus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2,9%.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970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612" y="753503"/>
            <a:ext cx="3992732" cy="576262"/>
          </a:xfrm>
        </p:spPr>
        <p:txBody>
          <a:bodyPr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ECOLI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1144" y="2017486"/>
            <a:ext cx="5442856" cy="388554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Cephalosporin : &gt;100%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NHẠY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imipenem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Meronem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94,3%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Ertapenem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97,1%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Amikacin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94,3%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Formicin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100%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36793" y="753503"/>
            <a:ext cx="3999001" cy="576262"/>
          </a:xfrm>
        </p:spPr>
        <p:txBody>
          <a:bodyPr/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KLEBSIELLA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36230" y="2017486"/>
            <a:ext cx="5355770" cy="388231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Ciprofloxacin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Norfloxacin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100%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Cephalosporin: 93%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Amikacin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60%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Gentamicin: 80%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Carbapenem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60%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546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ChangeArrowheads="1"/>
          </p:cNvSpPr>
          <p:nvPr/>
        </p:nvSpPr>
        <p:spPr bwMode="auto">
          <a:xfrm>
            <a:off x="2743200" y="2743200"/>
            <a:ext cx="7620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fr-FR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niệu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KS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thải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Liều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ức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VK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Ức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dính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VK</a:t>
            </a:r>
          </a:p>
        </p:txBody>
      </p:sp>
      <p:sp>
        <p:nvSpPr>
          <p:cNvPr id="35843" name="TextBox 2"/>
          <p:cNvSpPr txBox="1">
            <a:spLocks noChangeArrowheads="1"/>
          </p:cNvSpPr>
          <p:nvPr/>
        </p:nvSpPr>
        <p:spPr bwMode="auto">
          <a:xfrm>
            <a:off x="3081338" y="533400"/>
            <a:ext cx="6292107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fr-F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kháng</a:t>
            </a: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endParaRPr lang="fr-F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viêm</a:t>
            </a: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bể</a:t>
            </a: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endParaRPr lang="fr-F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48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ChangeArrowheads="1"/>
          </p:cNvSpPr>
          <p:nvPr/>
        </p:nvSpPr>
        <p:spPr bwMode="auto">
          <a:xfrm>
            <a:off x="2086429" y="1833337"/>
            <a:ext cx="861060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/>
            <a:r>
              <a:rPr lang="fr-FR" sz="2800" dirty="0">
                <a:latin typeface="Arial" panose="020B06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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fr-FR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fr-FR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fr-F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: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fr-F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dục</a:t>
            </a:r>
            <a:endParaRPr lang="fr-FR" sz="2800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  <a:t>					Theo </a:t>
            </a:r>
            <a:r>
              <a:rPr lang="fr-F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dõi</a:t>
            </a:r>
            <a: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bào</a:t>
            </a:r>
            <a: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niệu</a:t>
            </a:r>
            <a:endParaRPr lang="fr-F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Trẻ</a:t>
            </a:r>
            <a:r>
              <a:rPr lang="fr-FR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 SS	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      (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+++)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	 	Ai ? Khi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 ?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ntn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 ?</a:t>
            </a:r>
          </a:p>
          <a:p>
            <a:r>
              <a:rPr lang="fr-FR" sz="2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Trẻ</a:t>
            </a:r>
            <a:r>
              <a:rPr lang="fr-FR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nhũ</a:t>
            </a:r>
            <a:r>
              <a:rPr lang="fr-FR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nhi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 : 	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trào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ngược</a:t>
            </a:r>
            <a:r>
              <a:rPr lang="fr-FR" sz="2800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fr-FR" sz="2800" dirty="0">
              <a:solidFill>
                <a:schemeClr val="hlink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fr-FR" sz="2800" dirty="0">
              <a:solidFill>
                <a:schemeClr val="hlin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28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4495801" y="838201"/>
            <a:ext cx="30575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fr-FR" sz="3600">
                <a:latin typeface="Arial" panose="020B0604020202020204" pitchFamily="34" charset="0"/>
              </a:rPr>
              <a:t>Điều trị phòng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92448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ChangeArrowheads="1"/>
          </p:cNvSpPr>
          <p:nvPr/>
        </p:nvSpPr>
        <p:spPr bwMode="auto">
          <a:xfrm>
            <a:off x="1890486" y="1764394"/>
            <a:ext cx="8610600" cy="529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/>
            <a:r>
              <a:rPr lang="fr-FR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fr-FR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fr-FR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fr-F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fr-FR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Khi </a:t>
            </a:r>
            <a:r>
              <a:rPr lang="fr-F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luồng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trào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ngược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tái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fr-F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fr-FR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fr-FR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lang="fr-FR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endParaRPr lang="fr-FR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2800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« 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khuẩn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niệu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 »</a:t>
            </a:r>
          </a:p>
          <a:p>
            <a:pPr algn="just"/>
            <a:endParaRPr lang="fr-FR" sz="28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TMT.SMX - Furanes - Céphalo I - Acide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nalidixique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just"/>
            <a:r>
              <a:rPr lang="fr-FR" sz="2400" dirty="0">
                <a:latin typeface="Arial" panose="020B0604020202020204" pitchFamily="34" charset="0"/>
              </a:rPr>
              <a:t>	* </a:t>
            </a:r>
            <a:r>
              <a:rPr lang="fr-FR" sz="2400" dirty="0" err="1">
                <a:latin typeface="Arial" panose="020B0604020202020204" pitchFamily="34" charset="0"/>
              </a:rPr>
              <a:t>Sau</a:t>
            </a:r>
            <a:r>
              <a:rPr lang="fr-FR" sz="2400" dirty="0">
                <a:latin typeface="Arial" panose="020B0604020202020204" pitchFamily="34" charset="0"/>
              </a:rPr>
              <a:t> </a:t>
            </a:r>
            <a:r>
              <a:rPr lang="fr-FR" sz="2400" dirty="0" err="1">
                <a:latin typeface="Arial" panose="020B0604020202020204" pitchFamily="34" charset="0"/>
              </a:rPr>
              <a:t>viêm</a:t>
            </a:r>
            <a:r>
              <a:rPr lang="fr-FR" sz="2400" dirty="0">
                <a:latin typeface="Arial" panose="020B0604020202020204" pitchFamily="34" charset="0"/>
              </a:rPr>
              <a:t> </a:t>
            </a:r>
            <a:r>
              <a:rPr lang="fr-FR" sz="2400" dirty="0" err="1">
                <a:latin typeface="Arial" panose="020B0604020202020204" pitchFamily="34" charset="0"/>
              </a:rPr>
              <a:t>thận</a:t>
            </a:r>
            <a:r>
              <a:rPr lang="fr-FR" sz="2400" dirty="0">
                <a:latin typeface="Arial" panose="020B0604020202020204" pitchFamily="34" charset="0"/>
              </a:rPr>
              <a:t> BT</a:t>
            </a:r>
          </a:p>
          <a:p>
            <a:pPr marL="0" lvl="1" algn="just"/>
            <a:endParaRPr lang="fr-FR" sz="2400" dirty="0">
              <a:latin typeface="Arial" panose="020B0604020202020204" pitchFamily="34" charset="0"/>
            </a:endParaRPr>
          </a:p>
          <a:p>
            <a:pPr marL="0" lvl="1" algn="just"/>
            <a:r>
              <a:rPr lang="fr-FR" sz="2400" dirty="0">
                <a:latin typeface="Arial" panose="020B0604020202020204" pitchFamily="34" charset="0"/>
              </a:rPr>
              <a:t>	* </a:t>
            </a:r>
            <a:r>
              <a:rPr lang="fr-FR" sz="2400" dirty="0" err="1">
                <a:latin typeface="Arial" panose="020B0604020202020204" pitchFamily="34" charset="0"/>
              </a:rPr>
              <a:t>Thời</a:t>
            </a:r>
            <a:r>
              <a:rPr lang="fr-FR" sz="2400" dirty="0">
                <a:latin typeface="Arial" panose="020B0604020202020204" pitchFamily="34" charset="0"/>
              </a:rPr>
              <a:t> </a:t>
            </a:r>
            <a:r>
              <a:rPr lang="fr-FR" sz="2400" dirty="0" err="1">
                <a:latin typeface="Arial" panose="020B0604020202020204" pitchFamily="34" charset="0"/>
              </a:rPr>
              <a:t>gian</a:t>
            </a:r>
            <a:r>
              <a:rPr lang="fr-FR" sz="2400" dirty="0">
                <a:latin typeface="Arial" panose="020B0604020202020204" pitchFamily="34" charset="0"/>
              </a:rPr>
              <a:t>: 6 </a:t>
            </a:r>
            <a:r>
              <a:rPr lang="fr-FR" sz="2400" dirty="0" err="1" smtClean="0">
                <a:latin typeface="Arial" panose="020B0604020202020204" pitchFamily="34" charset="0"/>
              </a:rPr>
              <a:t>tháng</a:t>
            </a:r>
            <a:r>
              <a:rPr lang="fr-FR" sz="2400" dirty="0" smtClean="0">
                <a:latin typeface="Arial" panose="020B0604020202020204" pitchFamily="34" charset="0"/>
              </a:rPr>
              <a:t>, </a:t>
            </a:r>
            <a:r>
              <a:rPr lang="fr-FR" sz="2400" dirty="0" err="1" smtClean="0">
                <a:latin typeface="Arial" panose="020B0604020202020204" pitchFamily="34" charset="0"/>
              </a:rPr>
              <a:t>chụp</a:t>
            </a:r>
            <a:r>
              <a:rPr lang="fr-FR" sz="2400" dirty="0" smtClean="0">
                <a:latin typeface="Arial" panose="020B0604020202020204" pitchFamily="34" charset="0"/>
              </a:rPr>
              <a:t> BQ </a:t>
            </a:r>
            <a:r>
              <a:rPr lang="fr-FR" sz="2400" dirty="0" err="1" smtClean="0">
                <a:latin typeface="Arial" panose="020B0604020202020204" pitchFamily="34" charset="0"/>
              </a:rPr>
              <a:t>ngược</a:t>
            </a:r>
            <a:r>
              <a:rPr lang="fr-FR" sz="2400" dirty="0" smtClean="0">
                <a:latin typeface="Arial" panose="020B0604020202020204" pitchFamily="34" charset="0"/>
              </a:rPr>
              <a:t> </a:t>
            </a:r>
            <a:r>
              <a:rPr lang="fr-FR" sz="2400" dirty="0" err="1" smtClean="0">
                <a:latin typeface="Arial" panose="020B0604020202020204" pitchFamily="34" charset="0"/>
              </a:rPr>
              <a:t>dòng</a:t>
            </a:r>
            <a:r>
              <a:rPr lang="fr-FR" sz="2400" dirty="0" smtClean="0">
                <a:latin typeface="Arial" panose="020B0604020202020204" pitchFamily="34" charset="0"/>
              </a:rPr>
              <a:t> </a:t>
            </a:r>
            <a:r>
              <a:rPr lang="fr-FR" sz="2400" dirty="0" err="1" smtClean="0">
                <a:latin typeface="Arial" panose="020B0604020202020204" pitchFamily="34" charset="0"/>
              </a:rPr>
              <a:t>lúc</a:t>
            </a:r>
            <a:r>
              <a:rPr lang="fr-FR" sz="2400" dirty="0" smtClean="0">
                <a:latin typeface="Arial" panose="020B0604020202020204" pitchFamily="34" charset="0"/>
              </a:rPr>
              <a:t> </a:t>
            </a:r>
            <a:r>
              <a:rPr lang="fr-FR" sz="2400" dirty="0" err="1" smtClean="0">
                <a:latin typeface="Arial" panose="020B0604020202020204" pitchFamily="34" charset="0"/>
              </a:rPr>
              <a:t>trẻ</a:t>
            </a:r>
            <a:r>
              <a:rPr lang="fr-FR" sz="2400" dirty="0" smtClean="0">
                <a:latin typeface="Arial" panose="020B0604020202020204" pitchFamily="34" charset="0"/>
              </a:rPr>
              <a:t> </a:t>
            </a:r>
            <a:r>
              <a:rPr lang="fr-FR" sz="2400" dirty="0" err="1" smtClean="0">
                <a:latin typeface="Arial" panose="020B0604020202020204" pitchFamily="34" charset="0"/>
              </a:rPr>
              <a:t>biết</a:t>
            </a:r>
            <a:r>
              <a:rPr lang="fr-FR" sz="2400" dirty="0" smtClean="0">
                <a:latin typeface="Arial" panose="020B0604020202020204" pitchFamily="34" charset="0"/>
              </a:rPr>
              <a:t> </a:t>
            </a:r>
            <a:r>
              <a:rPr lang="fr-FR" sz="2400" dirty="0" err="1" smtClean="0">
                <a:latin typeface="Arial" panose="020B0604020202020204" pitchFamily="34" charset="0"/>
              </a:rPr>
              <a:t>gọi</a:t>
            </a:r>
            <a:r>
              <a:rPr lang="fr-FR" sz="2400" dirty="0" smtClean="0">
                <a:latin typeface="Arial" panose="020B0604020202020204" pitchFamily="34" charset="0"/>
              </a:rPr>
              <a:t> </a:t>
            </a:r>
            <a:r>
              <a:rPr lang="fr-FR" sz="2400" dirty="0" err="1" smtClean="0">
                <a:latin typeface="Arial" panose="020B0604020202020204" pitchFamily="34" charset="0"/>
              </a:rPr>
              <a:t>đi</a:t>
            </a:r>
            <a:r>
              <a:rPr lang="fr-FR" sz="2400" dirty="0" smtClean="0">
                <a:latin typeface="Arial" panose="020B0604020202020204" pitchFamily="34" charset="0"/>
              </a:rPr>
              <a:t> </a:t>
            </a:r>
            <a:r>
              <a:rPr lang="fr-FR" sz="2400" dirty="0" err="1" smtClean="0">
                <a:latin typeface="Arial" panose="020B0604020202020204" pitchFamily="34" charset="0"/>
              </a:rPr>
              <a:t>tiểu</a:t>
            </a:r>
            <a:r>
              <a:rPr lang="fr-FR" sz="2400" dirty="0" smtClean="0">
                <a:latin typeface="Arial" panose="020B0604020202020204" pitchFamily="34" charset="0"/>
              </a:rPr>
              <a:t> </a:t>
            </a:r>
            <a:r>
              <a:rPr lang="fr-FR" sz="2400" dirty="0" err="1" smtClean="0">
                <a:latin typeface="Arial" panose="020B0604020202020204" pitchFamily="34" charset="0"/>
              </a:rPr>
              <a:t>mà</a:t>
            </a:r>
            <a:r>
              <a:rPr lang="fr-FR" sz="2400" dirty="0" smtClean="0">
                <a:latin typeface="Arial" panose="020B0604020202020204" pitchFamily="34" charset="0"/>
              </a:rPr>
              <a:t> </a:t>
            </a:r>
            <a:r>
              <a:rPr lang="fr-FR" sz="2400" dirty="0" err="1" smtClean="0">
                <a:latin typeface="Arial" panose="020B0604020202020204" pitchFamily="34" charset="0"/>
              </a:rPr>
              <a:t>không</a:t>
            </a:r>
            <a:r>
              <a:rPr lang="fr-FR" sz="2400" dirty="0" smtClean="0">
                <a:latin typeface="Arial" panose="020B0604020202020204" pitchFamily="34" charset="0"/>
              </a:rPr>
              <a:t> </a:t>
            </a:r>
            <a:r>
              <a:rPr lang="fr-FR" sz="2400" dirty="0" err="1" smtClean="0">
                <a:latin typeface="Arial" panose="020B0604020202020204" pitchFamily="34" charset="0"/>
              </a:rPr>
              <a:t>còn</a:t>
            </a:r>
            <a:r>
              <a:rPr lang="fr-FR" sz="2400" dirty="0" smtClean="0">
                <a:latin typeface="Arial" panose="020B0604020202020204" pitchFamily="34" charset="0"/>
              </a:rPr>
              <a:t> </a:t>
            </a:r>
            <a:r>
              <a:rPr lang="fr-FR" sz="2400" dirty="0" err="1" smtClean="0">
                <a:latin typeface="Arial" panose="020B0604020202020204" pitchFamily="34" charset="0"/>
              </a:rPr>
              <a:t>luồng</a:t>
            </a:r>
            <a:r>
              <a:rPr lang="fr-FR" sz="2400" dirty="0" smtClean="0">
                <a:latin typeface="Arial" panose="020B0604020202020204" pitchFamily="34" charset="0"/>
              </a:rPr>
              <a:t> </a:t>
            </a:r>
            <a:r>
              <a:rPr lang="fr-FR" sz="2400" dirty="0" err="1" smtClean="0">
                <a:latin typeface="Arial" panose="020B0604020202020204" pitchFamily="34" charset="0"/>
              </a:rPr>
              <a:t>trào</a:t>
            </a:r>
            <a:r>
              <a:rPr lang="fr-FR" sz="2400" dirty="0" smtClean="0">
                <a:latin typeface="Arial" panose="020B0604020202020204" pitchFamily="34" charset="0"/>
              </a:rPr>
              <a:t> </a:t>
            </a:r>
            <a:r>
              <a:rPr lang="fr-FR" sz="2400" dirty="0" err="1" smtClean="0">
                <a:latin typeface="Arial" panose="020B0604020202020204" pitchFamily="34" charset="0"/>
              </a:rPr>
              <a:t>ngược</a:t>
            </a:r>
            <a:endParaRPr lang="fr-FR" sz="2400" dirty="0">
              <a:latin typeface="Arial" panose="020B0604020202020204" pitchFamily="34" charset="0"/>
            </a:endParaRPr>
          </a:p>
          <a:p>
            <a:pPr algn="just"/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4799014" y="801688"/>
            <a:ext cx="33543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fr-FR" sz="3600">
                <a:latin typeface="Arial" panose="020B0604020202020204" pitchFamily="34" charset="0"/>
              </a:rPr>
              <a:t>Điều trị phòng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84324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ChangeArrowheads="1"/>
          </p:cNvSpPr>
          <p:nvPr/>
        </p:nvSpPr>
        <p:spPr bwMode="auto">
          <a:xfrm>
            <a:off x="1974057" y="2119766"/>
            <a:ext cx="89408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sz="2400" dirty="0" err="1">
                <a:latin typeface="Times New Roman" panose="02020603050405020304" pitchFamily="18" charset="0"/>
              </a:rPr>
              <a:t>Có</a:t>
            </a:r>
            <a:r>
              <a:rPr lang="fr-FR" sz="2400" dirty="0">
                <a:latin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</a:rPr>
              <a:t>thể</a:t>
            </a:r>
            <a:r>
              <a:rPr lang="fr-FR" sz="2400" dirty="0">
                <a:latin typeface="Times New Roman" panose="02020603050405020304" pitchFamily="18" charset="0"/>
              </a:rPr>
              <a:t> do </a:t>
            </a:r>
            <a:r>
              <a:rPr lang="fr-FR" sz="2400" dirty="0" err="1">
                <a:latin typeface="Times New Roman" panose="02020603050405020304" pitchFamily="18" charset="0"/>
              </a:rPr>
              <a:t>nhiễm</a:t>
            </a:r>
            <a:r>
              <a:rPr lang="fr-FR" sz="2400" dirty="0">
                <a:latin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</a:rPr>
              <a:t>trùng</a:t>
            </a:r>
            <a:r>
              <a:rPr lang="fr-FR" sz="2400" dirty="0">
                <a:latin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</a:rPr>
              <a:t>từ</a:t>
            </a:r>
            <a:r>
              <a:rPr lang="fr-FR" sz="2400" dirty="0">
                <a:latin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</a:rPr>
              <a:t>mẹ</a:t>
            </a:r>
            <a:r>
              <a:rPr lang="fr-FR" sz="2400" dirty="0">
                <a:latin typeface="Times New Roman" panose="02020603050405020304" pitchFamily="18" charset="0"/>
              </a:rPr>
              <a:t> , </a:t>
            </a:r>
            <a:r>
              <a:rPr lang="fr-FR" sz="2400" dirty="0" err="1">
                <a:latin typeface="Times New Roman" panose="02020603050405020304" pitchFamily="18" charset="0"/>
              </a:rPr>
              <a:t>thường</a:t>
            </a:r>
            <a:r>
              <a:rPr lang="fr-FR" sz="2400" dirty="0">
                <a:latin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</a:rPr>
              <a:t>có</a:t>
            </a:r>
            <a:r>
              <a:rPr lang="fr-FR" sz="2400" dirty="0">
                <a:latin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</a:rPr>
              <a:t>nhiễm</a:t>
            </a:r>
            <a:r>
              <a:rPr lang="fr-FR" sz="2400" dirty="0">
                <a:latin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</a:rPr>
              <a:t>trùng</a:t>
            </a:r>
            <a:r>
              <a:rPr lang="fr-FR" sz="2400" dirty="0">
                <a:latin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</a:rPr>
              <a:t>máu</a:t>
            </a:r>
            <a:endParaRPr lang="fr-FR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fr-FR" sz="2400" b="1" dirty="0" smtClean="0">
                <a:latin typeface="Times New Roman" panose="02020603050405020304" pitchFamily="18" charset="0"/>
              </a:rPr>
              <a:t>VK </a:t>
            </a:r>
            <a:r>
              <a:rPr lang="fr-FR" sz="2400" b="1" dirty="0">
                <a:latin typeface="Times New Roman" panose="02020603050405020304" pitchFamily="18" charset="0"/>
              </a:rPr>
              <a:t>: </a:t>
            </a:r>
            <a:r>
              <a:rPr lang="fr-FR" sz="2400" b="1" dirty="0" err="1">
                <a:latin typeface="Times New Roman" panose="02020603050405020304" pitchFamily="18" charset="0"/>
              </a:rPr>
              <a:t>LCầu</a:t>
            </a:r>
            <a:r>
              <a:rPr lang="fr-FR" sz="2400" b="1" dirty="0">
                <a:latin typeface="Times New Roman" panose="02020603050405020304" pitchFamily="18" charset="0"/>
              </a:rPr>
              <a:t> </a:t>
            </a:r>
            <a:r>
              <a:rPr lang="fr-FR" sz="2400" b="1" dirty="0" smtClean="0">
                <a:latin typeface="Times New Roman" panose="02020603050405020304" pitchFamily="18" charset="0"/>
              </a:rPr>
              <a:t>B, </a:t>
            </a:r>
            <a:r>
              <a:rPr lang="fr-FR" sz="2400" b="1" dirty="0" err="1">
                <a:latin typeface="Times New Roman" panose="02020603050405020304" pitchFamily="18" charset="0"/>
              </a:rPr>
              <a:t>Klebsiella</a:t>
            </a:r>
            <a:r>
              <a:rPr lang="fr-FR" sz="2400" b="1" dirty="0">
                <a:latin typeface="Times New Roman" panose="02020603050405020304" pitchFamily="18" charset="0"/>
              </a:rPr>
              <a:t>, E Coli.</a:t>
            </a:r>
          </a:p>
          <a:p>
            <a:pPr eaLnBrk="1" hangingPunct="1">
              <a:spcBef>
                <a:spcPct val="50000"/>
              </a:spcBef>
            </a:pPr>
            <a:r>
              <a:rPr lang="fr-FR" sz="2400" dirty="0" err="1" smtClean="0">
                <a:latin typeface="Times New Roman" panose="02020603050405020304" pitchFamily="18" charset="0"/>
              </a:rPr>
              <a:t>Nguy</a:t>
            </a:r>
            <a:r>
              <a:rPr lang="fr-FR" sz="2400" dirty="0" smtClean="0">
                <a:latin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</a:rPr>
              <a:t>cơ</a:t>
            </a:r>
            <a:r>
              <a:rPr lang="fr-FR" sz="2400" dirty="0">
                <a:latin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</a:rPr>
              <a:t>cho</a:t>
            </a:r>
            <a:r>
              <a:rPr lang="fr-FR" sz="2400" dirty="0">
                <a:latin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</a:rPr>
              <a:t>thận</a:t>
            </a:r>
            <a:r>
              <a:rPr lang="fr-FR" sz="2400" dirty="0">
                <a:latin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</a:rPr>
              <a:t>và</a:t>
            </a:r>
            <a:r>
              <a:rPr lang="fr-FR" sz="2400" dirty="0">
                <a:latin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</a:rPr>
              <a:t>toàn</a:t>
            </a:r>
            <a:r>
              <a:rPr lang="fr-FR" sz="2400" dirty="0">
                <a:latin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</a:rPr>
              <a:t>thân</a:t>
            </a:r>
            <a:r>
              <a:rPr lang="fr-FR" sz="2400" dirty="0">
                <a:latin typeface="Times New Roman" panose="02020603050405020304" pitchFamily="18" charset="0"/>
              </a:rPr>
              <a:t> --</a:t>
            </a:r>
            <a:r>
              <a:rPr lang="fr-FR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fr-FR" sz="2400" b="1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chọc</a:t>
            </a:r>
            <a:r>
              <a:rPr lang="fr-FR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fr-FR" sz="2400" b="1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dịch</a:t>
            </a:r>
            <a:r>
              <a:rPr lang="fr-FR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fr-FR" sz="2400" b="1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não</a:t>
            </a:r>
            <a:r>
              <a:rPr lang="fr-FR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fr-FR" sz="2400" b="1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tuỷ</a:t>
            </a:r>
            <a:r>
              <a:rPr lang="fr-FR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fr-FR" sz="2400" dirty="0" smtClean="0">
                <a:latin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</a:rPr>
              <a:t>Nguy</a:t>
            </a:r>
            <a:r>
              <a:rPr lang="fr-FR" sz="2400" dirty="0">
                <a:latin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</a:rPr>
              <a:t>cơ</a:t>
            </a:r>
            <a:r>
              <a:rPr lang="fr-FR" sz="2400" dirty="0">
                <a:latin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</a:rPr>
              <a:t>khu</a:t>
            </a:r>
            <a:r>
              <a:rPr lang="fr-FR" sz="2400" dirty="0">
                <a:latin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</a:rPr>
              <a:t>trú</a:t>
            </a:r>
            <a:r>
              <a:rPr lang="fr-FR" sz="2400" dirty="0">
                <a:latin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</a:rPr>
              <a:t>thứ</a:t>
            </a:r>
            <a:r>
              <a:rPr lang="fr-FR" sz="2400" dirty="0">
                <a:latin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</a:rPr>
              <a:t>phát</a:t>
            </a:r>
            <a:r>
              <a:rPr lang="fr-FR" sz="2400" dirty="0">
                <a:latin typeface="Times New Roman" panose="02020603050405020304" pitchFamily="18" charset="0"/>
              </a:rPr>
              <a:t> (</a:t>
            </a:r>
            <a:r>
              <a:rPr lang="fr-FR" sz="2400" dirty="0" err="1">
                <a:latin typeface="Times New Roman" panose="02020603050405020304" pitchFamily="18" charset="0"/>
              </a:rPr>
              <a:t>viêm</a:t>
            </a:r>
            <a:r>
              <a:rPr lang="fr-FR" sz="2400" dirty="0">
                <a:latin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</a:rPr>
              <a:t>khớp</a:t>
            </a:r>
            <a:r>
              <a:rPr lang="fr-FR" sz="2400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fr-FR" sz="2400" dirty="0" err="1" smtClean="0">
                <a:latin typeface="Times New Roman" panose="02020603050405020304" pitchFamily="18" charset="0"/>
              </a:rPr>
              <a:t>Nhập</a:t>
            </a:r>
            <a:r>
              <a:rPr lang="fr-FR" sz="2400" dirty="0" smtClean="0">
                <a:latin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</a:rPr>
              <a:t>viện</a:t>
            </a:r>
            <a:endParaRPr lang="fr-FR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fr-FR" sz="2400" b="1" dirty="0" err="1">
                <a:latin typeface="Times New Roman" panose="02020603050405020304" pitchFamily="18" charset="0"/>
              </a:rPr>
              <a:t>ĐTrị</a:t>
            </a:r>
            <a:r>
              <a:rPr lang="fr-FR" sz="2400" b="1" dirty="0">
                <a:latin typeface="Times New Roman" panose="02020603050405020304" pitchFamily="18" charset="0"/>
              </a:rPr>
              <a:t> KS TM </a:t>
            </a:r>
            <a:r>
              <a:rPr lang="fr-FR" sz="2400" b="1" dirty="0" err="1">
                <a:latin typeface="Times New Roman" panose="02020603050405020304" pitchFamily="18" charset="0"/>
              </a:rPr>
              <a:t>kéo</a:t>
            </a:r>
            <a:r>
              <a:rPr lang="fr-FR" sz="2400" b="1" dirty="0">
                <a:latin typeface="Times New Roman" panose="02020603050405020304" pitchFamily="18" charset="0"/>
              </a:rPr>
              <a:t> </a:t>
            </a:r>
            <a:r>
              <a:rPr lang="fr-FR" sz="2400" b="1" dirty="0" err="1">
                <a:latin typeface="Times New Roman" panose="02020603050405020304" pitchFamily="18" charset="0"/>
              </a:rPr>
              <a:t>dài</a:t>
            </a:r>
            <a:endParaRPr lang="fr-FR" sz="24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fr-FR" sz="2400" dirty="0" err="1" smtClean="0">
                <a:latin typeface="Times New Roman" panose="02020603050405020304" pitchFamily="18" charset="0"/>
              </a:rPr>
              <a:t>Tìm</a:t>
            </a:r>
            <a:r>
              <a:rPr lang="fr-FR" sz="2400" dirty="0" smtClean="0">
                <a:latin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</a:rPr>
              <a:t>kiếm</a:t>
            </a:r>
            <a:r>
              <a:rPr lang="fr-FR" sz="2400" dirty="0">
                <a:latin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</a:rPr>
              <a:t>bệnh</a:t>
            </a:r>
            <a:r>
              <a:rPr lang="fr-FR" sz="2400" dirty="0">
                <a:latin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</a:rPr>
              <a:t>tiết</a:t>
            </a:r>
            <a:r>
              <a:rPr lang="fr-FR" sz="2400" dirty="0">
                <a:latin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</a:rPr>
              <a:t>niệu</a:t>
            </a:r>
            <a:r>
              <a:rPr lang="fr-FR" sz="2400" dirty="0">
                <a:latin typeface="Times New Roman" panose="02020603050405020304" pitchFamily="18" charset="0"/>
              </a:rPr>
              <a:t>? (</a:t>
            </a:r>
            <a:r>
              <a:rPr lang="fr-FR" sz="2400" dirty="0" err="1">
                <a:latin typeface="Times New Roman" panose="02020603050405020304" pitchFamily="18" charset="0"/>
              </a:rPr>
              <a:t>luồng</a:t>
            </a:r>
            <a:r>
              <a:rPr lang="fr-FR" sz="2400" dirty="0">
                <a:latin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</a:rPr>
              <a:t>trào</a:t>
            </a:r>
            <a:r>
              <a:rPr lang="fr-FR" sz="2400" dirty="0">
                <a:latin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</a:rPr>
              <a:t>ngược</a:t>
            </a:r>
            <a:r>
              <a:rPr lang="fr-FR" sz="2400" dirty="0">
                <a:latin typeface="Times New Roman" panose="02020603050405020304" pitchFamily="18" charset="0"/>
              </a:rPr>
              <a:t> 26%)</a:t>
            </a:r>
          </a:p>
        </p:txBody>
      </p:sp>
      <p:sp>
        <p:nvSpPr>
          <p:cNvPr id="40963" name="TextBox 2"/>
          <p:cNvSpPr txBox="1">
            <a:spLocks noChangeArrowheads="1"/>
          </p:cNvSpPr>
          <p:nvPr/>
        </p:nvSpPr>
        <p:spPr bwMode="auto">
          <a:xfrm>
            <a:off x="2971801" y="838200"/>
            <a:ext cx="6945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3200"/>
              <a:t>Nhiễm trùng đường tiểu ở trẻ sơ sinh</a:t>
            </a:r>
          </a:p>
        </p:txBody>
      </p:sp>
    </p:spTree>
    <p:extLst>
      <p:ext uri="{BB962C8B-B14F-4D97-AF65-F5344CB8AC3E}">
        <p14:creationId xmlns:p14="http://schemas.microsoft.com/office/powerpoint/2010/main" val="109233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524000" y="381000"/>
            <a:ext cx="9144000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sz="2400" b="1">
                <a:latin typeface="Times New Roman" panose="02020603050405020304" pitchFamily="18" charset="0"/>
              </a:rPr>
              <a:t>Nhiễm trùng đường tiểu ở trẻ em</a:t>
            </a:r>
          </a:p>
          <a:p>
            <a:pPr algn="ctr"/>
            <a:endParaRPr lang="fr-FR" sz="2400" b="1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8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828800" y="4495801"/>
            <a:ext cx="8229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fr-FR" sz="200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fr-FR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2000">
              <a:latin typeface="Arial" panose="020B0604020202020204" pitchFamily="34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828800" y="1752601"/>
            <a:ext cx="8839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fr-FR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2800" b="1" u="sng">
                <a:latin typeface="Times New Roman" panose="02020603050405020304" pitchFamily="18" charset="0"/>
                <a:cs typeface="Arial" panose="020B0604020202020204" pitchFamily="34" charset="0"/>
              </a:rPr>
              <a:t>Tần suất: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fr-FR" sz="200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000" b="1">
                <a:latin typeface="Times New Roman" panose="02020603050405020304" pitchFamily="18" charset="0"/>
                <a:cs typeface="Arial" panose="020B0604020202020204" pitchFamily="34" charset="0"/>
              </a:rPr>
              <a:t>Trước sinh : </a:t>
            </a:r>
            <a:r>
              <a:rPr lang="fr-FR" sz="2000">
                <a:latin typeface="Times New Roman" panose="02020603050405020304" pitchFamily="18" charset="0"/>
                <a:cs typeface="Arial" panose="020B0604020202020204" pitchFamily="34" charset="0"/>
              </a:rPr>
              <a:t>1% bệnh thận tiết niệu</a:t>
            </a:r>
            <a:r>
              <a:rPr lang="fr-FR" sz="2000" b="1">
                <a:latin typeface="Times New Roman" panose="02020603050405020304" pitchFamily="18" charset="0"/>
                <a:cs typeface="Arial" panose="020B0604020202020204" pitchFamily="34" charset="0"/>
              </a:rPr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sz="2000" b="1">
                <a:latin typeface="Times New Roman" panose="02020603050405020304" pitchFamily="18" charset="0"/>
                <a:cs typeface="Arial" panose="020B0604020202020204" pitchFamily="34" charset="0"/>
              </a:rPr>
              <a:t>		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2000" b="1">
                <a:solidFill>
                  <a:schemeClr val="hlink"/>
                </a:solidFill>
              </a:rPr>
              <a:t>Tần suất của NTĐT: </a:t>
            </a:r>
            <a:r>
              <a:rPr lang="fr-FR" sz="2000" b="1">
                <a:latin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fr-FR" sz="2000">
                <a:latin typeface="Times New Roman" panose="02020603050405020304" pitchFamily="18" charset="0"/>
                <a:cs typeface="Times New Roman" panose="02020603050405020304" pitchFamily="18" charset="0"/>
              </a:rPr>
              <a:t>8% ở trẻ gái và 2% ở trẻ trai &lt;7 tuổi      					5,3% trẻ &lt; 1 tuổi</a:t>
            </a:r>
            <a:r>
              <a:rPr lang="fr-FR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fr-FR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fr-FR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sz="2000" b="1">
                <a:solidFill>
                  <a:schemeClr val="hlink"/>
                </a:solidFill>
              </a:rPr>
              <a:t>Giới tính</a:t>
            </a:r>
            <a:r>
              <a:rPr lang="fr-FR" sz="2000" b="1"/>
              <a:t>  </a:t>
            </a:r>
            <a:r>
              <a:rPr lang="fr-FR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fr-FR" sz="2000">
              <a:latin typeface="Times New Roman" panose="02020603050405020304" pitchFamily="18" charset="0"/>
            </a:endParaRPr>
          </a:p>
        </p:txBody>
      </p:sp>
      <p:sp>
        <p:nvSpPr>
          <p:cNvPr id="14341" name="TextBox 5"/>
          <p:cNvSpPr txBox="1">
            <a:spLocks noChangeArrowheads="1"/>
          </p:cNvSpPr>
          <p:nvPr/>
        </p:nvSpPr>
        <p:spPr bwMode="auto">
          <a:xfrm>
            <a:off x="3360738" y="6335714"/>
            <a:ext cx="10588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&lt; 6 tháng</a:t>
            </a:r>
            <a:endParaRPr lang="en-US"/>
          </a:p>
        </p:txBody>
      </p:sp>
      <p:graphicFrame>
        <p:nvGraphicFramePr>
          <p:cNvPr id="7" name="Chart 6"/>
          <p:cNvGraphicFramePr/>
          <p:nvPr/>
        </p:nvGraphicFramePr>
        <p:xfrm>
          <a:off x="6324600" y="4495800"/>
          <a:ext cx="35814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343" name="TextBox 7"/>
          <p:cNvSpPr txBox="1">
            <a:spLocks noChangeArrowheads="1"/>
          </p:cNvSpPr>
          <p:nvPr/>
        </p:nvSpPr>
        <p:spPr bwMode="auto">
          <a:xfrm>
            <a:off x="8229601" y="6248400"/>
            <a:ext cx="904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&gt; 3 tuổi</a:t>
            </a:r>
            <a:endParaRPr lang="en-US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097703173"/>
              </p:ext>
            </p:extLst>
          </p:nvPr>
        </p:nvGraphicFramePr>
        <p:xfrm>
          <a:off x="2438400" y="4430714"/>
          <a:ext cx="3846286" cy="1893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Picture 9" descr="http://fs3.shtyle.fm/dynimg/usrphoto/3C/7F/6275052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33400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647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2"/>
          <p:cNvGrpSpPr>
            <a:grpSpLocks/>
          </p:cNvGrpSpPr>
          <p:nvPr/>
        </p:nvGrpSpPr>
        <p:grpSpPr bwMode="auto">
          <a:xfrm>
            <a:off x="4800600" y="1320800"/>
            <a:ext cx="2609850" cy="4110038"/>
            <a:chOff x="2322" y="832"/>
            <a:chExt cx="1850" cy="2589"/>
          </a:xfrm>
        </p:grpSpPr>
        <p:sp>
          <p:nvSpPr>
            <p:cNvPr id="50185" name="Freeform 3"/>
            <p:cNvSpPr>
              <a:spLocks/>
            </p:cNvSpPr>
            <p:nvPr/>
          </p:nvSpPr>
          <p:spPr bwMode="auto">
            <a:xfrm>
              <a:off x="3706" y="3325"/>
              <a:ext cx="11" cy="96"/>
            </a:xfrm>
            <a:custGeom>
              <a:avLst/>
              <a:gdLst>
                <a:gd name="T0" fmla="*/ 0 w 6"/>
                <a:gd name="T1" fmla="*/ 0 h 63"/>
                <a:gd name="T2" fmla="*/ 1412 w 6"/>
                <a:gd name="T3" fmla="*/ 2776 h 63"/>
                <a:gd name="T4" fmla="*/ 0 60000 65536"/>
                <a:gd name="T5" fmla="*/ 0 60000 65536"/>
                <a:gd name="T6" fmla="*/ 0 w 6"/>
                <a:gd name="T7" fmla="*/ 0 h 63"/>
                <a:gd name="T8" fmla="*/ 6 w 6"/>
                <a:gd name="T9" fmla="*/ 63 h 6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" h="63">
                  <a:moveTo>
                    <a:pt x="0" y="0"/>
                  </a:moveTo>
                  <a:cubicBezTo>
                    <a:pt x="5" y="20"/>
                    <a:pt x="6" y="63"/>
                    <a:pt x="6" y="6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grpSp>
          <p:nvGrpSpPr>
            <p:cNvPr id="50186" name="Group 4"/>
            <p:cNvGrpSpPr>
              <a:grpSpLocks/>
            </p:cNvGrpSpPr>
            <p:nvPr/>
          </p:nvGrpSpPr>
          <p:grpSpPr bwMode="auto">
            <a:xfrm>
              <a:off x="2322" y="832"/>
              <a:ext cx="1850" cy="2580"/>
              <a:chOff x="2064" y="832"/>
              <a:chExt cx="1644" cy="2580"/>
            </a:xfrm>
          </p:grpSpPr>
          <p:sp>
            <p:nvSpPr>
              <p:cNvPr id="50188" name="Freeform 5"/>
              <p:cNvSpPr>
                <a:spLocks/>
              </p:cNvSpPr>
              <p:nvPr/>
            </p:nvSpPr>
            <p:spPr bwMode="auto">
              <a:xfrm>
                <a:off x="3045" y="2662"/>
                <a:ext cx="663" cy="750"/>
              </a:xfrm>
              <a:custGeom>
                <a:avLst/>
                <a:gdLst>
                  <a:gd name="T0" fmla="*/ 17374 w 389"/>
                  <a:gd name="T1" fmla="*/ 19338 h 492"/>
                  <a:gd name="T2" fmla="*/ 16595 w 389"/>
                  <a:gd name="T3" fmla="*/ 17349 h 492"/>
                  <a:gd name="T4" fmla="*/ 10818 w 389"/>
                  <a:gd name="T5" fmla="*/ 14407 h 492"/>
                  <a:gd name="T6" fmla="*/ 4982 w 389"/>
                  <a:gd name="T7" fmla="*/ 12009 h 492"/>
                  <a:gd name="T8" fmla="*/ 2059 w 389"/>
                  <a:gd name="T9" fmla="*/ 9598 h 492"/>
                  <a:gd name="T10" fmla="*/ 4632 w 389"/>
                  <a:gd name="T11" fmla="*/ 3325 h 492"/>
                  <a:gd name="T12" fmla="*/ 20642 w 389"/>
                  <a:gd name="T13" fmla="*/ 0 h 492"/>
                  <a:gd name="T14" fmla="*/ 32262 w 389"/>
                  <a:gd name="T15" fmla="*/ 668 h 492"/>
                  <a:gd name="T16" fmla="*/ 36300 w 389"/>
                  <a:gd name="T17" fmla="*/ 1723 h 492"/>
                  <a:gd name="T18" fmla="*/ 40325 w 389"/>
                  <a:gd name="T19" fmla="*/ 3213 h 492"/>
                  <a:gd name="T20" fmla="*/ 46139 w 389"/>
                  <a:gd name="T21" fmla="*/ 7064 h 492"/>
                  <a:gd name="T22" fmla="*/ 47213 w 389"/>
                  <a:gd name="T23" fmla="*/ 8544 h 492"/>
                  <a:gd name="T24" fmla="*/ 42877 w 389"/>
                  <a:gd name="T25" fmla="*/ 13064 h 492"/>
                  <a:gd name="T26" fmla="*/ 37726 w 389"/>
                  <a:gd name="T27" fmla="*/ 14665 h 492"/>
                  <a:gd name="T28" fmla="*/ 31207 w 389"/>
                  <a:gd name="T29" fmla="*/ 15867 h 492"/>
                  <a:gd name="T30" fmla="*/ 28993 w 389"/>
                  <a:gd name="T31" fmla="*/ 16415 h 492"/>
                  <a:gd name="T32" fmla="*/ 27912 w 389"/>
                  <a:gd name="T33" fmla="*/ 16674 h 492"/>
                  <a:gd name="T34" fmla="*/ 23561 w 389"/>
                  <a:gd name="T35" fmla="*/ 19854 h 492"/>
                  <a:gd name="T36" fmla="*/ 22423 w 389"/>
                  <a:gd name="T37" fmla="*/ 21346 h 492"/>
                  <a:gd name="T38" fmla="*/ 22065 w 389"/>
                  <a:gd name="T39" fmla="*/ 21852 h 49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89"/>
                  <a:gd name="T61" fmla="*/ 0 h 492"/>
                  <a:gd name="T62" fmla="*/ 389 w 389"/>
                  <a:gd name="T63" fmla="*/ 492 h 49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89" h="492">
                    <a:moveTo>
                      <a:pt x="143" y="435"/>
                    </a:moveTo>
                    <a:cubicBezTo>
                      <a:pt x="143" y="435"/>
                      <a:pt x="138" y="392"/>
                      <a:pt x="137" y="390"/>
                    </a:cubicBezTo>
                    <a:cubicBezTo>
                      <a:pt x="131" y="375"/>
                      <a:pt x="104" y="329"/>
                      <a:pt x="89" y="324"/>
                    </a:cubicBezTo>
                    <a:cubicBezTo>
                      <a:pt x="75" y="310"/>
                      <a:pt x="48" y="290"/>
                      <a:pt x="41" y="270"/>
                    </a:cubicBezTo>
                    <a:cubicBezTo>
                      <a:pt x="35" y="251"/>
                      <a:pt x="28" y="232"/>
                      <a:pt x="17" y="216"/>
                    </a:cubicBezTo>
                    <a:cubicBezTo>
                      <a:pt x="8" y="178"/>
                      <a:pt x="0" y="101"/>
                      <a:pt x="38" y="75"/>
                    </a:cubicBezTo>
                    <a:cubicBezTo>
                      <a:pt x="56" y="22"/>
                      <a:pt x="122" y="8"/>
                      <a:pt x="170" y="0"/>
                    </a:cubicBezTo>
                    <a:cubicBezTo>
                      <a:pt x="231" y="3"/>
                      <a:pt x="225" y="1"/>
                      <a:pt x="266" y="15"/>
                    </a:cubicBezTo>
                    <a:cubicBezTo>
                      <a:pt x="293" y="35"/>
                      <a:pt x="282" y="27"/>
                      <a:pt x="299" y="39"/>
                    </a:cubicBezTo>
                    <a:cubicBezTo>
                      <a:pt x="308" y="53"/>
                      <a:pt x="322" y="59"/>
                      <a:pt x="332" y="72"/>
                    </a:cubicBezTo>
                    <a:cubicBezTo>
                      <a:pt x="353" y="99"/>
                      <a:pt x="361" y="131"/>
                      <a:pt x="380" y="159"/>
                    </a:cubicBezTo>
                    <a:cubicBezTo>
                      <a:pt x="383" y="170"/>
                      <a:pt x="386" y="181"/>
                      <a:pt x="389" y="192"/>
                    </a:cubicBezTo>
                    <a:cubicBezTo>
                      <a:pt x="386" y="233"/>
                      <a:pt x="382" y="265"/>
                      <a:pt x="353" y="294"/>
                    </a:cubicBezTo>
                    <a:cubicBezTo>
                      <a:pt x="340" y="307"/>
                      <a:pt x="330" y="324"/>
                      <a:pt x="311" y="330"/>
                    </a:cubicBezTo>
                    <a:cubicBezTo>
                      <a:pt x="297" y="344"/>
                      <a:pt x="275" y="347"/>
                      <a:pt x="257" y="357"/>
                    </a:cubicBezTo>
                    <a:cubicBezTo>
                      <a:pt x="251" y="361"/>
                      <a:pt x="245" y="365"/>
                      <a:pt x="239" y="369"/>
                    </a:cubicBezTo>
                    <a:cubicBezTo>
                      <a:pt x="236" y="371"/>
                      <a:pt x="230" y="375"/>
                      <a:pt x="230" y="375"/>
                    </a:cubicBezTo>
                    <a:cubicBezTo>
                      <a:pt x="213" y="400"/>
                      <a:pt x="203" y="419"/>
                      <a:pt x="194" y="447"/>
                    </a:cubicBezTo>
                    <a:cubicBezTo>
                      <a:pt x="190" y="458"/>
                      <a:pt x="188" y="468"/>
                      <a:pt x="185" y="480"/>
                    </a:cubicBezTo>
                    <a:cubicBezTo>
                      <a:pt x="184" y="484"/>
                      <a:pt x="182" y="492"/>
                      <a:pt x="182" y="492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50189" name="Group 6"/>
              <p:cNvGrpSpPr>
                <a:grpSpLocks/>
              </p:cNvGrpSpPr>
              <p:nvPr/>
            </p:nvGrpSpPr>
            <p:grpSpPr bwMode="auto">
              <a:xfrm>
                <a:off x="2064" y="832"/>
                <a:ext cx="1048" cy="1903"/>
                <a:chOff x="3168" y="1728"/>
                <a:chExt cx="615" cy="1248"/>
              </a:xfrm>
            </p:grpSpPr>
            <p:sp>
              <p:nvSpPr>
                <p:cNvPr id="50190" name="Freeform 7"/>
                <p:cNvSpPr>
                  <a:spLocks/>
                </p:cNvSpPr>
                <p:nvPr/>
              </p:nvSpPr>
              <p:spPr bwMode="auto">
                <a:xfrm>
                  <a:off x="3168" y="1728"/>
                  <a:ext cx="472" cy="747"/>
                </a:xfrm>
                <a:custGeom>
                  <a:avLst/>
                  <a:gdLst>
                    <a:gd name="T0" fmla="*/ 426 w 472"/>
                    <a:gd name="T1" fmla="*/ 297 h 747"/>
                    <a:gd name="T2" fmla="*/ 462 w 472"/>
                    <a:gd name="T3" fmla="*/ 198 h 747"/>
                    <a:gd name="T4" fmla="*/ 426 w 472"/>
                    <a:gd name="T5" fmla="*/ 57 h 747"/>
                    <a:gd name="T6" fmla="*/ 303 w 472"/>
                    <a:gd name="T7" fmla="*/ 0 h 747"/>
                    <a:gd name="T8" fmla="*/ 168 w 472"/>
                    <a:gd name="T9" fmla="*/ 36 h 747"/>
                    <a:gd name="T10" fmla="*/ 153 w 472"/>
                    <a:gd name="T11" fmla="*/ 141 h 747"/>
                    <a:gd name="T12" fmla="*/ 105 w 472"/>
                    <a:gd name="T13" fmla="*/ 162 h 747"/>
                    <a:gd name="T14" fmla="*/ 75 w 472"/>
                    <a:gd name="T15" fmla="*/ 171 h 747"/>
                    <a:gd name="T16" fmla="*/ 12 w 472"/>
                    <a:gd name="T17" fmla="*/ 360 h 747"/>
                    <a:gd name="T18" fmla="*/ 15 w 472"/>
                    <a:gd name="T19" fmla="*/ 501 h 747"/>
                    <a:gd name="T20" fmla="*/ 45 w 472"/>
                    <a:gd name="T21" fmla="*/ 594 h 747"/>
                    <a:gd name="T22" fmla="*/ 90 w 472"/>
                    <a:gd name="T23" fmla="*/ 681 h 747"/>
                    <a:gd name="T24" fmla="*/ 117 w 472"/>
                    <a:gd name="T25" fmla="*/ 705 h 747"/>
                    <a:gd name="T26" fmla="*/ 135 w 472"/>
                    <a:gd name="T27" fmla="*/ 714 h 747"/>
                    <a:gd name="T28" fmla="*/ 240 w 472"/>
                    <a:gd name="T29" fmla="*/ 744 h 747"/>
                    <a:gd name="T30" fmla="*/ 327 w 472"/>
                    <a:gd name="T31" fmla="*/ 735 h 747"/>
                    <a:gd name="T32" fmla="*/ 372 w 472"/>
                    <a:gd name="T33" fmla="*/ 666 h 747"/>
                    <a:gd name="T34" fmla="*/ 387 w 472"/>
                    <a:gd name="T35" fmla="*/ 639 h 747"/>
                    <a:gd name="T36" fmla="*/ 408 w 472"/>
                    <a:gd name="T37" fmla="*/ 546 h 747"/>
                    <a:gd name="T38" fmla="*/ 387 w 472"/>
                    <a:gd name="T39" fmla="*/ 501 h 747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472"/>
                    <a:gd name="T61" fmla="*/ 0 h 747"/>
                    <a:gd name="T62" fmla="*/ 472 w 472"/>
                    <a:gd name="T63" fmla="*/ 747 h 747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472" h="747">
                      <a:moveTo>
                        <a:pt x="426" y="297"/>
                      </a:moveTo>
                      <a:cubicBezTo>
                        <a:pt x="451" y="272"/>
                        <a:pt x="456" y="231"/>
                        <a:pt x="462" y="198"/>
                      </a:cubicBezTo>
                      <a:cubicBezTo>
                        <a:pt x="460" y="150"/>
                        <a:pt x="472" y="88"/>
                        <a:pt x="426" y="57"/>
                      </a:cubicBezTo>
                      <a:cubicBezTo>
                        <a:pt x="396" y="12"/>
                        <a:pt x="355" y="3"/>
                        <a:pt x="303" y="0"/>
                      </a:cubicBezTo>
                      <a:cubicBezTo>
                        <a:pt x="257" y="2"/>
                        <a:pt x="203" y="1"/>
                        <a:pt x="168" y="36"/>
                      </a:cubicBezTo>
                      <a:cubicBezTo>
                        <a:pt x="158" y="66"/>
                        <a:pt x="180" y="114"/>
                        <a:pt x="153" y="141"/>
                      </a:cubicBezTo>
                      <a:cubicBezTo>
                        <a:pt x="140" y="154"/>
                        <a:pt x="122" y="157"/>
                        <a:pt x="105" y="162"/>
                      </a:cubicBezTo>
                      <a:cubicBezTo>
                        <a:pt x="95" y="165"/>
                        <a:pt x="75" y="171"/>
                        <a:pt x="75" y="171"/>
                      </a:cubicBezTo>
                      <a:cubicBezTo>
                        <a:pt x="26" y="220"/>
                        <a:pt x="23" y="294"/>
                        <a:pt x="12" y="360"/>
                      </a:cubicBezTo>
                      <a:cubicBezTo>
                        <a:pt x="9" y="406"/>
                        <a:pt x="0" y="457"/>
                        <a:pt x="15" y="501"/>
                      </a:cubicBezTo>
                      <a:cubicBezTo>
                        <a:pt x="20" y="537"/>
                        <a:pt x="31" y="562"/>
                        <a:pt x="45" y="594"/>
                      </a:cubicBezTo>
                      <a:cubicBezTo>
                        <a:pt x="58" y="623"/>
                        <a:pt x="67" y="658"/>
                        <a:pt x="90" y="681"/>
                      </a:cubicBezTo>
                      <a:cubicBezTo>
                        <a:pt x="99" y="690"/>
                        <a:pt x="108" y="696"/>
                        <a:pt x="117" y="705"/>
                      </a:cubicBezTo>
                      <a:cubicBezTo>
                        <a:pt x="127" y="715"/>
                        <a:pt x="124" y="708"/>
                        <a:pt x="135" y="714"/>
                      </a:cubicBezTo>
                      <a:cubicBezTo>
                        <a:pt x="170" y="733"/>
                        <a:pt x="200" y="741"/>
                        <a:pt x="240" y="744"/>
                      </a:cubicBezTo>
                      <a:cubicBezTo>
                        <a:pt x="257" y="743"/>
                        <a:pt x="303" y="747"/>
                        <a:pt x="327" y="735"/>
                      </a:cubicBezTo>
                      <a:cubicBezTo>
                        <a:pt x="353" y="722"/>
                        <a:pt x="364" y="691"/>
                        <a:pt x="372" y="666"/>
                      </a:cubicBezTo>
                      <a:cubicBezTo>
                        <a:pt x="375" y="657"/>
                        <a:pt x="383" y="648"/>
                        <a:pt x="387" y="639"/>
                      </a:cubicBezTo>
                      <a:cubicBezTo>
                        <a:pt x="400" y="610"/>
                        <a:pt x="405" y="577"/>
                        <a:pt x="408" y="546"/>
                      </a:cubicBezTo>
                      <a:cubicBezTo>
                        <a:pt x="407" y="534"/>
                        <a:pt x="409" y="501"/>
                        <a:pt x="387" y="501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0191" name="Freeform 8"/>
                <p:cNvSpPr>
                  <a:spLocks/>
                </p:cNvSpPr>
                <p:nvPr/>
              </p:nvSpPr>
              <p:spPr bwMode="auto">
                <a:xfrm>
                  <a:off x="3486" y="1938"/>
                  <a:ext cx="273" cy="972"/>
                </a:xfrm>
                <a:custGeom>
                  <a:avLst/>
                  <a:gdLst>
                    <a:gd name="T0" fmla="*/ 0 w 273"/>
                    <a:gd name="T1" fmla="*/ 0 h 972"/>
                    <a:gd name="T2" fmla="*/ 30 w 273"/>
                    <a:gd name="T3" fmla="*/ 54 h 972"/>
                    <a:gd name="T4" fmla="*/ 39 w 273"/>
                    <a:gd name="T5" fmla="*/ 57 h 972"/>
                    <a:gd name="T6" fmla="*/ 75 w 273"/>
                    <a:gd name="T7" fmla="*/ 78 h 972"/>
                    <a:gd name="T8" fmla="*/ 84 w 273"/>
                    <a:gd name="T9" fmla="*/ 87 h 972"/>
                    <a:gd name="T10" fmla="*/ 102 w 273"/>
                    <a:gd name="T11" fmla="*/ 93 h 972"/>
                    <a:gd name="T12" fmla="*/ 147 w 273"/>
                    <a:gd name="T13" fmla="*/ 129 h 972"/>
                    <a:gd name="T14" fmla="*/ 171 w 273"/>
                    <a:gd name="T15" fmla="*/ 159 h 972"/>
                    <a:gd name="T16" fmla="*/ 198 w 273"/>
                    <a:gd name="T17" fmla="*/ 213 h 972"/>
                    <a:gd name="T18" fmla="*/ 216 w 273"/>
                    <a:gd name="T19" fmla="*/ 297 h 972"/>
                    <a:gd name="T20" fmla="*/ 207 w 273"/>
                    <a:gd name="T21" fmla="*/ 513 h 972"/>
                    <a:gd name="T22" fmla="*/ 219 w 273"/>
                    <a:gd name="T23" fmla="*/ 744 h 972"/>
                    <a:gd name="T24" fmla="*/ 237 w 273"/>
                    <a:gd name="T25" fmla="*/ 840 h 972"/>
                    <a:gd name="T26" fmla="*/ 252 w 273"/>
                    <a:gd name="T27" fmla="*/ 903 h 972"/>
                    <a:gd name="T28" fmla="*/ 264 w 273"/>
                    <a:gd name="T29" fmla="*/ 930 h 972"/>
                    <a:gd name="T30" fmla="*/ 273 w 273"/>
                    <a:gd name="T31" fmla="*/ 972 h 97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73"/>
                    <a:gd name="T49" fmla="*/ 0 h 972"/>
                    <a:gd name="T50" fmla="*/ 273 w 273"/>
                    <a:gd name="T51" fmla="*/ 972 h 97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73" h="972">
                      <a:moveTo>
                        <a:pt x="0" y="0"/>
                      </a:moveTo>
                      <a:cubicBezTo>
                        <a:pt x="15" y="10"/>
                        <a:pt x="19" y="38"/>
                        <a:pt x="30" y="54"/>
                      </a:cubicBezTo>
                      <a:cubicBezTo>
                        <a:pt x="32" y="57"/>
                        <a:pt x="36" y="56"/>
                        <a:pt x="39" y="57"/>
                      </a:cubicBezTo>
                      <a:cubicBezTo>
                        <a:pt x="52" y="63"/>
                        <a:pt x="63" y="70"/>
                        <a:pt x="75" y="78"/>
                      </a:cubicBezTo>
                      <a:cubicBezTo>
                        <a:pt x="79" y="80"/>
                        <a:pt x="80" y="85"/>
                        <a:pt x="84" y="87"/>
                      </a:cubicBezTo>
                      <a:cubicBezTo>
                        <a:pt x="90" y="90"/>
                        <a:pt x="102" y="93"/>
                        <a:pt x="102" y="93"/>
                      </a:cubicBezTo>
                      <a:cubicBezTo>
                        <a:pt x="116" y="107"/>
                        <a:pt x="133" y="115"/>
                        <a:pt x="147" y="129"/>
                      </a:cubicBezTo>
                      <a:cubicBezTo>
                        <a:pt x="156" y="138"/>
                        <a:pt x="162" y="150"/>
                        <a:pt x="171" y="159"/>
                      </a:cubicBezTo>
                      <a:cubicBezTo>
                        <a:pt x="178" y="179"/>
                        <a:pt x="190" y="194"/>
                        <a:pt x="198" y="213"/>
                      </a:cubicBezTo>
                      <a:cubicBezTo>
                        <a:pt x="210" y="239"/>
                        <a:pt x="212" y="269"/>
                        <a:pt x="216" y="297"/>
                      </a:cubicBezTo>
                      <a:cubicBezTo>
                        <a:pt x="214" y="371"/>
                        <a:pt x="215" y="441"/>
                        <a:pt x="207" y="513"/>
                      </a:cubicBezTo>
                      <a:cubicBezTo>
                        <a:pt x="205" y="584"/>
                        <a:pt x="186" y="677"/>
                        <a:pt x="219" y="744"/>
                      </a:cubicBezTo>
                      <a:cubicBezTo>
                        <a:pt x="225" y="776"/>
                        <a:pt x="227" y="809"/>
                        <a:pt x="237" y="840"/>
                      </a:cubicBezTo>
                      <a:cubicBezTo>
                        <a:pt x="239" y="867"/>
                        <a:pt x="234" y="885"/>
                        <a:pt x="252" y="903"/>
                      </a:cubicBezTo>
                      <a:cubicBezTo>
                        <a:pt x="259" y="924"/>
                        <a:pt x="254" y="916"/>
                        <a:pt x="264" y="930"/>
                      </a:cubicBezTo>
                      <a:cubicBezTo>
                        <a:pt x="266" y="944"/>
                        <a:pt x="273" y="958"/>
                        <a:pt x="273" y="9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0192" name="Freeform 9"/>
                <p:cNvSpPr>
                  <a:spLocks/>
                </p:cNvSpPr>
                <p:nvPr/>
              </p:nvSpPr>
              <p:spPr bwMode="auto">
                <a:xfrm>
                  <a:off x="3432" y="2217"/>
                  <a:ext cx="351" cy="759"/>
                </a:xfrm>
                <a:custGeom>
                  <a:avLst/>
                  <a:gdLst>
                    <a:gd name="T0" fmla="*/ 0 w 351"/>
                    <a:gd name="T1" fmla="*/ 81 h 759"/>
                    <a:gd name="T2" fmla="*/ 120 w 351"/>
                    <a:gd name="T3" fmla="*/ 0 h 759"/>
                    <a:gd name="T4" fmla="*/ 171 w 351"/>
                    <a:gd name="T5" fmla="*/ 6 h 759"/>
                    <a:gd name="T6" fmla="*/ 207 w 351"/>
                    <a:gd name="T7" fmla="*/ 24 h 759"/>
                    <a:gd name="T8" fmla="*/ 240 w 351"/>
                    <a:gd name="T9" fmla="*/ 66 h 759"/>
                    <a:gd name="T10" fmla="*/ 249 w 351"/>
                    <a:gd name="T11" fmla="*/ 93 h 759"/>
                    <a:gd name="T12" fmla="*/ 237 w 351"/>
                    <a:gd name="T13" fmla="*/ 231 h 759"/>
                    <a:gd name="T14" fmla="*/ 231 w 351"/>
                    <a:gd name="T15" fmla="*/ 297 h 759"/>
                    <a:gd name="T16" fmla="*/ 225 w 351"/>
                    <a:gd name="T17" fmla="*/ 402 h 759"/>
                    <a:gd name="T18" fmla="*/ 249 w 351"/>
                    <a:gd name="T19" fmla="*/ 477 h 759"/>
                    <a:gd name="T20" fmla="*/ 285 w 351"/>
                    <a:gd name="T21" fmla="*/ 615 h 759"/>
                    <a:gd name="T22" fmla="*/ 327 w 351"/>
                    <a:gd name="T23" fmla="*/ 705 h 759"/>
                    <a:gd name="T24" fmla="*/ 342 w 351"/>
                    <a:gd name="T25" fmla="*/ 741 h 759"/>
                    <a:gd name="T26" fmla="*/ 351 w 351"/>
                    <a:gd name="T27" fmla="*/ 759 h 75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51"/>
                    <a:gd name="T43" fmla="*/ 0 h 759"/>
                    <a:gd name="T44" fmla="*/ 351 w 351"/>
                    <a:gd name="T45" fmla="*/ 759 h 75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51" h="759">
                      <a:moveTo>
                        <a:pt x="0" y="81"/>
                      </a:moveTo>
                      <a:cubicBezTo>
                        <a:pt x="33" y="48"/>
                        <a:pt x="74" y="11"/>
                        <a:pt x="120" y="0"/>
                      </a:cubicBezTo>
                      <a:cubicBezTo>
                        <a:pt x="137" y="1"/>
                        <a:pt x="154" y="1"/>
                        <a:pt x="171" y="6"/>
                      </a:cubicBezTo>
                      <a:cubicBezTo>
                        <a:pt x="184" y="10"/>
                        <a:pt x="207" y="24"/>
                        <a:pt x="207" y="24"/>
                      </a:cubicBezTo>
                      <a:cubicBezTo>
                        <a:pt x="217" y="38"/>
                        <a:pt x="234" y="48"/>
                        <a:pt x="240" y="66"/>
                      </a:cubicBezTo>
                      <a:cubicBezTo>
                        <a:pt x="243" y="75"/>
                        <a:pt x="249" y="93"/>
                        <a:pt x="249" y="93"/>
                      </a:cubicBezTo>
                      <a:cubicBezTo>
                        <a:pt x="247" y="140"/>
                        <a:pt x="242" y="184"/>
                        <a:pt x="237" y="231"/>
                      </a:cubicBezTo>
                      <a:cubicBezTo>
                        <a:pt x="235" y="253"/>
                        <a:pt x="231" y="297"/>
                        <a:pt x="231" y="297"/>
                      </a:cubicBezTo>
                      <a:cubicBezTo>
                        <a:pt x="230" y="332"/>
                        <a:pt x="225" y="367"/>
                        <a:pt x="225" y="402"/>
                      </a:cubicBezTo>
                      <a:cubicBezTo>
                        <a:pt x="225" y="431"/>
                        <a:pt x="242" y="451"/>
                        <a:pt x="249" y="477"/>
                      </a:cubicBezTo>
                      <a:cubicBezTo>
                        <a:pt x="261" y="523"/>
                        <a:pt x="270" y="570"/>
                        <a:pt x="285" y="615"/>
                      </a:cubicBezTo>
                      <a:cubicBezTo>
                        <a:pt x="296" y="647"/>
                        <a:pt x="314" y="675"/>
                        <a:pt x="327" y="705"/>
                      </a:cubicBezTo>
                      <a:cubicBezTo>
                        <a:pt x="332" y="717"/>
                        <a:pt x="336" y="729"/>
                        <a:pt x="342" y="741"/>
                      </a:cubicBezTo>
                      <a:cubicBezTo>
                        <a:pt x="345" y="747"/>
                        <a:pt x="351" y="759"/>
                        <a:pt x="351" y="75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50193" name="Freeform 10"/>
                <p:cNvSpPr>
                  <a:spLocks/>
                </p:cNvSpPr>
                <p:nvPr/>
              </p:nvSpPr>
              <p:spPr bwMode="auto">
                <a:xfrm>
                  <a:off x="3366" y="1917"/>
                  <a:ext cx="175" cy="378"/>
                </a:xfrm>
                <a:custGeom>
                  <a:avLst/>
                  <a:gdLst>
                    <a:gd name="T0" fmla="*/ 69 w 175"/>
                    <a:gd name="T1" fmla="*/ 378 h 378"/>
                    <a:gd name="T2" fmla="*/ 75 w 175"/>
                    <a:gd name="T3" fmla="*/ 369 h 378"/>
                    <a:gd name="T4" fmla="*/ 84 w 175"/>
                    <a:gd name="T5" fmla="*/ 363 h 378"/>
                    <a:gd name="T6" fmla="*/ 93 w 175"/>
                    <a:gd name="T7" fmla="*/ 345 h 378"/>
                    <a:gd name="T8" fmla="*/ 57 w 175"/>
                    <a:gd name="T9" fmla="*/ 309 h 378"/>
                    <a:gd name="T10" fmla="*/ 39 w 175"/>
                    <a:gd name="T11" fmla="*/ 318 h 378"/>
                    <a:gd name="T12" fmla="*/ 117 w 175"/>
                    <a:gd name="T13" fmla="*/ 291 h 378"/>
                    <a:gd name="T14" fmla="*/ 135 w 175"/>
                    <a:gd name="T15" fmla="*/ 267 h 378"/>
                    <a:gd name="T16" fmla="*/ 147 w 175"/>
                    <a:gd name="T17" fmla="*/ 249 h 378"/>
                    <a:gd name="T18" fmla="*/ 96 w 175"/>
                    <a:gd name="T19" fmla="*/ 216 h 378"/>
                    <a:gd name="T20" fmla="*/ 12 w 175"/>
                    <a:gd name="T21" fmla="*/ 228 h 378"/>
                    <a:gd name="T22" fmla="*/ 42 w 175"/>
                    <a:gd name="T23" fmla="*/ 225 h 378"/>
                    <a:gd name="T24" fmla="*/ 72 w 175"/>
                    <a:gd name="T25" fmla="*/ 213 h 378"/>
                    <a:gd name="T26" fmla="*/ 72 w 175"/>
                    <a:gd name="T27" fmla="*/ 174 h 378"/>
                    <a:gd name="T28" fmla="*/ 39 w 175"/>
                    <a:gd name="T29" fmla="*/ 165 h 378"/>
                    <a:gd name="T30" fmla="*/ 21 w 175"/>
                    <a:gd name="T31" fmla="*/ 156 h 378"/>
                    <a:gd name="T32" fmla="*/ 33 w 175"/>
                    <a:gd name="T33" fmla="*/ 159 h 378"/>
                    <a:gd name="T34" fmla="*/ 96 w 175"/>
                    <a:gd name="T35" fmla="*/ 174 h 378"/>
                    <a:gd name="T36" fmla="*/ 162 w 175"/>
                    <a:gd name="T37" fmla="*/ 162 h 378"/>
                    <a:gd name="T38" fmla="*/ 84 w 175"/>
                    <a:gd name="T39" fmla="*/ 108 h 378"/>
                    <a:gd name="T40" fmla="*/ 48 w 175"/>
                    <a:gd name="T41" fmla="*/ 99 h 378"/>
                    <a:gd name="T42" fmla="*/ 30 w 175"/>
                    <a:gd name="T43" fmla="*/ 87 h 378"/>
                    <a:gd name="T44" fmla="*/ 78 w 175"/>
                    <a:gd name="T45" fmla="*/ 48 h 378"/>
                    <a:gd name="T46" fmla="*/ 96 w 175"/>
                    <a:gd name="T47" fmla="*/ 18 h 378"/>
                    <a:gd name="T48" fmla="*/ 102 w 175"/>
                    <a:gd name="T49" fmla="*/ 0 h 378"/>
                    <a:gd name="T50" fmla="*/ 126 w 175"/>
                    <a:gd name="T51" fmla="*/ 27 h 378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75"/>
                    <a:gd name="T79" fmla="*/ 0 h 378"/>
                    <a:gd name="T80" fmla="*/ 175 w 175"/>
                    <a:gd name="T81" fmla="*/ 378 h 378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75" h="378">
                      <a:moveTo>
                        <a:pt x="69" y="378"/>
                      </a:moveTo>
                      <a:cubicBezTo>
                        <a:pt x="71" y="375"/>
                        <a:pt x="72" y="372"/>
                        <a:pt x="75" y="369"/>
                      </a:cubicBezTo>
                      <a:cubicBezTo>
                        <a:pt x="78" y="366"/>
                        <a:pt x="82" y="366"/>
                        <a:pt x="84" y="363"/>
                      </a:cubicBezTo>
                      <a:cubicBezTo>
                        <a:pt x="88" y="358"/>
                        <a:pt x="89" y="351"/>
                        <a:pt x="93" y="345"/>
                      </a:cubicBezTo>
                      <a:cubicBezTo>
                        <a:pt x="89" y="317"/>
                        <a:pt x="83" y="314"/>
                        <a:pt x="57" y="309"/>
                      </a:cubicBezTo>
                      <a:cubicBezTo>
                        <a:pt x="49" y="312"/>
                        <a:pt x="33" y="317"/>
                        <a:pt x="39" y="318"/>
                      </a:cubicBezTo>
                      <a:cubicBezTo>
                        <a:pt x="58" y="323"/>
                        <a:pt x="100" y="302"/>
                        <a:pt x="117" y="291"/>
                      </a:cubicBezTo>
                      <a:cubicBezTo>
                        <a:pt x="124" y="281"/>
                        <a:pt x="129" y="277"/>
                        <a:pt x="135" y="267"/>
                      </a:cubicBezTo>
                      <a:cubicBezTo>
                        <a:pt x="139" y="261"/>
                        <a:pt x="147" y="249"/>
                        <a:pt x="147" y="249"/>
                      </a:cubicBezTo>
                      <a:cubicBezTo>
                        <a:pt x="142" y="213"/>
                        <a:pt x="131" y="220"/>
                        <a:pt x="96" y="216"/>
                      </a:cubicBezTo>
                      <a:cubicBezTo>
                        <a:pt x="64" y="218"/>
                        <a:pt x="42" y="221"/>
                        <a:pt x="12" y="228"/>
                      </a:cubicBezTo>
                      <a:cubicBezTo>
                        <a:pt x="2" y="230"/>
                        <a:pt x="32" y="226"/>
                        <a:pt x="42" y="225"/>
                      </a:cubicBezTo>
                      <a:cubicBezTo>
                        <a:pt x="54" y="222"/>
                        <a:pt x="62" y="220"/>
                        <a:pt x="72" y="213"/>
                      </a:cubicBezTo>
                      <a:cubicBezTo>
                        <a:pt x="77" y="198"/>
                        <a:pt x="79" y="195"/>
                        <a:pt x="72" y="174"/>
                      </a:cubicBezTo>
                      <a:cubicBezTo>
                        <a:pt x="72" y="173"/>
                        <a:pt x="41" y="165"/>
                        <a:pt x="39" y="165"/>
                      </a:cubicBezTo>
                      <a:cubicBezTo>
                        <a:pt x="32" y="163"/>
                        <a:pt x="16" y="161"/>
                        <a:pt x="21" y="156"/>
                      </a:cubicBezTo>
                      <a:cubicBezTo>
                        <a:pt x="24" y="153"/>
                        <a:pt x="29" y="158"/>
                        <a:pt x="33" y="159"/>
                      </a:cubicBezTo>
                      <a:cubicBezTo>
                        <a:pt x="55" y="165"/>
                        <a:pt x="73" y="171"/>
                        <a:pt x="96" y="174"/>
                      </a:cubicBezTo>
                      <a:cubicBezTo>
                        <a:pt x="128" y="172"/>
                        <a:pt x="140" y="177"/>
                        <a:pt x="162" y="162"/>
                      </a:cubicBezTo>
                      <a:cubicBezTo>
                        <a:pt x="175" y="97"/>
                        <a:pt x="133" y="110"/>
                        <a:pt x="84" y="108"/>
                      </a:cubicBezTo>
                      <a:cubicBezTo>
                        <a:pt x="75" y="107"/>
                        <a:pt x="56" y="104"/>
                        <a:pt x="48" y="99"/>
                      </a:cubicBezTo>
                      <a:cubicBezTo>
                        <a:pt x="42" y="95"/>
                        <a:pt x="30" y="87"/>
                        <a:pt x="30" y="87"/>
                      </a:cubicBezTo>
                      <a:cubicBezTo>
                        <a:pt x="0" y="42"/>
                        <a:pt x="35" y="50"/>
                        <a:pt x="78" y="48"/>
                      </a:cubicBezTo>
                      <a:cubicBezTo>
                        <a:pt x="93" y="43"/>
                        <a:pt x="92" y="31"/>
                        <a:pt x="96" y="18"/>
                      </a:cubicBezTo>
                      <a:cubicBezTo>
                        <a:pt x="98" y="12"/>
                        <a:pt x="102" y="0"/>
                        <a:pt x="102" y="0"/>
                      </a:cubicBezTo>
                      <a:cubicBezTo>
                        <a:pt x="126" y="5"/>
                        <a:pt x="117" y="9"/>
                        <a:pt x="126" y="27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sp>
          <p:nvSpPr>
            <p:cNvPr id="50187" name="Freeform 11"/>
            <p:cNvSpPr>
              <a:spLocks/>
            </p:cNvSpPr>
            <p:nvPr/>
          </p:nvSpPr>
          <p:spPr bwMode="auto">
            <a:xfrm>
              <a:off x="3455" y="2625"/>
              <a:ext cx="157" cy="337"/>
            </a:xfrm>
            <a:custGeom>
              <a:avLst/>
              <a:gdLst>
                <a:gd name="T0" fmla="*/ 0 w 82"/>
                <a:gd name="T1" fmla="*/ 0 h 221"/>
                <a:gd name="T2" fmla="*/ 18572 w 82"/>
                <a:gd name="T3" fmla="*/ 5891 h 221"/>
                <a:gd name="T4" fmla="*/ 23851 w 82"/>
                <a:gd name="T5" fmla="*/ 7899 h 221"/>
                <a:gd name="T6" fmla="*/ 26889 w 82"/>
                <a:gd name="T7" fmla="*/ 9085 h 221"/>
                <a:gd name="T8" fmla="*/ 26020 w 82"/>
                <a:gd name="T9" fmla="*/ 8983 h 221"/>
                <a:gd name="T10" fmla="*/ 22729 w 82"/>
                <a:gd name="T11" fmla="*/ 9085 h 221"/>
                <a:gd name="T12" fmla="*/ 21863 w 82"/>
                <a:gd name="T13" fmla="*/ 8408 h 221"/>
                <a:gd name="T14" fmla="*/ 16598 w 82"/>
                <a:gd name="T15" fmla="*/ 6139 h 221"/>
                <a:gd name="T16" fmla="*/ 5271 w 82"/>
                <a:gd name="T17" fmla="*/ 3067 h 2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2"/>
                <a:gd name="T28" fmla="*/ 0 h 221"/>
                <a:gd name="T29" fmla="*/ 82 w 82"/>
                <a:gd name="T30" fmla="*/ 221 h 22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2" h="221">
                  <a:moveTo>
                    <a:pt x="0" y="0"/>
                  </a:moveTo>
                  <a:cubicBezTo>
                    <a:pt x="27" y="40"/>
                    <a:pt x="41" y="85"/>
                    <a:pt x="54" y="132"/>
                  </a:cubicBezTo>
                  <a:cubicBezTo>
                    <a:pt x="58" y="147"/>
                    <a:pt x="64" y="162"/>
                    <a:pt x="69" y="177"/>
                  </a:cubicBezTo>
                  <a:cubicBezTo>
                    <a:pt x="72" y="186"/>
                    <a:pt x="78" y="204"/>
                    <a:pt x="78" y="204"/>
                  </a:cubicBezTo>
                  <a:cubicBezTo>
                    <a:pt x="58" y="211"/>
                    <a:pt x="82" y="221"/>
                    <a:pt x="75" y="201"/>
                  </a:cubicBezTo>
                  <a:cubicBezTo>
                    <a:pt x="72" y="202"/>
                    <a:pt x="68" y="206"/>
                    <a:pt x="66" y="204"/>
                  </a:cubicBezTo>
                  <a:cubicBezTo>
                    <a:pt x="62" y="200"/>
                    <a:pt x="64" y="194"/>
                    <a:pt x="63" y="189"/>
                  </a:cubicBezTo>
                  <a:cubicBezTo>
                    <a:pt x="59" y="175"/>
                    <a:pt x="57" y="151"/>
                    <a:pt x="48" y="138"/>
                  </a:cubicBezTo>
                  <a:cubicBezTo>
                    <a:pt x="35" y="118"/>
                    <a:pt x="15" y="93"/>
                    <a:pt x="15" y="6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50179" name="Group 12"/>
          <p:cNvGrpSpPr>
            <a:grpSpLocks/>
          </p:cNvGrpSpPr>
          <p:nvPr/>
        </p:nvGrpSpPr>
        <p:grpSpPr bwMode="auto">
          <a:xfrm>
            <a:off x="2032001" y="4419600"/>
            <a:ext cx="4837114" cy="2032000"/>
            <a:chOff x="1285" y="2836"/>
            <a:chExt cx="2087" cy="1280"/>
          </a:xfrm>
        </p:grpSpPr>
        <p:sp>
          <p:nvSpPr>
            <p:cNvPr id="50182" name="AutoShape 13"/>
            <p:cNvSpPr>
              <a:spLocks noChangeArrowheads="1"/>
            </p:cNvSpPr>
            <p:nvPr/>
          </p:nvSpPr>
          <p:spPr bwMode="auto">
            <a:xfrm>
              <a:off x="3291" y="3320"/>
              <a:ext cx="81" cy="293"/>
            </a:xfrm>
            <a:prstGeom prst="upArrow">
              <a:avLst>
                <a:gd name="adj1" fmla="val 31250"/>
                <a:gd name="adj2" fmla="val 131880"/>
              </a:avLst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50183" name="Text Box 14"/>
            <p:cNvSpPr txBox="1">
              <a:spLocks noChangeArrowheads="1"/>
            </p:cNvSpPr>
            <p:nvPr/>
          </p:nvSpPr>
          <p:spPr bwMode="auto">
            <a:xfrm>
              <a:off x="1285" y="2836"/>
              <a:ext cx="1368" cy="12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fr-FR" b="1" dirty="0" err="1">
                  <a:latin typeface="Arial" panose="020B0604020202020204" pitchFamily="34" charset="0"/>
                </a:rPr>
                <a:t>Lây</a:t>
              </a:r>
              <a:r>
                <a:rPr lang="fr-FR" b="1" dirty="0">
                  <a:latin typeface="Arial" panose="020B0604020202020204" pitchFamily="34" charset="0"/>
                </a:rPr>
                <a:t> </a:t>
              </a:r>
              <a:r>
                <a:rPr lang="fr-FR" b="1" dirty="0" err="1">
                  <a:latin typeface="Arial" panose="020B0604020202020204" pitchFamily="34" charset="0"/>
                </a:rPr>
                <a:t>nhiễm</a:t>
              </a:r>
              <a:r>
                <a:rPr lang="fr-FR" b="1" dirty="0">
                  <a:latin typeface="Arial" panose="020B0604020202020204" pitchFamily="34" charset="0"/>
                </a:rPr>
                <a:t> BQ</a:t>
              </a:r>
              <a:endParaRPr lang="fr-FR" dirty="0">
                <a:latin typeface="Arial" panose="020B0604020202020204" pitchFamily="34" charset="0"/>
              </a:endParaRPr>
            </a:p>
            <a:p>
              <a:r>
                <a:rPr lang="fr-FR" dirty="0">
                  <a:latin typeface="Arial" panose="020B0604020202020204" pitchFamily="34" charset="0"/>
                </a:rPr>
                <a:t>- RL </a:t>
              </a:r>
              <a:r>
                <a:rPr lang="fr-FR" dirty="0" err="1">
                  <a:latin typeface="Arial" panose="020B0604020202020204" pitchFamily="34" charset="0"/>
                </a:rPr>
                <a:t>tiểu</a:t>
              </a:r>
              <a:r>
                <a:rPr lang="fr-FR" dirty="0">
                  <a:latin typeface="Arial" panose="020B0604020202020204" pitchFamily="34" charset="0"/>
                </a:rPr>
                <a:t> </a:t>
              </a:r>
              <a:r>
                <a:rPr lang="fr-FR" dirty="0" err="1">
                  <a:latin typeface="Arial" panose="020B0604020202020204" pitchFamily="34" charset="0"/>
                </a:rPr>
                <a:t>tiện</a:t>
              </a:r>
              <a:endParaRPr lang="fr-FR" dirty="0">
                <a:latin typeface="Arial" panose="020B0604020202020204" pitchFamily="34" charset="0"/>
              </a:endParaRPr>
            </a:p>
            <a:p>
              <a:r>
                <a:rPr lang="fr-FR" dirty="0">
                  <a:latin typeface="Arial" panose="020B0604020202020204" pitchFamily="34" charset="0"/>
                </a:rPr>
                <a:t>	- </a:t>
              </a:r>
              <a:r>
                <a:rPr lang="fr-FR" dirty="0" err="1">
                  <a:latin typeface="Arial" panose="020B0604020202020204" pitchFamily="34" charset="0"/>
                </a:rPr>
                <a:t>Cơ</a:t>
              </a:r>
              <a:r>
                <a:rPr lang="fr-FR" dirty="0">
                  <a:latin typeface="Arial" panose="020B0604020202020204" pitchFamily="34" charset="0"/>
                </a:rPr>
                <a:t> </a:t>
              </a:r>
              <a:r>
                <a:rPr lang="fr-FR" dirty="0" err="1">
                  <a:latin typeface="Arial" panose="020B0604020202020204" pitchFamily="34" charset="0"/>
                </a:rPr>
                <a:t>năng</a:t>
              </a:r>
              <a:endParaRPr lang="fr-FR" dirty="0">
                <a:latin typeface="Arial" panose="020B0604020202020204" pitchFamily="34" charset="0"/>
              </a:endParaRPr>
            </a:p>
            <a:p>
              <a:r>
                <a:rPr lang="fr-FR" dirty="0">
                  <a:latin typeface="Arial" panose="020B0604020202020204" pitchFamily="34" charset="0"/>
                </a:rPr>
                <a:t>	- </a:t>
              </a:r>
              <a:r>
                <a:rPr lang="fr-FR" dirty="0" err="1">
                  <a:latin typeface="Arial" panose="020B0604020202020204" pitchFamily="34" charset="0"/>
                </a:rPr>
                <a:t>Thực</a:t>
              </a:r>
              <a:r>
                <a:rPr lang="fr-FR" dirty="0">
                  <a:latin typeface="Arial" panose="020B0604020202020204" pitchFamily="34" charset="0"/>
                </a:rPr>
                <a:t> </a:t>
              </a:r>
              <a:r>
                <a:rPr lang="fr-FR" dirty="0" err="1">
                  <a:latin typeface="Arial" panose="020B0604020202020204" pitchFamily="34" charset="0"/>
                </a:rPr>
                <a:t>thể</a:t>
              </a:r>
              <a:endParaRPr lang="fr-FR" dirty="0">
                <a:latin typeface="Arial" panose="020B0604020202020204" pitchFamily="34" charset="0"/>
              </a:endParaRPr>
            </a:p>
            <a:p>
              <a:r>
                <a:rPr lang="fr-FR" dirty="0">
                  <a:latin typeface="Arial" panose="020B0604020202020204" pitchFamily="34" charset="0"/>
                </a:rPr>
                <a:t>- </a:t>
              </a:r>
              <a:r>
                <a:rPr lang="fr-FR" dirty="0" err="1">
                  <a:latin typeface="Arial" panose="020B0604020202020204" pitchFamily="34" charset="0"/>
                </a:rPr>
                <a:t>Táo</a:t>
              </a:r>
              <a:r>
                <a:rPr lang="fr-FR" dirty="0">
                  <a:latin typeface="Arial" panose="020B0604020202020204" pitchFamily="34" charset="0"/>
                </a:rPr>
                <a:t> </a:t>
              </a:r>
              <a:r>
                <a:rPr lang="fr-FR" dirty="0" err="1">
                  <a:latin typeface="Arial" panose="020B0604020202020204" pitchFamily="34" charset="0"/>
                </a:rPr>
                <a:t>bón</a:t>
              </a:r>
              <a:endParaRPr lang="fr-FR" dirty="0">
                <a:latin typeface="Arial" panose="020B0604020202020204" pitchFamily="34" charset="0"/>
              </a:endParaRPr>
            </a:p>
            <a:p>
              <a:r>
                <a:rPr lang="fr-FR" dirty="0">
                  <a:latin typeface="Arial" panose="020B0604020202020204" pitchFamily="34" charset="0"/>
                </a:rPr>
                <a:t>- </a:t>
              </a:r>
              <a:r>
                <a:rPr lang="fr-FR" dirty="0" err="1">
                  <a:latin typeface="Arial" panose="020B0604020202020204" pitchFamily="34" charset="0"/>
                </a:rPr>
                <a:t>Vệ</a:t>
              </a:r>
              <a:r>
                <a:rPr lang="fr-FR" dirty="0">
                  <a:latin typeface="Arial" panose="020B0604020202020204" pitchFamily="34" charset="0"/>
                </a:rPr>
                <a:t> </a:t>
              </a:r>
              <a:r>
                <a:rPr lang="fr-FR" dirty="0" err="1">
                  <a:latin typeface="Arial" panose="020B0604020202020204" pitchFamily="34" charset="0"/>
                </a:rPr>
                <a:t>sinh</a:t>
              </a:r>
              <a:endParaRPr lang="fr-FR" dirty="0">
                <a:latin typeface="Arial" panose="020B0604020202020204" pitchFamily="34" charset="0"/>
              </a:endParaRPr>
            </a:p>
            <a:p>
              <a:r>
                <a:rPr lang="fr-FR" dirty="0">
                  <a:latin typeface="Arial" panose="020B0604020202020204" pitchFamily="34" charset="0"/>
                </a:rPr>
                <a:t>- </a:t>
              </a:r>
              <a:r>
                <a:rPr lang="fr-FR" dirty="0" err="1"/>
                <a:t>Đáp</a:t>
              </a:r>
              <a:r>
                <a:rPr lang="fr-FR" dirty="0"/>
                <a:t> </a:t>
              </a:r>
              <a:r>
                <a:rPr lang="fr-FR" dirty="0" err="1"/>
                <a:t>ứng</a:t>
              </a:r>
              <a:r>
                <a:rPr lang="fr-FR" dirty="0"/>
                <a:t> </a:t>
              </a:r>
              <a:r>
                <a:rPr lang="fr-FR" dirty="0" err="1"/>
                <a:t>với</a:t>
              </a:r>
              <a:r>
                <a:rPr lang="fr-FR" dirty="0"/>
                <a:t> VK </a:t>
              </a:r>
              <a:r>
                <a:rPr lang="fr-FR" dirty="0" err="1"/>
                <a:t>của</a:t>
              </a:r>
              <a:r>
                <a:rPr lang="fr-FR" dirty="0"/>
                <a:t> </a:t>
              </a:r>
              <a:r>
                <a:rPr lang="fr-FR" dirty="0" err="1"/>
                <a:t>vật</a:t>
              </a:r>
              <a:r>
                <a:rPr lang="fr-FR" dirty="0"/>
                <a:t> </a:t>
              </a:r>
              <a:r>
                <a:rPr lang="fr-FR" dirty="0" err="1"/>
                <a:t>chủ</a:t>
              </a:r>
              <a:endParaRPr lang="fr-FR" dirty="0"/>
            </a:p>
          </p:txBody>
        </p:sp>
        <p:sp>
          <p:nvSpPr>
            <p:cNvPr id="50184" name="AutoShape 15"/>
            <p:cNvSpPr>
              <a:spLocks noChangeArrowheads="1"/>
            </p:cNvSpPr>
            <p:nvPr/>
          </p:nvSpPr>
          <p:spPr bwMode="auto">
            <a:xfrm>
              <a:off x="2699" y="3446"/>
              <a:ext cx="552" cy="167"/>
            </a:xfrm>
            <a:prstGeom prst="rightArrow">
              <a:avLst>
                <a:gd name="adj1" fmla="val 50000"/>
                <a:gd name="adj2" fmla="val 8263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50180" name="Freeform 21"/>
          <p:cNvSpPr>
            <a:spLocks/>
          </p:cNvSpPr>
          <p:nvPr/>
        </p:nvSpPr>
        <p:spPr bwMode="auto">
          <a:xfrm>
            <a:off x="5008564" y="1371601"/>
            <a:ext cx="619125" cy="549275"/>
          </a:xfrm>
          <a:custGeom>
            <a:avLst/>
            <a:gdLst>
              <a:gd name="T0" fmla="*/ 2147483647 w 229"/>
              <a:gd name="T1" fmla="*/ 2147483647 h 227"/>
              <a:gd name="T2" fmla="*/ 2147483647 w 229"/>
              <a:gd name="T3" fmla="*/ 2147483647 h 227"/>
              <a:gd name="T4" fmla="*/ 2147483647 w 229"/>
              <a:gd name="T5" fmla="*/ 0 h 227"/>
              <a:gd name="T6" fmla="*/ 2147483647 w 229"/>
              <a:gd name="T7" fmla="*/ 2147483647 h 227"/>
              <a:gd name="T8" fmla="*/ 2147483647 w 229"/>
              <a:gd name="T9" fmla="*/ 2147483647 h 227"/>
              <a:gd name="T10" fmla="*/ 2147483647 w 229"/>
              <a:gd name="T11" fmla="*/ 2147483647 h 227"/>
              <a:gd name="T12" fmla="*/ 2147483647 w 229"/>
              <a:gd name="T13" fmla="*/ 2147483647 h 227"/>
              <a:gd name="T14" fmla="*/ 2147483647 w 229"/>
              <a:gd name="T15" fmla="*/ 2147483647 h 227"/>
              <a:gd name="T16" fmla="*/ 2147483647 w 229"/>
              <a:gd name="T17" fmla="*/ 2147483647 h 227"/>
              <a:gd name="T18" fmla="*/ 2147483647 w 229"/>
              <a:gd name="T19" fmla="*/ 2147483647 h 227"/>
              <a:gd name="T20" fmla="*/ 2147483647 w 229"/>
              <a:gd name="T21" fmla="*/ 2147483647 h 227"/>
              <a:gd name="T22" fmla="*/ 2147483647 w 229"/>
              <a:gd name="T23" fmla="*/ 2147483647 h 227"/>
              <a:gd name="T24" fmla="*/ 2147483647 w 229"/>
              <a:gd name="T25" fmla="*/ 2147483647 h 22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29"/>
              <a:gd name="T40" fmla="*/ 0 h 227"/>
              <a:gd name="T41" fmla="*/ 229 w 229"/>
              <a:gd name="T42" fmla="*/ 227 h 22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29" h="227">
                <a:moveTo>
                  <a:pt x="94" y="21"/>
                </a:moveTo>
                <a:cubicBezTo>
                  <a:pt x="102" y="16"/>
                  <a:pt x="112" y="10"/>
                  <a:pt x="121" y="6"/>
                </a:cubicBezTo>
                <a:cubicBezTo>
                  <a:pt x="127" y="3"/>
                  <a:pt x="139" y="0"/>
                  <a:pt x="139" y="0"/>
                </a:cubicBezTo>
                <a:cubicBezTo>
                  <a:pt x="160" y="7"/>
                  <a:pt x="155" y="10"/>
                  <a:pt x="172" y="21"/>
                </a:cubicBezTo>
                <a:cubicBezTo>
                  <a:pt x="204" y="70"/>
                  <a:pt x="217" y="85"/>
                  <a:pt x="229" y="144"/>
                </a:cubicBezTo>
                <a:cubicBezTo>
                  <a:pt x="225" y="186"/>
                  <a:pt x="218" y="197"/>
                  <a:pt x="184" y="219"/>
                </a:cubicBezTo>
                <a:cubicBezTo>
                  <a:pt x="172" y="227"/>
                  <a:pt x="142" y="225"/>
                  <a:pt x="142" y="225"/>
                </a:cubicBezTo>
                <a:cubicBezTo>
                  <a:pt x="116" y="223"/>
                  <a:pt x="88" y="222"/>
                  <a:pt x="67" y="204"/>
                </a:cubicBezTo>
                <a:cubicBezTo>
                  <a:pt x="32" y="173"/>
                  <a:pt x="66" y="197"/>
                  <a:pt x="31" y="174"/>
                </a:cubicBezTo>
                <a:cubicBezTo>
                  <a:pt x="28" y="172"/>
                  <a:pt x="22" y="168"/>
                  <a:pt x="22" y="168"/>
                </a:cubicBezTo>
                <a:cubicBezTo>
                  <a:pt x="0" y="135"/>
                  <a:pt x="40" y="149"/>
                  <a:pt x="61" y="135"/>
                </a:cubicBezTo>
                <a:cubicBezTo>
                  <a:pt x="67" y="131"/>
                  <a:pt x="79" y="123"/>
                  <a:pt x="79" y="123"/>
                </a:cubicBezTo>
                <a:cubicBezTo>
                  <a:pt x="106" y="82"/>
                  <a:pt x="68" y="31"/>
                  <a:pt x="112" y="9"/>
                </a:cubicBez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/>
          </a:p>
        </p:txBody>
      </p:sp>
      <p:sp>
        <p:nvSpPr>
          <p:cNvPr id="50181" name="Text Box 28"/>
          <p:cNvSpPr txBox="1">
            <a:spLocks noChangeArrowheads="1"/>
          </p:cNvSpPr>
          <p:nvPr/>
        </p:nvSpPr>
        <p:spPr bwMode="auto">
          <a:xfrm>
            <a:off x="2971801" y="319089"/>
            <a:ext cx="6094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fr-FR" sz="2800" b="1">
                <a:latin typeface="Arial" panose="020B0604020202020204" pitchFamily="34" charset="0"/>
              </a:rPr>
              <a:t>Sinh lý bệnh của viêm bàng quang</a:t>
            </a:r>
            <a:endParaRPr lang="fr-FR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4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Viêm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bàng</a:t>
            </a: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2227" name="Picture 5" descr="Kidney-Inf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3600"/>
            <a:ext cx="39624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Text Box 7"/>
          <p:cNvSpPr txBox="1">
            <a:spLocks noChangeArrowheads="1"/>
          </p:cNvSpPr>
          <p:nvPr/>
        </p:nvSpPr>
        <p:spPr bwMode="auto">
          <a:xfrm>
            <a:off x="5410201" y="4679950"/>
            <a:ext cx="7016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/>
              <a:t>Thấp</a:t>
            </a:r>
          </a:p>
        </p:txBody>
      </p:sp>
      <p:sp>
        <p:nvSpPr>
          <p:cNvPr id="52229" name="Text Box 8"/>
          <p:cNvSpPr txBox="1">
            <a:spLocks noChangeArrowheads="1"/>
          </p:cNvSpPr>
          <p:nvPr/>
        </p:nvSpPr>
        <p:spPr bwMode="auto">
          <a:xfrm>
            <a:off x="1600200" y="5486401"/>
            <a:ext cx="4267200" cy="784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8199" name="Picture 5" descr="nrmicro818-f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2482850"/>
            <a:ext cx="4170363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750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3"/>
          <p:cNvSpPr txBox="1">
            <a:spLocks noChangeArrowheads="1"/>
          </p:cNvSpPr>
          <p:nvPr/>
        </p:nvSpPr>
        <p:spPr bwMode="auto">
          <a:xfrm>
            <a:off x="3576639" y="609601"/>
            <a:ext cx="64139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Chẩn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4403726" y="1204687"/>
            <a:ext cx="45806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252" name="Text Box 5"/>
          <p:cNvSpPr txBox="1">
            <a:spLocks noChangeArrowheads="1"/>
          </p:cNvSpPr>
          <p:nvPr/>
        </p:nvSpPr>
        <p:spPr bwMode="auto">
          <a:xfrm>
            <a:off x="2289629" y="2081893"/>
            <a:ext cx="8117114" cy="44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buốt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dắt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rặn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(+) &gt;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/ml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(+) -&gt;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CRP &lt; 30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mg/l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 &lt; 15000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4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168978" y="1242559"/>
            <a:ext cx="8774793" cy="397031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fr-FR" sz="3200" b="1" dirty="0" err="1">
                <a:latin typeface="Times New Roman" panose="02020603050405020304" pitchFamily="18" charset="0"/>
              </a:rPr>
              <a:t>Viêm</a:t>
            </a:r>
            <a:r>
              <a:rPr lang="fr-FR" sz="3200" b="1" dirty="0">
                <a:latin typeface="Times New Roman" panose="02020603050405020304" pitchFamily="18" charset="0"/>
              </a:rPr>
              <a:t> BQ </a:t>
            </a:r>
            <a:r>
              <a:rPr lang="fr-FR" sz="3200" b="1" dirty="0" err="1" smtClean="0">
                <a:latin typeface="Times New Roman" panose="02020603050405020304" pitchFamily="18" charset="0"/>
              </a:rPr>
              <a:t>cấp</a:t>
            </a:r>
            <a:endParaRPr lang="fr-FR" sz="2400" dirty="0">
              <a:latin typeface="Times New Roman" panose="02020603050405020304" pitchFamily="18" charset="0"/>
            </a:endParaRPr>
          </a:p>
          <a:p>
            <a:pPr eaLnBrk="1" hangingPunct="1"/>
            <a:endParaRPr lang="fr-FR" sz="2400" dirty="0">
              <a:latin typeface="Times New Roman" panose="02020603050405020304" pitchFamily="18" charset="0"/>
            </a:endParaRPr>
          </a:p>
          <a:p>
            <a:pPr eaLnBrk="1" hangingPunct="1">
              <a:buFontTx/>
              <a:buChar char="-"/>
            </a:pPr>
            <a:r>
              <a:rPr lang="fr-FR" sz="2800" b="1" dirty="0">
                <a:latin typeface="Times New Roman" panose="02020603050405020304" pitchFamily="18" charset="0"/>
              </a:rPr>
              <a:t> XN </a:t>
            </a:r>
            <a:r>
              <a:rPr lang="fr-FR" sz="2800" b="1" dirty="0" err="1">
                <a:latin typeface="Times New Roman" panose="02020603050405020304" pitchFamily="18" charset="0"/>
              </a:rPr>
              <a:t>thăm</a:t>
            </a:r>
            <a:r>
              <a:rPr lang="fr-FR" sz="2800" b="1" dirty="0">
                <a:latin typeface="Times New Roman" panose="02020603050405020304" pitchFamily="18" charset="0"/>
              </a:rPr>
              <a:t> </a:t>
            </a:r>
            <a:r>
              <a:rPr lang="fr-FR" sz="2800" b="1" dirty="0" err="1">
                <a:latin typeface="Times New Roman" panose="02020603050405020304" pitchFamily="18" charset="0"/>
              </a:rPr>
              <a:t>dò</a:t>
            </a:r>
            <a:r>
              <a:rPr lang="fr-FR" sz="2800" b="1" dirty="0">
                <a:latin typeface="Times New Roman" panose="02020603050405020304" pitchFamily="18" charset="0"/>
              </a:rPr>
              <a:t> :</a:t>
            </a:r>
          </a:p>
          <a:p>
            <a:pPr lvl="1" eaLnBrk="1" hangingPunct="1"/>
            <a:r>
              <a:rPr lang="fr-FR" sz="2400" dirty="0">
                <a:latin typeface="Times New Roman" panose="02020603050405020304" pitchFamily="18" charset="0"/>
              </a:rPr>
              <a:t> 	- SÂ.</a:t>
            </a:r>
          </a:p>
          <a:p>
            <a:pPr eaLnBrk="1" hangingPunct="1"/>
            <a:r>
              <a:rPr lang="fr-FR" sz="2400" dirty="0">
                <a:latin typeface="Times New Roman" panose="02020603050405020304" pitchFamily="18" charset="0"/>
              </a:rPr>
              <a:t>	-</a:t>
            </a:r>
            <a:r>
              <a:rPr lang="fr-FR" sz="2400" dirty="0" err="1">
                <a:latin typeface="Times New Roman" panose="02020603050405020304" pitchFamily="18" charset="0"/>
              </a:rPr>
              <a:t>Chụp</a:t>
            </a:r>
            <a:r>
              <a:rPr lang="fr-FR" sz="2400" dirty="0">
                <a:latin typeface="Times New Roman" panose="02020603050405020304" pitchFamily="18" charset="0"/>
              </a:rPr>
              <a:t> BQ </a:t>
            </a:r>
            <a:r>
              <a:rPr lang="fr-FR" sz="2400" dirty="0" err="1">
                <a:latin typeface="Times New Roman" panose="02020603050405020304" pitchFamily="18" charset="0"/>
              </a:rPr>
              <a:t>ngược</a:t>
            </a:r>
            <a:r>
              <a:rPr lang="fr-FR" sz="2400" dirty="0">
                <a:latin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</a:rPr>
              <a:t>dòng</a:t>
            </a:r>
            <a:r>
              <a:rPr lang="fr-FR" sz="2400" dirty="0">
                <a:latin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nếu</a:t>
            </a:r>
            <a:r>
              <a:rPr lang="fr-FR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</a:p>
          <a:p>
            <a:pPr eaLnBrk="1" hangingPunct="1"/>
            <a:r>
              <a:rPr lang="fr-FR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		+ </a:t>
            </a:r>
            <a:r>
              <a:rPr lang="fr-FR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Tái</a:t>
            </a:r>
            <a:r>
              <a:rPr lang="fr-FR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đi</a:t>
            </a:r>
            <a:r>
              <a:rPr lang="fr-FR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tái</a:t>
            </a:r>
            <a:r>
              <a:rPr lang="fr-FR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fr-FR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lại</a:t>
            </a:r>
            <a:r>
              <a:rPr lang="fr-FR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VBQ</a:t>
            </a:r>
          </a:p>
          <a:p>
            <a:pPr eaLnBrk="1" hangingPunct="1"/>
            <a:r>
              <a:rPr lang="fr-FR" sz="2400" dirty="0">
                <a:latin typeface="Times New Roman" panose="02020603050405020304" pitchFamily="18" charset="0"/>
              </a:rPr>
              <a:t>		+ </a:t>
            </a:r>
            <a:r>
              <a:rPr lang="fr-FR" sz="2400" dirty="0" err="1">
                <a:latin typeface="Times New Roman" panose="02020603050405020304" pitchFamily="18" charset="0"/>
              </a:rPr>
              <a:t>hoặc</a:t>
            </a:r>
            <a:r>
              <a:rPr lang="fr-FR" sz="2400" dirty="0">
                <a:latin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</a:rPr>
              <a:t>rối</a:t>
            </a:r>
            <a:r>
              <a:rPr lang="fr-FR" sz="2400" dirty="0">
                <a:latin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</a:rPr>
              <a:t>loạn</a:t>
            </a:r>
            <a:r>
              <a:rPr lang="fr-FR" sz="2400" dirty="0">
                <a:latin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</a:rPr>
              <a:t>tiểu</a:t>
            </a:r>
            <a:r>
              <a:rPr lang="fr-FR" sz="2400" dirty="0">
                <a:latin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</a:rPr>
              <a:t>tiện</a:t>
            </a:r>
            <a:r>
              <a:rPr lang="fr-FR" sz="2400" dirty="0">
                <a:latin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</a:rPr>
              <a:t>mặc</a:t>
            </a:r>
            <a:r>
              <a:rPr lang="fr-FR" sz="2400" dirty="0">
                <a:latin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</a:rPr>
              <a:t>dù</a:t>
            </a:r>
            <a:r>
              <a:rPr lang="fr-FR" sz="2400" dirty="0">
                <a:latin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</a:rPr>
              <a:t>đã</a:t>
            </a:r>
            <a:r>
              <a:rPr lang="fr-FR" sz="2400" dirty="0">
                <a:latin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</a:rPr>
              <a:t>điều</a:t>
            </a:r>
            <a:r>
              <a:rPr lang="fr-FR" sz="2400" dirty="0">
                <a:latin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</a:rPr>
              <a:t>trị</a:t>
            </a:r>
            <a:endParaRPr lang="fr-FR" sz="24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fr-FR" sz="2400" dirty="0">
                <a:latin typeface="Times New Roman" panose="02020603050405020304" pitchFamily="18" charset="0"/>
              </a:rPr>
              <a:t>		+ </a:t>
            </a:r>
            <a:r>
              <a:rPr lang="fr-FR" sz="2400" dirty="0" err="1">
                <a:latin typeface="Times New Roman" panose="02020603050405020304" pitchFamily="18" charset="0"/>
              </a:rPr>
              <a:t>hoặc</a:t>
            </a:r>
            <a:r>
              <a:rPr lang="fr-FR" sz="2400" dirty="0">
                <a:latin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</a:rPr>
              <a:t>siêu</a:t>
            </a:r>
            <a:r>
              <a:rPr lang="fr-FR" sz="2400" dirty="0">
                <a:latin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</a:rPr>
              <a:t>âm</a:t>
            </a:r>
            <a:r>
              <a:rPr lang="fr-FR" sz="2400" dirty="0">
                <a:latin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</a:rPr>
              <a:t>nghi</a:t>
            </a:r>
            <a:r>
              <a:rPr lang="fr-FR" sz="2400" dirty="0">
                <a:latin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</a:rPr>
              <a:t>ngờ</a:t>
            </a:r>
            <a:endParaRPr lang="fr-FR" sz="2400" dirty="0">
              <a:latin typeface="Times New Roman" panose="02020603050405020304" pitchFamily="18" charset="0"/>
            </a:endParaRPr>
          </a:p>
          <a:p>
            <a:pPr eaLnBrk="1" hangingPunct="1"/>
            <a:endParaRPr lang="fr-FR" sz="24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fr-FR" sz="2400" dirty="0" err="1">
                <a:latin typeface="Times New Roman" panose="02020603050405020304" pitchFamily="18" charset="0"/>
              </a:rPr>
              <a:t>Các</a:t>
            </a:r>
            <a:r>
              <a:rPr lang="fr-FR" sz="2400" dirty="0">
                <a:latin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</a:rPr>
              <a:t>trường</a:t>
            </a:r>
            <a:r>
              <a:rPr lang="fr-FR" sz="2400" dirty="0">
                <a:latin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</a:rPr>
              <a:t>hợp</a:t>
            </a:r>
            <a:r>
              <a:rPr lang="fr-FR" sz="2400" dirty="0">
                <a:latin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</a:rPr>
              <a:t>đặc</a:t>
            </a:r>
            <a:r>
              <a:rPr lang="fr-FR" sz="2400" dirty="0">
                <a:latin typeface="Times New Roman" panose="02020603050405020304" pitchFamily="18" charset="0"/>
              </a:rPr>
              <a:t> </a:t>
            </a:r>
            <a:r>
              <a:rPr lang="fr-FR" sz="2400" dirty="0" err="1">
                <a:latin typeface="Times New Roman" panose="02020603050405020304" pitchFamily="18" charset="0"/>
              </a:rPr>
              <a:t>biệt</a:t>
            </a:r>
            <a:r>
              <a:rPr lang="fr-FR" sz="2400" dirty="0">
                <a:latin typeface="Times New Roman" panose="02020603050405020304" pitchFamily="18" charset="0"/>
              </a:rPr>
              <a:t> : CMV, </a:t>
            </a:r>
            <a:r>
              <a:rPr lang="fr-FR" sz="2400" dirty="0" smtClean="0">
                <a:latin typeface="Times New Roman" panose="02020603050405020304" pitchFamily="18" charset="0"/>
              </a:rPr>
              <a:t>adénovirus </a:t>
            </a:r>
            <a:r>
              <a:rPr lang="fr-FR" sz="2400" b="1" dirty="0" smtClean="0">
                <a:latin typeface="Times New Roman" panose="02020603050405020304" pitchFamily="18" charset="0"/>
              </a:rPr>
              <a:t>-&gt; </a:t>
            </a:r>
            <a:r>
              <a:rPr lang="fr-FR" sz="2400" b="1" dirty="0" err="1" smtClean="0">
                <a:latin typeface="Times New Roman" panose="02020603050405020304" pitchFamily="18" charset="0"/>
              </a:rPr>
              <a:t>Đái</a:t>
            </a:r>
            <a:r>
              <a:rPr lang="fr-FR" sz="2400" b="1" dirty="0" smtClean="0">
                <a:latin typeface="Times New Roman" panose="02020603050405020304" pitchFamily="18" charset="0"/>
              </a:rPr>
              <a:t> </a:t>
            </a:r>
            <a:r>
              <a:rPr lang="fr-FR" sz="2400" b="1" dirty="0" err="1" smtClean="0">
                <a:latin typeface="Times New Roman" panose="02020603050405020304" pitchFamily="18" charset="0"/>
              </a:rPr>
              <a:t>máu</a:t>
            </a:r>
            <a:r>
              <a:rPr lang="fr-FR" sz="2400" b="1" dirty="0" smtClean="0">
                <a:latin typeface="Times New Roman" panose="02020603050405020304" pitchFamily="18" charset="0"/>
              </a:rPr>
              <a:t> </a:t>
            </a:r>
            <a:endParaRPr lang="fr-FR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40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 descr="http://t1.gstatic.com/images?q=tbn:ANd9GcR01TxjOWZWl3ORuXZ2qM975C-nan40K9n_mgtf2SIkrJ6tcbZ-j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14601"/>
            <a:ext cx="32385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0" name="Picture 4" descr="http://t1.gstatic.com/images?q=tbn:ANd9GcSwk5R-iA8a0TpvZK9EPIns3M5d9vNIus76dn62eITZRVl1i2NVf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01" y="2438400"/>
            <a:ext cx="31400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048001" y="5486400"/>
            <a:ext cx="2405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/>
              <a:t>Viêm bàng quang cấp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781801" y="5486400"/>
            <a:ext cx="2405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/>
              <a:t>Viêm bàng quang cấp</a:t>
            </a:r>
          </a:p>
        </p:txBody>
      </p:sp>
    </p:spTree>
    <p:extLst>
      <p:ext uri="{BB962C8B-B14F-4D97-AF65-F5344CB8AC3E}">
        <p14:creationId xmlns:p14="http://schemas.microsoft.com/office/powerpoint/2010/main" val="274366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2444750" y="458788"/>
            <a:ext cx="7308850" cy="489426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fr-FR" sz="3200" b="1">
                <a:latin typeface="Times New Roman" panose="02020603050405020304" pitchFamily="18" charset="0"/>
              </a:rPr>
              <a:t>Viêm BQ cấp</a:t>
            </a:r>
          </a:p>
          <a:p>
            <a:pPr algn="ctr" eaLnBrk="1" hangingPunct="1"/>
            <a:endParaRPr lang="fr-FR" sz="3200" b="1">
              <a:latin typeface="Times New Roman" panose="02020603050405020304" pitchFamily="18" charset="0"/>
            </a:endParaRPr>
          </a:p>
          <a:p>
            <a:pPr eaLnBrk="1" hangingPunct="1"/>
            <a:endParaRPr lang="fr-FR" sz="2400">
              <a:latin typeface="Times New Roman" panose="02020603050405020304" pitchFamily="18" charset="0"/>
            </a:endParaRPr>
          </a:p>
          <a:p>
            <a:pPr eaLnBrk="1" hangingPunct="1"/>
            <a:endParaRPr lang="fr-FR" sz="2400">
              <a:latin typeface="Times New Roman" panose="02020603050405020304" pitchFamily="18" charset="0"/>
            </a:endParaRPr>
          </a:p>
          <a:p>
            <a:pPr eaLnBrk="1" hangingPunct="1">
              <a:buFontTx/>
              <a:buChar char="-"/>
            </a:pPr>
            <a:r>
              <a:rPr lang="fr-FR" sz="2800" b="1">
                <a:latin typeface="Times New Roman" panose="02020603050405020304" pitchFamily="18" charset="0"/>
              </a:rPr>
              <a:t> Tác nhân:</a:t>
            </a:r>
          </a:p>
          <a:p>
            <a:pPr eaLnBrk="1" hangingPunct="1">
              <a:buFontTx/>
              <a:buChar char="-"/>
            </a:pPr>
            <a:endParaRPr lang="fr-FR" sz="2800" b="1">
              <a:latin typeface="Times New Roman" panose="02020603050405020304" pitchFamily="18" charset="0"/>
            </a:endParaRPr>
          </a:p>
          <a:p>
            <a:pPr eaLnBrk="1" hangingPunct="1"/>
            <a:r>
              <a:rPr lang="fr-FR" sz="2400">
                <a:latin typeface="Times New Roman" panose="02020603050405020304" pitchFamily="18" charset="0"/>
              </a:rPr>
              <a:t>	+ Vi khuẩn: E.Coli, Proteus, Klebsiella…</a:t>
            </a:r>
          </a:p>
          <a:p>
            <a:pPr eaLnBrk="1" hangingPunct="1"/>
            <a:endParaRPr lang="fr-FR" sz="2400">
              <a:latin typeface="Times New Roman" panose="02020603050405020304" pitchFamily="18" charset="0"/>
            </a:endParaRPr>
          </a:p>
          <a:p>
            <a:pPr eaLnBrk="1" hangingPunct="1"/>
            <a:r>
              <a:rPr lang="fr-FR" sz="2400">
                <a:latin typeface="Times New Roman" panose="02020603050405020304" pitchFamily="18" charset="0"/>
              </a:rPr>
              <a:t>	+ Các trường hợp đặc biệt : CMV,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polyomavirus BK,  Adénovirus…</a:t>
            </a:r>
          </a:p>
          <a:p>
            <a:pPr eaLnBrk="1" hangingPunct="1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	+Thuốc: cyclophosphamide hoặc ifosfamide</a:t>
            </a:r>
            <a:endParaRPr lang="fr-FR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57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2444750" y="458788"/>
            <a:ext cx="7308850" cy="520065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fr-FR" sz="3200" b="1">
                <a:latin typeface="Times New Roman" panose="02020603050405020304" pitchFamily="18" charset="0"/>
              </a:rPr>
              <a:t>Viêm BQ cấp</a:t>
            </a:r>
          </a:p>
          <a:p>
            <a:pPr algn="ctr" eaLnBrk="1" hangingPunct="1"/>
            <a:endParaRPr lang="fr-FR" sz="3200" b="1">
              <a:latin typeface="Times New Roman" panose="02020603050405020304" pitchFamily="18" charset="0"/>
            </a:endParaRPr>
          </a:p>
          <a:p>
            <a:pPr eaLnBrk="1" hangingPunct="1"/>
            <a:endParaRPr lang="fr-FR" sz="2400">
              <a:latin typeface="Times New Roman" panose="02020603050405020304" pitchFamily="18" charset="0"/>
            </a:endParaRPr>
          </a:p>
          <a:p>
            <a:pPr eaLnBrk="1" hangingPunct="1"/>
            <a:endParaRPr lang="fr-FR" sz="2400">
              <a:latin typeface="Times New Roman" panose="02020603050405020304" pitchFamily="18" charset="0"/>
            </a:endParaRPr>
          </a:p>
          <a:p>
            <a:pPr eaLnBrk="1" hangingPunct="1">
              <a:buFontTx/>
              <a:buChar char="-"/>
            </a:pPr>
            <a:r>
              <a:rPr lang="fr-FR" sz="2800" b="1">
                <a:latin typeface="Times New Roman" panose="02020603050405020304" pitchFamily="18" charset="0"/>
              </a:rPr>
              <a:t>Điều trị :</a:t>
            </a:r>
            <a:r>
              <a:rPr lang="fr-FR" sz="2400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endParaRPr lang="fr-FR" sz="2400">
              <a:latin typeface="Times New Roman" panose="02020603050405020304" pitchFamily="18" charset="0"/>
            </a:endParaRPr>
          </a:p>
          <a:p>
            <a:pPr eaLnBrk="1" hangingPunct="1"/>
            <a:r>
              <a:rPr lang="fr-FR" sz="2400">
                <a:latin typeface="Times New Roman" panose="02020603050405020304" pitchFamily="18" charset="0"/>
              </a:rPr>
              <a:t>	+ Vi khuẩn: KS đường uống</a:t>
            </a:r>
          </a:p>
          <a:p>
            <a:pPr eaLnBrk="1" hangingPunct="1"/>
            <a:endParaRPr lang="fr-FR" sz="2400">
              <a:latin typeface="Times New Roman" panose="02020603050405020304" pitchFamily="18" charset="0"/>
            </a:endParaRPr>
          </a:p>
          <a:p>
            <a:pPr eaLnBrk="1" hangingPunct="1"/>
            <a:r>
              <a:rPr lang="fr-FR" sz="2400">
                <a:latin typeface="Times New Roman" panose="02020603050405020304" pitchFamily="18" charset="0"/>
              </a:rPr>
              <a:t>	+ Virus: </a:t>
            </a:r>
            <a:r>
              <a:rPr lang="fr-FR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thảo luận dùng cédofovir 5 mg/kg truyền </a:t>
            </a:r>
          </a:p>
          <a:p>
            <a:pPr eaLnBrk="1" hangingPunct="1"/>
            <a:endParaRPr lang="fr-FR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fr-FR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trong 1 h</a:t>
            </a:r>
          </a:p>
          <a:p>
            <a:pPr eaLnBrk="1" hangingPunct="1"/>
            <a:endParaRPr lang="fr-FR" sz="2400">
              <a:latin typeface="Times New Roman" panose="02020603050405020304" pitchFamily="18" charset="0"/>
            </a:endParaRPr>
          </a:p>
          <a:p>
            <a:pPr eaLnBrk="1" hangingPunct="1"/>
            <a:endParaRPr lang="fr-FR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19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ChangeArrowheads="1"/>
          </p:cNvSpPr>
          <p:nvPr/>
        </p:nvSpPr>
        <p:spPr bwMode="auto">
          <a:xfrm>
            <a:off x="3505200" y="863600"/>
            <a:ext cx="487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fr-FR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Nhiễm trùng đường tiểu</a:t>
            </a:r>
            <a:r>
              <a:rPr lang="fr-FR" b="1"/>
              <a:t> </a:t>
            </a:r>
            <a:endParaRPr lang="en-US"/>
          </a:p>
        </p:txBody>
      </p:sp>
      <p:sp>
        <p:nvSpPr>
          <p:cNvPr id="59395" name="TextBox 2"/>
          <p:cNvSpPr txBox="1">
            <a:spLocks noChangeArrowheads="1"/>
          </p:cNvSpPr>
          <p:nvPr/>
        </p:nvSpPr>
        <p:spPr bwMode="auto">
          <a:xfrm>
            <a:off x="2286001" y="2438401"/>
            <a:ext cx="1346844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352801" y="3429001"/>
            <a:ext cx="1177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352801" y="4114801"/>
            <a:ext cx="23262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309938" y="4876801"/>
            <a:ext cx="21836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nhịn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276601" y="5562601"/>
            <a:ext cx="22759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422650" y="6248401"/>
            <a:ext cx="20601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9401" name="Picture 10" descr="http://t3.gstatic.com/images?q=tbn:ANd9GcQRxU4378x_1CEwMHrs_c8OHw6aeQCJER_5BhZy_CpAv3fE2A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914" y="1905000"/>
            <a:ext cx="31337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6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7793038" cy="838200"/>
          </a:xfrm>
        </p:spPr>
        <p:txBody>
          <a:bodyPr/>
          <a:lstStyle/>
          <a:p>
            <a:pPr algn="ctr" eaLnBrk="1" hangingPunct="1"/>
            <a:r>
              <a:rPr lang="en-US" smtClean="0"/>
              <a:t>Phân loại</a:t>
            </a:r>
          </a:p>
        </p:txBody>
      </p:sp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4784725" y="2057400"/>
            <a:ext cx="295433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b="1">
                <a:solidFill>
                  <a:schemeClr val="hlink"/>
                </a:solidFill>
              </a:rPr>
              <a:t>Nhiễm trùng đường tiểu</a:t>
            </a:r>
          </a:p>
        </p:txBody>
      </p:sp>
      <p:sp>
        <p:nvSpPr>
          <p:cNvPr id="6160" name="Text Box 5"/>
          <p:cNvSpPr txBox="1">
            <a:spLocks noChangeArrowheads="1"/>
          </p:cNvSpPr>
          <p:nvPr/>
        </p:nvSpPr>
        <p:spPr bwMode="auto">
          <a:xfrm>
            <a:off x="1828800" y="4724400"/>
            <a:ext cx="2058988" cy="37623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/>
              <a:t>Viêm thận bể thận</a:t>
            </a:r>
          </a:p>
        </p:txBody>
      </p:sp>
      <p:sp>
        <p:nvSpPr>
          <p:cNvPr id="6161" name="Text Box 6"/>
          <p:cNvSpPr txBox="1">
            <a:spLocks noChangeArrowheads="1"/>
          </p:cNvSpPr>
          <p:nvPr/>
        </p:nvSpPr>
        <p:spPr bwMode="auto">
          <a:xfrm>
            <a:off x="5029200" y="4729164"/>
            <a:ext cx="1968500" cy="376237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/>
              <a:t>Viêm bàng quang</a:t>
            </a:r>
          </a:p>
        </p:txBody>
      </p:sp>
      <p:sp>
        <p:nvSpPr>
          <p:cNvPr id="6162" name="Text Box 7"/>
          <p:cNvSpPr txBox="1">
            <a:spLocks noChangeArrowheads="1"/>
          </p:cNvSpPr>
          <p:nvPr/>
        </p:nvSpPr>
        <p:spPr bwMode="auto">
          <a:xfrm>
            <a:off x="7872414" y="3200401"/>
            <a:ext cx="2109787" cy="650875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/>
              <a:t>Vi khuẩn niệu</a:t>
            </a:r>
          </a:p>
          <a:p>
            <a:r>
              <a:rPr lang="en-US"/>
              <a:t> không triệu chứng</a:t>
            </a:r>
          </a:p>
        </p:txBody>
      </p:sp>
      <p:sp>
        <p:nvSpPr>
          <p:cNvPr id="6163" name="Text Box 8"/>
          <p:cNvSpPr txBox="1">
            <a:spLocks noChangeArrowheads="1"/>
          </p:cNvSpPr>
          <p:nvPr/>
        </p:nvSpPr>
        <p:spPr bwMode="auto">
          <a:xfrm>
            <a:off x="1852613" y="3235326"/>
            <a:ext cx="1714500" cy="6508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/>
              <a:t>Nhiễm trùng </a:t>
            </a:r>
          </a:p>
          <a:p>
            <a:r>
              <a:rPr lang="en-US"/>
              <a:t>đường tiểu cao</a:t>
            </a:r>
          </a:p>
        </p:txBody>
      </p:sp>
      <p:sp>
        <p:nvSpPr>
          <p:cNvPr id="6164" name="Text Box 9"/>
          <p:cNvSpPr txBox="1">
            <a:spLocks noChangeArrowheads="1"/>
          </p:cNvSpPr>
          <p:nvPr/>
        </p:nvSpPr>
        <p:spPr bwMode="auto">
          <a:xfrm>
            <a:off x="4876800" y="3235326"/>
            <a:ext cx="1816100" cy="65087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/>
              <a:t>Nhiễm trùng </a:t>
            </a:r>
          </a:p>
          <a:p>
            <a:r>
              <a:rPr lang="en-US"/>
              <a:t>đường tiểu thấp</a:t>
            </a:r>
          </a:p>
        </p:txBody>
      </p:sp>
      <p:sp>
        <p:nvSpPr>
          <p:cNvPr id="6165" name="Line 10"/>
          <p:cNvSpPr>
            <a:spLocks noChangeShapeType="1"/>
          </p:cNvSpPr>
          <p:nvPr/>
        </p:nvSpPr>
        <p:spPr bwMode="auto">
          <a:xfrm>
            <a:off x="5867400" y="2438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Line 11"/>
          <p:cNvSpPr>
            <a:spLocks noChangeShapeType="1"/>
          </p:cNvSpPr>
          <p:nvPr/>
        </p:nvSpPr>
        <p:spPr bwMode="auto">
          <a:xfrm flipH="1">
            <a:off x="3276600" y="23622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7" name="Line 12"/>
          <p:cNvSpPr>
            <a:spLocks noChangeShapeType="1"/>
          </p:cNvSpPr>
          <p:nvPr/>
        </p:nvSpPr>
        <p:spPr bwMode="auto">
          <a:xfrm>
            <a:off x="7696200" y="2438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8" name="Line 13"/>
          <p:cNvSpPr>
            <a:spLocks noChangeShapeType="1"/>
          </p:cNvSpPr>
          <p:nvPr/>
        </p:nvSpPr>
        <p:spPr bwMode="auto">
          <a:xfrm>
            <a:off x="2743200" y="3886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9" name="Line 14"/>
          <p:cNvSpPr>
            <a:spLocks noChangeShapeType="1"/>
          </p:cNvSpPr>
          <p:nvPr/>
        </p:nvSpPr>
        <p:spPr bwMode="auto">
          <a:xfrm>
            <a:off x="5943600" y="3886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" name="Text Box 16"/>
          <p:cNvSpPr txBox="1">
            <a:spLocks noChangeArrowheads="1"/>
          </p:cNvSpPr>
          <p:nvPr/>
        </p:nvSpPr>
        <p:spPr bwMode="auto">
          <a:xfrm>
            <a:off x="1905000" y="5791201"/>
            <a:ext cx="1549400" cy="9239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/>
              <a:t>Sốt &gt; 38độ5</a:t>
            </a:r>
          </a:p>
          <a:p>
            <a:r>
              <a:rPr lang="en-US"/>
              <a:t>CRP&gt;30 mg/l</a:t>
            </a:r>
          </a:p>
          <a:p>
            <a:r>
              <a:rPr lang="en-US"/>
              <a:t>BC&gt;15000</a:t>
            </a:r>
          </a:p>
        </p:txBody>
      </p:sp>
      <p:sp>
        <p:nvSpPr>
          <p:cNvPr id="6149" name="Text Box 17"/>
          <p:cNvSpPr txBox="1">
            <a:spLocks noChangeArrowheads="1"/>
          </p:cNvSpPr>
          <p:nvPr/>
        </p:nvSpPr>
        <p:spPr bwMode="auto">
          <a:xfrm>
            <a:off x="5257800" y="5715001"/>
            <a:ext cx="1549400" cy="923925"/>
          </a:xfrm>
          <a:prstGeom prst="rect">
            <a:avLst/>
          </a:prstGeom>
          <a:noFill/>
          <a:ln w="9525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/>
              <a:t>Sốt &lt; 38độ5</a:t>
            </a:r>
          </a:p>
          <a:p>
            <a:r>
              <a:rPr lang="en-US"/>
              <a:t>CRP&lt;30 mg/l</a:t>
            </a:r>
          </a:p>
          <a:p>
            <a:r>
              <a:rPr lang="en-US"/>
              <a:t>BC &lt; 15000</a:t>
            </a:r>
          </a:p>
        </p:txBody>
      </p:sp>
      <p:sp>
        <p:nvSpPr>
          <p:cNvPr id="6150" name="Line 18"/>
          <p:cNvSpPr>
            <a:spLocks noChangeShapeType="1"/>
          </p:cNvSpPr>
          <p:nvPr/>
        </p:nvSpPr>
        <p:spPr bwMode="auto">
          <a:xfrm>
            <a:off x="2667000" y="5105400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1" name="Line 19"/>
          <p:cNvSpPr>
            <a:spLocks noChangeShapeType="1"/>
          </p:cNvSpPr>
          <p:nvPr/>
        </p:nvSpPr>
        <p:spPr bwMode="auto">
          <a:xfrm>
            <a:off x="5943600" y="5105400"/>
            <a:ext cx="0" cy="533400"/>
          </a:xfrm>
          <a:prstGeom prst="line">
            <a:avLst/>
          </a:prstGeom>
          <a:noFill/>
          <a:ln w="9525">
            <a:solidFill>
              <a:srgbClr val="00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Text Box 20"/>
          <p:cNvSpPr txBox="1">
            <a:spLocks noChangeArrowheads="1"/>
          </p:cNvSpPr>
          <p:nvPr/>
        </p:nvSpPr>
        <p:spPr bwMode="auto">
          <a:xfrm>
            <a:off x="8061325" y="4603751"/>
            <a:ext cx="2387600" cy="925513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/>
              <a:t>Không sốt</a:t>
            </a:r>
          </a:p>
          <a:p>
            <a:r>
              <a:rPr lang="en-US"/>
              <a:t>BC niệu (-)</a:t>
            </a:r>
          </a:p>
          <a:p>
            <a:r>
              <a:rPr lang="en-US"/>
              <a:t>Cấy VK niệu (+) 2 lần</a:t>
            </a:r>
          </a:p>
        </p:txBody>
      </p:sp>
      <p:sp>
        <p:nvSpPr>
          <p:cNvPr id="6153" name="Line 21"/>
          <p:cNvSpPr>
            <a:spLocks noChangeShapeType="1"/>
          </p:cNvSpPr>
          <p:nvPr/>
        </p:nvSpPr>
        <p:spPr bwMode="auto">
          <a:xfrm>
            <a:off x="8991600" y="3886200"/>
            <a:ext cx="0" cy="6858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Text Box 22"/>
          <p:cNvSpPr txBox="1">
            <a:spLocks noChangeArrowheads="1"/>
          </p:cNvSpPr>
          <p:nvPr/>
        </p:nvSpPr>
        <p:spPr bwMode="auto">
          <a:xfrm>
            <a:off x="2955925" y="1174750"/>
            <a:ext cx="114935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/>
              <a:t>Tiên phát</a:t>
            </a:r>
          </a:p>
        </p:txBody>
      </p:sp>
      <p:sp>
        <p:nvSpPr>
          <p:cNvPr id="6155" name="Text Box 23"/>
          <p:cNvSpPr txBox="1">
            <a:spLocks noChangeArrowheads="1"/>
          </p:cNvSpPr>
          <p:nvPr/>
        </p:nvSpPr>
        <p:spPr bwMode="auto">
          <a:xfrm>
            <a:off x="7451726" y="1022350"/>
            <a:ext cx="11144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/>
              <a:t>Thứ phát</a:t>
            </a:r>
          </a:p>
        </p:txBody>
      </p:sp>
      <p:sp>
        <p:nvSpPr>
          <p:cNvPr id="6156" name="Line 24"/>
          <p:cNvSpPr>
            <a:spLocks noChangeShapeType="1"/>
          </p:cNvSpPr>
          <p:nvPr/>
        </p:nvSpPr>
        <p:spPr bwMode="auto">
          <a:xfrm flipH="1" flipV="1">
            <a:off x="4114800" y="1600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Line 25"/>
          <p:cNvSpPr>
            <a:spLocks noChangeShapeType="1"/>
          </p:cNvSpPr>
          <p:nvPr/>
        </p:nvSpPr>
        <p:spPr bwMode="auto">
          <a:xfrm flipV="1">
            <a:off x="7696200" y="14478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Text Box 26"/>
          <p:cNvSpPr txBox="1">
            <a:spLocks noChangeArrowheads="1"/>
          </p:cNvSpPr>
          <p:nvPr/>
        </p:nvSpPr>
        <p:spPr bwMode="auto">
          <a:xfrm>
            <a:off x="8763001" y="838200"/>
            <a:ext cx="17557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/>
              <a:t>* Dị dạng thận </a:t>
            </a:r>
          </a:p>
          <a:p>
            <a:r>
              <a:rPr lang="en-US"/>
              <a:t>tiết niệu</a:t>
            </a:r>
          </a:p>
        </p:txBody>
      </p:sp>
    </p:spTree>
    <p:extLst>
      <p:ext uri="{BB962C8B-B14F-4D97-AF65-F5344CB8AC3E}">
        <p14:creationId xmlns:p14="http://schemas.microsoft.com/office/powerpoint/2010/main" val="178717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0" grpId="0" animBg="1"/>
      <p:bldP spid="6161" grpId="0" animBg="1"/>
      <p:bldP spid="6162" grpId="0" animBg="1"/>
      <p:bldP spid="6163" grpId="0" animBg="1"/>
      <p:bldP spid="6164" grpId="0" animBg="1"/>
      <p:bldP spid="6165" grpId="0" animBg="1"/>
      <p:bldP spid="6166" grpId="0" animBg="1"/>
      <p:bldP spid="6167" grpId="0" animBg="1"/>
      <p:bldP spid="6168" grpId="0" animBg="1"/>
      <p:bldP spid="6169" grpId="0" animBg="1"/>
      <p:bldP spid="6148" grpId="0" animBg="1"/>
      <p:bldP spid="6149" grpId="0" animBg="1"/>
      <p:bldP spid="6150" grpId="0" animBg="1"/>
      <p:bldP spid="6151" grpId="0" animBg="1"/>
      <p:bldP spid="6152" grpId="0" animBg="1"/>
      <p:bldP spid="6153" grpId="0" animBg="1"/>
      <p:bldP spid="6154" grpId="0" animBg="1"/>
      <p:bldP spid="6155" grpId="0" animBg="1"/>
      <p:bldP spid="6156" grpId="0" animBg="1"/>
      <p:bldP spid="6157" grpId="0" animBg="1"/>
      <p:bldP spid="61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15457" y="595312"/>
            <a:ext cx="7793038" cy="856117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rgbClr val="FF0066"/>
                </a:solidFill>
                <a:latin typeface="Times New Roman" panose="02020603050405020304" pitchFamily="18" charset="0"/>
              </a:rPr>
              <a:t>Chẩn</a:t>
            </a:r>
            <a:r>
              <a:rPr lang="en-US" b="1" dirty="0">
                <a:solidFill>
                  <a:srgbClr val="FF0066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66"/>
                </a:solidFill>
                <a:latin typeface="Times New Roman" panose="02020603050405020304" pitchFamily="18" charset="0"/>
              </a:rPr>
              <a:t>đoán</a:t>
            </a:r>
            <a:r>
              <a:rPr lang="en-US" b="1" dirty="0">
                <a:solidFill>
                  <a:srgbClr val="FF0066"/>
                </a:solidFill>
                <a:latin typeface="Times New Roman" panose="02020603050405020304" pitchFamily="18" charset="0"/>
              </a:rPr>
              <a:t> NTĐT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5029" y="1621972"/>
            <a:ext cx="9194800" cy="480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	</a:t>
            </a:r>
            <a:r>
              <a:rPr lang="en-US" sz="2400" b="1" i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Tiêu</a:t>
            </a:r>
            <a:r>
              <a:rPr lang="en-US" sz="24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chuẩn</a:t>
            </a:r>
            <a:r>
              <a:rPr lang="en-US" sz="24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chẩn</a:t>
            </a:r>
            <a:r>
              <a:rPr lang="en-US" sz="24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đoán</a:t>
            </a:r>
            <a:r>
              <a:rPr lang="en-US" sz="24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		- VK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niệu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10</a:t>
            </a:r>
            <a:r>
              <a:rPr lang="en-US" sz="2400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/ml (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cấy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BC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niệu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10/vi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cặn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phóng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400)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BN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LS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VKniệu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(-) →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chẩn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NKĐT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BC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niệu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(+),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LS, 2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cấy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VK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niệu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(+)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thuần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chẩn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NKĐT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latin typeface="Times New Roman" panose="02020603050405020304" pitchFamily="18" charset="0"/>
              </a:rPr>
              <a:t> 		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400" dirty="0">
                <a:latin typeface="Times New Roman" panose="02020603050405020304" pitchFamily="18" charset="0"/>
              </a:rPr>
              <a:t>		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000" dirty="0">
                <a:latin typeface="Times New Roman" panose="02020603050405020304" pitchFamily="18" charset="0"/>
              </a:rPr>
              <a:t>			Kate </a:t>
            </a:r>
            <a:r>
              <a:rPr lang="en-US" sz="1000" dirty="0" err="1">
                <a:latin typeface="Times New Roman" panose="02020603050405020304" pitchFamily="18" charset="0"/>
              </a:rPr>
              <a:t>Verier</a:t>
            </a:r>
            <a:r>
              <a:rPr lang="en-US" sz="1000" dirty="0">
                <a:latin typeface="Times New Roman" panose="02020603050405020304" pitchFamily="18" charset="0"/>
              </a:rPr>
              <a:t> John (1992): “Lower and upper urinary tract infection in children”.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000" dirty="0">
                <a:latin typeface="Times New Roman" panose="02020603050405020304" pitchFamily="18" charset="0"/>
              </a:rPr>
              <a:t>			Oxford textbook of clinical nephrology. Oxford university press, </a:t>
            </a:r>
            <a:r>
              <a:rPr lang="en-US" sz="1000" dirty="0" err="1">
                <a:latin typeface="Times New Roman" panose="02020603050405020304" pitchFamily="18" charset="0"/>
              </a:rPr>
              <a:t>vol</a:t>
            </a:r>
            <a:r>
              <a:rPr lang="en-US" sz="1000" dirty="0">
                <a:latin typeface="Times New Roman" panose="02020603050405020304" pitchFamily="18" charset="0"/>
              </a:rPr>
              <a:t> 3: 1699-1716 </a:t>
            </a:r>
          </a:p>
          <a:p>
            <a:pPr>
              <a:lnSpc>
                <a:spcPct val="90000"/>
              </a:lnSpc>
            </a:pPr>
            <a:endParaRPr lang="en-US" sz="1000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endParaRPr lang="en-US" sz="10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658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800600" y="1320800"/>
            <a:ext cx="2609850" cy="4110038"/>
            <a:chOff x="2322" y="832"/>
            <a:chExt cx="1850" cy="2589"/>
          </a:xfrm>
        </p:grpSpPr>
        <p:sp>
          <p:nvSpPr>
            <p:cNvPr id="20505" name="Freeform 3"/>
            <p:cNvSpPr>
              <a:spLocks/>
            </p:cNvSpPr>
            <p:nvPr/>
          </p:nvSpPr>
          <p:spPr bwMode="auto">
            <a:xfrm>
              <a:off x="3706" y="3325"/>
              <a:ext cx="11" cy="96"/>
            </a:xfrm>
            <a:custGeom>
              <a:avLst/>
              <a:gdLst>
                <a:gd name="T0" fmla="*/ 0 w 6"/>
                <a:gd name="T1" fmla="*/ 0 h 63"/>
                <a:gd name="T2" fmla="*/ 1412 w 6"/>
                <a:gd name="T3" fmla="*/ 2776 h 63"/>
                <a:gd name="T4" fmla="*/ 0 60000 65536"/>
                <a:gd name="T5" fmla="*/ 0 60000 65536"/>
                <a:gd name="T6" fmla="*/ 0 w 6"/>
                <a:gd name="T7" fmla="*/ 0 h 63"/>
                <a:gd name="T8" fmla="*/ 6 w 6"/>
                <a:gd name="T9" fmla="*/ 63 h 6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" h="63">
                  <a:moveTo>
                    <a:pt x="0" y="0"/>
                  </a:moveTo>
                  <a:cubicBezTo>
                    <a:pt x="5" y="20"/>
                    <a:pt x="6" y="63"/>
                    <a:pt x="6" y="6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grpSp>
          <p:nvGrpSpPr>
            <p:cNvPr id="20506" name="Group 4"/>
            <p:cNvGrpSpPr>
              <a:grpSpLocks/>
            </p:cNvGrpSpPr>
            <p:nvPr/>
          </p:nvGrpSpPr>
          <p:grpSpPr bwMode="auto">
            <a:xfrm>
              <a:off x="2322" y="832"/>
              <a:ext cx="1850" cy="2580"/>
              <a:chOff x="2064" y="832"/>
              <a:chExt cx="1644" cy="2580"/>
            </a:xfrm>
          </p:grpSpPr>
          <p:sp>
            <p:nvSpPr>
              <p:cNvPr id="20508" name="Freeform 5"/>
              <p:cNvSpPr>
                <a:spLocks/>
              </p:cNvSpPr>
              <p:nvPr/>
            </p:nvSpPr>
            <p:spPr bwMode="auto">
              <a:xfrm>
                <a:off x="3045" y="2662"/>
                <a:ext cx="663" cy="750"/>
              </a:xfrm>
              <a:custGeom>
                <a:avLst/>
                <a:gdLst>
                  <a:gd name="T0" fmla="*/ 17374 w 389"/>
                  <a:gd name="T1" fmla="*/ 19338 h 492"/>
                  <a:gd name="T2" fmla="*/ 16595 w 389"/>
                  <a:gd name="T3" fmla="*/ 17349 h 492"/>
                  <a:gd name="T4" fmla="*/ 10818 w 389"/>
                  <a:gd name="T5" fmla="*/ 14407 h 492"/>
                  <a:gd name="T6" fmla="*/ 4982 w 389"/>
                  <a:gd name="T7" fmla="*/ 12009 h 492"/>
                  <a:gd name="T8" fmla="*/ 2059 w 389"/>
                  <a:gd name="T9" fmla="*/ 9598 h 492"/>
                  <a:gd name="T10" fmla="*/ 4632 w 389"/>
                  <a:gd name="T11" fmla="*/ 3325 h 492"/>
                  <a:gd name="T12" fmla="*/ 20642 w 389"/>
                  <a:gd name="T13" fmla="*/ 0 h 492"/>
                  <a:gd name="T14" fmla="*/ 32262 w 389"/>
                  <a:gd name="T15" fmla="*/ 668 h 492"/>
                  <a:gd name="T16" fmla="*/ 36300 w 389"/>
                  <a:gd name="T17" fmla="*/ 1723 h 492"/>
                  <a:gd name="T18" fmla="*/ 40325 w 389"/>
                  <a:gd name="T19" fmla="*/ 3213 h 492"/>
                  <a:gd name="T20" fmla="*/ 46139 w 389"/>
                  <a:gd name="T21" fmla="*/ 7064 h 492"/>
                  <a:gd name="T22" fmla="*/ 47213 w 389"/>
                  <a:gd name="T23" fmla="*/ 8544 h 492"/>
                  <a:gd name="T24" fmla="*/ 42877 w 389"/>
                  <a:gd name="T25" fmla="*/ 13064 h 492"/>
                  <a:gd name="T26" fmla="*/ 37726 w 389"/>
                  <a:gd name="T27" fmla="*/ 14665 h 492"/>
                  <a:gd name="T28" fmla="*/ 31207 w 389"/>
                  <a:gd name="T29" fmla="*/ 15867 h 492"/>
                  <a:gd name="T30" fmla="*/ 28993 w 389"/>
                  <a:gd name="T31" fmla="*/ 16415 h 492"/>
                  <a:gd name="T32" fmla="*/ 27912 w 389"/>
                  <a:gd name="T33" fmla="*/ 16674 h 492"/>
                  <a:gd name="T34" fmla="*/ 23561 w 389"/>
                  <a:gd name="T35" fmla="*/ 19854 h 492"/>
                  <a:gd name="T36" fmla="*/ 22423 w 389"/>
                  <a:gd name="T37" fmla="*/ 21346 h 492"/>
                  <a:gd name="T38" fmla="*/ 22065 w 389"/>
                  <a:gd name="T39" fmla="*/ 21852 h 49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89"/>
                  <a:gd name="T61" fmla="*/ 0 h 492"/>
                  <a:gd name="T62" fmla="*/ 389 w 389"/>
                  <a:gd name="T63" fmla="*/ 492 h 49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89" h="492">
                    <a:moveTo>
                      <a:pt x="143" y="435"/>
                    </a:moveTo>
                    <a:cubicBezTo>
                      <a:pt x="143" y="435"/>
                      <a:pt x="138" y="392"/>
                      <a:pt x="137" y="390"/>
                    </a:cubicBezTo>
                    <a:cubicBezTo>
                      <a:pt x="131" y="375"/>
                      <a:pt x="104" y="329"/>
                      <a:pt x="89" y="324"/>
                    </a:cubicBezTo>
                    <a:cubicBezTo>
                      <a:pt x="75" y="310"/>
                      <a:pt x="48" y="290"/>
                      <a:pt x="41" y="270"/>
                    </a:cubicBezTo>
                    <a:cubicBezTo>
                      <a:pt x="35" y="251"/>
                      <a:pt x="28" y="232"/>
                      <a:pt x="17" y="216"/>
                    </a:cubicBezTo>
                    <a:cubicBezTo>
                      <a:pt x="8" y="178"/>
                      <a:pt x="0" y="101"/>
                      <a:pt x="38" y="75"/>
                    </a:cubicBezTo>
                    <a:cubicBezTo>
                      <a:pt x="56" y="22"/>
                      <a:pt x="122" y="8"/>
                      <a:pt x="170" y="0"/>
                    </a:cubicBezTo>
                    <a:cubicBezTo>
                      <a:pt x="231" y="3"/>
                      <a:pt x="225" y="1"/>
                      <a:pt x="266" y="15"/>
                    </a:cubicBezTo>
                    <a:cubicBezTo>
                      <a:pt x="293" y="35"/>
                      <a:pt x="282" y="27"/>
                      <a:pt x="299" y="39"/>
                    </a:cubicBezTo>
                    <a:cubicBezTo>
                      <a:pt x="308" y="53"/>
                      <a:pt x="322" y="59"/>
                      <a:pt x="332" y="72"/>
                    </a:cubicBezTo>
                    <a:cubicBezTo>
                      <a:pt x="353" y="99"/>
                      <a:pt x="361" y="131"/>
                      <a:pt x="380" y="159"/>
                    </a:cubicBezTo>
                    <a:cubicBezTo>
                      <a:pt x="383" y="170"/>
                      <a:pt x="386" y="181"/>
                      <a:pt x="389" y="192"/>
                    </a:cubicBezTo>
                    <a:cubicBezTo>
                      <a:pt x="386" y="233"/>
                      <a:pt x="382" y="265"/>
                      <a:pt x="353" y="294"/>
                    </a:cubicBezTo>
                    <a:cubicBezTo>
                      <a:pt x="340" y="307"/>
                      <a:pt x="330" y="324"/>
                      <a:pt x="311" y="330"/>
                    </a:cubicBezTo>
                    <a:cubicBezTo>
                      <a:pt x="297" y="344"/>
                      <a:pt x="275" y="347"/>
                      <a:pt x="257" y="357"/>
                    </a:cubicBezTo>
                    <a:cubicBezTo>
                      <a:pt x="251" y="361"/>
                      <a:pt x="245" y="365"/>
                      <a:pt x="239" y="369"/>
                    </a:cubicBezTo>
                    <a:cubicBezTo>
                      <a:pt x="236" y="371"/>
                      <a:pt x="230" y="375"/>
                      <a:pt x="230" y="375"/>
                    </a:cubicBezTo>
                    <a:cubicBezTo>
                      <a:pt x="213" y="400"/>
                      <a:pt x="203" y="419"/>
                      <a:pt x="194" y="447"/>
                    </a:cubicBezTo>
                    <a:cubicBezTo>
                      <a:pt x="190" y="458"/>
                      <a:pt x="188" y="468"/>
                      <a:pt x="185" y="480"/>
                    </a:cubicBezTo>
                    <a:cubicBezTo>
                      <a:pt x="184" y="484"/>
                      <a:pt x="182" y="492"/>
                      <a:pt x="182" y="492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20509" name="Group 6"/>
              <p:cNvGrpSpPr>
                <a:grpSpLocks/>
              </p:cNvGrpSpPr>
              <p:nvPr/>
            </p:nvGrpSpPr>
            <p:grpSpPr bwMode="auto">
              <a:xfrm>
                <a:off x="2064" y="832"/>
                <a:ext cx="1048" cy="1903"/>
                <a:chOff x="3168" y="1728"/>
                <a:chExt cx="615" cy="1248"/>
              </a:xfrm>
            </p:grpSpPr>
            <p:sp>
              <p:nvSpPr>
                <p:cNvPr id="20510" name="Freeform 7"/>
                <p:cNvSpPr>
                  <a:spLocks/>
                </p:cNvSpPr>
                <p:nvPr/>
              </p:nvSpPr>
              <p:spPr bwMode="auto">
                <a:xfrm>
                  <a:off x="3168" y="1728"/>
                  <a:ext cx="472" cy="747"/>
                </a:xfrm>
                <a:custGeom>
                  <a:avLst/>
                  <a:gdLst>
                    <a:gd name="T0" fmla="*/ 426 w 472"/>
                    <a:gd name="T1" fmla="*/ 297 h 747"/>
                    <a:gd name="T2" fmla="*/ 462 w 472"/>
                    <a:gd name="T3" fmla="*/ 198 h 747"/>
                    <a:gd name="T4" fmla="*/ 426 w 472"/>
                    <a:gd name="T5" fmla="*/ 57 h 747"/>
                    <a:gd name="T6" fmla="*/ 303 w 472"/>
                    <a:gd name="T7" fmla="*/ 0 h 747"/>
                    <a:gd name="T8" fmla="*/ 168 w 472"/>
                    <a:gd name="T9" fmla="*/ 36 h 747"/>
                    <a:gd name="T10" fmla="*/ 153 w 472"/>
                    <a:gd name="T11" fmla="*/ 141 h 747"/>
                    <a:gd name="T12" fmla="*/ 105 w 472"/>
                    <a:gd name="T13" fmla="*/ 162 h 747"/>
                    <a:gd name="T14" fmla="*/ 75 w 472"/>
                    <a:gd name="T15" fmla="*/ 171 h 747"/>
                    <a:gd name="T16" fmla="*/ 12 w 472"/>
                    <a:gd name="T17" fmla="*/ 360 h 747"/>
                    <a:gd name="T18" fmla="*/ 15 w 472"/>
                    <a:gd name="T19" fmla="*/ 501 h 747"/>
                    <a:gd name="T20" fmla="*/ 45 w 472"/>
                    <a:gd name="T21" fmla="*/ 594 h 747"/>
                    <a:gd name="T22" fmla="*/ 90 w 472"/>
                    <a:gd name="T23" fmla="*/ 681 h 747"/>
                    <a:gd name="T24" fmla="*/ 117 w 472"/>
                    <a:gd name="T25" fmla="*/ 705 h 747"/>
                    <a:gd name="T26" fmla="*/ 135 w 472"/>
                    <a:gd name="T27" fmla="*/ 714 h 747"/>
                    <a:gd name="T28" fmla="*/ 240 w 472"/>
                    <a:gd name="T29" fmla="*/ 744 h 747"/>
                    <a:gd name="T30" fmla="*/ 327 w 472"/>
                    <a:gd name="T31" fmla="*/ 735 h 747"/>
                    <a:gd name="T32" fmla="*/ 372 w 472"/>
                    <a:gd name="T33" fmla="*/ 666 h 747"/>
                    <a:gd name="T34" fmla="*/ 387 w 472"/>
                    <a:gd name="T35" fmla="*/ 639 h 747"/>
                    <a:gd name="T36" fmla="*/ 408 w 472"/>
                    <a:gd name="T37" fmla="*/ 546 h 747"/>
                    <a:gd name="T38" fmla="*/ 387 w 472"/>
                    <a:gd name="T39" fmla="*/ 501 h 747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472"/>
                    <a:gd name="T61" fmla="*/ 0 h 747"/>
                    <a:gd name="T62" fmla="*/ 472 w 472"/>
                    <a:gd name="T63" fmla="*/ 747 h 747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472" h="747">
                      <a:moveTo>
                        <a:pt x="426" y="297"/>
                      </a:moveTo>
                      <a:cubicBezTo>
                        <a:pt x="451" y="272"/>
                        <a:pt x="456" y="231"/>
                        <a:pt x="462" y="198"/>
                      </a:cubicBezTo>
                      <a:cubicBezTo>
                        <a:pt x="460" y="150"/>
                        <a:pt x="472" y="88"/>
                        <a:pt x="426" y="57"/>
                      </a:cubicBezTo>
                      <a:cubicBezTo>
                        <a:pt x="396" y="12"/>
                        <a:pt x="355" y="3"/>
                        <a:pt x="303" y="0"/>
                      </a:cubicBezTo>
                      <a:cubicBezTo>
                        <a:pt x="257" y="2"/>
                        <a:pt x="203" y="1"/>
                        <a:pt x="168" y="36"/>
                      </a:cubicBezTo>
                      <a:cubicBezTo>
                        <a:pt x="158" y="66"/>
                        <a:pt x="180" y="114"/>
                        <a:pt x="153" y="141"/>
                      </a:cubicBezTo>
                      <a:cubicBezTo>
                        <a:pt x="140" y="154"/>
                        <a:pt x="122" y="157"/>
                        <a:pt x="105" y="162"/>
                      </a:cubicBezTo>
                      <a:cubicBezTo>
                        <a:pt x="95" y="165"/>
                        <a:pt x="75" y="171"/>
                        <a:pt x="75" y="171"/>
                      </a:cubicBezTo>
                      <a:cubicBezTo>
                        <a:pt x="26" y="220"/>
                        <a:pt x="23" y="294"/>
                        <a:pt x="12" y="360"/>
                      </a:cubicBezTo>
                      <a:cubicBezTo>
                        <a:pt x="9" y="406"/>
                        <a:pt x="0" y="457"/>
                        <a:pt x="15" y="501"/>
                      </a:cubicBezTo>
                      <a:cubicBezTo>
                        <a:pt x="20" y="537"/>
                        <a:pt x="31" y="562"/>
                        <a:pt x="45" y="594"/>
                      </a:cubicBezTo>
                      <a:cubicBezTo>
                        <a:pt x="58" y="623"/>
                        <a:pt x="67" y="658"/>
                        <a:pt x="90" y="681"/>
                      </a:cubicBezTo>
                      <a:cubicBezTo>
                        <a:pt x="99" y="690"/>
                        <a:pt x="108" y="696"/>
                        <a:pt x="117" y="705"/>
                      </a:cubicBezTo>
                      <a:cubicBezTo>
                        <a:pt x="127" y="715"/>
                        <a:pt x="124" y="708"/>
                        <a:pt x="135" y="714"/>
                      </a:cubicBezTo>
                      <a:cubicBezTo>
                        <a:pt x="170" y="733"/>
                        <a:pt x="200" y="741"/>
                        <a:pt x="240" y="744"/>
                      </a:cubicBezTo>
                      <a:cubicBezTo>
                        <a:pt x="257" y="743"/>
                        <a:pt x="303" y="747"/>
                        <a:pt x="327" y="735"/>
                      </a:cubicBezTo>
                      <a:cubicBezTo>
                        <a:pt x="353" y="722"/>
                        <a:pt x="364" y="691"/>
                        <a:pt x="372" y="666"/>
                      </a:cubicBezTo>
                      <a:cubicBezTo>
                        <a:pt x="375" y="657"/>
                        <a:pt x="383" y="648"/>
                        <a:pt x="387" y="639"/>
                      </a:cubicBezTo>
                      <a:cubicBezTo>
                        <a:pt x="400" y="610"/>
                        <a:pt x="405" y="577"/>
                        <a:pt x="408" y="546"/>
                      </a:cubicBezTo>
                      <a:cubicBezTo>
                        <a:pt x="407" y="534"/>
                        <a:pt x="409" y="501"/>
                        <a:pt x="387" y="501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0511" name="Freeform 8"/>
                <p:cNvSpPr>
                  <a:spLocks/>
                </p:cNvSpPr>
                <p:nvPr/>
              </p:nvSpPr>
              <p:spPr bwMode="auto">
                <a:xfrm>
                  <a:off x="3486" y="1938"/>
                  <a:ext cx="273" cy="972"/>
                </a:xfrm>
                <a:custGeom>
                  <a:avLst/>
                  <a:gdLst>
                    <a:gd name="T0" fmla="*/ 0 w 273"/>
                    <a:gd name="T1" fmla="*/ 0 h 972"/>
                    <a:gd name="T2" fmla="*/ 30 w 273"/>
                    <a:gd name="T3" fmla="*/ 54 h 972"/>
                    <a:gd name="T4" fmla="*/ 39 w 273"/>
                    <a:gd name="T5" fmla="*/ 57 h 972"/>
                    <a:gd name="T6" fmla="*/ 75 w 273"/>
                    <a:gd name="T7" fmla="*/ 78 h 972"/>
                    <a:gd name="T8" fmla="*/ 84 w 273"/>
                    <a:gd name="T9" fmla="*/ 87 h 972"/>
                    <a:gd name="T10" fmla="*/ 102 w 273"/>
                    <a:gd name="T11" fmla="*/ 93 h 972"/>
                    <a:gd name="T12" fmla="*/ 147 w 273"/>
                    <a:gd name="T13" fmla="*/ 129 h 972"/>
                    <a:gd name="T14" fmla="*/ 171 w 273"/>
                    <a:gd name="T15" fmla="*/ 159 h 972"/>
                    <a:gd name="T16" fmla="*/ 198 w 273"/>
                    <a:gd name="T17" fmla="*/ 213 h 972"/>
                    <a:gd name="T18" fmla="*/ 216 w 273"/>
                    <a:gd name="T19" fmla="*/ 297 h 972"/>
                    <a:gd name="T20" fmla="*/ 207 w 273"/>
                    <a:gd name="T21" fmla="*/ 513 h 972"/>
                    <a:gd name="T22" fmla="*/ 219 w 273"/>
                    <a:gd name="T23" fmla="*/ 744 h 972"/>
                    <a:gd name="T24" fmla="*/ 237 w 273"/>
                    <a:gd name="T25" fmla="*/ 840 h 972"/>
                    <a:gd name="T26" fmla="*/ 252 w 273"/>
                    <a:gd name="T27" fmla="*/ 903 h 972"/>
                    <a:gd name="T28" fmla="*/ 264 w 273"/>
                    <a:gd name="T29" fmla="*/ 930 h 972"/>
                    <a:gd name="T30" fmla="*/ 273 w 273"/>
                    <a:gd name="T31" fmla="*/ 972 h 972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273"/>
                    <a:gd name="T49" fmla="*/ 0 h 972"/>
                    <a:gd name="T50" fmla="*/ 273 w 273"/>
                    <a:gd name="T51" fmla="*/ 972 h 972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273" h="972">
                      <a:moveTo>
                        <a:pt x="0" y="0"/>
                      </a:moveTo>
                      <a:cubicBezTo>
                        <a:pt x="15" y="10"/>
                        <a:pt x="19" y="38"/>
                        <a:pt x="30" y="54"/>
                      </a:cubicBezTo>
                      <a:cubicBezTo>
                        <a:pt x="32" y="57"/>
                        <a:pt x="36" y="56"/>
                        <a:pt x="39" y="57"/>
                      </a:cubicBezTo>
                      <a:cubicBezTo>
                        <a:pt x="52" y="63"/>
                        <a:pt x="63" y="70"/>
                        <a:pt x="75" y="78"/>
                      </a:cubicBezTo>
                      <a:cubicBezTo>
                        <a:pt x="79" y="80"/>
                        <a:pt x="80" y="85"/>
                        <a:pt x="84" y="87"/>
                      </a:cubicBezTo>
                      <a:cubicBezTo>
                        <a:pt x="90" y="90"/>
                        <a:pt x="102" y="93"/>
                        <a:pt x="102" y="93"/>
                      </a:cubicBezTo>
                      <a:cubicBezTo>
                        <a:pt x="116" y="107"/>
                        <a:pt x="133" y="115"/>
                        <a:pt x="147" y="129"/>
                      </a:cubicBezTo>
                      <a:cubicBezTo>
                        <a:pt x="156" y="138"/>
                        <a:pt x="162" y="150"/>
                        <a:pt x="171" y="159"/>
                      </a:cubicBezTo>
                      <a:cubicBezTo>
                        <a:pt x="178" y="179"/>
                        <a:pt x="190" y="194"/>
                        <a:pt x="198" y="213"/>
                      </a:cubicBezTo>
                      <a:cubicBezTo>
                        <a:pt x="210" y="239"/>
                        <a:pt x="212" y="269"/>
                        <a:pt x="216" y="297"/>
                      </a:cubicBezTo>
                      <a:cubicBezTo>
                        <a:pt x="214" y="371"/>
                        <a:pt x="215" y="441"/>
                        <a:pt x="207" y="513"/>
                      </a:cubicBezTo>
                      <a:cubicBezTo>
                        <a:pt x="205" y="584"/>
                        <a:pt x="186" y="677"/>
                        <a:pt x="219" y="744"/>
                      </a:cubicBezTo>
                      <a:cubicBezTo>
                        <a:pt x="225" y="776"/>
                        <a:pt x="227" y="809"/>
                        <a:pt x="237" y="840"/>
                      </a:cubicBezTo>
                      <a:cubicBezTo>
                        <a:pt x="239" y="867"/>
                        <a:pt x="234" y="885"/>
                        <a:pt x="252" y="903"/>
                      </a:cubicBezTo>
                      <a:cubicBezTo>
                        <a:pt x="259" y="924"/>
                        <a:pt x="254" y="916"/>
                        <a:pt x="264" y="930"/>
                      </a:cubicBezTo>
                      <a:cubicBezTo>
                        <a:pt x="266" y="944"/>
                        <a:pt x="273" y="958"/>
                        <a:pt x="273" y="9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0512" name="Freeform 9"/>
                <p:cNvSpPr>
                  <a:spLocks/>
                </p:cNvSpPr>
                <p:nvPr/>
              </p:nvSpPr>
              <p:spPr bwMode="auto">
                <a:xfrm>
                  <a:off x="3432" y="2217"/>
                  <a:ext cx="351" cy="759"/>
                </a:xfrm>
                <a:custGeom>
                  <a:avLst/>
                  <a:gdLst>
                    <a:gd name="T0" fmla="*/ 0 w 351"/>
                    <a:gd name="T1" fmla="*/ 81 h 759"/>
                    <a:gd name="T2" fmla="*/ 120 w 351"/>
                    <a:gd name="T3" fmla="*/ 0 h 759"/>
                    <a:gd name="T4" fmla="*/ 171 w 351"/>
                    <a:gd name="T5" fmla="*/ 6 h 759"/>
                    <a:gd name="T6" fmla="*/ 207 w 351"/>
                    <a:gd name="T7" fmla="*/ 24 h 759"/>
                    <a:gd name="T8" fmla="*/ 240 w 351"/>
                    <a:gd name="T9" fmla="*/ 66 h 759"/>
                    <a:gd name="T10" fmla="*/ 249 w 351"/>
                    <a:gd name="T11" fmla="*/ 93 h 759"/>
                    <a:gd name="T12" fmla="*/ 237 w 351"/>
                    <a:gd name="T13" fmla="*/ 231 h 759"/>
                    <a:gd name="T14" fmla="*/ 231 w 351"/>
                    <a:gd name="T15" fmla="*/ 297 h 759"/>
                    <a:gd name="T16" fmla="*/ 225 w 351"/>
                    <a:gd name="T17" fmla="*/ 402 h 759"/>
                    <a:gd name="T18" fmla="*/ 249 w 351"/>
                    <a:gd name="T19" fmla="*/ 477 h 759"/>
                    <a:gd name="T20" fmla="*/ 285 w 351"/>
                    <a:gd name="T21" fmla="*/ 615 h 759"/>
                    <a:gd name="T22" fmla="*/ 327 w 351"/>
                    <a:gd name="T23" fmla="*/ 705 h 759"/>
                    <a:gd name="T24" fmla="*/ 342 w 351"/>
                    <a:gd name="T25" fmla="*/ 741 h 759"/>
                    <a:gd name="T26" fmla="*/ 351 w 351"/>
                    <a:gd name="T27" fmla="*/ 759 h 75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51"/>
                    <a:gd name="T43" fmla="*/ 0 h 759"/>
                    <a:gd name="T44" fmla="*/ 351 w 351"/>
                    <a:gd name="T45" fmla="*/ 759 h 759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51" h="759">
                      <a:moveTo>
                        <a:pt x="0" y="81"/>
                      </a:moveTo>
                      <a:cubicBezTo>
                        <a:pt x="33" y="48"/>
                        <a:pt x="74" y="11"/>
                        <a:pt x="120" y="0"/>
                      </a:cubicBezTo>
                      <a:cubicBezTo>
                        <a:pt x="137" y="1"/>
                        <a:pt x="154" y="1"/>
                        <a:pt x="171" y="6"/>
                      </a:cubicBezTo>
                      <a:cubicBezTo>
                        <a:pt x="184" y="10"/>
                        <a:pt x="207" y="24"/>
                        <a:pt x="207" y="24"/>
                      </a:cubicBezTo>
                      <a:cubicBezTo>
                        <a:pt x="217" y="38"/>
                        <a:pt x="234" y="48"/>
                        <a:pt x="240" y="66"/>
                      </a:cubicBezTo>
                      <a:cubicBezTo>
                        <a:pt x="243" y="75"/>
                        <a:pt x="249" y="93"/>
                        <a:pt x="249" y="93"/>
                      </a:cubicBezTo>
                      <a:cubicBezTo>
                        <a:pt x="247" y="140"/>
                        <a:pt x="242" y="184"/>
                        <a:pt x="237" y="231"/>
                      </a:cubicBezTo>
                      <a:cubicBezTo>
                        <a:pt x="235" y="253"/>
                        <a:pt x="231" y="297"/>
                        <a:pt x="231" y="297"/>
                      </a:cubicBezTo>
                      <a:cubicBezTo>
                        <a:pt x="230" y="332"/>
                        <a:pt x="225" y="367"/>
                        <a:pt x="225" y="402"/>
                      </a:cubicBezTo>
                      <a:cubicBezTo>
                        <a:pt x="225" y="431"/>
                        <a:pt x="242" y="451"/>
                        <a:pt x="249" y="477"/>
                      </a:cubicBezTo>
                      <a:cubicBezTo>
                        <a:pt x="261" y="523"/>
                        <a:pt x="270" y="570"/>
                        <a:pt x="285" y="615"/>
                      </a:cubicBezTo>
                      <a:cubicBezTo>
                        <a:pt x="296" y="647"/>
                        <a:pt x="314" y="675"/>
                        <a:pt x="327" y="705"/>
                      </a:cubicBezTo>
                      <a:cubicBezTo>
                        <a:pt x="332" y="717"/>
                        <a:pt x="336" y="729"/>
                        <a:pt x="342" y="741"/>
                      </a:cubicBezTo>
                      <a:cubicBezTo>
                        <a:pt x="345" y="747"/>
                        <a:pt x="351" y="759"/>
                        <a:pt x="351" y="75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20513" name="Freeform 10"/>
                <p:cNvSpPr>
                  <a:spLocks/>
                </p:cNvSpPr>
                <p:nvPr/>
              </p:nvSpPr>
              <p:spPr bwMode="auto">
                <a:xfrm>
                  <a:off x="3366" y="1917"/>
                  <a:ext cx="175" cy="378"/>
                </a:xfrm>
                <a:custGeom>
                  <a:avLst/>
                  <a:gdLst>
                    <a:gd name="T0" fmla="*/ 69 w 175"/>
                    <a:gd name="T1" fmla="*/ 378 h 378"/>
                    <a:gd name="T2" fmla="*/ 75 w 175"/>
                    <a:gd name="T3" fmla="*/ 369 h 378"/>
                    <a:gd name="T4" fmla="*/ 84 w 175"/>
                    <a:gd name="T5" fmla="*/ 363 h 378"/>
                    <a:gd name="T6" fmla="*/ 93 w 175"/>
                    <a:gd name="T7" fmla="*/ 345 h 378"/>
                    <a:gd name="T8" fmla="*/ 57 w 175"/>
                    <a:gd name="T9" fmla="*/ 309 h 378"/>
                    <a:gd name="T10" fmla="*/ 39 w 175"/>
                    <a:gd name="T11" fmla="*/ 318 h 378"/>
                    <a:gd name="T12" fmla="*/ 117 w 175"/>
                    <a:gd name="T13" fmla="*/ 291 h 378"/>
                    <a:gd name="T14" fmla="*/ 135 w 175"/>
                    <a:gd name="T15" fmla="*/ 267 h 378"/>
                    <a:gd name="T16" fmla="*/ 147 w 175"/>
                    <a:gd name="T17" fmla="*/ 249 h 378"/>
                    <a:gd name="T18" fmla="*/ 96 w 175"/>
                    <a:gd name="T19" fmla="*/ 216 h 378"/>
                    <a:gd name="T20" fmla="*/ 12 w 175"/>
                    <a:gd name="T21" fmla="*/ 228 h 378"/>
                    <a:gd name="T22" fmla="*/ 42 w 175"/>
                    <a:gd name="T23" fmla="*/ 225 h 378"/>
                    <a:gd name="T24" fmla="*/ 72 w 175"/>
                    <a:gd name="T25" fmla="*/ 213 h 378"/>
                    <a:gd name="T26" fmla="*/ 72 w 175"/>
                    <a:gd name="T27" fmla="*/ 174 h 378"/>
                    <a:gd name="T28" fmla="*/ 39 w 175"/>
                    <a:gd name="T29" fmla="*/ 165 h 378"/>
                    <a:gd name="T30" fmla="*/ 21 w 175"/>
                    <a:gd name="T31" fmla="*/ 156 h 378"/>
                    <a:gd name="T32" fmla="*/ 33 w 175"/>
                    <a:gd name="T33" fmla="*/ 159 h 378"/>
                    <a:gd name="T34" fmla="*/ 96 w 175"/>
                    <a:gd name="T35" fmla="*/ 174 h 378"/>
                    <a:gd name="T36" fmla="*/ 162 w 175"/>
                    <a:gd name="T37" fmla="*/ 162 h 378"/>
                    <a:gd name="T38" fmla="*/ 84 w 175"/>
                    <a:gd name="T39" fmla="*/ 108 h 378"/>
                    <a:gd name="T40" fmla="*/ 48 w 175"/>
                    <a:gd name="T41" fmla="*/ 99 h 378"/>
                    <a:gd name="T42" fmla="*/ 30 w 175"/>
                    <a:gd name="T43" fmla="*/ 87 h 378"/>
                    <a:gd name="T44" fmla="*/ 78 w 175"/>
                    <a:gd name="T45" fmla="*/ 48 h 378"/>
                    <a:gd name="T46" fmla="*/ 96 w 175"/>
                    <a:gd name="T47" fmla="*/ 18 h 378"/>
                    <a:gd name="T48" fmla="*/ 102 w 175"/>
                    <a:gd name="T49" fmla="*/ 0 h 378"/>
                    <a:gd name="T50" fmla="*/ 126 w 175"/>
                    <a:gd name="T51" fmla="*/ 27 h 378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75"/>
                    <a:gd name="T79" fmla="*/ 0 h 378"/>
                    <a:gd name="T80" fmla="*/ 175 w 175"/>
                    <a:gd name="T81" fmla="*/ 378 h 378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75" h="378">
                      <a:moveTo>
                        <a:pt x="69" y="378"/>
                      </a:moveTo>
                      <a:cubicBezTo>
                        <a:pt x="71" y="375"/>
                        <a:pt x="72" y="372"/>
                        <a:pt x="75" y="369"/>
                      </a:cubicBezTo>
                      <a:cubicBezTo>
                        <a:pt x="78" y="366"/>
                        <a:pt x="82" y="366"/>
                        <a:pt x="84" y="363"/>
                      </a:cubicBezTo>
                      <a:cubicBezTo>
                        <a:pt x="88" y="358"/>
                        <a:pt x="89" y="351"/>
                        <a:pt x="93" y="345"/>
                      </a:cubicBezTo>
                      <a:cubicBezTo>
                        <a:pt x="89" y="317"/>
                        <a:pt x="83" y="314"/>
                        <a:pt x="57" y="309"/>
                      </a:cubicBezTo>
                      <a:cubicBezTo>
                        <a:pt x="49" y="312"/>
                        <a:pt x="33" y="317"/>
                        <a:pt x="39" y="318"/>
                      </a:cubicBezTo>
                      <a:cubicBezTo>
                        <a:pt x="58" y="323"/>
                        <a:pt x="100" y="302"/>
                        <a:pt x="117" y="291"/>
                      </a:cubicBezTo>
                      <a:cubicBezTo>
                        <a:pt x="124" y="281"/>
                        <a:pt x="129" y="277"/>
                        <a:pt x="135" y="267"/>
                      </a:cubicBezTo>
                      <a:cubicBezTo>
                        <a:pt x="139" y="261"/>
                        <a:pt x="147" y="249"/>
                        <a:pt x="147" y="249"/>
                      </a:cubicBezTo>
                      <a:cubicBezTo>
                        <a:pt x="142" y="213"/>
                        <a:pt x="131" y="220"/>
                        <a:pt x="96" y="216"/>
                      </a:cubicBezTo>
                      <a:cubicBezTo>
                        <a:pt x="64" y="218"/>
                        <a:pt x="42" y="221"/>
                        <a:pt x="12" y="228"/>
                      </a:cubicBezTo>
                      <a:cubicBezTo>
                        <a:pt x="2" y="230"/>
                        <a:pt x="32" y="226"/>
                        <a:pt x="42" y="225"/>
                      </a:cubicBezTo>
                      <a:cubicBezTo>
                        <a:pt x="54" y="222"/>
                        <a:pt x="62" y="220"/>
                        <a:pt x="72" y="213"/>
                      </a:cubicBezTo>
                      <a:cubicBezTo>
                        <a:pt x="77" y="198"/>
                        <a:pt x="79" y="195"/>
                        <a:pt x="72" y="174"/>
                      </a:cubicBezTo>
                      <a:cubicBezTo>
                        <a:pt x="72" y="173"/>
                        <a:pt x="41" y="165"/>
                        <a:pt x="39" y="165"/>
                      </a:cubicBezTo>
                      <a:cubicBezTo>
                        <a:pt x="32" y="163"/>
                        <a:pt x="16" y="161"/>
                        <a:pt x="21" y="156"/>
                      </a:cubicBezTo>
                      <a:cubicBezTo>
                        <a:pt x="24" y="153"/>
                        <a:pt x="29" y="158"/>
                        <a:pt x="33" y="159"/>
                      </a:cubicBezTo>
                      <a:cubicBezTo>
                        <a:pt x="55" y="165"/>
                        <a:pt x="73" y="171"/>
                        <a:pt x="96" y="174"/>
                      </a:cubicBezTo>
                      <a:cubicBezTo>
                        <a:pt x="128" y="172"/>
                        <a:pt x="140" y="177"/>
                        <a:pt x="162" y="162"/>
                      </a:cubicBezTo>
                      <a:cubicBezTo>
                        <a:pt x="175" y="97"/>
                        <a:pt x="133" y="110"/>
                        <a:pt x="84" y="108"/>
                      </a:cubicBezTo>
                      <a:cubicBezTo>
                        <a:pt x="75" y="107"/>
                        <a:pt x="56" y="104"/>
                        <a:pt x="48" y="99"/>
                      </a:cubicBezTo>
                      <a:cubicBezTo>
                        <a:pt x="42" y="95"/>
                        <a:pt x="30" y="87"/>
                        <a:pt x="30" y="87"/>
                      </a:cubicBezTo>
                      <a:cubicBezTo>
                        <a:pt x="0" y="42"/>
                        <a:pt x="35" y="50"/>
                        <a:pt x="78" y="48"/>
                      </a:cubicBezTo>
                      <a:cubicBezTo>
                        <a:pt x="93" y="43"/>
                        <a:pt x="92" y="31"/>
                        <a:pt x="96" y="18"/>
                      </a:cubicBezTo>
                      <a:cubicBezTo>
                        <a:pt x="98" y="12"/>
                        <a:pt x="102" y="0"/>
                        <a:pt x="102" y="0"/>
                      </a:cubicBezTo>
                      <a:cubicBezTo>
                        <a:pt x="126" y="5"/>
                        <a:pt x="117" y="9"/>
                        <a:pt x="126" y="27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sp>
          <p:nvSpPr>
            <p:cNvPr id="20507" name="Freeform 11"/>
            <p:cNvSpPr>
              <a:spLocks/>
            </p:cNvSpPr>
            <p:nvPr/>
          </p:nvSpPr>
          <p:spPr bwMode="auto">
            <a:xfrm>
              <a:off x="3455" y="2625"/>
              <a:ext cx="157" cy="337"/>
            </a:xfrm>
            <a:custGeom>
              <a:avLst/>
              <a:gdLst>
                <a:gd name="T0" fmla="*/ 0 w 82"/>
                <a:gd name="T1" fmla="*/ 0 h 221"/>
                <a:gd name="T2" fmla="*/ 18572 w 82"/>
                <a:gd name="T3" fmla="*/ 5891 h 221"/>
                <a:gd name="T4" fmla="*/ 23851 w 82"/>
                <a:gd name="T5" fmla="*/ 7899 h 221"/>
                <a:gd name="T6" fmla="*/ 26889 w 82"/>
                <a:gd name="T7" fmla="*/ 9085 h 221"/>
                <a:gd name="T8" fmla="*/ 26020 w 82"/>
                <a:gd name="T9" fmla="*/ 8983 h 221"/>
                <a:gd name="T10" fmla="*/ 22729 w 82"/>
                <a:gd name="T11" fmla="*/ 9085 h 221"/>
                <a:gd name="T12" fmla="*/ 21863 w 82"/>
                <a:gd name="T13" fmla="*/ 8408 h 221"/>
                <a:gd name="T14" fmla="*/ 16598 w 82"/>
                <a:gd name="T15" fmla="*/ 6139 h 221"/>
                <a:gd name="T16" fmla="*/ 5271 w 82"/>
                <a:gd name="T17" fmla="*/ 3067 h 2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2"/>
                <a:gd name="T28" fmla="*/ 0 h 221"/>
                <a:gd name="T29" fmla="*/ 82 w 82"/>
                <a:gd name="T30" fmla="*/ 221 h 22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2" h="221">
                  <a:moveTo>
                    <a:pt x="0" y="0"/>
                  </a:moveTo>
                  <a:cubicBezTo>
                    <a:pt x="27" y="40"/>
                    <a:pt x="41" y="85"/>
                    <a:pt x="54" y="132"/>
                  </a:cubicBezTo>
                  <a:cubicBezTo>
                    <a:pt x="58" y="147"/>
                    <a:pt x="64" y="162"/>
                    <a:pt x="69" y="177"/>
                  </a:cubicBezTo>
                  <a:cubicBezTo>
                    <a:pt x="72" y="186"/>
                    <a:pt x="78" y="204"/>
                    <a:pt x="78" y="204"/>
                  </a:cubicBezTo>
                  <a:cubicBezTo>
                    <a:pt x="58" y="211"/>
                    <a:pt x="82" y="221"/>
                    <a:pt x="75" y="201"/>
                  </a:cubicBezTo>
                  <a:cubicBezTo>
                    <a:pt x="72" y="202"/>
                    <a:pt x="68" y="206"/>
                    <a:pt x="66" y="204"/>
                  </a:cubicBezTo>
                  <a:cubicBezTo>
                    <a:pt x="62" y="200"/>
                    <a:pt x="64" y="194"/>
                    <a:pt x="63" y="189"/>
                  </a:cubicBezTo>
                  <a:cubicBezTo>
                    <a:pt x="59" y="175"/>
                    <a:pt x="57" y="151"/>
                    <a:pt x="48" y="138"/>
                  </a:cubicBezTo>
                  <a:cubicBezTo>
                    <a:pt x="35" y="118"/>
                    <a:pt x="15" y="93"/>
                    <a:pt x="15" y="6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556001" y="4419600"/>
            <a:ext cx="3313113" cy="1441450"/>
            <a:chOff x="1285" y="2836"/>
            <a:chExt cx="2087" cy="908"/>
          </a:xfrm>
        </p:grpSpPr>
        <p:sp>
          <p:nvSpPr>
            <p:cNvPr id="20502" name="AutoShape 13"/>
            <p:cNvSpPr>
              <a:spLocks noChangeArrowheads="1"/>
            </p:cNvSpPr>
            <p:nvPr/>
          </p:nvSpPr>
          <p:spPr bwMode="auto">
            <a:xfrm>
              <a:off x="3291" y="3320"/>
              <a:ext cx="81" cy="293"/>
            </a:xfrm>
            <a:prstGeom prst="upArrow">
              <a:avLst>
                <a:gd name="adj1" fmla="val 31250"/>
                <a:gd name="adj2" fmla="val 131880"/>
              </a:avLst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20503" name="Text Box 14"/>
            <p:cNvSpPr txBox="1">
              <a:spLocks noChangeArrowheads="1"/>
            </p:cNvSpPr>
            <p:nvPr/>
          </p:nvSpPr>
          <p:spPr bwMode="auto">
            <a:xfrm>
              <a:off x="1285" y="2836"/>
              <a:ext cx="1363" cy="90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fr-FR" sz="1600" b="1">
                  <a:latin typeface="Arial" panose="020B0604020202020204" pitchFamily="34" charset="0"/>
                </a:rPr>
                <a:t>Lây nhiễm BQ</a:t>
              </a:r>
              <a:endParaRPr lang="fr-FR" sz="1600">
                <a:latin typeface="Arial" panose="020B0604020202020204" pitchFamily="34" charset="0"/>
              </a:endParaRPr>
            </a:p>
            <a:p>
              <a:r>
                <a:rPr lang="fr-FR" sz="1200">
                  <a:latin typeface="Arial" panose="020B0604020202020204" pitchFamily="34" charset="0"/>
                </a:rPr>
                <a:t>- RL tiểu tiện</a:t>
              </a:r>
            </a:p>
            <a:p>
              <a:r>
                <a:rPr lang="fr-FR" sz="1200">
                  <a:latin typeface="Arial" panose="020B0604020202020204" pitchFamily="34" charset="0"/>
                </a:rPr>
                <a:t>	- Cơ năng</a:t>
              </a:r>
            </a:p>
            <a:p>
              <a:r>
                <a:rPr lang="fr-FR" sz="1200">
                  <a:latin typeface="Arial" panose="020B0604020202020204" pitchFamily="34" charset="0"/>
                </a:rPr>
                <a:t>	- Thực thể</a:t>
              </a:r>
            </a:p>
            <a:p>
              <a:r>
                <a:rPr lang="fr-FR" sz="1200">
                  <a:latin typeface="Arial" panose="020B0604020202020204" pitchFamily="34" charset="0"/>
                </a:rPr>
                <a:t>- Táo bón</a:t>
              </a:r>
            </a:p>
            <a:p>
              <a:r>
                <a:rPr lang="fr-FR" sz="1200">
                  <a:latin typeface="Arial" panose="020B0604020202020204" pitchFamily="34" charset="0"/>
                </a:rPr>
                <a:t>- Vệ sinh</a:t>
              </a:r>
            </a:p>
            <a:p>
              <a:r>
                <a:rPr lang="fr-FR" sz="1200">
                  <a:latin typeface="Arial" panose="020B0604020202020204" pitchFamily="34" charset="0"/>
                </a:rPr>
                <a:t>- </a:t>
              </a:r>
              <a:r>
                <a:rPr lang="fr-FR" sz="1200"/>
                <a:t>Đáp ứng với VK của vật chủ</a:t>
              </a:r>
            </a:p>
          </p:txBody>
        </p:sp>
        <p:sp>
          <p:nvSpPr>
            <p:cNvPr id="20504" name="AutoShape 15"/>
            <p:cNvSpPr>
              <a:spLocks noChangeArrowheads="1"/>
            </p:cNvSpPr>
            <p:nvPr/>
          </p:nvSpPr>
          <p:spPr bwMode="auto">
            <a:xfrm>
              <a:off x="2699" y="3446"/>
              <a:ext cx="552" cy="167"/>
            </a:xfrm>
            <a:prstGeom prst="rightArrow">
              <a:avLst>
                <a:gd name="adj1" fmla="val 50000"/>
                <a:gd name="adj2" fmla="val 8263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6469064" y="4394200"/>
            <a:ext cx="3717925" cy="1168400"/>
            <a:chOff x="3127" y="2718"/>
            <a:chExt cx="2342" cy="736"/>
          </a:xfrm>
        </p:grpSpPr>
        <p:sp>
          <p:nvSpPr>
            <p:cNvPr id="20499" name="AutoShape 17"/>
            <p:cNvSpPr>
              <a:spLocks noChangeArrowheads="1"/>
            </p:cNvSpPr>
            <p:nvPr/>
          </p:nvSpPr>
          <p:spPr bwMode="auto">
            <a:xfrm rot="-1334941">
              <a:off x="3127" y="2735"/>
              <a:ext cx="82" cy="293"/>
            </a:xfrm>
            <a:prstGeom prst="upArrow">
              <a:avLst>
                <a:gd name="adj1" fmla="val 31250"/>
                <a:gd name="adj2" fmla="val 130272"/>
              </a:avLst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20500" name="Text Box 18"/>
            <p:cNvSpPr txBox="1">
              <a:spLocks noChangeArrowheads="1"/>
            </p:cNvSpPr>
            <p:nvPr/>
          </p:nvSpPr>
          <p:spPr bwMode="auto">
            <a:xfrm>
              <a:off x="4068" y="2718"/>
              <a:ext cx="1401" cy="7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fr-FR" b="1"/>
                <a:t>Luồng trào ngược</a:t>
              </a:r>
              <a:endParaRPr lang="fr-FR" sz="1600" b="1">
                <a:latin typeface="Arial" panose="020B0604020202020204" pitchFamily="34" charset="0"/>
              </a:endParaRPr>
            </a:p>
            <a:p>
              <a:r>
                <a:rPr lang="fr-FR" sz="1600" b="1">
                  <a:latin typeface="Arial" panose="020B0604020202020204" pitchFamily="34" charset="0"/>
                </a:rPr>
                <a:t>BQ-NQ</a:t>
              </a:r>
            </a:p>
            <a:p>
              <a:r>
                <a:rPr lang="fr-FR" sz="1200">
                  <a:latin typeface="Arial" panose="020B0604020202020204" pitchFamily="34" charset="0"/>
                </a:rPr>
                <a:t>- Bệnh lý</a:t>
              </a:r>
            </a:p>
            <a:p>
              <a:r>
                <a:rPr lang="fr-FR" sz="1200">
                  <a:latin typeface="Arial" panose="020B0604020202020204" pitchFamily="34" charset="0"/>
                </a:rPr>
                <a:t>- RL tiểu tiện</a:t>
              </a:r>
              <a:endParaRPr lang="fr-FR" sz="1600">
                <a:latin typeface="Arial" panose="020B0604020202020204" pitchFamily="34" charset="0"/>
              </a:endParaRPr>
            </a:p>
            <a:p>
              <a:r>
                <a:rPr lang="fr-FR" sz="1200">
                  <a:latin typeface="Arial" panose="020B0604020202020204" pitchFamily="34" charset="0"/>
                </a:rPr>
                <a:t>- </a:t>
              </a:r>
              <a:r>
                <a:rPr lang="fr-FR" sz="1200"/>
                <a:t>Đáp ứng với VK của vật chủ</a:t>
              </a:r>
            </a:p>
          </p:txBody>
        </p:sp>
        <p:sp>
          <p:nvSpPr>
            <p:cNvPr id="20501" name="AutoShape 19"/>
            <p:cNvSpPr>
              <a:spLocks noChangeArrowheads="1"/>
            </p:cNvSpPr>
            <p:nvPr/>
          </p:nvSpPr>
          <p:spPr bwMode="auto">
            <a:xfrm>
              <a:off x="3373" y="2836"/>
              <a:ext cx="695" cy="191"/>
            </a:xfrm>
            <a:prstGeom prst="leftArrow">
              <a:avLst>
                <a:gd name="adj1" fmla="val 50000"/>
                <a:gd name="adj2" fmla="val 9096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endParaRPr 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2057400" y="1370013"/>
            <a:ext cx="3570288" cy="1497012"/>
            <a:chOff x="336" y="863"/>
            <a:chExt cx="2249" cy="943"/>
          </a:xfrm>
        </p:grpSpPr>
        <p:sp>
          <p:nvSpPr>
            <p:cNvPr id="20496" name="Freeform 21"/>
            <p:cNvSpPr>
              <a:spLocks/>
            </p:cNvSpPr>
            <p:nvPr/>
          </p:nvSpPr>
          <p:spPr bwMode="auto">
            <a:xfrm>
              <a:off x="2195" y="864"/>
              <a:ext cx="390" cy="346"/>
            </a:xfrm>
            <a:custGeom>
              <a:avLst/>
              <a:gdLst>
                <a:gd name="T0" fmla="*/ 11307 w 229"/>
                <a:gd name="T1" fmla="*/ 939 h 227"/>
                <a:gd name="T2" fmla="*/ 14587 w 229"/>
                <a:gd name="T3" fmla="*/ 265 h 227"/>
                <a:gd name="T4" fmla="*/ 16790 w 229"/>
                <a:gd name="T5" fmla="*/ 0 h 227"/>
                <a:gd name="T6" fmla="*/ 20747 w 229"/>
                <a:gd name="T7" fmla="*/ 939 h 227"/>
                <a:gd name="T8" fmla="*/ 27591 w 229"/>
                <a:gd name="T9" fmla="*/ 6385 h 227"/>
                <a:gd name="T10" fmla="*/ 22150 w 229"/>
                <a:gd name="T11" fmla="*/ 9732 h 227"/>
                <a:gd name="T12" fmla="*/ 17136 w 229"/>
                <a:gd name="T13" fmla="*/ 9997 h 227"/>
                <a:gd name="T14" fmla="*/ 8052 w 229"/>
                <a:gd name="T15" fmla="*/ 9051 h 227"/>
                <a:gd name="T16" fmla="*/ 3737 w 229"/>
                <a:gd name="T17" fmla="*/ 7723 h 227"/>
                <a:gd name="T18" fmla="*/ 2607 w 229"/>
                <a:gd name="T19" fmla="*/ 7444 h 227"/>
                <a:gd name="T20" fmla="*/ 7350 w 229"/>
                <a:gd name="T21" fmla="*/ 6005 h 227"/>
                <a:gd name="T22" fmla="*/ 9575 w 229"/>
                <a:gd name="T23" fmla="*/ 5446 h 227"/>
                <a:gd name="T24" fmla="*/ 13495 w 229"/>
                <a:gd name="T25" fmla="*/ 404 h 22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9"/>
                <a:gd name="T40" fmla="*/ 0 h 227"/>
                <a:gd name="T41" fmla="*/ 229 w 229"/>
                <a:gd name="T42" fmla="*/ 227 h 22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9" h="227">
                  <a:moveTo>
                    <a:pt x="94" y="21"/>
                  </a:moveTo>
                  <a:cubicBezTo>
                    <a:pt x="102" y="16"/>
                    <a:pt x="112" y="10"/>
                    <a:pt x="121" y="6"/>
                  </a:cubicBezTo>
                  <a:cubicBezTo>
                    <a:pt x="127" y="3"/>
                    <a:pt x="139" y="0"/>
                    <a:pt x="139" y="0"/>
                  </a:cubicBezTo>
                  <a:cubicBezTo>
                    <a:pt x="160" y="7"/>
                    <a:pt x="155" y="10"/>
                    <a:pt x="172" y="21"/>
                  </a:cubicBezTo>
                  <a:cubicBezTo>
                    <a:pt x="204" y="70"/>
                    <a:pt x="217" y="85"/>
                    <a:pt x="229" y="144"/>
                  </a:cubicBezTo>
                  <a:cubicBezTo>
                    <a:pt x="225" y="186"/>
                    <a:pt x="218" y="197"/>
                    <a:pt x="184" y="219"/>
                  </a:cubicBezTo>
                  <a:cubicBezTo>
                    <a:pt x="172" y="227"/>
                    <a:pt x="142" y="225"/>
                    <a:pt x="142" y="225"/>
                  </a:cubicBezTo>
                  <a:cubicBezTo>
                    <a:pt x="116" y="223"/>
                    <a:pt x="88" y="222"/>
                    <a:pt x="67" y="204"/>
                  </a:cubicBezTo>
                  <a:cubicBezTo>
                    <a:pt x="32" y="173"/>
                    <a:pt x="66" y="197"/>
                    <a:pt x="31" y="174"/>
                  </a:cubicBezTo>
                  <a:cubicBezTo>
                    <a:pt x="28" y="172"/>
                    <a:pt x="22" y="168"/>
                    <a:pt x="22" y="168"/>
                  </a:cubicBezTo>
                  <a:cubicBezTo>
                    <a:pt x="0" y="135"/>
                    <a:pt x="40" y="149"/>
                    <a:pt x="61" y="135"/>
                  </a:cubicBezTo>
                  <a:cubicBezTo>
                    <a:pt x="67" y="131"/>
                    <a:pt x="79" y="123"/>
                    <a:pt x="79" y="123"/>
                  </a:cubicBezTo>
                  <a:cubicBezTo>
                    <a:pt x="106" y="82"/>
                    <a:pt x="68" y="31"/>
                    <a:pt x="112" y="9"/>
                  </a:cubicBezTo>
                </a:path>
              </a:pathLst>
            </a:cu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20497" name="Text Box 22"/>
            <p:cNvSpPr txBox="1">
              <a:spLocks noChangeArrowheads="1"/>
            </p:cNvSpPr>
            <p:nvPr/>
          </p:nvSpPr>
          <p:spPr bwMode="auto">
            <a:xfrm>
              <a:off x="336" y="898"/>
              <a:ext cx="1675" cy="90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fr-FR" sz="1600" b="1">
                  <a:latin typeface="Arial" panose="020B0604020202020204" pitchFamily="34" charset="0"/>
                </a:rPr>
                <a:t>Tổn thương thận</a:t>
              </a:r>
            </a:p>
            <a:p>
              <a:r>
                <a:rPr lang="fr-FR" sz="1200">
                  <a:latin typeface="Arial" panose="020B0604020202020204" pitchFamily="34" charset="0"/>
                </a:rPr>
                <a:t>- Vi khuẩn gây mủ</a:t>
              </a:r>
            </a:p>
            <a:p>
              <a:r>
                <a:rPr lang="fr-FR" sz="1200">
                  <a:latin typeface="Arial" panose="020B0604020202020204" pitchFamily="34" charset="0"/>
                </a:rPr>
                <a:t>- Thâm nhiễm BCĐNTT</a:t>
              </a:r>
            </a:p>
            <a:p>
              <a:r>
                <a:rPr lang="fr-FR" sz="1200">
                  <a:latin typeface="Arial" panose="020B0604020202020204" pitchFamily="34" charset="0"/>
                </a:rPr>
                <a:t>- Đáp ứng viêm</a:t>
              </a:r>
            </a:p>
            <a:p>
              <a:r>
                <a:rPr lang="fr-FR" sz="1200">
                  <a:latin typeface="Arial" panose="020B0604020202020204" pitchFamily="34" charset="0"/>
                </a:rPr>
                <a:t>          cytokines,TNF…</a:t>
              </a:r>
            </a:p>
            <a:p>
              <a:r>
                <a:rPr lang="fr-FR" sz="1200">
                  <a:latin typeface="Arial" panose="020B0604020202020204" pitchFamily="34" charset="0"/>
                </a:rPr>
                <a:t>- Đáp ứng huyết động tại chỗ</a:t>
              </a:r>
            </a:p>
            <a:p>
              <a:r>
                <a:rPr lang="fr-FR" sz="1200">
                  <a:latin typeface="Arial" panose="020B0604020202020204" pitchFamily="34" charset="0"/>
                </a:rPr>
                <a:t>- Sửa chữa,xơ (TGF</a:t>
              </a:r>
              <a:r>
                <a:rPr lang="fr-FR" sz="1200">
                  <a:latin typeface="Arial" panose="020B0604020202020204" pitchFamily="34" charset="0"/>
                  <a:sym typeface="Symbol" panose="05050102010706020507" pitchFamily="18" charset="2"/>
                </a:rPr>
                <a:t>…)</a:t>
              </a:r>
              <a:endParaRPr lang="fr-FR" sz="1600" b="1">
                <a:latin typeface="Arial" panose="020B0604020202020204" pitchFamily="34" charset="0"/>
              </a:endParaRPr>
            </a:p>
          </p:txBody>
        </p:sp>
        <p:sp>
          <p:nvSpPr>
            <p:cNvPr id="20498" name="AutoShape 23"/>
            <p:cNvSpPr>
              <a:spLocks noChangeArrowheads="1"/>
            </p:cNvSpPr>
            <p:nvPr/>
          </p:nvSpPr>
          <p:spPr bwMode="auto">
            <a:xfrm>
              <a:off x="2000" y="863"/>
              <a:ext cx="402" cy="167"/>
            </a:xfrm>
            <a:prstGeom prst="rightArrow">
              <a:avLst>
                <a:gd name="adj1" fmla="val 50000"/>
                <a:gd name="adj2" fmla="val 6018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3581401" y="838201"/>
            <a:ext cx="6156325" cy="5484813"/>
            <a:chOff x="1285" y="528"/>
            <a:chExt cx="3878" cy="3455"/>
          </a:xfrm>
        </p:grpSpPr>
        <p:sp>
          <p:nvSpPr>
            <p:cNvPr id="20493" name="AutoShape 25"/>
            <p:cNvSpPr>
              <a:spLocks noChangeArrowheads="1"/>
            </p:cNvSpPr>
            <p:nvPr/>
          </p:nvSpPr>
          <p:spPr bwMode="auto">
            <a:xfrm rot="-423970">
              <a:off x="2402" y="3613"/>
              <a:ext cx="2279" cy="370"/>
            </a:xfrm>
            <a:prstGeom prst="curvedUpArrow">
              <a:avLst>
                <a:gd name="adj1" fmla="val 66613"/>
                <a:gd name="adj2" fmla="val 252880"/>
                <a:gd name="adj3" fmla="val 41569"/>
              </a:avLst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0494" name="AutoShape 26"/>
            <p:cNvSpPr>
              <a:spLocks noChangeArrowheads="1"/>
            </p:cNvSpPr>
            <p:nvPr/>
          </p:nvSpPr>
          <p:spPr bwMode="auto">
            <a:xfrm rot="10800000">
              <a:off x="1285" y="528"/>
              <a:ext cx="2783" cy="370"/>
            </a:xfrm>
            <a:prstGeom prst="curvedUpArrow">
              <a:avLst>
                <a:gd name="adj1" fmla="val 81345"/>
                <a:gd name="adj2" fmla="val 308804"/>
                <a:gd name="adj3" fmla="val 41569"/>
              </a:avLst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0495" name="AutoShape 27"/>
            <p:cNvSpPr>
              <a:spLocks noChangeArrowheads="1"/>
            </p:cNvSpPr>
            <p:nvPr/>
          </p:nvSpPr>
          <p:spPr bwMode="auto">
            <a:xfrm rot="-6393882">
              <a:off x="3836" y="1981"/>
              <a:ext cx="2260" cy="394"/>
            </a:xfrm>
            <a:prstGeom prst="curvedUpArrow">
              <a:avLst>
                <a:gd name="adj1" fmla="val 62034"/>
                <a:gd name="adj2" fmla="val 235496"/>
                <a:gd name="adj3" fmla="val 41569"/>
              </a:avLst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endParaRPr 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4124" name="Text Box 28"/>
          <p:cNvSpPr txBox="1">
            <a:spLocks noChangeArrowheads="1"/>
          </p:cNvSpPr>
          <p:nvPr/>
        </p:nvSpPr>
        <p:spPr bwMode="auto">
          <a:xfrm>
            <a:off x="2971801" y="319088"/>
            <a:ext cx="6137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fr-FR" sz="2800" b="1">
                <a:latin typeface="Arial" panose="020B0604020202020204" pitchFamily="34" charset="0"/>
              </a:rPr>
              <a:t>Sinh lý bệnh của viêm thận bể thận</a:t>
            </a:r>
            <a:endParaRPr lang="fr-FR" sz="2400">
              <a:latin typeface="Times New Roman" panose="02020603050405020304" pitchFamily="18" charset="0"/>
            </a:endParaRPr>
          </a:p>
        </p:txBody>
      </p: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5486400" y="1447801"/>
            <a:ext cx="3284538" cy="2665413"/>
            <a:chOff x="2473" y="898"/>
            <a:chExt cx="2069" cy="1679"/>
          </a:xfrm>
        </p:grpSpPr>
        <p:sp>
          <p:nvSpPr>
            <p:cNvPr id="20489" name="AutoShape 30"/>
            <p:cNvSpPr>
              <a:spLocks noChangeArrowheads="1"/>
            </p:cNvSpPr>
            <p:nvPr/>
          </p:nvSpPr>
          <p:spPr bwMode="auto">
            <a:xfrm>
              <a:off x="2678" y="1051"/>
              <a:ext cx="695" cy="191"/>
            </a:xfrm>
            <a:prstGeom prst="leftArrow">
              <a:avLst>
                <a:gd name="adj1" fmla="val 50000"/>
                <a:gd name="adj2" fmla="val 9096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endParaRPr 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20490" name="Group 31"/>
            <p:cNvGrpSpPr>
              <a:grpSpLocks/>
            </p:cNvGrpSpPr>
            <p:nvPr/>
          </p:nvGrpSpPr>
          <p:grpSpPr bwMode="auto">
            <a:xfrm>
              <a:off x="2473" y="898"/>
              <a:ext cx="2069" cy="1679"/>
              <a:chOff x="2473" y="898"/>
              <a:chExt cx="2069" cy="1679"/>
            </a:xfrm>
          </p:grpSpPr>
          <p:sp>
            <p:nvSpPr>
              <p:cNvPr id="20491" name="AutoShape 32"/>
              <p:cNvSpPr>
                <a:spLocks noChangeArrowheads="1"/>
              </p:cNvSpPr>
              <p:nvPr/>
            </p:nvSpPr>
            <p:spPr bwMode="auto">
              <a:xfrm rot="-2496772">
                <a:off x="2473" y="1052"/>
                <a:ext cx="82" cy="292"/>
              </a:xfrm>
              <a:prstGeom prst="upArrow">
                <a:avLst>
                  <a:gd name="adj1" fmla="val 31250"/>
                  <a:gd name="adj2" fmla="val 129827"/>
                </a:avLst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492" name="Text Box 33"/>
              <p:cNvSpPr txBox="1">
                <a:spLocks noChangeArrowheads="1"/>
              </p:cNvSpPr>
              <p:nvPr/>
            </p:nvSpPr>
            <p:spPr bwMode="auto">
              <a:xfrm>
                <a:off x="3373" y="898"/>
                <a:ext cx="1169" cy="1679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fr-FR" sz="1600" b="1">
                    <a:latin typeface="Arial" panose="020B0604020202020204" pitchFamily="34" charset="0"/>
                  </a:rPr>
                  <a:t>Luồng trào ngược trong thận</a:t>
                </a:r>
              </a:p>
              <a:p>
                <a:pPr>
                  <a:spcBef>
                    <a:spcPct val="50000"/>
                  </a:spcBef>
                </a:pPr>
                <a:r>
                  <a:rPr lang="fr-FR" sz="1200">
                    <a:latin typeface="Arial" panose="020B0604020202020204" pitchFamily="34" charset="0"/>
                  </a:rPr>
                  <a:t>- Loạn sản thận</a:t>
                </a:r>
              </a:p>
              <a:p>
                <a:pPr>
                  <a:spcBef>
                    <a:spcPct val="50000"/>
                  </a:spcBef>
                </a:pPr>
                <a:r>
                  <a:rPr lang="fr-FR" sz="1200">
                    <a:latin typeface="Arial" panose="020B0604020202020204" pitchFamily="34" charset="0"/>
                  </a:rPr>
                  <a:t>- Loạn sản nhú thận</a:t>
                </a:r>
              </a:p>
              <a:p>
                <a:pPr>
                  <a:spcBef>
                    <a:spcPct val="50000"/>
                  </a:spcBef>
                </a:pPr>
                <a:r>
                  <a:rPr lang="fr-FR" sz="1200">
                    <a:latin typeface="Arial" panose="020B0604020202020204" pitchFamily="34" charset="0"/>
                  </a:rPr>
                  <a:t>- Tăng áp lực </a:t>
                </a:r>
              </a:p>
              <a:p>
                <a:pPr>
                  <a:spcBef>
                    <a:spcPct val="50000"/>
                  </a:spcBef>
                </a:pPr>
                <a:r>
                  <a:rPr lang="fr-FR" sz="1200">
                    <a:latin typeface="Arial" panose="020B0604020202020204" pitchFamily="34" charset="0"/>
                  </a:rPr>
                  <a:t>      - Tắc</a:t>
                </a:r>
              </a:p>
              <a:p>
                <a:pPr>
                  <a:spcBef>
                    <a:spcPct val="50000"/>
                  </a:spcBef>
                </a:pPr>
                <a:r>
                  <a:rPr lang="fr-FR" sz="1200">
                    <a:latin typeface="Arial" panose="020B0604020202020204" pitchFamily="34" charset="0"/>
                  </a:rPr>
                  <a:t>      - Luồng trào ngược</a:t>
                </a:r>
              </a:p>
              <a:p>
                <a:pPr>
                  <a:spcBef>
                    <a:spcPct val="50000"/>
                  </a:spcBef>
                </a:pPr>
                <a:r>
                  <a:rPr lang="fr-FR" sz="1200">
                    <a:latin typeface="Arial" panose="020B0604020202020204" pitchFamily="34" charset="0"/>
                  </a:rPr>
                  <a:t>- Đáp ứng với VK của vật chủ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365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6229" y="624110"/>
            <a:ext cx="9748383" cy="128089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nhiễm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khuẩn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0" y="2133600"/>
            <a:ext cx="9472612" cy="377762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Ứ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quang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Hẹp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tắc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trào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743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4"/>
          <p:cNvSpPr txBox="1">
            <a:spLocks noChangeArrowheads="1"/>
          </p:cNvSpPr>
          <p:nvPr/>
        </p:nvSpPr>
        <p:spPr bwMode="auto">
          <a:xfrm>
            <a:off x="3886200" y="304801"/>
            <a:ext cx="4660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fr-FR" b="1"/>
              <a:t>Chẩn đoán nhiễm trùng đường tiểu cao</a:t>
            </a:r>
            <a:endParaRPr lang="en-US" b="1"/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4800600" y="1066800"/>
            <a:ext cx="205898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/>
              <a:t>Viêm thận bể thận</a:t>
            </a:r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2486026" y="2089150"/>
            <a:ext cx="1095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/>
              <a:t>Ở trẻ lớn</a:t>
            </a:r>
          </a:p>
        </p:txBody>
      </p:sp>
      <p:sp>
        <p:nvSpPr>
          <p:cNvPr id="24581" name="Text Box 7"/>
          <p:cNvSpPr txBox="1">
            <a:spLocks noChangeArrowheads="1"/>
          </p:cNvSpPr>
          <p:nvPr/>
        </p:nvSpPr>
        <p:spPr bwMode="auto">
          <a:xfrm>
            <a:off x="5127626" y="2133600"/>
            <a:ext cx="14255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/>
              <a:t>Ở trẻ bú mẹ</a:t>
            </a:r>
          </a:p>
        </p:txBody>
      </p:sp>
      <p:sp>
        <p:nvSpPr>
          <p:cNvPr id="24582" name="Text Box 8"/>
          <p:cNvSpPr txBox="1">
            <a:spLocks noChangeArrowheads="1"/>
          </p:cNvSpPr>
          <p:nvPr/>
        </p:nvSpPr>
        <p:spPr bwMode="auto">
          <a:xfrm>
            <a:off x="7467601" y="2057400"/>
            <a:ext cx="13112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/>
              <a:t>Trẻ sơ sinh</a:t>
            </a:r>
          </a:p>
        </p:txBody>
      </p:sp>
      <p:sp>
        <p:nvSpPr>
          <p:cNvPr id="24583" name="Text Box 9"/>
          <p:cNvSpPr txBox="1">
            <a:spLocks noChangeArrowheads="1"/>
          </p:cNvSpPr>
          <p:nvPr/>
        </p:nvSpPr>
        <p:spPr bwMode="auto">
          <a:xfrm>
            <a:off x="1903414" y="3276600"/>
            <a:ext cx="2363787" cy="203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/>
              <a:t>Sốt cao rét run</a:t>
            </a:r>
          </a:p>
          <a:p>
            <a:r>
              <a:rPr lang="en-US"/>
              <a:t>Đau vùng thắt lưng</a:t>
            </a:r>
          </a:p>
          <a:p>
            <a:r>
              <a:rPr lang="en-US"/>
              <a:t>Rối loạn tiểu tiện (</a:t>
            </a:r>
            <a:r>
              <a:rPr lang="en-US" u="sng"/>
              <a:t>+</a:t>
            </a:r>
            <a:r>
              <a:rPr lang="en-US"/>
              <a:t>)</a:t>
            </a:r>
          </a:p>
          <a:p>
            <a:r>
              <a:rPr lang="en-US"/>
              <a:t>VK niệu (+) &gt; 10</a:t>
            </a:r>
            <a:r>
              <a:rPr lang="en-US" baseline="30000"/>
              <a:t>5</a:t>
            </a:r>
            <a:r>
              <a:rPr lang="en-US"/>
              <a:t>/ml</a:t>
            </a:r>
          </a:p>
          <a:p>
            <a:r>
              <a:rPr lang="en-US"/>
              <a:t>BC niệu (+) -&gt; nhiều</a:t>
            </a:r>
          </a:p>
          <a:p>
            <a:r>
              <a:rPr lang="en-US"/>
              <a:t>CRP&gt;30</a:t>
            </a:r>
          </a:p>
          <a:p>
            <a:r>
              <a:rPr lang="en-US"/>
              <a:t>BC&gt;15000</a:t>
            </a:r>
          </a:p>
        </p:txBody>
      </p:sp>
      <p:sp>
        <p:nvSpPr>
          <p:cNvPr id="24584" name="Line 11"/>
          <p:cNvSpPr>
            <a:spLocks noChangeShapeType="1"/>
          </p:cNvSpPr>
          <p:nvPr/>
        </p:nvSpPr>
        <p:spPr bwMode="auto">
          <a:xfrm>
            <a:off x="5791200" y="1447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13"/>
          <p:cNvSpPr>
            <a:spLocks noChangeShapeType="1"/>
          </p:cNvSpPr>
          <p:nvPr/>
        </p:nvSpPr>
        <p:spPr bwMode="auto">
          <a:xfrm>
            <a:off x="3048000" y="2514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4"/>
          <p:cNvSpPr txBox="1">
            <a:spLocks noChangeArrowheads="1"/>
          </p:cNvSpPr>
          <p:nvPr/>
        </p:nvSpPr>
        <p:spPr bwMode="auto">
          <a:xfrm>
            <a:off x="4646614" y="3276600"/>
            <a:ext cx="2363787" cy="203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/>
              <a:t>Sốt cao rét run</a:t>
            </a:r>
          </a:p>
          <a:p>
            <a:r>
              <a:rPr lang="en-US"/>
              <a:t>RL tiêu hóa, </a:t>
            </a:r>
          </a:p>
          <a:p>
            <a:r>
              <a:rPr lang="en-US"/>
              <a:t>Rối loạn tiểu tiện (</a:t>
            </a:r>
            <a:r>
              <a:rPr lang="en-US" u="sng"/>
              <a:t>+</a:t>
            </a:r>
            <a:r>
              <a:rPr lang="en-US"/>
              <a:t>)</a:t>
            </a:r>
          </a:p>
          <a:p>
            <a:r>
              <a:rPr lang="en-US"/>
              <a:t>VK niệu (+) &gt; 10</a:t>
            </a:r>
            <a:r>
              <a:rPr lang="en-US" baseline="30000"/>
              <a:t>5</a:t>
            </a:r>
            <a:r>
              <a:rPr lang="en-US"/>
              <a:t>/ml</a:t>
            </a:r>
          </a:p>
          <a:p>
            <a:r>
              <a:rPr lang="en-US"/>
              <a:t>BC niệu (+) -&gt; nhiều</a:t>
            </a:r>
          </a:p>
          <a:p>
            <a:r>
              <a:rPr lang="en-US"/>
              <a:t>CRP &gt; 30</a:t>
            </a:r>
          </a:p>
          <a:p>
            <a:r>
              <a:rPr lang="en-US"/>
              <a:t>BC&gt; 15000</a:t>
            </a:r>
          </a:p>
        </p:txBody>
      </p:sp>
      <p:sp>
        <p:nvSpPr>
          <p:cNvPr id="24587" name="Text Box 15"/>
          <p:cNvSpPr txBox="1">
            <a:spLocks noChangeArrowheads="1"/>
          </p:cNvSpPr>
          <p:nvPr/>
        </p:nvSpPr>
        <p:spPr bwMode="auto">
          <a:xfrm>
            <a:off x="7402514" y="3276600"/>
            <a:ext cx="2808287" cy="203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/>
              <a:t>Sốt cao hoặc hạ nhiệt độ</a:t>
            </a:r>
          </a:p>
          <a:p>
            <a:r>
              <a:rPr lang="en-US"/>
              <a:t>Vàng da hoặc bỏ bú</a:t>
            </a:r>
          </a:p>
          <a:p>
            <a:r>
              <a:rPr lang="en-US"/>
              <a:t>Rối loạn tiêu hóa</a:t>
            </a:r>
          </a:p>
          <a:p>
            <a:r>
              <a:rPr lang="en-US"/>
              <a:t>VK niệu (+) &gt; 10</a:t>
            </a:r>
            <a:r>
              <a:rPr lang="en-US" baseline="30000"/>
              <a:t>5</a:t>
            </a:r>
            <a:r>
              <a:rPr lang="en-US"/>
              <a:t>/ml</a:t>
            </a:r>
          </a:p>
          <a:p>
            <a:r>
              <a:rPr lang="en-US"/>
              <a:t>BC niệu (+) -&gt; nhiều</a:t>
            </a:r>
          </a:p>
          <a:p>
            <a:r>
              <a:rPr lang="en-US"/>
              <a:t>CRP &gt;30</a:t>
            </a:r>
          </a:p>
          <a:p>
            <a:r>
              <a:rPr lang="en-US"/>
              <a:t>BC tăng &gt; 20000 hoặc hạ</a:t>
            </a:r>
          </a:p>
        </p:txBody>
      </p:sp>
      <p:sp>
        <p:nvSpPr>
          <p:cNvPr id="24588" name="Line 16"/>
          <p:cNvSpPr>
            <a:spLocks noChangeShapeType="1"/>
          </p:cNvSpPr>
          <p:nvPr/>
        </p:nvSpPr>
        <p:spPr bwMode="auto">
          <a:xfrm>
            <a:off x="5791200" y="2514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9" name="Line 17"/>
          <p:cNvSpPr>
            <a:spLocks noChangeShapeType="1"/>
          </p:cNvSpPr>
          <p:nvPr/>
        </p:nvSpPr>
        <p:spPr bwMode="auto">
          <a:xfrm>
            <a:off x="8153400" y="251460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Line 19"/>
          <p:cNvSpPr>
            <a:spLocks noChangeShapeType="1"/>
          </p:cNvSpPr>
          <p:nvPr/>
        </p:nvSpPr>
        <p:spPr bwMode="auto">
          <a:xfrm flipH="1">
            <a:off x="3276600" y="1447800"/>
            <a:ext cx="1524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Line 20"/>
          <p:cNvSpPr>
            <a:spLocks noChangeShapeType="1"/>
          </p:cNvSpPr>
          <p:nvPr/>
        </p:nvSpPr>
        <p:spPr bwMode="auto">
          <a:xfrm>
            <a:off x="6858000" y="14478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2" name="Text Box 21"/>
          <p:cNvSpPr txBox="1">
            <a:spLocks noChangeArrowheads="1"/>
          </p:cNvSpPr>
          <p:nvPr/>
        </p:nvSpPr>
        <p:spPr bwMode="auto">
          <a:xfrm>
            <a:off x="4403726" y="5392738"/>
            <a:ext cx="5241925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/>
              <a:t>* </a:t>
            </a:r>
            <a:r>
              <a:rPr lang="en-US" b="1">
                <a:solidFill>
                  <a:srgbClr val="FF0000"/>
                </a:solidFill>
              </a:rPr>
              <a:t>Dễ nhầm lẫn</a:t>
            </a:r>
            <a:r>
              <a:rPr lang="en-US"/>
              <a:t>: </a:t>
            </a:r>
            <a:r>
              <a:rPr lang="fr-FR"/>
              <a:t>ở trẻ SS và bú mẹ</a:t>
            </a:r>
          </a:p>
          <a:p>
            <a:r>
              <a:rPr lang="fr-FR"/>
              <a:t>	- Đường tiêu hoá: nôn, ỉa lỏng...</a:t>
            </a:r>
          </a:p>
          <a:p>
            <a:r>
              <a:rPr lang="fr-FR"/>
              <a:t>	- Tăng trưởng: </a:t>
            </a:r>
            <a:r>
              <a:rPr lang="fr-FR">
                <a:solidFill>
                  <a:srgbClr val="FF0000"/>
                </a:solidFill>
              </a:rPr>
              <a:t>chậm tăng trưởng</a:t>
            </a:r>
          </a:p>
          <a:p>
            <a:r>
              <a:rPr lang="fr-FR"/>
              <a:t>	- </a:t>
            </a:r>
            <a:r>
              <a:rPr lang="fr-FR">
                <a:solidFill>
                  <a:srgbClr val="FF0000"/>
                </a:solidFill>
              </a:rPr>
              <a:t>Sốt đơn độc</a:t>
            </a:r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3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343" y="624110"/>
            <a:ext cx="9632269" cy="128089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chẩn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343" y="1494971"/>
            <a:ext cx="9632269" cy="48042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niêu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cặn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niệu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máu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CRP</a:t>
            </a: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thận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niệu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tiểu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0110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Override1.xml><?xml version="1.0" encoding="utf-8"?>
<a:themeOverride xmlns:a="http://schemas.openxmlformats.org/drawingml/2006/main">
  <a:clrScheme name="1_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  <a:fontScheme name="1_Blends">
    <a:majorFont>
      <a:latin typeface="Tahoma"/>
      <a:ea typeface=""/>
      <a:cs typeface=""/>
    </a:majorFont>
    <a:minorFont>
      <a:latin typeface="Tahom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1_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  <a:fontScheme name="1_Blends">
    <a:majorFont>
      <a:latin typeface="Tahoma"/>
      <a:ea typeface=""/>
      <a:cs typeface=""/>
    </a:majorFont>
    <a:minorFont>
      <a:latin typeface="Tahom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266</TotalTime>
  <Words>1090</Words>
  <Application>Microsoft Office PowerPoint</Application>
  <PresentationFormat>Widescreen</PresentationFormat>
  <Paragraphs>381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Century Gothic</vt:lpstr>
      <vt:lpstr>Symbol</vt:lpstr>
      <vt:lpstr>Tahoma</vt:lpstr>
      <vt:lpstr>Times New Roman</vt:lpstr>
      <vt:lpstr>Wingdings</vt:lpstr>
      <vt:lpstr>Wingdings 3</vt:lpstr>
      <vt:lpstr>Wisp</vt:lpstr>
      <vt:lpstr>Chart</vt:lpstr>
      <vt:lpstr>Nhiễm khuẩn đường tiểu</vt:lpstr>
      <vt:lpstr>Mục tiêu</vt:lpstr>
      <vt:lpstr>PowerPoint Presentation</vt:lpstr>
      <vt:lpstr>Phân loại</vt:lpstr>
      <vt:lpstr>Chẩn đoán NTĐT</vt:lpstr>
      <vt:lpstr>PowerPoint Presentation</vt:lpstr>
      <vt:lpstr>Yếu tố thuận lợi gây nhiễm khuẩn tiết niệu?</vt:lpstr>
      <vt:lpstr>PowerPoint Presentation</vt:lpstr>
      <vt:lpstr>Chỉ định xét nghiệm để chẩn đoán</vt:lpstr>
      <vt:lpstr>PowerPoint Presentation</vt:lpstr>
      <vt:lpstr>PowerPoint Presentation</vt:lpstr>
      <vt:lpstr>Viêm thận bể thận</vt:lpstr>
      <vt:lpstr>Viêm thận bể thận</vt:lpstr>
      <vt:lpstr>Chỉ định chụp bàng quang ngược dòng</vt:lpstr>
      <vt:lpstr>PowerPoint Presentation</vt:lpstr>
      <vt:lpstr>PowerPoint Presentation</vt:lpstr>
      <vt:lpstr>Phân bố VK niệu</vt:lpstr>
      <vt:lpstr>Mức độ kháng với KS của E.Coli</vt:lpstr>
      <vt:lpstr>Mức độ kháng với KS của E.Coli</vt:lpstr>
      <vt:lpstr>Tình hình nhạy cảm KS của E.Coli sau 10năm</vt:lpstr>
      <vt:lpstr>PowerPoint Presentation</vt:lpstr>
      <vt:lpstr>Điều trị</vt:lpstr>
      <vt:lpstr>PowerPoint Presentation</vt:lpstr>
      <vt:lpstr>Tỷ lệ vi khuẩn đa kháng gây nhiễm khuẩn tiết niệu ( bệnh viện TUQĐ 108 từ 2/2014 đến 2/2015)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Viêm bàng quang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Nhiễm khuẩn đường tiểu</dc:title>
  <dc:creator>luongphuong2233@gmail.com</dc:creator>
  <cp:lastModifiedBy>Thang Nguyen</cp:lastModifiedBy>
  <cp:revision>16</cp:revision>
  <dcterms:created xsi:type="dcterms:W3CDTF">2016-02-24T01:41:55Z</dcterms:created>
  <dcterms:modified xsi:type="dcterms:W3CDTF">2016-08-19T08:27:47Z</dcterms:modified>
</cp:coreProperties>
</file>