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Jos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  <p:embeddedFont>
      <p:font typeface="Tajawal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2" Type="http://schemas.openxmlformats.org/officeDocument/2006/relationships/font" Target="fonts/Tajawal-regular.fntdata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Tajawal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8.xml"/><Relationship Id="rId35" Type="http://schemas.openxmlformats.org/officeDocument/2006/relationships/font" Target="fonts/Jost-bold.fntdata"/><Relationship Id="rId12" Type="http://schemas.openxmlformats.org/officeDocument/2006/relationships/slide" Target="slides/slide7.xml"/><Relationship Id="rId34" Type="http://schemas.openxmlformats.org/officeDocument/2006/relationships/font" Target="fonts/Jost-regular.fntdata"/><Relationship Id="rId15" Type="http://schemas.openxmlformats.org/officeDocument/2006/relationships/slide" Target="slides/slide10.xml"/><Relationship Id="rId37" Type="http://schemas.openxmlformats.org/officeDocument/2006/relationships/font" Target="fonts/Jost-boldItalic.fntdata"/><Relationship Id="rId14" Type="http://schemas.openxmlformats.org/officeDocument/2006/relationships/slide" Target="slides/slide9.xml"/><Relationship Id="rId36" Type="http://schemas.openxmlformats.org/officeDocument/2006/relationships/font" Target="fonts/Jos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1f682941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1f682941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2cb45b8414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2cb45b8414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2cb45b8414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2cb45b8414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1efcb08b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1efcb08b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2cb45b8414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2cb45b8414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2cb45b8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2cb45b8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2d6549fe94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12d6549fe94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12cb45b84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12cb45b84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2d6549fe94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2d6549fe94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2cb45b8414_0_2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2cb45b8414_0_2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2c8d9e3de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2c8d9e3de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1f3b086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1f3b086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11efcb08b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11efcb08b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2d60edae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2d60edae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1efcb08b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1efcb08b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2d6549f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2d6549f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2d6549fe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2d6549fe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2cb45b8414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2cb45b8414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1efcb08b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11efcb08b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2cb45b8414_0_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2cb45b8414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1f3b086d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1f3b086d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1efcb08b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1efcb08b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hasCustomPrompt="1" type="title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/>
          <p:nvPr>
            <p:ph idx="1" type="subTitle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1"/>
          <p:cNvGrpSpPr/>
          <p:nvPr/>
        </p:nvGrpSpPr>
        <p:grpSpPr>
          <a:xfrm flipH="1">
            <a:off x="6292047" y="-450687"/>
            <a:ext cx="1516025" cy="1489525"/>
            <a:chOff x="-3888525" y="-3012325"/>
            <a:chExt cx="1516025" cy="1489525"/>
          </a:xfrm>
        </p:grpSpPr>
        <p:sp>
          <p:nvSpPr>
            <p:cNvPr id="388" name="Google Shape;388;p11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13"/>
          <p:cNvSpPr txBox="1"/>
          <p:nvPr>
            <p:ph hasCustomPrompt="1" idx="2" type="title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/>
          <p:nvPr>
            <p:ph idx="1" type="subTitle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13"/>
          <p:cNvSpPr txBox="1"/>
          <p:nvPr>
            <p:ph idx="3" type="subTitle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13"/>
          <p:cNvSpPr txBox="1"/>
          <p:nvPr>
            <p:ph hasCustomPrompt="1" idx="4" type="title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/>
          <p:nvPr>
            <p:ph idx="5" type="subTitle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3"/>
          <p:cNvSpPr txBox="1"/>
          <p:nvPr>
            <p:ph idx="6" type="subTitle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3"/>
          <p:cNvSpPr txBox="1"/>
          <p:nvPr>
            <p:ph hasCustomPrompt="1" idx="7" type="title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/>
          <p:nvPr>
            <p:ph idx="8" type="subTitle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13"/>
          <p:cNvSpPr txBox="1"/>
          <p:nvPr>
            <p:ph idx="9" type="subTitle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13"/>
          <p:cNvSpPr txBox="1"/>
          <p:nvPr>
            <p:ph hasCustomPrompt="1" idx="13" type="title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/>
          <p:nvPr>
            <p:ph idx="14" type="subTitle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13"/>
          <p:cNvSpPr txBox="1"/>
          <p:nvPr>
            <p:ph idx="15" type="subTitle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14"/>
          <p:cNvSpPr txBox="1"/>
          <p:nvPr>
            <p:ph idx="1" type="subTitle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/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17"/>
          <p:cNvSpPr txBox="1"/>
          <p:nvPr>
            <p:ph idx="1" type="subTitle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17"/>
          <p:cNvSpPr txBox="1"/>
          <p:nvPr>
            <p:ph idx="2" type="subTitle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17"/>
          <p:cNvSpPr txBox="1"/>
          <p:nvPr>
            <p:ph idx="3" type="subTitle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17"/>
          <p:cNvSpPr txBox="1"/>
          <p:nvPr>
            <p:ph idx="4" type="subTitle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17"/>
          <p:cNvSpPr txBox="1"/>
          <p:nvPr>
            <p:ph idx="5" type="subTitle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17"/>
          <p:cNvSpPr txBox="1"/>
          <p:nvPr>
            <p:ph idx="6" type="subTitle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/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1" name="Google Shape;601;p18"/>
          <p:cNvSpPr txBox="1"/>
          <p:nvPr>
            <p:ph idx="1" type="subTitle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2" type="subTitle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18"/>
          <p:cNvSpPr txBox="1"/>
          <p:nvPr>
            <p:ph idx="3" type="subTitle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18"/>
          <p:cNvSpPr txBox="1"/>
          <p:nvPr>
            <p:ph idx="4" type="subTitle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18"/>
          <p:cNvSpPr txBox="1"/>
          <p:nvPr>
            <p:ph idx="5" type="subTitle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18"/>
          <p:cNvSpPr txBox="1"/>
          <p:nvPr>
            <p:ph idx="6" type="subTitle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18"/>
          <p:cNvSpPr txBox="1"/>
          <p:nvPr>
            <p:ph idx="7" type="subTitle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18"/>
          <p:cNvSpPr txBox="1"/>
          <p:nvPr>
            <p:ph idx="8" type="subTitle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19"/>
          <p:cNvSpPr txBox="1"/>
          <p:nvPr>
            <p:ph idx="1" type="subTitle"/>
          </p:nvPr>
        </p:nvSpPr>
        <p:spPr>
          <a:xfrm>
            <a:off x="7859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4" name="Google Shape;664;p19"/>
          <p:cNvSpPr txBox="1"/>
          <p:nvPr>
            <p:ph idx="2" type="subTitle"/>
          </p:nvPr>
        </p:nvSpPr>
        <p:spPr>
          <a:xfrm>
            <a:off x="785913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5" name="Google Shape;665;p19"/>
          <p:cNvSpPr txBox="1"/>
          <p:nvPr>
            <p:ph idx="3" type="subTitle"/>
          </p:nvPr>
        </p:nvSpPr>
        <p:spPr>
          <a:xfrm>
            <a:off x="34281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6" name="Google Shape;666;p19"/>
          <p:cNvSpPr txBox="1"/>
          <p:nvPr>
            <p:ph idx="4" type="subTitle"/>
          </p:nvPr>
        </p:nvSpPr>
        <p:spPr>
          <a:xfrm>
            <a:off x="3428100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7" name="Google Shape;667;p19"/>
          <p:cNvSpPr txBox="1"/>
          <p:nvPr>
            <p:ph idx="5" type="subTitle"/>
          </p:nvPr>
        </p:nvSpPr>
        <p:spPr>
          <a:xfrm>
            <a:off x="6070288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19"/>
          <p:cNvSpPr txBox="1"/>
          <p:nvPr>
            <p:ph idx="6" type="subTitle"/>
          </p:nvPr>
        </p:nvSpPr>
        <p:spPr>
          <a:xfrm>
            <a:off x="6070288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19"/>
          <p:cNvSpPr txBox="1"/>
          <p:nvPr>
            <p:ph idx="7" type="subTitle"/>
          </p:nvPr>
        </p:nvSpPr>
        <p:spPr>
          <a:xfrm>
            <a:off x="7859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19"/>
          <p:cNvSpPr txBox="1"/>
          <p:nvPr>
            <p:ph idx="8" type="subTitle"/>
          </p:nvPr>
        </p:nvSpPr>
        <p:spPr>
          <a:xfrm>
            <a:off x="785913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1" name="Google Shape;671;p19"/>
          <p:cNvSpPr txBox="1"/>
          <p:nvPr>
            <p:ph idx="9" type="subTitle"/>
          </p:nvPr>
        </p:nvSpPr>
        <p:spPr>
          <a:xfrm>
            <a:off x="34281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19"/>
          <p:cNvSpPr txBox="1"/>
          <p:nvPr>
            <p:ph idx="13" type="subTitle"/>
          </p:nvPr>
        </p:nvSpPr>
        <p:spPr>
          <a:xfrm>
            <a:off x="3428100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3" name="Google Shape;673;p19"/>
          <p:cNvSpPr txBox="1"/>
          <p:nvPr>
            <p:ph idx="14" type="subTitle"/>
          </p:nvPr>
        </p:nvSpPr>
        <p:spPr>
          <a:xfrm>
            <a:off x="6070288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19"/>
          <p:cNvSpPr txBox="1"/>
          <p:nvPr>
            <p:ph idx="15" type="subTitle"/>
          </p:nvPr>
        </p:nvSpPr>
        <p:spPr>
          <a:xfrm>
            <a:off x="6070288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5" name="Google Shape;675;p19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676" name="Google Shape;676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77" name="Google Shape;677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0" name="Google Shape;680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" name="Google Shape;683;p19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1" name="Google Shape;691;p19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692" name="Google Shape;692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9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/>
          <p:nvPr>
            <p:ph hasCustomPrompt="1" type="title"/>
          </p:nvPr>
        </p:nvSpPr>
        <p:spPr>
          <a:xfrm>
            <a:off x="1862850" y="5562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/>
          <p:nvPr>
            <p:ph idx="1" type="subTitle"/>
          </p:nvPr>
        </p:nvSpPr>
        <p:spPr>
          <a:xfrm>
            <a:off x="1862850" y="11925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20"/>
          <p:cNvSpPr txBox="1"/>
          <p:nvPr>
            <p:ph hasCustomPrompt="1" idx="2" type="title"/>
          </p:nvPr>
        </p:nvSpPr>
        <p:spPr>
          <a:xfrm>
            <a:off x="1862850" y="210690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/>
          <p:nvPr>
            <p:ph idx="3" type="subTitle"/>
          </p:nvPr>
        </p:nvSpPr>
        <p:spPr>
          <a:xfrm>
            <a:off x="1862850" y="274320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20"/>
          <p:cNvSpPr txBox="1"/>
          <p:nvPr>
            <p:ph hasCustomPrompt="1" idx="4" type="title"/>
          </p:nvPr>
        </p:nvSpPr>
        <p:spPr>
          <a:xfrm>
            <a:off x="1862850" y="36575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/>
          <p:nvPr>
            <p:ph idx="5" type="subTitle"/>
          </p:nvPr>
        </p:nvSpPr>
        <p:spPr>
          <a:xfrm>
            <a:off x="1862850" y="42938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23" name="Google Shape;723;p20"/>
          <p:cNvGrpSpPr/>
          <p:nvPr/>
        </p:nvGrpSpPr>
        <p:grpSpPr>
          <a:xfrm flipH="1">
            <a:off x="7051226" y="-890069"/>
            <a:ext cx="1938846" cy="172083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693003" y="-88512"/>
            <a:ext cx="1516025" cy="1489525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030519" y="1531768"/>
            <a:ext cx="1019565" cy="1290805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3" y="3171850"/>
            <a:ext cx="1929500" cy="22101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hasCustomPrompt="1"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2" type="title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_1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/>
          <p:nvPr>
            <p:ph idx="1" type="body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791" name="Google Shape;791;p21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/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4" name="Google Shape;814;p22"/>
          <p:cNvSpPr txBox="1"/>
          <p:nvPr>
            <p:ph idx="1" type="subTitle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rect b="b" l="l" r="r" t="t"/>
              <a:pathLst>
                <a:path extrusionOk="0" h="10968" w="11036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rect b="b" l="l" r="r" t="t"/>
              <a:pathLst>
                <a:path extrusionOk="0" h="2278" w="2277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rect b="b" l="l" r="r" t="t"/>
              <a:pathLst>
                <a:path extrusionOk="0" h="2266" w="2278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22"/>
          <p:cNvGrpSpPr/>
          <p:nvPr/>
        </p:nvGrpSpPr>
        <p:grpSpPr>
          <a:xfrm flipH="1">
            <a:off x="7896101" y="233975"/>
            <a:ext cx="1516025" cy="1489525"/>
            <a:chOff x="-3888525" y="-3012325"/>
            <a:chExt cx="1516025" cy="1489525"/>
          </a:xfrm>
        </p:grpSpPr>
        <p:sp>
          <p:nvSpPr>
            <p:cNvPr id="824" name="Google Shape;824;p2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82850" y="1995825"/>
            <a:ext cx="3904500" cy="259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"/>
          <p:cNvSpPr txBox="1"/>
          <p:nvPr>
            <p:ph idx="2" type="subTitle"/>
          </p:nvPr>
        </p:nvSpPr>
        <p:spPr>
          <a:xfrm>
            <a:off x="1682625" y="1355275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7572872" y="-168350"/>
            <a:ext cx="1929500" cy="2210100"/>
            <a:chOff x="295725" y="-3462825"/>
            <a:chExt cx="1929500" cy="2210100"/>
          </a:xfrm>
        </p:grpSpPr>
        <p:sp>
          <p:nvSpPr>
            <p:cNvPr id="181" name="Google Shape;181;p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rect b="b" l="l" r="r" t="t"/>
                  <a:pathLst>
                    <a:path extrusionOk="0" h="21882" w="21907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rect b="b" l="l" r="r" t="t"/>
                  <a:pathLst>
                    <a:path extrusionOk="0" h="21876" w="21971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rect b="b" l="l" r="r" t="t"/>
                  <a:pathLst>
                    <a:path extrusionOk="0" h="10968" w="11036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rect b="b" l="l" r="r" t="t"/>
                  <a:pathLst>
                    <a:path extrusionOk="0" h="2278" w="2277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rect b="b" l="l" r="r" t="t"/>
                  <a:pathLst>
                    <a:path extrusionOk="0" h="2266" w="2278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subTitle"/>
          </p:nvPr>
        </p:nvSpPr>
        <p:spPr>
          <a:xfrm>
            <a:off x="782850" y="1341548"/>
            <a:ext cx="7578300" cy="527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0" name="Google Shape;230;p7"/>
          <p:cNvGrpSpPr/>
          <p:nvPr/>
        </p:nvGrpSpPr>
        <p:grpSpPr>
          <a:xfrm>
            <a:off x="7433700" y="4482713"/>
            <a:ext cx="1040638" cy="901375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388869" y="-29307"/>
            <a:ext cx="1019565" cy="1290805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7934047" y="1528575"/>
            <a:ext cx="1929500" cy="22101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510906" y="2675681"/>
            <a:ext cx="1803578" cy="1592367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9"/>
          <p:cNvSpPr txBox="1"/>
          <p:nvPr>
            <p:ph idx="1" type="subTitle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782850" y="1941300"/>
            <a:ext cx="5137800" cy="12609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5"/>
          <p:cNvSpPr txBox="1"/>
          <p:nvPr>
            <p:ph type="ctrTitle"/>
          </p:nvPr>
        </p:nvSpPr>
        <p:spPr>
          <a:xfrm flipH="1">
            <a:off x="948050" y="1360647"/>
            <a:ext cx="6952800" cy="2053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rgbClr val="F8F9FA"/>
                </a:highlight>
              </a:rPr>
              <a:t>Classification des vêtements à l’aide d’un Réseau de Neurone</a:t>
            </a:r>
            <a:endParaRPr sz="3500"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5"/>
          <p:cNvSpPr/>
          <p:nvPr/>
        </p:nvSpPr>
        <p:spPr>
          <a:xfrm flipH="1">
            <a:off x="-186582" y="5584563"/>
            <a:ext cx="29" cy="29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rnd" cmpd="sng" w="5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25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0" name="Google Shape;920;p2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25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46" name="Google Shape;946;p25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47" name="Google Shape;947;p2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25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0" name="Google Shape;950;p2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34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07" name="Google Shape;1307;p34"/>
          <p:cNvSpPr txBox="1"/>
          <p:nvPr>
            <p:ph idx="2" type="title"/>
          </p:nvPr>
        </p:nvSpPr>
        <p:spPr>
          <a:xfrm>
            <a:off x="1945225" y="2347850"/>
            <a:ext cx="6070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Validation du modèle</a:t>
            </a:r>
            <a:endParaRPr sz="6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08" name="Google Shape;1308;p34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309" name="Google Shape;1309;p34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0" name="Google Shape;1310;p34"/>
            <p:cNvCxnSpPr>
              <a:stCxn id="1311" idx="6"/>
              <a:endCxn id="1312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2" name="Google Shape;1312;p34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34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314" name="Google Shape;1314;p34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34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340" name="Google Shape;1340;p34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1" name="Google Shape;1341;p34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42" name="Google Shape;1342;p3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9" name="Google Shape;1349;p35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350" name="Google Shape;1350;p3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35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376" name="Google Shape;1376;p35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7" name="Google Shape;1377;p35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78" name="Google Shape;1378;p3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81" name="Google Shape;13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700" y="1086425"/>
            <a:ext cx="3979499" cy="31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63" y="802150"/>
            <a:ext cx="4657725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3" name="Google Shape;1383;p35"/>
          <p:cNvCxnSpPr>
            <a:stCxn id="1382" idx="2"/>
            <a:endCxn id="1381" idx="1"/>
          </p:cNvCxnSpPr>
          <p:nvPr/>
        </p:nvCxnSpPr>
        <p:spPr>
          <a:xfrm>
            <a:off x="2452625" y="1602250"/>
            <a:ext cx="26031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202124">
                <a:alpha val="50000"/>
              </a:srgbClr>
            </a:outerShdw>
          </a:effectLst>
        </p:spPr>
      </p:cxnSp>
      <p:pic>
        <p:nvPicPr>
          <p:cNvPr id="1384" name="Google Shape;138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275" y="1685500"/>
            <a:ext cx="4578725" cy="2755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5" name="Google Shape;1385;p35"/>
          <p:cNvCxnSpPr>
            <a:stCxn id="1381" idx="2"/>
          </p:cNvCxnSpPr>
          <p:nvPr/>
        </p:nvCxnSpPr>
        <p:spPr>
          <a:xfrm flipH="1">
            <a:off x="4931650" y="4267150"/>
            <a:ext cx="21138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202124">
                <a:alpha val="50000"/>
              </a:srgbClr>
            </a:outerShdw>
          </a:effectLst>
        </p:spPr>
      </p:cxnSp>
      <p:pic>
        <p:nvPicPr>
          <p:cNvPr id="1386" name="Google Shape;138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275" y="4527675"/>
            <a:ext cx="8871927" cy="4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35"/>
          <p:cNvSpPr txBox="1"/>
          <p:nvPr/>
        </p:nvSpPr>
        <p:spPr>
          <a:xfrm>
            <a:off x="1028038" y="68425"/>
            <a:ext cx="714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Code ANN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6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6"/>
          <p:cNvSpPr/>
          <p:nvPr/>
        </p:nvSpPr>
        <p:spPr>
          <a:xfrm>
            <a:off x="5355045" y="3078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36"/>
          <p:cNvSpPr txBox="1"/>
          <p:nvPr>
            <p:ph type="title"/>
          </p:nvPr>
        </p:nvSpPr>
        <p:spPr>
          <a:xfrm>
            <a:off x="782850" y="162925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Entrainement et Validation</a:t>
            </a:r>
            <a:endParaRPr sz="3000"/>
          </a:p>
        </p:txBody>
      </p:sp>
      <p:grpSp>
        <p:nvGrpSpPr>
          <p:cNvPr id="1395" name="Google Shape;1395;p36"/>
          <p:cNvGrpSpPr/>
          <p:nvPr/>
        </p:nvGrpSpPr>
        <p:grpSpPr>
          <a:xfrm>
            <a:off x="1611150" y="640708"/>
            <a:ext cx="5921700" cy="192185"/>
            <a:chOff x="902597" y="1069304"/>
            <a:chExt cx="5921700" cy="192184"/>
          </a:xfrm>
        </p:grpSpPr>
        <p:grpSp>
          <p:nvGrpSpPr>
            <p:cNvPr id="1396" name="Google Shape;1396;p36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397" name="Google Shape;1397;p36"/>
              <p:cNvSpPr/>
              <p:nvPr/>
            </p:nvSpPr>
            <p:spPr>
              <a:xfrm flipH="1" rot="-2700000">
                <a:off x="3212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98" name="Google Shape;1398;p36"/>
              <p:cNvCxnSpPr>
                <a:stCxn id="1399" idx="6"/>
                <a:endCxn id="1400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0" name="Google Shape;1400;p36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9" name="Google Shape;1399;p36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36"/>
          <p:cNvSpPr txBox="1"/>
          <p:nvPr/>
        </p:nvSpPr>
        <p:spPr>
          <a:xfrm>
            <a:off x="407025" y="832900"/>
            <a:ext cx="84900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En entraînant  le modèle nous avons obtenu une précision de 90%.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Nous enregistrons ensuite les poids et les biais du réseau de neurone déjà entraîné.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Nous utiliserons Verilog pour connecter le réseau de neurone et la carte FPGA à l'ordinateur portable pour implémenter toutes les données sur le FPGA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Plus précisément on implémente le réseau de neurone sur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Verilog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avec les poids et les biais obtenu après entraînement 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2" name="Google Shape;1402;p36"/>
          <p:cNvGrpSpPr/>
          <p:nvPr/>
        </p:nvGrpSpPr>
        <p:grpSpPr>
          <a:xfrm>
            <a:off x="782838" y="4237143"/>
            <a:ext cx="960401" cy="721220"/>
            <a:chOff x="695513" y="4237143"/>
            <a:chExt cx="960401" cy="721220"/>
          </a:xfrm>
        </p:grpSpPr>
        <p:sp>
          <p:nvSpPr>
            <p:cNvPr id="1403" name="Google Shape;1403;p36"/>
            <p:cNvSpPr/>
            <p:nvPr/>
          </p:nvSpPr>
          <p:spPr>
            <a:xfrm>
              <a:off x="1175713" y="42371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695513" y="4478468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36"/>
          <p:cNvSpPr/>
          <p:nvPr/>
        </p:nvSpPr>
        <p:spPr>
          <a:xfrm>
            <a:off x="5355045" y="375703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6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6"/>
          <p:cNvSpPr/>
          <p:nvPr/>
        </p:nvSpPr>
        <p:spPr>
          <a:xfrm>
            <a:off x="6751520" y="443365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6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6"/>
          <p:cNvSpPr/>
          <p:nvPr/>
        </p:nvSpPr>
        <p:spPr>
          <a:xfrm>
            <a:off x="6757145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0" name="Google Shape;14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425" y="3168700"/>
            <a:ext cx="2125726" cy="191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36"/>
          <p:cNvSpPr txBox="1"/>
          <p:nvPr/>
        </p:nvSpPr>
        <p:spPr>
          <a:xfrm>
            <a:off x="407025" y="3721125"/>
            <a:ext cx="494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La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Carte utilisée est Genesys2 implémenté par Kintex 7 de Xilinx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7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17" name="Google Shape;1417;p37"/>
          <p:cNvSpPr txBox="1"/>
          <p:nvPr>
            <p:ph idx="2" type="title"/>
          </p:nvPr>
        </p:nvSpPr>
        <p:spPr>
          <a:xfrm>
            <a:off x="2598625" y="2347850"/>
            <a:ext cx="4550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Implémentation Hardware</a:t>
            </a:r>
            <a:endParaRPr sz="8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8" name="Google Shape;1418;p37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419" name="Google Shape;1419;p37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0" name="Google Shape;1420;p37"/>
            <p:cNvCxnSpPr>
              <a:stCxn id="1421" idx="6"/>
              <a:endCxn id="1422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2" name="Google Shape;1422;p37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3" name="Google Shape;1423;p37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424" name="Google Shape;1424;p3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37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450" name="Google Shape;1450;p37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1" name="Google Shape;1451;p37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452" name="Google Shape;1452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8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38"/>
          <p:cNvSpPr/>
          <p:nvPr/>
        </p:nvSpPr>
        <p:spPr>
          <a:xfrm>
            <a:off x="5355045" y="3078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38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Implementation Hardware </a:t>
            </a:r>
            <a:endParaRPr sz="3100"/>
          </a:p>
        </p:txBody>
      </p:sp>
      <p:grpSp>
        <p:nvGrpSpPr>
          <p:cNvPr id="1462" name="Google Shape;1462;p38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463" name="Google Shape;1463;p38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464" name="Google Shape;1464;p38"/>
              <p:cNvSpPr/>
              <p:nvPr/>
            </p:nvSpPr>
            <p:spPr>
              <a:xfrm flipH="1" rot="-2700000">
                <a:off x="3212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5" name="Google Shape;1465;p38"/>
              <p:cNvCxnSpPr>
                <a:stCxn id="1466" idx="6"/>
                <a:endCxn id="146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7" name="Google Shape;1467;p38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6" name="Google Shape;1466;p38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8" name="Google Shape;1468;p38"/>
          <p:cNvGrpSpPr/>
          <p:nvPr/>
        </p:nvGrpSpPr>
        <p:grpSpPr>
          <a:xfrm>
            <a:off x="782838" y="4237143"/>
            <a:ext cx="960401" cy="721220"/>
            <a:chOff x="695513" y="4237143"/>
            <a:chExt cx="960401" cy="721220"/>
          </a:xfrm>
        </p:grpSpPr>
        <p:sp>
          <p:nvSpPr>
            <p:cNvPr id="1469" name="Google Shape;1469;p38"/>
            <p:cNvSpPr/>
            <p:nvPr/>
          </p:nvSpPr>
          <p:spPr>
            <a:xfrm>
              <a:off x="1175713" y="42371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95513" y="4478468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1" name="Google Shape;1471;p38"/>
          <p:cNvSpPr/>
          <p:nvPr/>
        </p:nvSpPr>
        <p:spPr>
          <a:xfrm>
            <a:off x="5355045" y="375703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8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8"/>
          <p:cNvSpPr/>
          <p:nvPr/>
        </p:nvSpPr>
        <p:spPr>
          <a:xfrm>
            <a:off x="3694820" y="4433650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38"/>
          <p:cNvSpPr/>
          <p:nvPr/>
        </p:nvSpPr>
        <p:spPr>
          <a:xfrm>
            <a:off x="6751520" y="443365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8"/>
          <p:cNvSpPr/>
          <p:nvPr/>
        </p:nvSpPr>
        <p:spPr>
          <a:xfrm>
            <a:off x="6757145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7" name="Google Shape;14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50" y="1242475"/>
            <a:ext cx="6106450" cy="3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9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9"/>
          <p:cNvSpPr/>
          <p:nvPr/>
        </p:nvSpPr>
        <p:spPr>
          <a:xfrm>
            <a:off x="5355045" y="3078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9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Implementation Hardware </a:t>
            </a:r>
            <a:endParaRPr sz="31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486" name="Google Shape;1486;p3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487" name="Google Shape;1487;p39"/>
              <p:cNvSpPr/>
              <p:nvPr/>
            </p:nvSpPr>
            <p:spPr>
              <a:xfrm flipH="1" rot="-2700000">
                <a:off x="3212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8" name="Google Shape;1488;p39"/>
              <p:cNvCxnSpPr>
                <a:stCxn id="1489" idx="6"/>
                <a:endCxn id="1490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0" name="Google Shape;1490;p3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9" name="Google Shape;1489;p3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39"/>
          <p:cNvGrpSpPr/>
          <p:nvPr/>
        </p:nvGrpSpPr>
        <p:grpSpPr>
          <a:xfrm>
            <a:off x="782838" y="4237143"/>
            <a:ext cx="960401" cy="721220"/>
            <a:chOff x="695513" y="4237143"/>
            <a:chExt cx="960401" cy="721220"/>
          </a:xfrm>
        </p:grpSpPr>
        <p:sp>
          <p:nvSpPr>
            <p:cNvPr id="1492" name="Google Shape;1492;p39"/>
            <p:cNvSpPr/>
            <p:nvPr/>
          </p:nvSpPr>
          <p:spPr>
            <a:xfrm>
              <a:off x="1175713" y="42371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695513" y="4478468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4" name="Google Shape;1494;p39"/>
          <p:cNvSpPr/>
          <p:nvPr/>
        </p:nvSpPr>
        <p:spPr>
          <a:xfrm>
            <a:off x="5355045" y="375703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9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9"/>
          <p:cNvSpPr/>
          <p:nvPr/>
        </p:nvSpPr>
        <p:spPr>
          <a:xfrm>
            <a:off x="3694820" y="4433650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9"/>
          <p:cNvSpPr/>
          <p:nvPr/>
        </p:nvSpPr>
        <p:spPr>
          <a:xfrm>
            <a:off x="6751520" y="443365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9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9"/>
          <p:cNvSpPr/>
          <p:nvPr/>
        </p:nvSpPr>
        <p:spPr>
          <a:xfrm>
            <a:off x="6757145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0" name="Google Shape;15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" y="1522375"/>
            <a:ext cx="8874075" cy="31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0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0"/>
          <p:cNvSpPr/>
          <p:nvPr/>
        </p:nvSpPr>
        <p:spPr>
          <a:xfrm>
            <a:off x="5355045" y="3078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0"/>
          <p:cNvSpPr txBox="1"/>
          <p:nvPr>
            <p:ph type="title"/>
          </p:nvPr>
        </p:nvSpPr>
        <p:spPr>
          <a:xfrm>
            <a:off x="782850" y="2554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Hardware ( Suite )</a:t>
            </a:r>
            <a:r>
              <a:rPr lang="en"/>
              <a:t> </a:t>
            </a:r>
            <a:endParaRPr/>
          </a:p>
        </p:txBody>
      </p:sp>
      <p:grpSp>
        <p:nvGrpSpPr>
          <p:cNvPr id="1508" name="Google Shape;1508;p40"/>
          <p:cNvGrpSpPr/>
          <p:nvPr/>
        </p:nvGrpSpPr>
        <p:grpSpPr>
          <a:xfrm>
            <a:off x="1611150" y="635958"/>
            <a:ext cx="5921700" cy="192185"/>
            <a:chOff x="902597" y="1069304"/>
            <a:chExt cx="5921700" cy="192184"/>
          </a:xfrm>
        </p:grpSpPr>
        <p:grpSp>
          <p:nvGrpSpPr>
            <p:cNvPr id="1509" name="Google Shape;1509;p40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510" name="Google Shape;1510;p40"/>
              <p:cNvSpPr/>
              <p:nvPr/>
            </p:nvSpPr>
            <p:spPr>
              <a:xfrm flipH="1" rot="-2700000">
                <a:off x="3212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1" name="Google Shape;1511;p40"/>
              <p:cNvCxnSpPr>
                <a:stCxn id="1512" idx="6"/>
                <a:endCxn id="1513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3" name="Google Shape;1513;p40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2" name="Google Shape;1512;p40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4" name="Google Shape;1514;p40"/>
          <p:cNvSpPr txBox="1"/>
          <p:nvPr/>
        </p:nvSpPr>
        <p:spPr>
          <a:xfrm>
            <a:off x="5727175" y="2148750"/>
            <a:ext cx="28467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15" name="Google Shape;1515;p40"/>
          <p:cNvGrpSpPr/>
          <p:nvPr/>
        </p:nvGrpSpPr>
        <p:grpSpPr>
          <a:xfrm>
            <a:off x="782838" y="4237143"/>
            <a:ext cx="960401" cy="721220"/>
            <a:chOff x="695513" y="4237143"/>
            <a:chExt cx="960401" cy="721220"/>
          </a:xfrm>
        </p:grpSpPr>
        <p:sp>
          <p:nvSpPr>
            <p:cNvPr id="1516" name="Google Shape;1516;p40"/>
            <p:cNvSpPr/>
            <p:nvPr/>
          </p:nvSpPr>
          <p:spPr>
            <a:xfrm>
              <a:off x="1175713" y="42371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695513" y="4478468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8" name="Google Shape;1518;p40"/>
          <p:cNvSpPr/>
          <p:nvPr/>
        </p:nvSpPr>
        <p:spPr>
          <a:xfrm>
            <a:off x="5355045" y="375703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0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0"/>
          <p:cNvSpPr/>
          <p:nvPr/>
        </p:nvSpPr>
        <p:spPr>
          <a:xfrm>
            <a:off x="3694820" y="4433650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0"/>
          <p:cNvSpPr/>
          <p:nvPr/>
        </p:nvSpPr>
        <p:spPr>
          <a:xfrm>
            <a:off x="6751520" y="443365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0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0"/>
          <p:cNvSpPr/>
          <p:nvPr/>
        </p:nvSpPr>
        <p:spPr>
          <a:xfrm>
            <a:off x="6757145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4" name="Google Shape;15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925" y="1036663"/>
            <a:ext cx="5626924" cy="38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1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1"/>
          <p:cNvSpPr/>
          <p:nvPr/>
        </p:nvSpPr>
        <p:spPr>
          <a:xfrm>
            <a:off x="5355045" y="3078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1"/>
          <p:cNvSpPr txBox="1"/>
          <p:nvPr>
            <p:ph type="title"/>
          </p:nvPr>
        </p:nvSpPr>
        <p:spPr>
          <a:xfrm>
            <a:off x="782850" y="2554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Hardware ( Suite )</a:t>
            </a:r>
            <a:r>
              <a:rPr lang="en"/>
              <a:t> </a:t>
            </a:r>
            <a:endParaRPr/>
          </a:p>
        </p:txBody>
      </p:sp>
      <p:grpSp>
        <p:nvGrpSpPr>
          <p:cNvPr id="1532" name="Google Shape;1532;p41"/>
          <p:cNvGrpSpPr/>
          <p:nvPr/>
        </p:nvGrpSpPr>
        <p:grpSpPr>
          <a:xfrm>
            <a:off x="1611150" y="635958"/>
            <a:ext cx="5921700" cy="192185"/>
            <a:chOff x="902597" y="1069304"/>
            <a:chExt cx="5921700" cy="192184"/>
          </a:xfrm>
        </p:grpSpPr>
        <p:grpSp>
          <p:nvGrpSpPr>
            <p:cNvPr id="1533" name="Google Shape;1533;p41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534" name="Google Shape;1534;p41"/>
              <p:cNvSpPr/>
              <p:nvPr/>
            </p:nvSpPr>
            <p:spPr>
              <a:xfrm flipH="1" rot="-2700000">
                <a:off x="3212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5" name="Google Shape;1535;p41"/>
              <p:cNvCxnSpPr>
                <a:stCxn id="1536" idx="6"/>
                <a:endCxn id="153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37" name="Google Shape;1537;p41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6" name="Google Shape;1536;p41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8" name="Google Shape;1538;p41"/>
          <p:cNvSpPr txBox="1"/>
          <p:nvPr/>
        </p:nvSpPr>
        <p:spPr>
          <a:xfrm>
            <a:off x="5727175" y="2148750"/>
            <a:ext cx="28467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39" name="Google Shape;1539;p41"/>
          <p:cNvGrpSpPr/>
          <p:nvPr/>
        </p:nvGrpSpPr>
        <p:grpSpPr>
          <a:xfrm>
            <a:off x="782838" y="4237143"/>
            <a:ext cx="960401" cy="721220"/>
            <a:chOff x="695513" y="4237143"/>
            <a:chExt cx="960401" cy="721220"/>
          </a:xfrm>
        </p:grpSpPr>
        <p:sp>
          <p:nvSpPr>
            <p:cNvPr id="1540" name="Google Shape;1540;p41"/>
            <p:cNvSpPr/>
            <p:nvPr/>
          </p:nvSpPr>
          <p:spPr>
            <a:xfrm>
              <a:off x="1175713" y="42371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695513" y="4478468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41"/>
          <p:cNvSpPr/>
          <p:nvPr/>
        </p:nvSpPr>
        <p:spPr>
          <a:xfrm>
            <a:off x="5355045" y="375703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1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1"/>
          <p:cNvSpPr/>
          <p:nvPr/>
        </p:nvSpPr>
        <p:spPr>
          <a:xfrm>
            <a:off x="3694820" y="4433650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1"/>
          <p:cNvSpPr/>
          <p:nvPr/>
        </p:nvSpPr>
        <p:spPr>
          <a:xfrm>
            <a:off x="6751520" y="4433656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1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1"/>
          <p:cNvSpPr/>
          <p:nvPr/>
        </p:nvSpPr>
        <p:spPr>
          <a:xfrm>
            <a:off x="6757145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8" name="Google Shape;15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00" y="1044025"/>
            <a:ext cx="5354200" cy="38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2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54" name="Google Shape;1554;p42"/>
          <p:cNvSpPr txBox="1"/>
          <p:nvPr>
            <p:ph idx="2" type="title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Simulation</a:t>
            </a:r>
            <a:endParaRPr sz="8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5" name="Google Shape;1555;p42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556" name="Google Shape;1556;p42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7" name="Google Shape;1557;p42"/>
            <p:cNvCxnSpPr>
              <a:stCxn id="1558" idx="6"/>
              <a:endCxn id="155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9" name="Google Shape;1559;p42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2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42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561" name="Google Shape;1561;p42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2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2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2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2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2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2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2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2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42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587" name="Google Shape;1587;p42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8" name="Google Shape;1588;p42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589" name="Google Shape;1589;p4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3"/>
          <p:cNvSpPr txBox="1"/>
          <p:nvPr>
            <p:ph type="title"/>
          </p:nvPr>
        </p:nvSpPr>
        <p:spPr>
          <a:xfrm>
            <a:off x="782850" y="229275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 du test</a:t>
            </a:r>
            <a:endParaRPr/>
          </a:p>
        </p:txBody>
      </p:sp>
      <p:grpSp>
        <p:nvGrpSpPr>
          <p:cNvPr id="1597" name="Google Shape;1597;p43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598" name="Google Shape;1598;p4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43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606" name="Google Shape;1606;p43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43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632" name="Google Shape;1632;p43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33" name="Google Shape;1633;p4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5" name="Google Shape;1635;p43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36" name="Google Shape;1636;p4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9" name="Google Shape;1639;p43"/>
          <p:cNvGrpSpPr/>
          <p:nvPr/>
        </p:nvGrpSpPr>
        <p:grpSpPr>
          <a:xfrm>
            <a:off x="2868450" y="666083"/>
            <a:ext cx="3407100" cy="192185"/>
            <a:chOff x="1512197" y="1069304"/>
            <a:chExt cx="3407100" cy="192184"/>
          </a:xfrm>
        </p:grpSpPr>
        <p:grpSp>
          <p:nvGrpSpPr>
            <p:cNvPr id="1640" name="Google Shape;1640;p43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641" name="Google Shape;1641;p43"/>
              <p:cNvSpPr/>
              <p:nvPr/>
            </p:nvSpPr>
            <p:spPr>
              <a:xfrm flipH="1" rot="-2700000">
                <a:off x="5498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42" name="Google Shape;1642;p43"/>
              <p:cNvCxnSpPr>
                <a:stCxn id="1643" idx="6"/>
                <a:endCxn id="1644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44" name="Google Shape;1644;p43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3" name="Google Shape;1643;p43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5" name="Google Shape;16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000" y="858275"/>
            <a:ext cx="4332000" cy="41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6"/>
          <p:cNvSpPr txBox="1"/>
          <p:nvPr>
            <p:ph type="title"/>
          </p:nvPr>
        </p:nvSpPr>
        <p:spPr>
          <a:xfrm>
            <a:off x="782850" y="28590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958" name="Google Shape;958;p26"/>
          <p:cNvSpPr txBox="1"/>
          <p:nvPr>
            <p:ph idx="2" type="title"/>
          </p:nvPr>
        </p:nvSpPr>
        <p:spPr>
          <a:xfrm flipH="1">
            <a:off x="1033525" y="904699"/>
            <a:ext cx="837900" cy="451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959" name="Google Shape;959;p26"/>
          <p:cNvSpPr txBox="1"/>
          <p:nvPr>
            <p:ph idx="3" type="subTitle"/>
          </p:nvPr>
        </p:nvSpPr>
        <p:spPr>
          <a:xfrm>
            <a:off x="1033550" y="1474351"/>
            <a:ext cx="3192900" cy="353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d’utilisation</a:t>
            </a:r>
            <a:endParaRPr/>
          </a:p>
        </p:txBody>
      </p:sp>
      <p:sp>
        <p:nvSpPr>
          <p:cNvPr id="960" name="Google Shape;960;p26"/>
          <p:cNvSpPr txBox="1"/>
          <p:nvPr>
            <p:ph idx="4" type="title"/>
          </p:nvPr>
        </p:nvSpPr>
        <p:spPr>
          <a:xfrm flipH="1">
            <a:off x="1033525" y="2226869"/>
            <a:ext cx="940500" cy="598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1" name="Google Shape;961;p26"/>
          <p:cNvSpPr txBox="1"/>
          <p:nvPr>
            <p:ph idx="6" type="subTitle"/>
          </p:nvPr>
        </p:nvSpPr>
        <p:spPr>
          <a:xfrm>
            <a:off x="1033525" y="2859432"/>
            <a:ext cx="3354000" cy="353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ANN</a:t>
            </a:r>
            <a:endParaRPr/>
          </a:p>
        </p:txBody>
      </p:sp>
      <p:grpSp>
        <p:nvGrpSpPr>
          <p:cNvPr id="962" name="Google Shape;962;p26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63" name="Google Shape;963;p26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26"/>
          <p:cNvSpPr txBox="1"/>
          <p:nvPr>
            <p:ph idx="7" type="title"/>
          </p:nvPr>
        </p:nvSpPr>
        <p:spPr>
          <a:xfrm flipH="1">
            <a:off x="7067350" y="858600"/>
            <a:ext cx="940500" cy="568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3" name="Google Shape;983;p26"/>
          <p:cNvSpPr txBox="1"/>
          <p:nvPr>
            <p:ph idx="9" type="subTitle"/>
          </p:nvPr>
        </p:nvSpPr>
        <p:spPr>
          <a:xfrm>
            <a:off x="4917550" y="1474350"/>
            <a:ext cx="3090300" cy="353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du </a:t>
            </a:r>
            <a:r>
              <a:rPr lang="en"/>
              <a:t>modèle</a:t>
            </a:r>
            <a:r>
              <a:rPr lang="en"/>
              <a:t> </a:t>
            </a:r>
            <a:endParaRPr/>
          </a:p>
        </p:txBody>
      </p:sp>
      <p:sp>
        <p:nvSpPr>
          <p:cNvPr id="984" name="Google Shape;984;p26"/>
          <p:cNvSpPr txBox="1"/>
          <p:nvPr>
            <p:ph idx="13" type="title"/>
          </p:nvPr>
        </p:nvSpPr>
        <p:spPr>
          <a:xfrm flipH="1">
            <a:off x="7169950" y="2226882"/>
            <a:ext cx="940500" cy="598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85" name="Google Shape;985;p26"/>
          <p:cNvSpPr txBox="1"/>
          <p:nvPr>
            <p:ph idx="15" type="subTitle"/>
          </p:nvPr>
        </p:nvSpPr>
        <p:spPr>
          <a:xfrm>
            <a:off x="4515425" y="2850750"/>
            <a:ext cx="4226400" cy="642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r>
              <a:rPr lang="en"/>
              <a:t>Hardware</a:t>
            </a:r>
            <a:endParaRPr/>
          </a:p>
        </p:txBody>
      </p:sp>
      <p:grpSp>
        <p:nvGrpSpPr>
          <p:cNvPr id="986" name="Google Shape;986;p26"/>
          <p:cNvGrpSpPr/>
          <p:nvPr/>
        </p:nvGrpSpPr>
        <p:grpSpPr>
          <a:xfrm>
            <a:off x="2868500" y="666408"/>
            <a:ext cx="3407100" cy="192185"/>
            <a:chOff x="1512197" y="1069304"/>
            <a:chExt cx="3407100" cy="192184"/>
          </a:xfrm>
        </p:grpSpPr>
        <p:grpSp>
          <p:nvGrpSpPr>
            <p:cNvPr id="987" name="Google Shape;987;p26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988" name="Google Shape;988;p26"/>
              <p:cNvSpPr/>
              <p:nvPr/>
            </p:nvSpPr>
            <p:spPr>
              <a:xfrm flipH="1" rot="-2700000">
                <a:off x="45080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89" name="Google Shape;989;p26"/>
              <p:cNvCxnSpPr>
                <a:stCxn id="990" idx="6"/>
                <a:endCxn id="99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1" name="Google Shape;991;p26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0" name="Google Shape;990;p26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6"/>
          <p:cNvGrpSpPr/>
          <p:nvPr/>
        </p:nvGrpSpPr>
        <p:grpSpPr>
          <a:xfrm>
            <a:off x="1148150" y="1828090"/>
            <a:ext cx="6847800" cy="200890"/>
            <a:chOff x="1148150" y="2347308"/>
            <a:chExt cx="6847800" cy="192185"/>
          </a:xfrm>
        </p:grpSpPr>
        <p:cxnSp>
          <p:nvCxnSpPr>
            <p:cNvPr id="993" name="Google Shape;993;p26"/>
            <p:cNvCxnSpPr>
              <a:stCxn id="994" idx="2"/>
              <a:endCxn id="995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4" name="Google Shape;994;p26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 flipH="1" rot="-2700000">
              <a:off x="4062342" y="2375513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26"/>
          <p:cNvGrpSpPr/>
          <p:nvPr/>
        </p:nvGrpSpPr>
        <p:grpSpPr>
          <a:xfrm>
            <a:off x="1148150" y="3247085"/>
            <a:ext cx="6847800" cy="200890"/>
            <a:chOff x="1148150" y="2347308"/>
            <a:chExt cx="6847800" cy="192185"/>
          </a:xfrm>
        </p:grpSpPr>
        <p:cxnSp>
          <p:nvCxnSpPr>
            <p:cNvPr id="998" name="Google Shape;998;p26"/>
            <p:cNvCxnSpPr>
              <a:stCxn id="999" idx="2"/>
              <a:endCxn id="1000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9" name="Google Shape;999;p26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 rot="-8100000">
              <a:off x="5353817" y="2375513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2" name="Google Shape;1002;p26"/>
          <p:cNvSpPr txBox="1"/>
          <p:nvPr>
            <p:ph idx="4" type="title"/>
          </p:nvPr>
        </p:nvSpPr>
        <p:spPr>
          <a:xfrm flipH="1">
            <a:off x="1033525" y="3666844"/>
            <a:ext cx="940500" cy="55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03" name="Google Shape;1003;p26"/>
          <p:cNvSpPr txBox="1"/>
          <p:nvPr>
            <p:ph idx="6" type="subTitle"/>
          </p:nvPr>
        </p:nvSpPr>
        <p:spPr>
          <a:xfrm>
            <a:off x="953000" y="4297755"/>
            <a:ext cx="3354000" cy="32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MNIST Dataset</a:t>
            </a:r>
            <a:endParaRPr/>
          </a:p>
        </p:txBody>
      </p:sp>
      <p:sp>
        <p:nvSpPr>
          <p:cNvPr id="1004" name="Google Shape;1004;p26"/>
          <p:cNvSpPr txBox="1"/>
          <p:nvPr>
            <p:ph idx="13" type="title"/>
          </p:nvPr>
        </p:nvSpPr>
        <p:spPr>
          <a:xfrm flipH="1">
            <a:off x="7169950" y="3628256"/>
            <a:ext cx="940500" cy="55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05" name="Google Shape;1005;p26"/>
          <p:cNvSpPr txBox="1"/>
          <p:nvPr>
            <p:ph idx="15" type="subTitle"/>
          </p:nvPr>
        </p:nvSpPr>
        <p:spPr>
          <a:xfrm>
            <a:off x="5032175" y="4193955"/>
            <a:ext cx="3192900" cy="32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pSp>
        <p:nvGrpSpPr>
          <p:cNvPr id="1006" name="Google Shape;1006;p26"/>
          <p:cNvGrpSpPr/>
          <p:nvPr/>
        </p:nvGrpSpPr>
        <p:grpSpPr>
          <a:xfrm>
            <a:off x="1148048" y="4673173"/>
            <a:ext cx="6859441" cy="185458"/>
            <a:chOff x="1148150" y="2347308"/>
            <a:chExt cx="6847800" cy="192185"/>
          </a:xfrm>
        </p:grpSpPr>
        <p:cxnSp>
          <p:nvCxnSpPr>
            <p:cNvPr id="1007" name="Google Shape;1007;p26"/>
            <p:cNvCxnSpPr>
              <a:stCxn id="1008" idx="2"/>
              <a:endCxn id="1009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8" name="Google Shape;1008;p26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 rot="-8100000">
              <a:off x="5353817" y="2375513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4"/>
          <p:cNvSpPr txBox="1"/>
          <p:nvPr>
            <p:ph type="title"/>
          </p:nvPr>
        </p:nvSpPr>
        <p:spPr>
          <a:xfrm>
            <a:off x="782850" y="229275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Form</a:t>
            </a:r>
            <a:endParaRPr/>
          </a:p>
        </p:txBody>
      </p:sp>
      <p:grpSp>
        <p:nvGrpSpPr>
          <p:cNvPr id="1651" name="Google Shape;1651;p44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652" name="Google Shape;1652;p4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44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660" name="Google Shape;1660;p44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44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686" name="Google Shape;1686;p4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87" name="Google Shape;1687;p4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9" name="Google Shape;1689;p4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0" name="Google Shape;1690;p4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3" name="Google Shape;1693;p44"/>
          <p:cNvGrpSpPr/>
          <p:nvPr/>
        </p:nvGrpSpPr>
        <p:grpSpPr>
          <a:xfrm>
            <a:off x="2868450" y="666083"/>
            <a:ext cx="3407100" cy="192185"/>
            <a:chOff x="1512197" y="1069304"/>
            <a:chExt cx="3407100" cy="192184"/>
          </a:xfrm>
        </p:grpSpPr>
        <p:grpSp>
          <p:nvGrpSpPr>
            <p:cNvPr id="1694" name="Google Shape;1694;p44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695" name="Google Shape;1695;p44"/>
              <p:cNvSpPr/>
              <p:nvPr/>
            </p:nvSpPr>
            <p:spPr>
              <a:xfrm flipH="1" rot="-2700000">
                <a:off x="5498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96" name="Google Shape;1696;p44"/>
              <p:cNvCxnSpPr>
                <a:stCxn id="1697" idx="6"/>
                <a:endCxn id="1698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98" name="Google Shape;1698;p44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7" name="Google Shape;1697;p44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99" name="Google Shape;16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0" y="1056575"/>
            <a:ext cx="8919899" cy="37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5"/>
          <p:cNvSpPr txBox="1"/>
          <p:nvPr>
            <p:ph type="title"/>
          </p:nvPr>
        </p:nvSpPr>
        <p:spPr>
          <a:xfrm>
            <a:off x="782850" y="229275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Form</a:t>
            </a:r>
            <a:endParaRPr/>
          </a:p>
        </p:txBody>
      </p:sp>
      <p:grpSp>
        <p:nvGrpSpPr>
          <p:cNvPr id="1705" name="Google Shape;1705;p45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706" name="Google Shape;1706;p4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3" name="Google Shape;1713;p45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714" name="Google Shape;1714;p4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45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740" name="Google Shape;1740;p4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741" name="Google Shape;1741;p4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4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744" name="Google Shape;1744;p4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7" name="Google Shape;1747;p45"/>
          <p:cNvGrpSpPr/>
          <p:nvPr/>
        </p:nvGrpSpPr>
        <p:grpSpPr>
          <a:xfrm>
            <a:off x="2868450" y="666083"/>
            <a:ext cx="3407100" cy="192185"/>
            <a:chOff x="1512197" y="1069304"/>
            <a:chExt cx="3407100" cy="192184"/>
          </a:xfrm>
        </p:grpSpPr>
        <p:grpSp>
          <p:nvGrpSpPr>
            <p:cNvPr id="1748" name="Google Shape;1748;p45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749" name="Google Shape;1749;p45"/>
              <p:cNvSpPr/>
              <p:nvPr/>
            </p:nvSpPr>
            <p:spPr>
              <a:xfrm flipH="1" rot="-2700000">
                <a:off x="5498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0" name="Google Shape;1750;p45"/>
              <p:cNvCxnSpPr>
                <a:stCxn id="1751" idx="6"/>
                <a:endCxn id="175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52" name="Google Shape;1752;p45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1" name="Google Shape;1751;p45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3" name="Google Shape;17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3" y="1280065"/>
            <a:ext cx="8881474" cy="207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75" y="4032703"/>
            <a:ext cx="8881451" cy="21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6"/>
          <p:cNvSpPr txBox="1"/>
          <p:nvPr>
            <p:ph type="title"/>
          </p:nvPr>
        </p:nvSpPr>
        <p:spPr>
          <a:xfrm>
            <a:off x="1267375" y="1365025"/>
            <a:ext cx="6609300" cy="377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MERCI POUR VOTRE ATTENTION</a:t>
            </a:r>
            <a:endParaRPr sz="5800"/>
          </a:p>
        </p:txBody>
      </p:sp>
      <p:grpSp>
        <p:nvGrpSpPr>
          <p:cNvPr id="1760" name="Google Shape;1760;p46"/>
          <p:cNvGrpSpPr/>
          <p:nvPr/>
        </p:nvGrpSpPr>
        <p:grpSpPr>
          <a:xfrm>
            <a:off x="3409172" y="556238"/>
            <a:ext cx="873188" cy="546900"/>
            <a:chOff x="1115510" y="4327288"/>
            <a:chExt cx="873188" cy="546900"/>
          </a:xfrm>
        </p:grpSpPr>
        <p:sp>
          <p:nvSpPr>
            <p:cNvPr id="1761" name="Google Shape;1761;p46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2" name="Google Shape;1762;p46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763" name="Google Shape;1763;p4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6" name="Google Shape;1766;p46"/>
          <p:cNvGrpSpPr/>
          <p:nvPr/>
        </p:nvGrpSpPr>
        <p:grpSpPr>
          <a:xfrm flipH="1">
            <a:off x="8501831" y="1965068"/>
            <a:ext cx="1019565" cy="1290805"/>
            <a:chOff x="-4017975" y="-49702"/>
            <a:chExt cx="1162825" cy="1472177"/>
          </a:xfrm>
        </p:grpSpPr>
        <p:sp>
          <p:nvSpPr>
            <p:cNvPr id="1767" name="Google Shape;1767;p4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7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6" name="Google Shape;1016;p27"/>
          <p:cNvSpPr txBox="1"/>
          <p:nvPr>
            <p:ph idx="2" type="title"/>
          </p:nvPr>
        </p:nvSpPr>
        <p:spPr>
          <a:xfrm>
            <a:off x="1458100" y="2544125"/>
            <a:ext cx="67026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Montserrat"/>
                <a:ea typeface="Montserrat"/>
                <a:cs typeface="Montserrat"/>
                <a:sym typeface="Montserrat"/>
              </a:rPr>
              <a:t>Cas d’utilisation</a:t>
            </a:r>
            <a:endParaRPr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7" name="Google Shape;1017;p27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018" name="Google Shape;1018;p27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9" name="Google Shape;1019;p27"/>
            <p:cNvCxnSpPr>
              <a:stCxn id="1020" idx="6"/>
              <a:endCxn id="1021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1" name="Google Shape;1021;p27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7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23" name="Google Shape;1023;p2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27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049" name="Google Shape;1049;p27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0" name="Google Shape;1050;p27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oogle Shape;1058;p28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59" name="Google Shape;1059;p2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4" name="Google Shape;10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16862"/>
            <a:ext cx="42597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28"/>
          <p:cNvSpPr txBox="1"/>
          <p:nvPr>
            <p:ph idx="2" type="title"/>
          </p:nvPr>
        </p:nvSpPr>
        <p:spPr>
          <a:xfrm>
            <a:off x="101163" y="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Détection des </a:t>
            </a:r>
            <a:r>
              <a:rPr lang="en"/>
              <a:t>vêtements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1879137" y="645908"/>
            <a:ext cx="5921700" cy="192185"/>
            <a:chOff x="902597" y="1069304"/>
            <a:chExt cx="5921700" cy="192184"/>
          </a:xfrm>
        </p:grpSpPr>
        <p:grpSp>
          <p:nvGrpSpPr>
            <p:cNvPr id="1087" name="Google Shape;1087;p28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88" name="Google Shape;1088;p28"/>
              <p:cNvSpPr/>
              <p:nvPr/>
            </p:nvSpPr>
            <p:spPr>
              <a:xfrm flipH="1" rot="-2700000">
                <a:off x="3212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9" name="Google Shape;1089;p28"/>
              <p:cNvCxnSpPr>
                <a:stCxn id="1090" idx="6"/>
                <a:endCxn id="1091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1" name="Google Shape;1091;p28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0" name="Google Shape;1090;p28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28"/>
          <p:cNvSpPr txBox="1"/>
          <p:nvPr/>
        </p:nvSpPr>
        <p:spPr>
          <a:xfrm>
            <a:off x="101175" y="719025"/>
            <a:ext cx="4259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Dans une maison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intelligente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on peut 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ocaliser et d'identifier chaque personne dans les différentes chambres à l’aide de la reconnaissance des vêtements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Les usines de fabrication des vêtements peuvent produisent des articles qui présentent des défauts , ils les collectent ensemble. Pour cela ,on a besoin de la classification des vêtements pour les refabriquer après.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9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98" name="Google Shape;1098;p29"/>
          <p:cNvSpPr txBox="1"/>
          <p:nvPr>
            <p:ph idx="2" type="title"/>
          </p:nvPr>
        </p:nvSpPr>
        <p:spPr>
          <a:xfrm>
            <a:off x="2180725" y="2408300"/>
            <a:ext cx="67026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Montserrat"/>
                <a:ea typeface="Montserrat"/>
                <a:cs typeface="Montserrat"/>
                <a:sym typeface="Montserrat"/>
              </a:rPr>
              <a:t>Présentation du ANN</a:t>
            </a:r>
            <a:endParaRPr sz="59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9" name="Google Shape;1099;p29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00" name="Google Shape;1100;p29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1" name="Google Shape;1101;p29"/>
            <p:cNvCxnSpPr>
              <a:stCxn id="1102" idx="6"/>
              <a:endCxn id="1103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3" name="Google Shape;1103;p29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29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05" name="Google Shape;1105;p29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29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31" name="Google Shape;1131;p29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2" name="Google Shape;1132;p29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33" name="Google Shape;1133;p2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0"/>
          <p:cNvSpPr txBox="1"/>
          <p:nvPr>
            <p:ph type="title"/>
          </p:nvPr>
        </p:nvSpPr>
        <p:spPr>
          <a:xfrm>
            <a:off x="782838" y="246725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ANN</a:t>
            </a:r>
            <a:endParaRPr/>
          </a:p>
        </p:txBody>
      </p:sp>
      <p:grpSp>
        <p:nvGrpSpPr>
          <p:cNvPr id="1141" name="Google Shape;1141;p30"/>
          <p:cNvGrpSpPr/>
          <p:nvPr/>
        </p:nvGrpSpPr>
        <p:grpSpPr>
          <a:xfrm>
            <a:off x="1611137" y="583158"/>
            <a:ext cx="5921700" cy="192184"/>
            <a:chOff x="902597" y="1069304"/>
            <a:chExt cx="5921700" cy="192184"/>
          </a:xfrm>
        </p:grpSpPr>
        <p:grpSp>
          <p:nvGrpSpPr>
            <p:cNvPr id="1142" name="Google Shape;1142;p30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143" name="Google Shape;1143;p30"/>
              <p:cNvSpPr/>
              <p:nvPr/>
            </p:nvSpPr>
            <p:spPr>
              <a:xfrm flipH="1" rot="-2700000">
                <a:off x="32126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4" name="Google Shape;1144;p30"/>
              <p:cNvCxnSpPr>
                <a:stCxn id="1145" idx="6"/>
                <a:endCxn id="1146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30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5" name="Google Shape;1145;p30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30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148" name="Google Shape;1148;p30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30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0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60" name="Google Shape;1160;p30"/>
          <p:cNvPicPr preferRelativeResize="0"/>
          <p:nvPr/>
        </p:nvPicPr>
        <p:blipFill rotWithShape="1">
          <a:blip r:embed="rId3">
            <a:alphaModFix/>
          </a:blip>
          <a:srcRect b="-995" l="-4670" r="4670" t="5274"/>
          <a:stretch/>
        </p:blipFill>
        <p:spPr>
          <a:xfrm>
            <a:off x="4693450" y="775350"/>
            <a:ext cx="4114775" cy="42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30"/>
          <p:cNvSpPr txBox="1"/>
          <p:nvPr>
            <p:ph type="title"/>
          </p:nvPr>
        </p:nvSpPr>
        <p:spPr>
          <a:xfrm>
            <a:off x="284050" y="775350"/>
            <a:ext cx="4409400" cy="3318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 Le réseau comporte 3 couches, à savoir une couche d'entrée, une couches cachées et une dernière couche de sortie</a:t>
            </a:r>
            <a:endParaRPr b="0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 Chaque couche est connectée aux autres couches par des connexions pondérées.</a:t>
            </a:r>
            <a:endParaRPr b="0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Chaque couche transmet la valeur calculée du signal dans le neurone aux neurones dans la couche suivante.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31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67" name="Google Shape;1167;p31"/>
          <p:cNvSpPr txBox="1"/>
          <p:nvPr>
            <p:ph idx="2" type="title"/>
          </p:nvPr>
        </p:nvSpPr>
        <p:spPr>
          <a:xfrm>
            <a:off x="2523600" y="2281500"/>
            <a:ext cx="6295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Montserrat"/>
                <a:ea typeface="Montserrat"/>
                <a:cs typeface="Montserrat"/>
                <a:sym typeface="Montserrat"/>
              </a:rPr>
              <a:t>Fashion MNIST Dataset</a:t>
            </a:r>
            <a:endParaRPr sz="4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68" name="Google Shape;1168;p31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69" name="Google Shape;1169;p31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0" name="Google Shape;1170;p31"/>
            <p:cNvCxnSpPr>
              <a:stCxn id="1171" idx="6"/>
              <a:endCxn id="1172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2" name="Google Shape;1172;p31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31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74" name="Google Shape;1174;p31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31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200" name="Google Shape;1200;p31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1" name="Google Shape;1201;p31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202" name="Google Shape;1202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2"/>
          <p:cNvSpPr txBox="1"/>
          <p:nvPr>
            <p:ph type="title"/>
          </p:nvPr>
        </p:nvSpPr>
        <p:spPr>
          <a:xfrm>
            <a:off x="631350" y="169275"/>
            <a:ext cx="84528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Montserrat Medium"/>
                <a:ea typeface="Montserrat Medium"/>
                <a:cs typeface="Montserrat Medium"/>
                <a:sym typeface="Montserrat Medium"/>
              </a:rPr>
              <a:t>À PROPOS</a:t>
            </a:r>
            <a:r>
              <a:rPr lang="en" sz="3700"/>
              <a:t> 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DE FASHION MNIST</a:t>
            </a:r>
            <a:endParaRPr sz="3700"/>
          </a:p>
        </p:txBody>
      </p:sp>
      <p:sp>
        <p:nvSpPr>
          <p:cNvPr id="1210" name="Google Shape;1210;p32"/>
          <p:cNvSpPr txBox="1"/>
          <p:nvPr>
            <p:ph idx="1" type="subTitle"/>
          </p:nvPr>
        </p:nvSpPr>
        <p:spPr>
          <a:xfrm>
            <a:off x="68075" y="1627250"/>
            <a:ext cx="5011200" cy="287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F</a:t>
            </a:r>
            <a:r>
              <a:rPr lang="en"/>
              <a:t>ashion-MNIST contient des images d'articles de Zalando, composés d'un ensemble d'entraînement de 60 000 exemples et d'un ensemble de test de 10 000 exemples.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Chaque exemple est une image en niveaux de gris </a:t>
            </a:r>
            <a:r>
              <a:rPr lang="en"/>
              <a:t>28 x 28</a:t>
            </a:r>
            <a:r>
              <a:rPr lang="en"/>
              <a:t>, associée à une étiquette de 10 classes.</a:t>
            </a:r>
            <a:endParaRPr/>
          </a:p>
        </p:txBody>
      </p:sp>
      <p:grpSp>
        <p:nvGrpSpPr>
          <p:cNvPr id="1211" name="Google Shape;1211;p32"/>
          <p:cNvGrpSpPr/>
          <p:nvPr/>
        </p:nvGrpSpPr>
        <p:grpSpPr>
          <a:xfrm rot="10800000">
            <a:off x="3188769" y="4079806"/>
            <a:ext cx="1803578" cy="1592367"/>
            <a:chOff x="-4912150" y="-393637"/>
            <a:chExt cx="2057000" cy="1816112"/>
          </a:xfrm>
        </p:grpSpPr>
        <p:sp>
          <p:nvSpPr>
            <p:cNvPr id="1212" name="Google Shape;1212;p32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2"/>
          <p:cNvGrpSpPr/>
          <p:nvPr/>
        </p:nvGrpSpPr>
        <p:grpSpPr>
          <a:xfrm>
            <a:off x="4572000" y="169263"/>
            <a:ext cx="946675" cy="901375"/>
            <a:chOff x="4487300" y="227688"/>
            <a:chExt cx="946675" cy="901375"/>
          </a:xfrm>
        </p:grpSpPr>
        <p:grpSp>
          <p:nvGrpSpPr>
            <p:cNvPr id="1232" name="Google Shape;1232;p32"/>
            <p:cNvGrpSpPr/>
            <p:nvPr/>
          </p:nvGrpSpPr>
          <p:grpSpPr>
            <a:xfrm>
              <a:off x="5249800" y="345688"/>
              <a:ext cx="184175" cy="158025"/>
              <a:chOff x="-3626300" y="-1680825"/>
              <a:chExt cx="184175" cy="158025"/>
            </a:xfrm>
          </p:grpSpPr>
          <p:sp>
            <p:nvSpPr>
              <p:cNvPr id="1233" name="Google Shape;1233;p32"/>
              <p:cNvSpPr/>
              <p:nvPr/>
            </p:nvSpPr>
            <p:spPr>
              <a:xfrm>
                <a:off x="-3626300" y="-1680825"/>
                <a:ext cx="184175" cy="158025"/>
              </a:xfrm>
              <a:custGeom>
                <a:rect b="b" l="l" r="r" t="t"/>
                <a:pathLst>
                  <a:path extrusionOk="0" h="6321" w="7367">
                    <a:moveTo>
                      <a:pt x="4219" y="295"/>
                    </a:moveTo>
                    <a:cubicBezTo>
                      <a:pt x="5804" y="295"/>
                      <a:pt x="7087" y="1578"/>
                      <a:pt x="7087" y="3163"/>
                    </a:cubicBezTo>
                    <a:cubicBezTo>
                      <a:pt x="7087" y="4901"/>
                      <a:pt x="5670" y="6050"/>
                      <a:pt x="4190" y="6050"/>
                    </a:cubicBezTo>
                    <a:cubicBezTo>
                      <a:pt x="3484" y="6050"/>
                      <a:pt x="2764" y="5789"/>
                      <a:pt x="2177" y="5205"/>
                    </a:cubicBezTo>
                    <a:cubicBezTo>
                      <a:pt x="369" y="3386"/>
                      <a:pt x="1653" y="295"/>
                      <a:pt x="4219" y="295"/>
                    </a:cubicBezTo>
                    <a:close/>
                    <a:moveTo>
                      <a:pt x="4193" y="1"/>
                    </a:moveTo>
                    <a:cubicBezTo>
                      <a:pt x="3419" y="1"/>
                      <a:pt x="2630" y="289"/>
                      <a:pt x="1987" y="931"/>
                    </a:cubicBezTo>
                    <a:cubicBezTo>
                      <a:pt x="1" y="2928"/>
                      <a:pt x="1407" y="6321"/>
                      <a:pt x="4219" y="6321"/>
                    </a:cubicBezTo>
                    <a:cubicBezTo>
                      <a:pt x="5960" y="6321"/>
                      <a:pt x="7366" y="4904"/>
                      <a:pt x="7366" y="3163"/>
                    </a:cubicBezTo>
                    <a:cubicBezTo>
                      <a:pt x="7366" y="1260"/>
                      <a:pt x="5813" y="1"/>
                      <a:pt x="4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2"/>
              <p:cNvSpPr/>
              <p:nvPr/>
            </p:nvSpPr>
            <p:spPr>
              <a:xfrm>
                <a:off x="-3559050" y="-1636200"/>
                <a:ext cx="76175" cy="68900"/>
              </a:xfrm>
              <a:custGeom>
                <a:rect b="b" l="l" r="r" t="t"/>
                <a:pathLst>
                  <a:path extrusionOk="0" h="2756" w="3047">
                    <a:moveTo>
                      <a:pt x="1516" y="0"/>
                    </a:moveTo>
                    <a:cubicBezTo>
                      <a:pt x="891" y="0"/>
                      <a:pt x="331" y="427"/>
                      <a:pt x="179" y="1065"/>
                    </a:cubicBezTo>
                    <a:cubicBezTo>
                      <a:pt x="0" y="1802"/>
                      <a:pt x="469" y="2550"/>
                      <a:pt x="1206" y="2717"/>
                    </a:cubicBezTo>
                    <a:cubicBezTo>
                      <a:pt x="1315" y="2743"/>
                      <a:pt x="1424" y="2756"/>
                      <a:pt x="1531" y="2756"/>
                    </a:cubicBezTo>
                    <a:cubicBezTo>
                      <a:pt x="2157" y="2756"/>
                      <a:pt x="2716" y="2329"/>
                      <a:pt x="2868" y="1690"/>
                    </a:cubicBezTo>
                    <a:cubicBezTo>
                      <a:pt x="3047" y="954"/>
                      <a:pt x="2578" y="206"/>
                      <a:pt x="1842" y="39"/>
                    </a:cubicBezTo>
                    <a:cubicBezTo>
                      <a:pt x="1732" y="13"/>
                      <a:pt x="1623" y="0"/>
                      <a:pt x="1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32"/>
            <p:cNvGrpSpPr/>
            <p:nvPr/>
          </p:nvGrpSpPr>
          <p:grpSpPr>
            <a:xfrm>
              <a:off x="4487300" y="227688"/>
              <a:ext cx="716725" cy="901375"/>
              <a:chOff x="-3888525" y="-2483300"/>
              <a:chExt cx="716725" cy="901375"/>
            </a:xfrm>
          </p:grpSpPr>
          <p:sp>
            <p:nvSpPr>
              <p:cNvPr id="1236" name="Google Shape;1236;p32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2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32"/>
          <p:cNvGrpSpPr/>
          <p:nvPr/>
        </p:nvGrpSpPr>
        <p:grpSpPr>
          <a:xfrm>
            <a:off x="631360" y="1252842"/>
            <a:ext cx="4129289" cy="192204"/>
            <a:chOff x="4873322" y="2177404"/>
            <a:chExt cx="3011003" cy="192185"/>
          </a:xfrm>
        </p:grpSpPr>
        <p:sp>
          <p:nvSpPr>
            <p:cNvPr id="1239" name="Google Shape;1239;p32"/>
            <p:cNvSpPr/>
            <p:nvPr/>
          </p:nvSpPr>
          <p:spPr>
            <a:xfrm flipH="1" rot="-2700000">
              <a:off x="61841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0" name="Google Shape;1240;p32"/>
            <p:cNvCxnSpPr>
              <a:stCxn id="1241" idx="6"/>
              <a:endCxn id="1242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2" name="Google Shape;1242;p32"/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3" name="Google Shape;1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75" y="1564500"/>
            <a:ext cx="3986150" cy="3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/>
          <p:nvPr>
            <p:ph type="title"/>
          </p:nvPr>
        </p:nvSpPr>
        <p:spPr>
          <a:xfrm>
            <a:off x="1878600" y="190850"/>
            <a:ext cx="5262900" cy="363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</a:t>
            </a:r>
            <a:r>
              <a:rPr lang="en" sz="2800"/>
              <a:t>Étiquettes</a:t>
            </a:r>
            <a:endParaRPr sz="2800"/>
          </a:p>
        </p:txBody>
      </p:sp>
      <p:sp>
        <p:nvSpPr>
          <p:cNvPr id="1249" name="Google Shape;1249;p33"/>
          <p:cNvSpPr txBox="1"/>
          <p:nvPr>
            <p:ph idx="1" type="subTitle"/>
          </p:nvPr>
        </p:nvSpPr>
        <p:spPr>
          <a:xfrm>
            <a:off x="246450" y="795100"/>
            <a:ext cx="8527200" cy="764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Chaque exemple </a:t>
            </a:r>
            <a:r>
              <a:rPr lang="en" sz="2100"/>
              <a:t>d'entraînement</a:t>
            </a:r>
            <a:r>
              <a:rPr lang="en" sz="2100"/>
              <a:t> et de test est affecté à l'une des étiquettes suivantes :</a:t>
            </a:r>
            <a:endParaRPr sz="2100"/>
          </a:p>
        </p:txBody>
      </p:sp>
      <p:grpSp>
        <p:nvGrpSpPr>
          <p:cNvPr id="1250" name="Google Shape;1250;p33"/>
          <p:cNvGrpSpPr/>
          <p:nvPr/>
        </p:nvGrpSpPr>
        <p:grpSpPr>
          <a:xfrm>
            <a:off x="2838440" y="602892"/>
            <a:ext cx="3879637" cy="192204"/>
            <a:chOff x="4788672" y="2177404"/>
            <a:chExt cx="3612325" cy="192185"/>
          </a:xfrm>
        </p:grpSpPr>
        <p:sp>
          <p:nvSpPr>
            <p:cNvPr id="1251" name="Google Shape;1251;p33"/>
            <p:cNvSpPr/>
            <p:nvPr/>
          </p:nvSpPr>
          <p:spPr>
            <a:xfrm flipH="1" rot="-2700000">
              <a:off x="77081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33"/>
            <p:cNvCxnSpPr>
              <a:stCxn id="1253" idx="6"/>
              <a:endCxn id="1254" idx="2"/>
            </p:cNvCxnSpPr>
            <p:nvPr/>
          </p:nvCxnSpPr>
          <p:spPr>
            <a:xfrm rot="10800000">
              <a:off x="4845697" y="2272517"/>
              <a:ext cx="3498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4" name="Google Shape;1254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 flipH="1">
              <a:off x="8343997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33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256" name="Google Shape;1256;p33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33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276" name="Google Shape;1276;p33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1" name="Google Shape;1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75" y="1251775"/>
            <a:ext cx="2015125" cy="3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