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2"/>
  </p:notesMasterIdLst>
  <p:sldIdLst>
    <p:sldId id="256" r:id="rId2"/>
    <p:sldId id="257" r:id="rId3"/>
    <p:sldId id="258" r:id="rId4"/>
    <p:sldId id="280" r:id="rId5"/>
    <p:sldId id="281" r:id="rId6"/>
    <p:sldId id="282" r:id="rId7"/>
    <p:sldId id="283" r:id="rId8"/>
    <p:sldId id="259" r:id="rId9"/>
    <p:sldId id="260" r:id="rId10"/>
    <p:sldId id="272" r:id="rId11"/>
    <p:sldId id="273" r:id="rId12"/>
    <p:sldId id="274" r:id="rId13"/>
    <p:sldId id="275" r:id="rId14"/>
    <p:sldId id="276" r:id="rId15"/>
    <p:sldId id="278" r:id="rId16"/>
    <p:sldId id="279" r:id="rId17"/>
    <p:sldId id="265" r:id="rId18"/>
    <p:sldId id="267" r:id="rId19"/>
    <p:sldId id="268" r:id="rId20"/>
    <p:sldId id="269" r:id="rId21"/>
    <p:sldId id="270" r:id="rId22"/>
    <p:sldId id="271" r:id="rId23"/>
    <p:sldId id="291" r:id="rId24"/>
    <p:sldId id="292" r:id="rId25"/>
    <p:sldId id="293" r:id="rId26"/>
    <p:sldId id="294" r:id="rId27"/>
    <p:sldId id="295" r:id="rId28"/>
    <p:sldId id="284" r:id="rId29"/>
    <p:sldId id="285" r:id="rId30"/>
    <p:sldId id="286" r:id="rId31"/>
    <p:sldId id="287" r:id="rId32"/>
    <p:sldId id="288" r:id="rId33"/>
    <p:sldId id="289" r:id="rId34"/>
    <p:sldId id="290" r:id="rId35"/>
    <p:sldId id="261" r:id="rId36"/>
    <p:sldId id="262" r:id="rId37"/>
    <p:sldId id="263" r:id="rId38"/>
    <p:sldId id="264" r:id="rId39"/>
    <p:sldId id="298"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0" autoAdjust="0"/>
    <p:restoredTop sz="94660"/>
  </p:normalViewPr>
  <p:slideViewPr>
    <p:cSldViewPr snapToGrid="0">
      <p:cViewPr>
        <p:scale>
          <a:sx n="66" d="100"/>
          <a:sy n="66" d="100"/>
        </p:scale>
        <p:origin x="-846" y="-14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0FFAD9-D4DF-4423-ACAF-598CDE5B34C5}" type="datetimeFigureOut">
              <a:rPr lang="fr-FR" smtClean="0"/>
              <a:pPr/>
              <a:t>08/05/2021</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32A6DD-1B39-4E45-880D-4D1F703DD79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832A6DD-1B39-4E45-880D-4D1F703DD796}" type="slidenum">
              <a:rPr lang="fr-FR" smtClean="0"/>
              <a:pPr/>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4" name="Groupe 6">
            <a:extLst>
              <a:ext uri="{FF2B5EF4-FFF2-40B4-BE49-F238E27FC236}">
                <a16:creationId xmlns:a16="http://schemas.microsoft.com/office/drawing/2014/main" xmlns="" id="{4CA15AFD-4983-47DD-9ED0-D3B27E5A096F}"/>
              </a:ext>
            </a:extLst>
          </p:cNvPr>
          <p:cNvGrpSpPr/>
          <p:nvPr/>
        </p:nvGrpSpPr>
        <p:grpSpPr>
          <a:xfrm>
            <a:off x="-1604709" y="-3756"/>
            <a:ext cx="13796710" cy="6861756"/>
            <a:chOff x="-1604709" y="-3756"/>
            <a:chExt cx="13796710" cy="6861756"/>
          </a:xfrm>
        </p:grpSpPr>
        <p:grpSp>
          <p:nvGrpSpPr>
            <p:cNvPr id="5" name="Groupe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orme libre : Form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Triangle rect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9" name="Forme libre : Form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1" name="Forme libre : Form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orme libre : Form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sp>
        <p:nvSpPr>
          <p:cNvPr id="2" name="Titr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fr-FR" noProof="0"/>
              <a:t>TITRE</a:t>
            </a:r>
          </a:p>
        </p:txBody>
      </p:sp>
      <p:sp>
        <p:nvSpPr>
          <p:cNvPr id="3" name="Sous-titr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fr-FR" noProof="0" smtClean="0"/>
              <a:t>Cliquez pour modifier le style des sous-titres du masque</a:t>
            </a:r>
            <a:endParaRPr lang="fr-FR" noProof="0"/>
          </a:p>
        </p:txBody>
      </p:sp>
    </p:spTree>
    <p:extLst>
      <p:ext uri="{BB962C8B-B14F-4D97-AF65-F5344CB8AC3E}">
        <p14:creationId xmlns:p14="http://schemas.microsoft.com/office/powerpoint/2010/main" xmlns=""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tégorie 5">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0" name="Espace réservé d’image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1" name="Espace réservé d’image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2" name="Espace réservé d’image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3" name="Espace réservé d’image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4" name="Espace réservé d’image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6" name="Espace réservé du texte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7" name="Espace réservé du texte 22">
            <a:extLst>
              <a:ext uri="{FF2B5EF4-FFF2-40B4-BE49-F238E27FC236}">
                <a16:creationId xmlns:a16="http://schemas.microsoft.com/office/drawing/2014/main" xmlns=""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8" name="Espace réservé du texte 22">
            <a:extLst>
              <a:ext uri="{FF2B5EF4-FFF2-40B4-BE49-F238E27FC236}">
                <a16:creationId xmlns:a16="http://schemas.microsoft.com/office/drawing/2014/main" xmlns=""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9" name="Espace réservé du texte 22">
            <a:extLst>
              <a:ext uri="{FF2B5EF4-FFF2-40B4-BE49-F238E27FC236}">
                <a16:creationId xmlns:a16="http://schemas.microsoft.com/office/drawing/2014/main" xmlns=""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0" name="Espace réservé du texte 22">
            <a:extLst>
              <a:ext uri="{FF2B5EF4-FFF2-40B4-BE49-F238E27FC236}">
                <a16:creationId xmlns:a16="http://schemas.microsoft.com/office/drawing/2014/main" xmlns=""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cxnSp>
        <p:nvCxnSpPr>
          <p:cNvPr id="7" name="Connecteur droit 6">
            <a:extLst>
              <a:ext uri="{FF2B5EF4-FFF2-40B4-BE49-F238E27FC236}">
                <a16:creationId xmlns:a16="http://schemas.microsoft.com/office/drawing/2014/main" xmlns="" id="{2B4CB326-DA0E-488E-B236-7017E8438FBB}"/>
              </a:ext>
            </a:extLst>
          </p:cNvPr>
          <p:cNvCxnSpPr/>
          <p:nvPr/>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xmlns="" id="{9366B533-7212-4A36-9CE2-D6302E721F8F}"/>
              </a:ext>
            </a:extLst>
          </p:cNvPr>
          <p:cNvCxnSpPr/>
          <p:nvPr/>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xmlns="" id="{AD7474CD-E230-4E14-8274-5E20F673F401}"/>
              </a:ext>
            </a:extLst>
          </p:cNvPr>
          <p:cNvCxnSpPr/>
          <p:nvPr/>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xmlns="" id="{6BF71FCE-6F39-4D2F-82BE-7D9F1D2ED59F}"/>
              </a:ext>
            </a:extLst>
          </p:cNvPr>
          <p:cNvCxnSpPr/>
          <p:nvPr/>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xmlns="" id="{AE97AC7A-17D9-4F42-9DD0-94FE4FC6BF19}"/>
              </a:ext>
            </a:extLst>
          </p:cNvPr>
          <p:cNvCxnSpPr/>
          <p:nvPr/>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e libre : Forme 34">
            <a:extLst>
              <a:ext uri="{FF2B5EF4-FFF2-40B4-BE49-F238E27FC236}">
                <a16:creationId xmlns:a16="http://schemas.microsoft.com/office/drawing/2014/main" xmlns=""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Tree>
    <p:extLst>
      <p:ext uri="{BB962C8B-B14F-4D97-AF65-F5344CB8AC3E}">
        <p14:creationId xmlns:p14="http://schemas.microsoft.com/office/powerpoint/2010/main" xmlns=""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 + Section 3">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xmlns=""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13" name="Espace réservé d’image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
        <p:nvSpPr>
          <p:cNvPr id="36" name="Espace réservé du texte 22">
            <a:extLst>
              <a:ext uri="{FF2B5EF4-FFF2-40B4-BE49-F238E27FC236}">
                <a16:creationId xmlns:a16="http://schemas.microsoft.com/office/drawing/2014/main" xmlns=""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7" name="Espace réservé du texte 22">
            <a:extLst>
              <a:ext uri="{FF2B5EF4-FFF2-40B4-BE49-F238E27FC236}">
                <a16:creationId xmlns:a16="http://schemas.microsoft.com/office/drawing/2014/main" xmlns=""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Tree>
    <p:extLst>
      <p:ext uri="{BB962C8B-B14F-4D97-AF65-F5344CB8AC3E}">
        <p14:creationId xmlns:p14="http://schemas.microsoft.com/office/powerpoint/2010/main" xmlns=""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text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xmlns=""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13" name="Espace réservé d’image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Tree>
    <p:extLst>
      <p:ext uri="{BB962C8B-B14F-4D97-AF65-F5344CB8AC3E}">
        <p14:creationId xmlns:p14="http://schemas.microsoft.com/office/powerpoint/2010/main" xmlns=""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xmlns=""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20" name="Espace réservé d’image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
        <p:nvSpPr>
          <p:cNvPr id="21" name="Espace réservé du texte 3">
            <a:extLst>
              <a:ext uri="{FF2B5EF4-FFF2-40B4-BE49-F238E27FC236}">
                <a16:creationId xmlns:a16="http://schemas.microsoft.com/office/drawing/2014/main" xmlns=""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xmlns=""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u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xmlns=""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21" name="Espace réservé du texte 3">
            <a:extLst>
              <a:ext uri="{FF2B5EF4-FFF2-40B4-BE49-F238E27FC236}">
                <a16:creationId xmlns:a16="http://schemas.microsoft.com/office/drawing/2014/main" xmlns=""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22" name="Espace réservé du contenu 2">
            <a:extLst>
              <a:ext uri="{FF2B5EF4-FFF2-40B4-BE49-F238E27FC236}">
                <a16:creationId xmlns:a16="http://schemas.microsoft.com/office/drawing/2014/main" xmlns=""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Forme libre : Forme 9">
            <a:extLst>
              <a:ext uri="{FF2B5EF4-FFF2-40B4-BE49-F238E27FC236}">
                <a16:creationId xmlns:a16="http://schemas.microsoft.com/office/drawing/2014/main" xmlns="" id="{07077B00-C1EE-7241-B441-7814F92A7EDF}"/>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0" name="Forme libre : Forme 17">
            <a:extLst>
              <a:ext uri="{FF2B5EF4-FFF2-40B4-BE49-F238E27FC236}">
                <a16:creationId xmlns:a16="http://schemas.microsoft.com/office/drawing/2014/main" xmlns="" id="{3A1AEBC4-637E-F64C-9192-69AC4BB26D0C}"/>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 Forme 11">
            <a:extLst>
              <a:ext uri="{FF2B5EF4-FFF2-40B4-BE49-F238E27FC236}">
                <a16:creationId xmlns:a16="http://schemas.microsoft.com/office/drawing/2014/main" xmlns="" id="{669A7039-C54C-8E46-9A8B-DDB2547D989C}"/>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Forme libre : Forme 7">
            <a:extLst>
              <a:ext uri="{FF2B5EF4-FFF2-40B4-BE49-F238E27FC236}">
                <a16:creationId xmlns:a16="http://schemas.microsoft.com/office/drawing/2014/main" xmlns="" id="{4F173B32-87BB-9A40-8C91-4C1EED2B7ABF}"/>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 name="Groupe 23">
            <a:extLst>
              <a:ext uri="{FF2B5EF4-FFF2-40B4-BE49-F238E27FC236}">
                <a16:creationId xmlns:a16="http://schemas.microsoft.com/office/drawing/2014/main" xmlns="" id="{4AC87F4E-12B5-1B42-AFD2-4DB39B7645C9}"/>
              </a:ext>
            </a:extLst>
          </p:cNvPr>
          <p:cNvGrpSpPr/>
          <p:nvPr/>
        </p:nvGrpSpPr>
        <p:grpSpPr>
          <a:xfrm rot="16200000">
            <a:off x="499388" y="-322655"/>
            <a:ext cx="535531" cy="645309"/>
            <a:chOff x="10945855" y="7317026"/>
            <a:chExt cx="2483924" cy="2993104"/>
          </a:xfrm>
        </p:grpSpPr>
        <p:sp>
          <p:nvSpPr>
            <p:cNvPr id="25" name="Forme libre : Form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Forme libre : Form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0" name="Forme libre : Forme 23">
            <a:extLst>
              <a:ext uri="{FF2B5EF4-FFF2-40B4-BE49-F238E27FC236}">
                <a16:creationId xmlns:a16="http://schemas.microsoft.com/office/drawing/2014/main" xmlns="" id="{CBE3FDC9-67CB-FA42-B127-A36BFF4678BB}"/>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Espace réservé du numéro de diapositive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Tree>
    <p:extLst>
      <p:ext uri="{BB962C8B-B14F-4D97-AF65-F5344CB8AC3E}">
        <p14:creationId xmlns:p14="http://schemas.microsoft.com/office/powerpoint/2010/main" xmlns=""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erci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3" name="Groupe 5">
            <a:extLst>
              <a:ext uri="{FF2B5EF4-FFF2-40B4-BE49-F238E27FC236}">
                <a16:creationId xmlns:a16="http://schemas.microsoft.com/office/drawing/2014/main" xmlns="" id="{EA7FF9D7-8545-4547-AC77-A0421EEB9B99}"/>
              </a:ext>
            </a:extLst>
          </p:cNvPr>
          <p:cNvGrpSpPr/>
          <p:nvPr/>
        </p:nvGrpSpPr>
        <p:grpSpPr>
          <a:xfrm>
            <a:off x="0" y="0"/>
            <a:ext cx="6881966" cy="6858876"/>
            <a:chOff x="-5321" y="1096"/>
            <a:chExt cx="5924073" cy="5904197"/>
          </a:xfrm>
        </p:grpSpPr>
        <p:sp>
          <p:nvSpPr>
            <p:cNvPr id="17" name="Triangle rect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Tree>
    <p:extLst>
      <p:ext uri="{BB962C8B-B14F-4D97-AF65-F5344CB8AC3E}">
        <p14:creationId xmlns:p14="http://schemas.microsoft.com/office/powerpoint/2010/main" xmlns=""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rci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
        <p:nvSpPr>
          <p:cNvPr id="35" name="Forme libre : Forme 34">
            <a:extLst>
              <a:ext uri="{FF2B5EF4-FFF2-40B4-BE49-F238E27FC236}">
                <a16:creationId xmlns:a16="http://schemas.microsoft.com/office/drawing/2014/main" xmlns="" id="{C024DCDB-C6BF-455E-AAB8-EAF9DAB302A1}"/>
              </a:ext>
            </a:extLst>
          </p:cNvPr>
          <p:cNvSpPr/>
          <p:nvPr/>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2" name="Forme libre : Forme 31">
            <a:extLst>
              <a:ext uri="{FF2B5EF4-FFF2-40B4-BE49-F238E27FC236}">
                <a16:creationId xmlns:a16="http://schemas.microsoft.com/office/drawing/2014/main" xmlns="" id="{26AFB47A-5D51-4F9C-B01B-977CE5E3C093}"/>
              </a:ext>
            </a:extLst>
          </p:cNvPr>
          <p:cNvSpPr/>
          <p:nvPr/>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xmlns="" id="{6997A4FF-7390-4173-8ACD-6CF7145AACEC}"/>
              </a:ext>
            </a:extLst>
          </p:cNvPr>
          <p:cNvSpPr/>
          <p:nvPr/>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xmlns="" val="1218518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BE2362-D9BE-485E-8DE1-F9F0DD1212B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32503A15-21DA-4CB7-A0CE-8B921CEC8B2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2E5C220-62E3-452C-AF44-5DBADC020170}"/>
              </a:ext>
            </a:extLst>
          </p:cNvPr>
          <p:cNvSpPr>
            <a:spLocks noGrp="1"/>
          </p:cNvSpPr>
          <p:nvPr>
            <p:ph type="dt" sz="half" idx="10"/>
          </p:nvPr>
        </p:nvSpPr>
        <p:spPr>
          <a:xfrm>
            <a:off x="7678737" y="5883275"/>
            <a:ext cx="2743200" cy="365125"/>
          </a:xfrm>
          <a:prstGeom prst="rect">
            <a:avLst/>
          </a:prstGeom>
        </p:spPr>
        <p:txBody>
          <a:bodyPr/>
          <a:lstStyle/>
          <a:p>
            <a:fld id="{CEAFEE39-81C4-42F3-B21D-4E3011113DE2}" type="datetimeFigureOut">
              <a:rPr lang="fr-FR" smtClean="0"/>
              <a:pPr/>
              <a:t>08/05/2021</a:t>
            </a:fld>
            <a:endParaRPr lang="fr-FR"/>
          </a:p>
        </p:txBody>
      </p:sp>
      <p:sp>
        <p:nvSpPr>
          <p:cNvPr id="5" name="Espace réservé du pied de page 4">
            <a:extLst>
              <a:ext uri="{FF2B5EF4-FFF2-40B4-BE49-F238E27FC236}">
                <a16:creationId xmlns:a16="http://schemas.microsoft.com/office/drawing/2014/main" xmlns="" id="{BC6AFFD7-8BB8-4780-9F6D-E42F9F1C80FF}"/>
              </a:ext>
            </a:extLst>
          </p:cNvPr>
          <p:cNvSpPr>
            <a:spLocks noGrp="1"/>
          </p:cNvSpPr>
          <p:nvPr>
            <p:ph type="ftr" sz="quarter" idx="11"/>
          </p:nvPr>
        </p:nvSpPr>
        <p:spPr>
          <a:xfrm>
            <a:off x="913774" y="5883275"/>
            <a:ext cx="6672887"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xmlns="" id="{735DF9E4-32B4-4AF7-AF5A-D1747A3D9B43}"/>
              </a:ext>
            </a:extLst>
          </p:cNvPr>
          <p:cNvSpPr>
            <a:spLocks noGrp="1"/>
          </p:cNvSpPr>
          <p:nvPr>
            <p:ph type="sldNum" sz="quarter" idx="12"/>
          </p:nvPr>
        </p:nvSpPr>
        <p:spPr/>
        <p:txBody>
          <a:bodyPr/>
          <a:lstStyle/>
          <a:p>
            <a:fld id="{BDD18B60-982A-4FBD-BE37-68DF9DBE5C0F}" type="slidenum">
              <a:rPr lang="fr-FR" smtClean="0"/>
              <a:pPr/>
              <a:t>‹N°›</a:t>
            </a:fld>
            <a:endParaRPr lang="fr-FR"/>
          </a:p>
        </p:txBody>
      </p:sp>
    </p:spTree>
    <p:extLst>
      <p:ext uri="{BB962C8B-B14F-4D97-AF65-F5344CB8AC3E}">
        <p14:creationId xmlns:p14="http://schemas.microsoft.com/office/powerpoint/2010/main" xmlns="" val="181807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01FEB333-94B4-4E53-9019-D584810903BB}"/>
              </a:ext>
            </a:extLst>
          </p:cNvPr>
          <p:cNvSpPr/>
          <p:nvPr/>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Forme libre : Forme 8">
            <a:extLst>
              <a:ext uri="{FF2B5EF4-FFF2-40B4-BE49-F238E27FC236}">
                <a16:creationId xmlns:a16="http://schemas.microsoft.com/office/drawing/2014/main" xmlns="" id="{A59B9489-0CD9-4DB7-AC82-6E7867F91403}"/>
              </a:ext>
            </a:extLst>
          </p:cNvPr>
          <p:cNvSpPr/>
          <p:nvPr/>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Triangle droit 9">
            <a:extLst>
              <a:ext uri="{FF2B5EF4-FFF2-40B4-BE49-F238E27FC236}">
                <a16:creationId xmlns:a16="http://schemas.microsoft.com/office/drawing/2014/main" xmlns="" id="{A55D1C76-C591-4FA5-9780-87AB6B37C0FA}"/>
              </a:ext>
            </a:extLst>
          </p:cNvPr>
          <p:cNvSpPr/>
          <p:nvPr/>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 Forme 10">
            <a:extLst>
              <a:ext uri="{FF2B5EF4-FFF2-40B4-BE49-F238E27FC236}">
                <a16:creationId xmlns:a16="http://schemas.microsoft.com/office/drawing/2014/main" xmlns="" id="{A7DC1D12-670F-4235-8791-FA8C2B330871}"/>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 Forme 11">
            <a:extLst>
              <a:ext uri="{FF2B5EF4-FFF2-40B4-BE49-F238E27FC236}">
                <a16:creationId xmlns:a16="http://schemas.microsoft.com/office/drawing/2014/main" xmlns="" id="{859569CF-FDAC-47C4-A0F5-296F7117C398}"/>
              </a:ext>
            </a:extLst>
          </p:cNvPr>
          <p:cNvSpPr/>
          <p:nvPr/>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Forme libre : Forme 12">
            <a:extLst>
              <a:ext uri="{FF2B5EF4-FFF2-40B4-BE49-F238E27FC236}">
                <a16:creationId xmlns:a16="http://schemas.microsoft.com/office/drawing/2014/main" xmlns="" id="{D68D0C72-2B2C-4C85-A091-157853C71784}"/>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 Forme 13">
            <a:extLst>
              <a:ext uri="{FF2B5EF4-FFF2-40B4-BE49-F238E27FC236}">
                <a16:creationId xmlns:a16="http://schemas.microsoft.com/office/drawing/2014/main" xmlns="" id="{8E25334A-5FE3-4DDA-8D32-4796CCFCAA74}"/>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 Forme 14">
            <a:extLst>
              <a:ext uri="{FF2B5EF4-FFF2-40B4-BE49-F238E27FC236}">
                <a16:creationId xmlns:a16="http://schemas.microsoft.com/office/drawing/2014/main" xmlns="" id="{18818DF1-D7FD-4C0F-875D-7A07E8F75C06}"/>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2" name="Groupe 15">
            <a:extLst>
              <a:ext uri="{FF2B5EF4-FFF2-40B4-BE49-F238E27FC236}">
                <a16:creationId xmlns:a16="http://schemas.microsoft.com/office/drawing/2014/main" xmlns="" id="{8F9BB384-9E14-4CEA-82C1-21837229D3EF}"/>
              </a:ext>
            </a:extLst>
          </p:cNvPr>
          <p:cNvGrpSpPr/>
          <p:nvPr/>
        </p:nvGrpSpPr>
        <p:grpSpPr>
          <a:xfrm rot="16200000">
            <a:off x="431651" y="-917359"/>
            <a:ext cx="1532001" cy="1826463"/>
            <a:chOff x="10800164" y="7142066"/>
            <a:chExt cx="2775293" cy="3308724"/>
          </a:xfrm>
        </p:grpSpPr>
        <p:sp>
          <p:nvSpPr>
            <p:cNvPr id="17" name="Forme libre : Form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Forme libre : Form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4" name="Groupe 18">
            <a:extLst>
              <a:ext uri="{FF2B5EF4-FFF2-40B4-BE49-F238E27FC236}">
                <a16:creationId xmlns:a16="http://schemas.microsoft.com/office/drawing/2014/main" xmlns="" id="{2772239B-C46D-4458-BB4B-DDB12FAB0172}"/>
              </a:ext>
            </a:extLst>
          </p:cNvPr>
          <p:cNvGrpSpPr/>
          <p:nvPr/>
        </p:nvGrpSpPr>
        <p:grpSpPr>
          <a:xfrm rot="16200000">
            <a:off x="1992859" y="-497210"/>
            <a:ext cx="818398" cy="986162"/>
            <a:chOff x="10945855" y="7317026"/>
            <a:chExt cx="2483924" cy="2993104"/>
          </a:xfrm>
        </p:grpSpPr>
        <p:sp>
          <p:nvSpPr>
            <p:cNvPr id="20" name="Forme libre : Form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Forme libre : Form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 name="Espace réservé du texte 2">
            <a:extLst>
              <a:ext uri="{FF2B5EF4-FFF2-40B4-BE49-F238E27FC236}">
                <a16:creationId xmlns:a16="http://schemas.microsoft.com/office/drawing/2014/main" xmlns=""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22" name="Espace réservé du numéro de diapositive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23" name="Titr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Tree>
    <p:extLst>
      <p:ext uri="{BB962C8B-B14F-4D97-AF65-F5344CB8AC3E}">
        <p14:creationId xmlns:p14="http://schemas.microsoft.com/office/powerpoint/2010/main" xmlns=""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AL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xmlns=""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xmlns=""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xmlns=""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4" name="Groupe 25">
            <a:extLst>
              <a:ext uri="{FF2B5EF4-FFF2-40B4-BE49-F238E27FC236}">
                <a16:creationId xmlns:a16="http://schemas.microsoft.com/office/drawing/2014/main" xmlns="" id="{E9318B2B-E019-4078-9EF0-C9D6281AE31B}"/>
              </a:ext>
            </a:extLst>
          </p:cNvPr>
          <p:cNvGrpSpPr/>
          <p:nvPr/>
        </p:nvGrpSpPr>
        <p:grpSpPr>
          <a:xfrm>
            <a:off x="9776075" y="2057401"/>
            <a:ext cx="4413559" cy="3934444"/>
            <a:chOff x="9222437" y="1088097"/>
            <a:chExt cx="5433318" cy="4843502"/>
          </a:xfrm>
        </p:grpSpPr>
        <p:sp>
          <p:nvSpPr>
            <p:cNvPr id="27" name="Forme libre : Form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 Form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9" name="Forme libre : Forme 28">
            <a:extLst>
              <a:ext uri="{FF2B5EF4-FFF2-40B4-BE49-F238E27FC236}">
                <a16:creationId xmlns:a16="http://schemas.microsoft.com/office/drawing/2014/main" xmlns="" id="{EE8F5B31-1523-46AE-9455-C33DFC1BDDE0}"/>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xmlns="" id="{5D17048F-C2E1-4775-BC32-50BD6219F89D}"/>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5" name="Groupe 30">
            <a:extLst>
              <a:ext uri="{FF2B5EF4-FFF2-40B4-BE49-F238E27FC236}">
                <a16:creationId xmlns:a16="http://schemas.microsoft.com/office/drawing/2014/main" xmlns="" id="{EAB002AA-4848-49C8-A834-036F860C79A3}"/>
              </a:ext>
            </a:extLst>
          </p:cNvPr>
          <p:cNvGrpSpPr/>
          <p:nvPr/>
        </p:nvGrpSpPr>
        <p:grpSpPr>
          <a:xfrm rot="16200000" flipH="1">
            <a:off x="9913705" y="6257994"/>
            <a:ext cx="1052473" cy="1209445"/>
            <a:chOff x="10800165" y="7142066"/>
            <a:chExt cx="2775293" cy="3189215"/>
          </a:xfrm>
        </p:grpSpPr>
        <p:sp>
          <p:nvSpPr>
            <p:cNvPr id="32" name="Forme libre : Form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Forme libre : Form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
        <p:nvSpPr>
          <p:cNvPr id="3" name="Espace réservé du texte 2">
            <a:extLst>
              <a:ext uri="{FF2B5EF4-FFF2-40B4-BE49-F238E27FC236}">
                <a16:creationId xmlns:a16="http://schemas.microsoft.com/office/drawing/2014/main" xmlns=""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35" name="Espace réservé du numéro de diapositive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Tree>
    <p:extLst>
      <p:ext uri="{BB962C8B-B14F-4D97-AF65-F5344CB8AC3E}">
        <p14:creationId xmlns:p14="http://schemas.microsoft.com/office/powerpoint/2010/main" xmlns=""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e de cita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xmlns=""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xmlns=""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xmlns=""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Ovale 3">
            <a:extLst>
              <a:ext uri="{FF2B5EF4-FFF2-40B4-BE49-F238E27FC236}">
                <a16:creationId xmlns:a16="http://schemas.microsoft.com/office/drawing/2014/main" xmlns="" id="{ECB4C115-EFF9-405C-98BE-F4077B9730D0}"/>
              </a:ext>
            </a:extLst>
          </p:cNvPr>
          <p:cNvSpPr/>
          <p:nvPr/>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itre 1">
            <a:extLst>
              <a:ext uri="{FF2B5EF4-FFF2-40B4-BE49-F238E27FC236}">
                <a16:creationId xmlns:a16="http://schemas.microsoft.com/office/drawing/2014/main" xmlns="" id="{C9A300DD-BB54-44ED-A7E4-01CD41EC930F}"/>
              </a:ext>
            </a:extLst>
          </p:cNvPr>
          <p:cNvSpPr txBox="1">
            <a:spLocks/>
          </p:cNvSpPr>
          <p:nvPr/>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fr-FR" sz="18400" noProof="0">
                <a:solidFill>
                  <a:schemeClr val="accent1">
                    <a:lumMod val="60000"/>
                    <a:lumOff val="40000"/>
                  </a:schemeClr>
                </a:solidFill>
                <a:latin typeface="+mj-lt"/>
              </a:rPr>
              <a:t>“</a:t>
            </a:r>
          </a:p>
        </p:txBody>
      </p:sp>
      <p:sp>
        <p:nvSpPr>
          <p:cNvPr id="2" name="Titr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fr-FR" noProof="0"/>
              <a:t>Guillemet</a:t>
            </a:r>
          </a:p>
        </p:txBody>
      </p:sp>
      <p:sp>
        <p:nvSpPr>
          <p:cNvPr id="19" name="Espace réservé du numéro de diapositive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Tree>
    <p:extLst>
      <p:ext uri="{BB962C8B-B14F-4D97-AF65-F5344CB8AC3E}">
        <p14:creationId xmlns:p14="http://schemas.microsoft.com/office/powerpoint/2010/main" xmlns=""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Zone+Titr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grpSp>
        <p:nvGrpSpPr>
          <p:cNvPr id="3"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3" name="Espace réservé du texte 22">
            <a:extLst>
              <a:ext uri="{FF2B5EF4-FFF2-40B4-BE49-F238E27FC236}">
                <a16:creationId xmlns:a16="http://schemas.microsoft.com/office/drawing/2014/main" xmlns=""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xmlns=""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uniquem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xmlns=""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Tree>
    <p:extLst>
      <p:ext uri="{BB962C8B-B14F-4D97-AF65-F5344CB8AC3E}">
        <p14:creationId xmlns:p14="http://schemas.microsoft.com/office/powerpoint/2010/main" xmlns=""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et contenu">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xmlns=""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20" name="Espace réservé du contenu 2">
            <a:extLst>
              <a:ext uri="{FF2B5EF4-FFF2-40B4-BE49-F238E27FC236}">
                <a16:creationId xmlns:a16="http://schemas.microsoft.com/office/drawing/2014/main" xmlns=""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xmlns=""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25" name="Espace réservé du texte 2">
            <a:extLst>
              <a:ext uri="{FF2B5EF4-FFF2-40B4-BE49-F238E27FC236}">
                <a16:creationId xmlns:a16="http://schemas.microsoft.com/office/drawing/2014/main" xmlns=""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u texte 4">
            <a:extLst>
              <a:ext uri="{FF2B5EF4-FFF2-40B4-BE49-F238E27FC236}">
                <a16:creationId xmlns:a16="http://schemas.microsoft.com/office/drawing/2014/main" xmlns=""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7" name="Espace réservé du contenu 3">
            <a:extLst>
              <a:ext uri="{FF2B5EF4-FFF2-40B4-BE49-F238E27FC236}">
                <a16:creationId xmlns:a16="http://schemas.microsoft.com/office/drawing/2014/main" xmlns=""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8" name="Espace réservé du contenu 5">
            <a:extLst>
              <a:ext uri="{FF2B5EF4-FFF2-40B4-BE49-F238E27FC236}">
                <a16:creationId xmlns:a16="http://schemas.microsoft.com/office/drawing/2014/main" xmlns=""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ux contenu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xmlns=""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xmlns=""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xmlns=""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xmlns=""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Cliquez pour modifier le style du titre</a:t>
            </a:r>
            <a:endParaRPr lang="fr-FR" noProof="0"/>
          </a:p>
        </p:txBody>
      </p:sp>
      <p:grpSp>
        <p:nvGrpSpPr>
          <p:cNvPr id="4" name="Groupe 14">
            <a:extLst>
              <a:ext uri="{FF2B5EF4-FFF2-40B4-BE49-F238E27FC236}">
                <a16:creationId xmlns:a16="http://schemas.microsoft.com/office/drawing/2014/main" xmlns="" id="{7732E1E7-45E3-4264-8F26-66758696DD1E}"/>
              </a:ext>
            </a:extLst>
          </p:cNvPr>
          <p:cNvGrpSpPr/>
          <p:nvPr/>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xmlns="" id="{D9EBF8BB-A805-4DDB-B459-082F99815B95}"/>
              </a:ext>
            </a:extLst>
          </p:cNvPr>
          <p:cNvGrpSpPr/>
          <p:nvPr/>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xmlns=""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fld id="{BDD18B60-982A-4FBD-BE37-68DF9DBE5C0F}" type="slidenum">
              <a:rPr lang="fr-FR" smtClean="0"/>
              <a:pPr/>
              <a:t>‹N°›</a:t>
            </a:fld>
            <a:endParaRPr lang="fr-FR"/>
          </a:p>
        </p:txBody>
      </p:sp>
      <p:sp>
        <p:nvSpPr>
          <p:cNvPr id="20" name="Espace réservé du contenu 2">
            <a:extLst>
              <a:ext uri="{FF2B5EF4-FFF2-40B4-BE49-F238E27FC236}">
                <a16:creationId xmlns:a16="http://schemas.microsoft.com/office/drawing/2014/main" xmlns=""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contenu 3">
            <a:extLst>
              <a:ext uri="{FF2B5EF4-FFF2-40B4-BE49-F238E27FC236}">
                <a16:creationId xmlns:a16="http://schemas.microsoft.com/office/drawing/2014/main" xmlns=""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18B60-982A-4FBD-BE37-68DF9DBE5C0F}" type="slidenum">
              <a:rPr lang="fr-FR" smtClean="0"/>
              <a:pPr/>
              <a:t>‹N°›</a:t>
            </a:fld>
            <a:endParaRPr lang="fr-FR"/>
          </a:p>
        </p:txBody>
      </p:sp>
      <p:sp>
        <p:nvSpPr>
          <p:cNvPr id="5" name="Rectangle 4">
            <a:extLst>
              <a:ext uri="{FF2B5EF4-FFF2-40B4-BE49-F238E27FC236}">
                <a16:creationId xmlns:a16="http://schemas.microsoft.com/office/drawing/2014/main" xmlns=""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9">
            <a:extLst>
              <a:ext uri="{FF2B5EF4-FFF2-40B4-BE49-F238E27FC236}">
                <a16:creationId xmlns:a16="http://schemas.microsoft.com/office/drawing/2014/main" xmlns=""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17">
            <a:extLst>
              <a:ext uri="{FF2B5EF4-FFF2-40B4-BE49-F238E27FC236}">
                <a16:creationId xmlns:a16="http://schemas.microsoft.com/office/drawing/2014/main" xmlns=""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 Forme 11">
            <a:extLst>
              <a:ext uri="{FF2B5EF4-FFF2-40B4-BE49-F238E27FC236}">
                <a16:creationId xmlns:a16="http://schemas.microsoft.com/office/drawing/2014/main" xmlns=""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7">
            <a:extLst>
              <a:ext uri="{FF2B5EF4-FFF2-40B4-BE49-F238E27FC236}">
                <a16:creationId xmlns:a16="http://schemas.microsoft.com/office/drawing/2014/main" xmlns=""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xmlns=""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fr-FR" noProof="0">
                <a:latin typeface="+mj-lt"/>
              </a:rPr>
              <a:t>Modifiez le style du titre</a:t>
            </a:r>
          </a:p>
        </p:txBody>
      </p:sp>
      <p:grpSp>
        <p:nvGrpSpPr>
          <p:cNvPr id="4" name="Groupe 11">
            <a:extLst>
              <a:ext uri="{FF2B5EF4-FFF2-40B4-BE49-F238E27FC236}">
                <a16:creationId xmlns:a16="http://schemas.microsoft.com/office/drawing/2014/main" xmlns="" id="{7068FCE4-1B47-3C4B-B091-013120A97D09}"/>
              </a:ext>
            </a:extLst>
          </p:cNvPr>
          <p:cNvGrpSpPr/>
          <p:nvPr/>
        </p:nvGrpSpPr>
        <p:grpSpPr>
          <a:xfrm rot="16200000">
            <a:off x="499388" y="-322655"/>
            <a:ext cx="535531" cy="645309"/>
            <a:chOff x="10945855" y="7317026"/>
            <a:chExt cx="2483924" cy="2993104"/>
          </a:xfrm>
        </p:grpSpPr>
        <p:sp>
          <p:nvSpPr>
            <p:cNvPr id="13" name="Forme libre : Form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2" name="Groupe 14">
            <a:extLst>
              <a:ext uri="{FF2B5EF4-FFF2-40B4-BE49-F238E27FC236}">
                <a16:creationId xmlns:a16="http://schemas.microsoft.com/office/drawing/2014/main" xmlns="" id="{BE1E08A0-195D-694F-947B-986A76FBB93E}"/>
              </a:ext>
            </a:extLst>
          </p:cNvPr>
          <p:cNvGrpSpPr/>
          <p:nvPr/>
        </p:nvGrpSpPr>
        <p:grpSpPr>
          <a:xfrm>
            <a:off x="-1" y="1357409"/>
            <a:ext cx="12192001" cy="4846320"/>
            <a:chOff x="-1" y="1357409"/>
            <a:chExt cx="12192001" cy="4917518"/>
          </a:xfrm>
        </p:grpSpPr>
        <p:sp>
          <p:nvSpPr>
            <p:cNvPr id="16" name="Rectangle : Coin rogné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7" name="Rectangle : Coin rogné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8" name="Forme libre : Forme 23">
            <a:extLst>
              <a:ext uri="{FF2B5EF4-FFF2-40B4-BE49-F238E27FC236}">
                <a16:creationId xmlns:a16="http://schemas.microsoft.com/office/drawing/2014/main" xmlns=""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u numéro de diapositive 4">
            <a:extLst>
              <a:ext uri="{FF2B5EF4-FFF2-40B4-BE49-F238E27FC236}">
                <a16:creationId xmlns:a16="http://schemas.microsoft.com/office/drawing/2014/main" xmlns="" id="{7D9BF857-7910-734D-A217-5E3344220AA2}"/>
              </a:ext>
            </a:extLst>
          </p:cNvPr>
          <p:cNvSpPr txBox="1">
            <a:spLocks/>
          </p:cNvSpPr>
          <p:nvPr/>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fr-FR" noProof="0" smtClean="0"/>
              <a:pPr rtl="0"/>
              <a:t>‹N°›</a:t>
            </a:fld>
            <a:endParaRPr lang="fr-FR" noProof="0"/>
          </a:p>
        </p:txBody>
      </p:sp>
    </p:spTree>
    <p:extLst>
      <p:ext uri="{BB962C8B-B14F-4D97-AF65-F5344CB8AC3E}">
        <p14:creationId xmlns:p14="http://schemas.microsoft.com/office/powerpoint/2010/main" xmlns="" val="66609333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 id="214748388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80187D3F-0024-4786-A14E-96D3E3879504}"/>
              </a:ext>
            </a:extLst>
          </p:cNvPr>
          <p:cNvSpPr txBox="1"/>
          <p:nvPr/>
        </p:nvSpPr>
        <p:spPr>
          <a:xfrm>
            <a:off x="2308381" y="174406"/>
            <a:ext cx="7272997" cy="553998"/>
          </a:xfrm>
          <a:prstGeom prst="rect">
            <a:avLst/>
          </a:prstGeom>
          <a:noFill/>
        </p:spPr>
        <p:txBody>
          <a:bodyPr wrap="square" rtlCol="0">
            <a:spAutoFit/>
          </a:bodyPr>
          <a:lstStyle/>
          <a:p>
            <a:pPr algn="ctr"/>
            <a:r>
              <a:rPr lang="fr-FR" sz="3000" b="1" dirty="0">
                <a:solidFill>
                  <a:schemeClr val="bg1"/>
                </a:solidFill>
              </a:rPr>
              <a:t>École Polytechnique de Tunisie </a:t>
            </a:r>
          </a:p>
        </p:txBody>
      </p:sp>
      <p:sp>
        <p:nvSpPr>
          <p:cNvPr id="3" name="ZoneTexte 2">
            <a:extLst>
              <a:ext uri="{FF2B5EF4-FFF2-40B4-BE49-F238E27FC236}">
                <a16:creationId xmlns:a16="http://schemas.microsoft.com/office/drawing/2014/main" xmlns="" id="{F6D58DD0-F600-4415-970A-B5C6B61B23B2}"/>
              </a:ext>
            </a:extLst>
          </p:cNvPr>
          <p:cNvSpPr txBox="1"/>
          <p:nvPr/>
        </p:nvSpPr>
        <p:spPr>
          <a:xfrm>
            <a:off x="5025013" y="932890"/>
            <a:ext cx="2792363" cy="630942"/>
          </a:xfrm>
          <a:prstGeom prst="rect">
            <a:avLst/>
          </a:prstGeom>
          <a:noFill/>
        </p:spPr>
        <p:txBody>
          <a:bodyPr wrap="square" rtlCol="0">
            <a:spAutoFit/>
          </a:bodyPr>
          <a:lstStyle/>
          <a:p>
            <a:pPr algn="ctr"/>
            <a:r>
              <a:rPr lang="fr-FR" sz="3500" b="1" dirty="0">
                <a:solidFill>
                  <a:schemeClr val="bg1"/>
                </a:solidFill>
              </a:rPr>
              <a:t>Projet POO </a:t>
            </a:r>
          </a:p>
        </p:txBody>
      </p:sp>
      <p:sp>
        <p:nvSpPr>
          <p:cNvPr id="4" name="ZoneTexte 3">
            <a:extLst>
              <a:ext uri="{FF2B5EF4-FFF2-40B4-BE49-F238E27FC236}">
                <a16:creationId xmlns:a16="http://schemas.microsoft.com/office/drawing/2014/main" xmlns="" id="{2234FCE2-F078-4539-88C1-1B8E75EA3C14}"/>
              </a:ext>
            </a:extLst>
          </p:cNvPr>
          <p:cNvSpPr txBox="1"/>
          <p:nvPr/>
        </p:nvSpPr>
        <p:spPr>
          <a:xfrm>
            <a:off x="1534163" y="2107274"/>
            <a:ext cx="9580098" cy="1384995"/>
          </a:xfrm>
          <a:prstGeom prst="rect">
            <a:avLst/>
          </a:prstGeom>
          <a:noFill/>
        </p:spPr>
        <p:txBody>
          <a:bodyPr wrap="square" rtlCol="0">
            <a:spAutoFit/>
          </a:bodyPr>
          <a:lstStyle/>
          <a:p>
            <a:pPr algn="ctr"/>
            <a:r>
              <a:rPr lang="fr-FR" sz="4200" b="1" dirty="0">
                <a:solidFill>
                  <a:schemeClr val="accent5">
                    <a:lumMod val="20000"/>
                    <a:lumOff val="80000"/>
                  </a:schemeClr>
                </a:solidFill>
              </a:rPr>
              <a:t>Gestion de stock d’une association bienfaisances </a:t>
            </a:r>
          </a:p>
        </p:txBody>
      </p:sp>
      <p:sp>
        <p:nvSpPr>
          <p:cNvPr id="9" name="ZoneTexte 8">
            <a:extLst>
              <a:ext uri="{FF2B5EF4-FFF2-40B4-BE49-F238E27FC236}">
                <a16:creationId xmlns:a16="http://schemas.microsoft.com/office/drawing/2014/main" xmlns="" id="{0FAA2DEC-144E-4352-8A8F-D60AB2AA053A}"/>
              </a:ext>
            </a:extLst>
          </p:cNvPr>
          <p:cNvSpPr txBox="1"/>
          <p:nvPr/>
        </p:nvSpPr>
        <p:spPr>
          <a:xfrm flipH="1">
            <a:off x="721927" y="4101865"/>
            <a:ext cx="2897945" cy="584775"/>
          </a:xfrm>
          <a:prstGeom prst="rect">
            <a:avLst/>
          </a:prstGeom>
          <a:noFill/>
        </p:spPr>
        <p:txBody>
          <a:bodyPr wrap="square" rtlCol="0">
            <a:spAutoFit/>
          </a:bodyPr>
          <a:lstStyle/>
          <a:p>
            <a:r>
              <a:rPr lang="fr-FR" sz="3200" b="1" dirty="0">
                <a:solidFill>
                  <a:schemeClr val="bg1"/>
                </a:solidFill>
              </a:rPr>
              <a:t>Réalisé par :</a:t>
            </a:r>
          </a:p>
        </p:txBody>
      </p:sp>
      <p:sp>
        <p:nvSpPr>
          <p:cNvPr id="10" name="ZoneTexte 9">
            <a:extLst>
              <a:ext uri="{FF2B5EF4-FFF2-40B4-BE49-F238E27FC236}">
                <a16:creationId xmlns:a16="http://schemas.microsoft.com/office/drawing/2014/main" xmlns="" id="{DCFA2C53-DEDE-4E70-9C96-5BD5D3B73B5E}"/>
              </a:ext>
            </a:extLst>
          </p:cNvPr>
          <p:cNvSpPr txBox="1"/>
          <p:nvPr/>
        </p:nvSpPr>
        <p:spPr>
          <a:xfrm>
            <a:off x="3984139" y="4428588"/>
            <a:ext cx="4181730" cy="1477328"/>
          </a:xfrm>
          <a:prstGeom prst="rect">
            <a:avLst/>
          </a:prstGeom>
          <a:noFill/>
        </p:spPr>
        <p:txBody>
          <a:bodyPr wrap="square" rtlCol="0">
            <a:spAutoFit/>
          </a:bodyPr>
          <a:lstStyle/>
          <a:p>
            <a:r>
              <a:rPr lang="fr-FR" sz="2400" b="1" dirty="0" smtClean="0">
                <a:solidFill>
                  <a:schemeClr val="bg1"/>
                </a:solidFill>
              </a:rPr>
              <a:t>SAIDI Mohamed</a:t>
            </a:r>
          </a:p>
          <a:p>
            <a:r>
              <a:rPr lang="fr-FR" sz="2400" b="1" dirty="0" smtClean="0">
                <a:solidFill>
                  <a:schemeClr val="bg1"/>
                </a:solidFill>
              </a:rPr>
              <a:t>JADLI Yassine</a:t>
            </a:r>
          </a:p>
          <a:p>
            <a:r>
              <a:rPr lang="fr-FR" sz="2400" b="1" dirty="0" smtClean="0">
                <a:solidFill>
                  <a:schemeClr val="bg1"/>
                </a:solidFill>
              </a:rPr>
              <a:t>DARDOURI Khaireddine</a:t>
            </a:r>
            <a:endParaRPr lang="fr-FR" sz="2400" b="1" dirty="0">
              <a:solidFill>
                <a:schemeClr val="bg1"/>
              </a:solidFill>
            </a:endParaRPr>
          </a:p>
          <a:p>
            <a:endParaRPr lang="fr-FR" dirty="0"/>
          </a:p>
        </p:txBody>
      </p:sp>
      <p:sp>
        <p:nvSpPr>
          <p:cNvPr id="11" name="ZoneTexte 10">
            <a:extLst>
              <a:ext uri="{FF2B5EF4-FFF2-40B4-BE49-F238E27FC236}">
                <a16:creationId xmlns:a16="http://schemas.microsoft.com/office/drawing/2014/main" xmlns="" id="{2BA36129-79B4-441F-8EF2-F66C6C822314}"/>
              </a:ext>
            </a:extLst>
          </p:cNvPr>
          <p:cNvSpPr txBox="1"/>
          <p:nvPr/>
        </p:nvSpPr>
        <p:spPr>
          <a:xfrm>
            <a:off x="5036459" y="6206525"/>
            <a:ext cx="1915886" cy="430887"/>
          </a:xfrm>
          <a:prstGeom prst="rect">
            <a:avLst/>
          </a:prstGeom>
          <a:noFill/>
        </p:spPr>
        <p:txBody>
          <a:bodyPr wrap="square" rtlCol="0">
            <a:spAutoFit/>
          </a:bodyPr>
          <a:lstStyle/>
          <a:p>
            <a:r>
              <a:rPr lang="fr-FR" sz="2200" b="1" dirty="0" smtClean="0">
                <a:solidFill>
                  <a:schemeClr val="bg1"/>
                </a:solidFill>
              </a:rPr>
              <a:t>2020-2021</a:t>
            </a:r>
            <a:endParaRPr lang="fr-FR" sz="2200" b="1" dirty="0">
              <a:solidFill>
                <a:schemeClr val="bg1"/>
              </a:solidFill>
            </a:endParaRPr>
          </a:p>
        </p:txBody>
      </p:sp>
      <p:pic>
        <p:nvPicPr>
          <p:cNvPr id="12" name="Image 11" descr="DEVOPS_JDK_00.jpg"/>
          <p:cNvPicPr>
            <a:picLocks noChangeAspect="1"/>
          </p:cNvPicPr>
          <p:nvPr/>
        </p:nvPicPr>
        <p:blipFill>
          <a:blip r:embed="rId2" cstate="print"/>
          <a:stretch>
            <a:fillRect/>
          </a:stretch>
        </p:blipFill>
        <p:spPr>
          <a:xfrm>
            <a:off x="348673" y="449944"/>
            <a:ext cx="1909618" cy="1280720"/>
          </a:xfrm>
          <a:prstGeom prst="rect">
            <a:avLst/>
          </a:prstGeom>
        </p:spPr>
      </p:pic>
      <p:pic>
        <p:nvPicPr>
          <p:cNvPr id="13" name="Image 12" descr="EPT_logo.gif"/>
          <p:cNvPicPr>
            <a:picLocks noChangeAspect="1"/>
          </p:cNvPicPr>
          <p:nvPr/>
        </p:nvPicPr>
        <p:blipFill>
          <a:blip r:embed="rId3"/>
          <a:stretch>
            <a:fillRect/>
          </a:stretch>
        </p:blipFill>
        <p:spPr>
          <a:xfrm>
            <a:off x="10135034" y="360217"/>
            <a:ext cx="1641517" cy="1557337"/>
          </a:xfrm>
          <a:prstGeom prst="rect">
            <a:avLst/>
          </a:prstGeom>
        </p:spPr>
      </p:pic>
    </p:spTree>
    <p:extLst>
      <p:ext uri="{BB962C8B-B14F-4D97-AF65-F5344CB8AC3E}">
        <p14:creationId xmlns:p14="http://schemas.microsoft.com/office/powerpoint/2010/main" xmlns="" val="42622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47B4CFA-510C-4A95-A9DA-D408187B17C5}"/>
              </a:ext>
            </a:extLst>
          </p:cNvPr>
          <p:cNvSpPr/>
          <p:nvPr/>
        </p:nvSpPr>
        <p:spPr>
          <a:xfrm>
            <a:off x="656492" y="485928"/>
            <a:ext cx="10963422" cy="941796"/>
          </a:xfrm>
          <a:prstGeom prst="rect">
            <a:avLst/>
          </a:prstGeom>
        </p:spPr>
        <p:txBody>
          <a:bodyPr wrap="square">
            <a:spAutoFit/>
          </a:bodyPr>
          <a:lstStyle/>
          <a:p>
            <a:pPr>
              <a:lnSpc>
                <a:spcPct val="115000"/>
              </a:lnSpc>
              <a:spcAft>
                <a:spcPts val="1000"/>
              </a:spcAft>
            </a:pP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Si le nom d’utilisateur et le mot de passe sont correctes ainsi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l’individu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 connecte et le menu principal s’affiche : </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xmlns="" id="{A0001C1A-21BA-4C2A-91FC-3B62DE0FA498}"/>
              </a:ext>
            </a:extLst>
          </p:cNvPr>
          <p:cNvSpPr/>
          <p:nvPr/>
        </p:nvSpPr>
        <p:spPr>
          <a:xfrm>
            <a:off x="3935733" y="6121110"/>
            <a:ext cx="4217052" cy="410882"/>
          </a:xfrm>
          <a:prstGeom prst="rect">
            <a:avLst/>
          </a:prstGeom>
        </p:spPr>
        <p:txBody>
          <a:bodyPr wrap="none">
            <a:spAutoFit/>
          </a:bodyPr>
          <a:lstStyle/>
          <a:p>
            <a:pPr algn="ctr">
              <a:lnSpc>
                <a:spcPct val="115000"/>
              </a:lnSpc>
              <a:spcAft>
                <a:spcPts val="1000"/>
              </a:spcAft>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Interface Accueil de l’association ‘</a:t>
            </a:r>
            <a:r>
              <a:rPr lang="fr-FR"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fr-FR" b="1" dirty="0" err="1" smtClean="0">
                <a:solidFill>
                  <a:schemeClr val="bg1"/>
                </a:solidFill>
                <a:latin typeface="Calibri" panose="020F0502020204030204" pitchFamily="34" charset="0"/>
                <a:ea typeface="Calibri" panose="020F0502020204030204" pitchFamily="34" charset="0"/>
                <a:cs typeface="Calibri" panose="020F0502020204030204" pitchFamily="34" charset="0"/>
              </a:rPr>
              <a:t>Gtsock</a:t>
            </a:r>
            <a:r>
              <a:rPr lang="fr-FR"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login.PNG"/>
          <p:cNvPicPr>
            <a:picLocks noChangeAspect="1"/>
          </p:cNvPicPr>
          <p:nvPr/>
        </p:nvPicPr>
        <p:blipFill>
          <a:blip r:embed="rId2"/>
          <a:stretch>
            <a:fillRect/>
          </a:stretch>
        </p:blipFill>
        <p:spPr>
          <a:xfrm>
            <a:off x="1860069" y="1691300"/>
            <a:ext cx="8140274" cy="4325490"/>
          </a:xfrm>
          <a:prstGeom prst="rect">
            <a:avLst/>
          </a:prstGeom>
        </p:spPr>
      </p:pic>
    </p:spTree>
    <p:extLst>
      <p:ext uri="{BB962C8B-B14F-4D97-AF65-F5344CB8AC3E}">
        <p14:creationId xmlns:p14="http://schemas.microsoft.com/office/powerpoint/2010/main" xmlns="" val="77618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BF8683-5C7C-4D82-AE82-F809EE004A0A}"/>
              </a:ext>
            </a:extLst>
          </p:cNvPr>
          <p:cNvSpPr/>
          <p:nvPr/>
        </p:nvSpPr>
        <p:spPr>
          <a:xfrm>
            <a:off x="354813" y="391984"/>
            <a:ext cx="11604523" cy="517065"/>
          </a:xfrm>
          <a:prstGeom prst="rect">
            <a:avLst/>
          </a:prstGeom>
        </p:spPr>
        <p:txBody>
          <a:bodyPr wrap="none">
            <a:spAutoFit/>
          </a:bodyPr>
          <a:lstStyle/>
          <a:p>
            <a:pPr>
              <a:lnSpc>
                <a:spcPct val="115000"/>
              </a:lnSpc>
              <a:spcAft>
                <a:spcPts val="1000"/>
              </a:spcAft>
            </a:pP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On a apparition de 3 menus principaux dans l’interface accueil de l’association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fr-FR" sz="2400" b="1" dirty="0" err="1" smtClean="0">
                <a:solidFill>
                  <a:schemeClr val="bg1"/>
                </a:solidFill>
                <a:latin typeface="Calibri" panose="020F0502020204030204" pitchFamily="34" charset="0"/>
                <a:ea typeface="Calibri" panose="020F0502020204030204" pitchFamily="34" charset="0"/>
                <a:cs typeface="Calibri" panose="020F0502020204030204" pitchFamily="34" charset="0"/>
              </a:rPr>
              <a:t>Gstock</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 : </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F8A0C5F0-4F12-427D-B33E-45FACAC33BF3}"/>
              </a:ext>
            </a:extLst>
          </p:cNvPr>
          <p:cNvSpPr/>
          <p:nvPr/>
        </p:nvSpPr>
        <p:spPr>
          <a:xfrm>
            <a:off x="354813" y="1034569"/>
            <a:ext cx="10385313" cy="1176219"/>
          </a:xfrm>
          <a:prstGeom prst="rect">
            <a:avLst/>
          </a:prstGeom>
        </p:spPr>
        <p:txBody>
          <a:bodyPr wrap="square">
            <a:spAutoFit/>
          </a:bodyPr>
          <a:lstStyle/>
          <a:p>
            <a:pPr>
              <a:lnSpc>
                <a:spcPct val="115000"/>
              </a:lnSpc>
              <a:spcAft>
                <a:spcPts val="1000"/>
              </a:spcAft>
            </a:pPr>
            <a:r>
              <a:rPr lang="fr-FR" sz="3000" b="1" dirty="0" smtClean="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Stock</a:t>
            </a:r>
            <a:r>
              <a:rPr lang="fr-FR" sz="3000" b="1"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r>
              <a:rPr lang="fr-FR" sz="3000" b="1" i="1"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p>
          <a:p>
            <a:pPr>
              <a:lnSpc>
                <a:spcPct val="115000"/>
              </a:lnSpc>
              <a:spcAft>
                <a:spcPts val="1000"/>
              </a:spcAft>
            </a:pP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Permet d’afficher le stock disponible dans l’association : </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xmlns="" id="{B89776B0-757B-4F2D-B628-3C7BA599E3F1}"/>
              </a:ext>
            </a:extLst>
          </p:cNvPr>
          <p:cNvSpPr/>
          <p:nvPr/>
        </p:nvSpPr>
        <p:spPr>
          <a:xfrm>
            <a:off x="4259349" y="6311590"/>
            <a:ext cx="3119828" cy="369332"/>
          </a:xfrm>
          <a:prstGeom prst="rect">
            <a:avLst/>
          </a:prstGeom>
        </p:spPr>
        <p:txBody>
          <a:bodyPr wrap="none">
            <a:spAutoFit/>
          </a:bodyPr>
          <a:lstStyle/>
          <a:p>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Interface Stock de l’association</a:t>
            </a:r>
            <a:endParaRPr lang="fr-FR" dirty="0">
              <a:solidFill>
                <a:schemeClr val="bg1"/>
              </a:solidFill>
              <a:latin typeface="Calibri" panose="020F0502020204030204" pitchFamily="34" charset="0"/>
              <a:cs typeface="Calibri" panose="020F0502020204030204" pitchFamily="34" charset="0"/>
            </a:endParaRPr>
          </a:p>
        </p:txBody>
      </p:sp>
      <p:pic>
        <p:nvPicPr>
          <p:cNvPr id="7" name="Image 6" descr="stock_gstock.PNG"/>
          <p:cNvPicPr>
            <a:picLocks noChangeAspect="1"/>
          </p:cNvPicPr>
          <p:nvPr/>
        </p:nvPicPr>
        <p:blipFill>
          <a:blip r:embed="rId2"/>
          <a:stretch>
            <a:fillRect/>
          </a:stretch>
        </p:blipFill>
        <p:spPr>
          <a:xfrm>
            <a:off x="1770743" y="2264228"/>
            <a:ext cx="8040914" cy="3970275"/>
          </a:xfrm>
          <a:prstGeom prst="rect">
            <a:avLst/>
          </a:prstGeom>
        </p:spPr>
      </p:pic>
    </p:spTree>
    <p:extLst>
      <p:ext uri="{BB962C8B-B14F-4D97-AF65-F5344CB8AC3E}">
        <p14:creationId xmlns:p14="http://schemas.microsoft.com/office/powerpoint/2010/main" xmlns="" val="295297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1A279E2-2E7F-4FB5-87C5-6ED36E51A4C4}"/>
              </a:ext>
            </a:extLst>
          </p:cNvPr>
          <p:cNvSpPr/>
          <p:nvPr/>
        </p:nvSpPr>
        <p:spPr>
          <a:xfrm>
            <a:off x="501748" y="318804"/>
            <a:ext cx="10766474" cy="1600951"/>
          </a:xfrm>
          <a:prstGeom prst="rect">
            <a:avLst/>
          </a:prstGeom>
        </p:spPr>
        <p:txBody>
          <a:bodyPr wrap="square">
            <a:spAutoFit/>
          </a:bodyPr>
          <a:lstStyle/>
          <a:p>
            <a:pPr>
              <a:lnSpc>
                <a:spcPct val="115000"/>
              </a:lnSpc>
              <a:spcAft>
                <a:spcPts val="1000"/>
              </a:spcAft>
            </a:pPr>
            <a:r>
              <a:rPr lang="fr-FR" sz="3000" b="1" dirty="0">
                <a:solidFill>
                  <a:schemeClr val="accent2">
                    <a:lumMod val="20000"/>
                    <a:lumOff val="80000"/>
                  </a:schemeClr>
                </a:solidFill>
                <a:latin typeface="Calibri" panose="020F0502020204030204" pitchFamily="34" charset="0"/>
                <a:ea typeface="Calibri" panose="020F0502020204030204" pitchFamily="34" charset="0"/>
                <a:cs typeface="Calibri" panose="020F0502020204030204" pitchFamily="34" charset="0"/>
              </a:rPr>
              <a:t>Se mettre au travail : </a:t>
            </a:r>
            <a:endParaRPr lang="fr-FR" sz="3000" b="1" dirty="0">
              <a:solidFill>
                <a:schemeClr val="accent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pP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L’appui sur le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bouton se mettre au travail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permet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d’ouvrir le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menu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suivant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de travail . </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Image 3" descr="3.PNG"/>
          <p:cNvPicPr>
            <a:picLocks noChangeAspect="1"/>
          </p:cNvPicPr>
          <p:nvPr/>
        </p:nvPicPr>
        <p:blipFill>
          <a:blip r:embed="rId2"/>
          <a:stretch>
            <a:fillRect/>
          </a:stretch>
        </p:blipFill>
        <p:spPr>
          <a:xfrm>
            <a:off x="4003964" y="2285999"/>
            <a:ext cx="4031671" cy="3574473"/>
          </a:xfrm>
          <a:prstGeom prst="rect">
            <a:avLst/>
          </a:prstGeom>
        </p:spPr>
      </p:pic>
    </p:spTree>
    <p:extLst>
      <p:ext uri="{BB962C8B-B14F-4D97-AF65-F5344CB8AC3E}">
        <p14:creationId xmlns:p14="http://schemas.microsoft.com/office/powerpoint/2010/main" xmlns="" val="260979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F425B9D-136F-4C29-B632-36EE06CA9215}"/>
              </a:ext>
            </a:extLst>
          </p:cNvPr>
          <p:cNvSpPr/>
          <p:nvPr/>
        </p:nvSpPr>
        <p:spPr>
          <a:xfrm>
            <a:off x="554841" y="4897913"/>
            <a:ext cx="9988062" cy="1200329"/>
          </a:xfrm>
          <a:prstGeom prst="rect">
            <a:avLst/>
          </a:prstGeom>
        </p:spPr>
        <p:txBody>
          <a:bodyPr wrap="square">
            <a:spAutoFit/>
          </a:bodyPr>
          <a:lstStyle/>
          <a:p>
            <a:pPr>
              <a:lnSpc>
                <a:spcPct val="150000"/>
              </a:lnSpc>
              <a:spcAft>
                <a:spcPts val="1000"/>
              </a:spcAft>
            </a:pP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Le bouton </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a:t>
            </a: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’Ajouter </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don’’ </a:t>
            </a: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permet  l’</a:t>
            </a:r>
            <a:r>
              <a:rPr lang="fr-FR" sz="2400" b="1" dirty="0" err="1" smtClean="0">
                <a:solidFill>
                  <a:schemeClr val="bg1"/>
                </a:solidFill>
                <a:latin typeface="Calibri" panose="020F0502020204030204" pitchFamily="34" charset="0"/>
                <a:ea typeface="Times New Roman" panose="02020603050405020304" pitchFamily="18" charset="0"/>
                <a:cs typeface="Calibri" panose="020F0502020204030204" pitchFamily="34" charset="0"/>
              </a:rPr>
              <a:t>accés</a:t>
            </a: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à une interface d’ajout d’un don </a:t>
            </a: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une sorte de formulaire.</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xmlns="" id="{350CB2C6-3860-48B1-9A4D-5FAA8F65B074}"/>
              </a:ext>
            </a:extLst>
          </p:cNvPr>
          <p:cNvSpPr/>
          <p:nvPr/>
        </p:nvSpPr>
        <p:spPr>
          <a:xfrm>
            <a:off x="602886" y="5950074"/>
            <a:ext cx="11589114" cy="646331"/>
          </a:xfrm>
          <a:prstGeom prst="rect">
            <a:avLst/>
          </a:prstGeom>
        </p:spPr>
        <p:txBody>
          <a:bodyPr wrap="square">
            <a:spAutoFit/>
          </a:bodyPr>
          <a:lstStyle/>
          <a:p>
            <a:pPr>
              <a:lnSpc>
                <a:spcPct val="150000"/>
              </a:lnSpc>
              <a:spcAft>
                <a:spcPts val="1000"/>
              </a:spcAft>
            </a:pP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Le bouton ‘’Affichage </a:t>
            </a:r>
            <a:r>
              <a:rPr lang="fr-FR" sz="2400" b="1" dirty="0" err="1" smtClean="0">
                <a:solidFill>
                  <a:schemeClr val="bg1"/>
                </a:solidFill>
                <a:latin typeface="Calibri" panose="020F0502020204030204" pitchFamily="34" charset="0"/>
                <a:ea typeface="Times New Roman" panose="02020603050405020304" pitchFamily="18" charset="0"/>
                <a:cs typeface="Calibri" panose="020F0502020204030204" pitchFamily="34" charset="0"/>
              </a:rPr>
              <a:t>donnateur</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permet d’afficher </a:t>
            </a: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l’ensemble </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des donateurs </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xmlns="" id="{28EAB55C-DDB1-49F0-9FEA-FD3EC2558B5B}"/>
              </a:ext>
            </a:extLst>
          </p:cNvPr>
          <p:cNvSpPr txBox="1"/>
          <p:nvPr/>
        </p:nvSpPr>
        <p:spPr>
          <a:xfrm>
            <a:off x="298307" y="333766"/>
            <a:ext cx="2604550" cy="553998"/>
          </a:xfrm>
          <a:prstGeom prst="rect">
            <a:avLst/>
          </a:prstGeom>
          <a:noFill/>
        </p:spPr>
        <p:txBody>
          <a:bodyPr wrap="square" rtlCol="0">
            <a:spAutoFit/>
          </a:bodyPr>
          <a:lstStyle/>
          <a:p>
            <a:r>
              <a:rPr lang="fr-FR" sz="3000" b="1" dirty="0" smtClean="0">
                <a:solidFill>
                  <a:schemeClr val="accent5">
                    <a:lumMod val="20000"/>
                    <a:lumOff val="80000"/>
                  </a:schemeClr>
                </a:solidFill>
                <a:latin typeface="Calibri" panose="020F0502020204030204" pitchFamily="34" charset="0"/>
                <a:cs typeface="Calibri" panose="020F0502020204030204" pitchFamily="34" charset="0"/>
              </a:rPr>
              <a:t>Donnation</a:t>
            </a:r>
            <a:r>
              <a:rPr lang="fr-FR" sz="3000" b="1" dirty="0" smtClean="0">
                <a:solidFill>
                  <a:srgbClr val="C00000"/>
                </a:solidFill>
              </a:rPr>
              <a:t> </a:t>
            </a:r>
            <a:endParaRPr lang="fr-FR" sz="3000" b="1" dirty="0">
              <a:solidFill>
                <a:srgbClr val="C00000"/>
              </a:solidFill>
            </a:endParaRPr>
          </a:p>
        </p:txBody>
      </p:sp>
      <p:pic>
        <p:nvPicPr>
          <p:cNvPr id="8" name="Image 7" descr="4.PNG"/>
          <p:cNvPicPr>
            <a:picLocks noChangeAspect="1"/>
          </p:cNvPicPr>
          <p:nvPr/>
        </p:nvPicPr>
        <p:blipFill>
          <a:blip r:embed="rId2"/>
          <a:stretch>
            <a:fillRect/>
          </a:stretch>
        </p:blipFill>
        <p:spPr>
          <a:xfrm>
            <a:off x="2452915" y="203201"/>
            <a:ext cx="9521372" cy="4702628"/>
          </a:xfrm>
          <a:prstGeom prst="rect">
            <a:avLst/>
          </a:prstGeom>
        </p:spPr>
      </p:pic>
    </p:spTree>
    <p:extLst>
      <p:ext uri="{BB962C8B-B14F-4D97-AF65-F5344CB8AC3E}">
        <p14:creationId xmlns:p14="http://schemas.microsoft.com/office/powerpoint/2010/main" xmlns="" val="295042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3674A0F-D5A5-463C-ACCF-1181855912D9}"/>
              </a:ext>
            </a:extLst>
          </p:cNvPr>
          <p:cNvSpPr/>
          <p:nvPr/>
        </p:nvSpPr>
        <p:spPr>
          <a:xfrm>
            <a:off x="639298" y="362467"/>
            <a:ext cx="10893084" cy="646331"/>
          </a:xfrm>
          <a:prstGeom prst="rect">
            <a:avLst/>
          </a:prstGeom>
        </p:spPr>
        <p:txBody>
          <a:bodyPr wrap="square">
            <a:spAutoFit/>
          </a:bodyPr>
          <a:lstStyle/>
          <a:p>
            <a:pPr>
              <a:lnSpc>
                <a:spcPct val="150000"/>
              </a:lnSpc>
              <a:spcAft>
                <a:spcPts val="1000"/>
              </a:spcAft>
            </a:pP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En cliquant sur ‘</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’Affichage </a:t>
            </a:r>
            <a:r>
              <a:rPr lang="fr-FR" sz="2400" b="1" dirty="0" err="1" smtClean="0">
                <a:solidFill>
                  <a:schemeClr val="bg1"/>
                </a:solidFill>
                <a:latin typeface="Calibri" panose="020F0502020204030204" pitchFamily="34" charset="0"/>
                <a:ea typeface="Times New Roman" panose="02020603050405020304" pitchFamily="18" charset="0"/>
                <a:cs typeface="Calibri" panose="020F0502020204030204" pitchFamily="34" charset="0"/>
              </a:rPr>
              <a:t>donnateur</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4" descr="affiche_donnateur.PNG"/>
          <p:cNvPicPr>
            <a:picLocks noChangeAspect="1"/>
          </p:cNvPicPr>
          <p:nvPr/>
        </p:nvPicPr>
        <p:blipFill>
          <a:blip r:embed="rId2"/>
          <a:stretch>
            <a:fillRect/>
          </a:stretch>
        </p:blipFill>
        <p:spPr>
          <a:xfrm>
            <a:off x="1320800" y="989880"/>
            <a:ext cx="9695543" cy="5244624"/>
          </a:xfrm>
          <a:prstGeom prst="rect">
            <a:avLst/>
          </a:prstGeom>
        </p:spPr>
      </p:pic>
    </p:spTree>
    <p:extLst>
      <p:ext uri="{BB962C8B-B14F-4D97-AF65-F5344CB8AC3E}">
        <p14:creationId xmlns:p14="http://schemas.microsoft.com/office/powerpoint/2010/main" xmlns="" val="149385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26552D1-4088-4D3F-A540-F1CC21E29295}"/>
              </a:ext>
            </a:extLst>
          </p:cNvPr>
          <p:cNvSpPr/>
          <p:nvPr/>
        </p:nvSpPr>
        <p:spPr>
          <a:xfrm>
            <a:off x="354037" y="305890"/>
            <a:ext cx="10724270" cy="1143070"/>
          </a:xfrm>
          <a:prstGeom prst="rect">
            <a:avLst/>
          </a:prstGeom>
        </p:spPr>
        <p:txBody>
          <a:bodyPr wrap="square">
            <a:spAutoFit/>
          </a:bodyPr>
          <a:lstStyle/>
          <a:p>
            <a:pPr>
              <a:lnSpc>
                <a:spcPct val="150000"/>
              </a:lnSpc>
              <a:spcAft>
                <a:spcPts val="1000"/>
              </a:spcAft>
            </a:pP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L’interface Ajout don contient un formulaire. La saisie des données est contrôlé par des fonctions afin de respecter les différents contraintes.</a:t>
            </a:r>
            <a:endParaRPr lang="fr-F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Image 3" descr="ajout_d.PNG"/>
          <p:cNvPicPr>
            <a:picLocks noChangeAspect="1"/>
          </p:cNvPicPr>
          <p:nvPr/>
        </p:nvPicPr>
        <p:blipFill>
          <a:blip r:embed="rId2"/>
          <a:stretch>
            <a:fillRect/>
          </a:stretch>
        </p:blipFill>
        <p:spPr>
          <a:xfrm>
            <a:off x="1390850" y="1522758"/>
            <a:ext cx="9233608" cy="5094105"/>
          </a:xfrm>
          <a:prstGeom prst="rect">
            <a:avLst/>
          </a:prstGeom>
        </p:spPr>
      </p:pic>
    </p:spTree>
    <p:extLst>
      <p:ext uri="{BB962C8B-B14F-4D97-AF65-F5344CB8AC3E}">
        <p14:creationId xmlns:p14="http://schemas.microsoft.com/office/powerpoint/2010/main" xmlns="" val="250506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4D5E94-8C96-4D4B-9159-38E46C06B0F6}"/>
              </a:ext>
            </a:extLst>
          </p:cNvPr>
          <p:cNvSpPr/>
          <p:nvPr/>
        </p:nvSpPr>
        <p:spPr>
          <a:xfrm>
            <a:off x="587049" y="440034"/>
            <a:ext cx="3030766" cy="671851"/>
          </a:xfrm>
          <a:prstGeom prst="rect">
            <a:avLst/>
          </a:prstGeom>
        </p:spPr>
        <p:txBody>
          <a:bodyPr wrap="none">
            <a:spAutoFit/>
          </a:bodyPr>
          <a:lstStyle/>
          <a:p>
            <a:pPr>
              <a:lnSpc>
                <a:spcPct val="150000"/>
              </a:lnSpc>
              <a:spcAft>
                <a:spcPts val="1000"/>
              </a:spcAft>
            </a:pPr>
            <a:r>
              <a:rPr lang="fr-FR" sz="2800" b="1" dirty="0">
                <a:solidFill>
                  <a:schemeClr val="accent5">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Processus d’ajout : </a:t>
            </a:r>
            <a:endParaRPr lang="fr-FR" sz="2800" b="1" dirty="0">
              <a:solidFill>
                <a:schemeClr val="accent5">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4" descr="179240278_4192283190810527_1016433930334562391_n.png"/>
          <p:cNvPicPr>
            <a:picLocks noChangeAspect="1"/>
          </p:cNvPicPr>
          <p:nvPr/>
        </p:nvPicPr>
        <p:blipFill>
          <a:blip r:embed="rId2"/>
          <a:stretch>
            <a:fillRect/>
          </a:stretch>
        </p:blipFill>
        <p:spPr>
          <a:xfrm>
            <a:off x="938440" y="1248230"/>
            <a:ext cx="10344150" cy="5092926"/>
          </a:xfrm>
          <a:prstGeom prst="rect">
            <a:avLst/>
          </a:prstGeom>
        </p:spPr>
      </p:pic>
    </p:spTree>
    <p:extLst>
      <p:ext uri="{BB962C8B-B14F-4D97-AF65-F5344CB8AC3E}">
        <p14:creationId xmlns:p14="http://schemas.microsoft.com/office/powerpoint/2010/main" xmlns="" val="264545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35528" y="540326"/>
            <a:ext cx="11291454" cy="6082145"/>
          </a:xfrm>
        </p:spPr>
        <p:txBody>
          <a:bodyPr/>
          <a:lstStyle/>
          <a:p>
            <a:pPr lvl="0" algn="l">
              <a:lnSpc>
                <a:spcPct val="90000"/>
              </a:lnSpc>
              <a:buClrTx/>
            </a:pPr>
            <a:r>
              <a:rPr lang="fr-FR" sz="4000" b="1" cap="none" dirty="0">
                <a:solidFill>
                  <a:schemeClr val="accent4">
                    <a:lumMod val="20000"/>
                    <a:lumOff val="80000"/>
                  </a:schemeClr>
                </a:solidFill>
                <a:latin typeface="Calibri" panose="020F0502020204030204"/>
              </a:rPr>
              <a:t>Menu dépôt-vente :</a:t>
            </a:r>
          </a:p>
          <a:p>
            <a:pPr lvl="0" algn="l">
              <a:lnSpc>
                <a:spcPct val="90000"/>
              </a:lnSpc>
              <a:buClrTx/>
            </a:pPr>
            <a:r>
              <a:rPr lang="fr-FR" sz="2800" b="1" cap="none" dirty="0">
                <a:latin typeface="Calibri" panose="020F0502020204030204"/>
              </a:rPr>
              <a:t>Bouton « afficher clients » :</a:t>
            </a:r>
            <a:endParaRPr lang="fr-FR" sz="2800" cap="none" dirty="0">
              <a:latin typeface="Calibri" panose="020F0502020204030204"/>
            </a:endParaRPr>
          </a:p>
          <a:p>
            <a:pPr lvl="0" algn="l">
              <a:lnSpc>
                <a:spcPct val="90000"/>
              </a:lnSpc>
              <a:buClrTx/>
            </a:pPr>
            <a:r>
              <a:rPr lang="fr-FR" sz="2400" b="1" cap="none" dirty="0">
                <a:latin typeface="Calibri" panose="020F0502020204030204"/>
              </a:rPr>
              <a:t>Ce bouton permet de visualiser la liste des clients qui acheté </a:t>
            </a:r>
            <a:r>
              <a:rPr lang="fr-FR" sz="2400" b="1" cap="none" dirty="0" smtClean="0">
                <a:latin typeface="Calibri" panose="020F0502020204030204"/>
              </a:rPr>
              <a:t>un produit du </a:t>
            </a:r>
            <a:r>
              <a:rPr lang="fr-FR" sz="2400" b="1" cap="none" dirty="0">
                <a:latin typeface="Calibri" panose="020F0502020204030204"/>
              </a:rPr>
              <a:t>magasin du dépôt :</a:t>
            </a:r>
          </a:p>
          <a:p>
            <a:pPr algn="l"/>
            <a:endParaRPr lang="fr-FR" dirty="0"/>
          </a:p>
        </p:txBody>
      </p:sp>
      <p:pic>
        <p:nvPicPr>
          <p:cNvPr id="5" name="Image 4" descr="afficher_client.PNG"/>
          <p:cNvPicPr>
            <a:picLocks noChangeAspect="1"/>
          </p:cNvPicPr>
          <p:nvPr/>
        </p:nvPicPr>
        <p:blipFill>
          <a:blip r:embed="rId2"/>
          <a:stretch>
            <a:fillRect/>
          </a:stretch>
        </p:blipFill>
        <p:spPr>
          <a:xfrm>
            <a:off x="1872344" y="2540000"/>
            <a:ext cx="8055428" cy="4143829"/>
          </a:xfrm>
          <a:prstGeom prst="rect">
            <a:avLst/>
          </a:prstGeom>
        </p:spPr>
      </p:pic>
    </p:spTree>
    <p:extLst>
      <p:ext uri="{BB962C8B-B14F-4D97-AF65-F5344CB8AC3E}">
        <p14:creationId xmlns:p14="http://schemas.microsoft.com/office/powerpoint/2010/main" xmlns="" val="256821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941388" y="442913"/>
            <a:ext cx="11250612" cy="6248400"/>
          </a:xfrm>
        </p:spPr>
        <p:txBody>
          <a:bodyPr/>
          <a:lstStyle/>
          <a:p>
            <a:pPr marL="0" lvl="0" indent="0">
              <a:lnSpc>
                <a:spcPct val="90000"/>
              </a:lnSpc>
              <a:buClrTx/>
              <a:buNone/>
            </a:pPr>
            <a:r>
              <a:rPr lang="fr-FR" sz="2800" b="1" cap="none" dirty="0">
                <a:solidFill>
                  <a:schemeClr val="bg1"/>
                </a:solidFill>
                <a:latin typeface="Calibri" panose="020F0502020204030204"/>
              </a:rPr>
              <a:t>Bouton « vendre un objet » :</a:t>
            </a:r>
            <a:endParaRPr lang="fr-FR" sz="2800" cap="none" dirty="0">
              <a:solidFill>
                <a:schemeClr val="bg1"/>
              </a:solidFill>
              <a:latin typeface="Calibri" panose="020F0502020204030204"/>
            </a:endParaRPr>
          </a:p>
          <a:p>
            <a:pPr marL="0" lvl="0" indent="0" algn="just">
              <a:buClrTx/>
              <a:buNone/>
            </a:pPr>
            <a:r>
              <a:rPr lang="fr-FR" sz="2400" b="1" cap="none" dirty="0" smtClean="0">
                <a:solidFill>
                  <a:schemeClr val="bg1"/>
                </a:solidFill>
                <a:latin typeface="Calibri" panose="020F0502020204030204"/>
              </a:rPr>
              <a:t>L’interface commence </a:t>
            </a:r>
            <a:r>
              <a:rPr lang="fr-FR" sz="2400" b="1" cap="none" dirty="0">
                <a:solidFill>
                  <a:schemeClr val="bg1"/>
                </a:solidFill>
                <a:latin typeface="Calibri" panose="020F0502020204030204"/>
              </a:rPr>
              <a:t>par l’affichage d’un menu qui présente les catégories de tous les objets</a:t>
            </a:r>
            <a:r>
              <a:rPr lang="fr-FR" sz="2400" b="1" dirty="0" smtClean="0">
                <a:solidFill>
                  <a:schemeClr val="bg1"/>
                </a:solidFill>
                <a:latin typeface="Calibri" panose="020F0502020204030204"/>
              </a:rPr>
              <a:t>. </a:t>
            </a:r>
            <a:endParaRPr lang="fr-FR" sz="2400" b="1" cap="none" dirty="0">
              <a:solidFill>
                <a:schemeClr val="bg1"/>
              </a:solidFill>
              <a:latin typeface="Calibri" panose="020F0502020204030204"/>
            </a:endParaRPr>
          </a:p>
          <a:p>
            <a:pPr marL="0" indent="0">
              <a:buNone/>
            </a:pPr>
            <a:endParaRPr lang="fr-FR" dirty="0"/>
          </a:p>
        </p:txBody>
      </p:sp>
      <p:pic>
        <p:nvPicPr>
          <p:cNvPr id="4" name="Image 3" descr="choisircat.PNG"/>
          <p:cNvPicPr>
            <a:picLocks noChangeAspect="1"/>
          </p:cNvPicPr>
          <p:nvPr/>
        </p:nvPicPr>
        <p:blipFill>
          <a:blip r:embed="rId2"/>
          <a:stretch>
            <a:fillRect/>
          </a:stretch>
        </p:blipFill>
        <p:spPr>
          <a:xfrm>
            <a:off x="1609013" y="1754783"/>
            <a:ext cx="8492929" cy="4776646"/>
          </a:xfrm>
          <a:prstGeom prst="rect">
            <a:avLst/>
          </a:prstGeom>
        </p:spPr>
      </p:pic>
    </p:spTree>
    <p:extLst>
      <p:ext uri="{BB962C8B-B14F-4D97-AF65-F5344CB8AC3E}">
        <p14:creationId xmlns:p14="http://schemas.microsoft.com/office/powerpoint/2010/main" xmlns="" val="4066626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15250" y="1585914"/>
            <a:ext cx="3833286" cy="3457574"/>
          </a:xfrm>
        </p:spPr>
        <p:txBody>
          <a:bodyPr>
            <a:normAutofit/>
          </a:bodyPr>
          <a:lstStyle/>
          <a:p>
            <a:pPr marL="0" lvl="0" indent="0" algn="just">
              <a:lnSpc>
                <a:spcPct val="90000"/>
              </a:lnSpc>
              <a:buClrTx/>
              <a:buNone/>
            </a:pPr>
            <a:r>
              <a:rPr lang="fr-FR" sz="2400" b="1" cap="none" dirty="0" smtClean="0">
                <a:solidFill>
                  <a:schemeClr val="bg1"/>
                </a:solidFill>
                <a:latin typeface="Calibri" panose="020F0502020204030204"/>
              </a:rPr>
              <a:t>En choisissant sur l’une de ces catégorie on obtient la page </a:t>
            </a:r>
            <a:r>
              <a:rPr lang="fr-FR" sz="2400" b="1" cap="none" dirty="0">
                <a:solidFill>
                  <a:schemeClr val="bg1"/>
                </a:solidFill>
                <a:latin typeface="Calibri" panose="020F0502020204030204"/>
              </a:rPr>
              <a:t>qui </a:t>
            </a:r>
            <a:r>
              <a:rPr lang="fr-FR" sz="2400" b="1" dirty="0" smtClean="0">
                <a:solidFill>
                  <a:schemeClr val="bg1"/>
                </a:solidFill>
                <a:latin typeface="Calibri" panose="020F0502020204030204"/>
              </a:rPr>
              <a:t>contient</a:t>
            </a:r>
            <a:r>
              <a:rPr lang="fr-FR" sz="2400" b="1" cap="none" dirty="0" smtClean="0">
                <a:solidFill>
                  <a:schemeClr val="bg1"/>
                </a:solidFill>
                <a:latin typeface="Calibri" panose="020F0502020204030204"/>
              </a:rPr>
              <a:t> </a:t>
            </a:r>
            <a:r>
              <a:rPr lang="fr-FR" sz="2400" b="1" cap="none" dirty="0">
                <a:solidFill>
                  <a:schemeClr val="bg1"/>
                </a:solidFill>
                <a:latin typeface="Calibri" panose="020F0502020204030204"/>
              </a:rPr>
              <a:t>tous les objets prêts à être </a:t>
            </a:r>
            <a:r>
              <a:rPr lang="fr-FR" sz="2400" b="1" cap="none" dirty="0" smtClean="0">
                <a:solidFill>
                  <a:schemeClr val="bg1"/>
                </a:solidFill>
                <a:latin typeface="Calibri" panose="020F0502020204030204"/>
              </a:rPr>
              <a:t>acheter. </a:t>
            </a:r>
            <a:endParaRPr lang="fr-FR" sz="1800" b="1" dirty="0"/>
          </a:p>
        </p:txBody>
      </p:sp>
      <p:pic>
        <p:nvPicPr>
          <p:cNvPr id="4" name="Image 3" descr="vendre_objet.PNG"/>
          <p:cNvPicPr>
            <a:picLocks noChangeAspect="1"/>
          </p:cNvPicPr>
          <p:nvPr/>
        </p:nvPicPr>
        <p:blipFill>
          <a:blip r:embed="rId2"/>
          <a:stretch>
            <a:fillRect/>
          </a:stretch>
        </p:blipFill>
        <p:spPr>
          <a:xfrm>
            <a:off x="203199" y="537028"/>
            <a:ext cx="7445829" cy="4833258"/>
          </a:xfrm>
          <a:prstGeom prst="rect">
            <a:avLst/>
          </a:prstGeom>
        </p:spPr>
      </p:pic>
    </p:spTree>
    <p:extLst>
      <p:ext uri="{BB962C8B-B14F-4D97-AF65-F5344CB8AC3E}">
        <p14:creationId xmlns:p14="http://schemas.microsoft.com/office/powerpoint/2010/main" xmlns="" val="76011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6BD0A335-5893-4767-9B3A-69953DF4E02F}"/>
              </a:ext>
            </a:extLst>
          </p:cNvPr>
          <p:cNvSpPr txBox="1"/>
          <p:nvPr/>
        </p:nvSpPr>
        <p:spPr>
          <a:xfrm>
            <a:off x="493055" y="609485"/>
            <a:ext cx="3957254" cy="738664"/>
          </a:xfrm>
          <a:prstGeom prst="rect">
            <a:avLst/>
          </a:prstGeom>
          <a:noFill/>
        </p:spPr>
        <p:txBody>
          <a:bodyPr wrap="square" rtlCol="0">
            <a:spAutoFit/>
          </a:bodyPr>
          <a:lstStyle/>
          <a:p>
            <a:r>
              <a:rPr lang="fr-FR" sz="4200" b="1" dirty="0">
                <a:solidFill>
                  <a:schemeClr val="accent5">
                    <a:lumMod val="20000"/>
                    <a:lumOff val="80000"/>
                  </a:schemeClr>
                </a:solidFill>
              </a:rPr>
              <a:t>Plan</a:t>
            </a:r>
          </a:p>
        </p:txBody>
      </p:sp>
      <p:sp>
        <p:nvSpPr>
          <p:cNvPr id="3" name="Rectangle 2">
            <a:extLst>
              <a:ext uri="{FF2B5EF4-FFF2-40B4-BE49-F238E27FC236}">
                <a16:creationId xmlns:a16="http://schemas.microsoft.com/office/drawing/2014/main" xmlns="" id="{6A25330A-2A0A-4E7F-AA4D-D6455AE7FF11}"/>
              </a:ext>
            </a:extLst>
          </p:cNvPr>
          <p:cNvSpPr/>
          <p:nvPr/>
        </p:nvSpPr>
        <p:spPr>
          <a:xfrm>
            <a:off x="375596" y="1490008"/>
            <a:ext cx="8149426" cy="1938992"/>
          </a:xfrm>
          <a:prstGeom prst="rect">
            <a:avLst/>
          </a:prstGeom>
        </p:spPr>
        <p:txBody>
          <a:bodyPr wrap="square">
            <a:spAutoFit/>
          </a:bodyPr>
          <a:lstStyle/>
          <a:p>
            <a:pPr marL="514350" indent="-514350">
              <a:buFont typeface="+mj-lt"/>
              <a:buAutoNum type="arabicPeriod"/>
            </a:pPr>
            <a:r>
              <a:rPr lang="fr-FR" sz="3000" b="1" i="0" dirty="0">
                <a:solidFill>
                  <a:schemeClr val="bg1"/>
                </a:solidFill>
                <a:effectLst/>
              </a:rPr>
              <a:t>Introduction </a:t>
            </a:r>
          </a:p>
          <a:p>
            <a:pPr marL="514350" indent="-514350">
              <a:buFont typeface="+mj-lt"/>
              <a:buAutoNum type="arabicPeriod"/>
            </a:pPr>
            <a:r>
              <a:rPr lang="fr-FR" sz="3000" b="1" dirty="0" smtClean="0">
                <a:solidFill>
                  <a:schemeClr val="bg1"/>
                </a:solidFill>
              </a:rPr>
              <a:t>Conception</a:t>
            </a:r>
            <a:endParaRPr lang="fr-FR" sz="3000" b="1" dirty="0">
              <a:solidFill>
                <a:schemeClr val="bg1"/>
              </a:solidFill>
            </a:endParaRPr>
          </a:p>
          <a:p>
            <a:pPr marL="514350" indent="-514350">
              <a:buFont typeface="+mj-lt"/>
              <a:buAutoNum type="arabicPeriod"/>
            </a:pPr>
            <a:r>
              <a:rPr lang="fr-FR" sz="3000" b="1" dirty="0">
                <a:solidFill>
                  <a:schemeClr val="bg1"/>
                </a:solidFill>
              </a:rPr>
              <a:t>Réalisation</a:t>
            </a:r>
          </a:p>
          <a:p>
            <a:pPr marL="514350" indent="-514350">
              <a:buFont typeface="+mj-lt"/>
              <a:buAutoNum type="arabicPeriod"/>
            </a:pPr>
            <a:r>
              <a:rPr lang="fr-FR" sz="3000" b="1" dirty="0">
                <a:solidFill>
                  <a:schemeClr val="bg1"/>
                </a:solidFill>
              </a:rPr>
              <a:t>Tests </a:t>
            </a:r>
          </a:p>
        </p:txBody>
      </p:sp>
      <p:pic>
        <p:nvPicPr>
          <p:cNvPr id="7" name="Image 6" descr="PhpMyAdmin_logo.png"/>
          <p:cNvPicPr>
            <a:picLocks noChangeAspect="1"/>
          </p:cNvPicPr>
          <p:nvPr/>
        </p:nvPicPr>
        <p:blipFill>
          <a:blip r:embed="rId2"/>
          <a:stretch>
            <a:fillRect/>
          </a:stretch>
        </p:blipFill>
        <p:spPr>
          <a:xfrm>
            <a:off x="6899563" y="750312"/>
            <a:ext cx="3408219" cy="1632670"/>
          </a:xfrm>
          <a:prstGeom prst="rect">
            <a:avLst/>
          </a:prstGeom>
        </p:spPr>
      </p:pic>
      <p:pic>
        <p:nvPicPr>
          <p:cNvPr id="8" name="Image 7" descr="object-storage-t.jpg"/>
          <p:cNvPicPr>
            <a:picLocks noChangeAspect="1"/>
          </p:cNvPicPr>
          <p:nvPr/>
        </p:nvPicPr>
        <p:blipFill>
          <a:blip r:embed="rId3"/>
          <a:stretch>
            <a:fillRect/>
          </a:stretch>
        </p:blipFill>
        <p:spPr>
          <a:xfrm>
            <a:off x="5507182" y="3121774"/>
            <a:ext cx="6089073" cy="3196763"/>
          </a:xfrm>
          <a:prstGeom prst="rect">
            <a:avLst/>
          </a:prstGeom>
        </p:spPr>
      </p:pic>
    </p:spTree>
    <p:extLst>
      <p:ext uri="{BB962C8B-B14F-4D97-AF65-F5344CB8AC3E}">
        <p14:creationId xmlns:p14="http://schemas.microsoft.com/office/powerpoint/2010/main" xmlns="" val="561845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355013" y="1800225"/>
            <a:ext cx="3836987" cy="3228975"/>
          </a:xfrm>
        </p:spPr>
        <p:txBody>
          <a:bodyPr>
            <a:normAutofit/>
          </a:bodyPr>
          <a:lstStyle/>
          <a:p>
            <a:pPr marL="0" lvl="0" indent="0">
              <a:lnSpc>
                <a:spcPct val="90000"/>
              </a:lnSpc>
              <a:buClrTx/>
              <a:buNone/>
            </a:pPr>
            <a:r>
              <a:rPr lang="fr-FR" sz="2600" b="1" cap="none" dirty="0">
                <a:solidFill>
                  <a:schemeClr val="bg1"/>
                </a:solidFill>
                <a:latin typeface="Calibri" panose="020F0502020204030204"/>
              </a:rPr>
              <a:t>Le client </a:t>
            </a:r>
            <a:r>
              <a:rPr lang="fr-FR" sz="2600" b="1" cap="none" dirty="0" smtClean="0">
                <a:solidFill>
                  <a:schemeClr val="bg1"/>
                </a:solidFill>
                <a:latin typeface="Calibri" panose="020F0502020204030204"/>
              </a:rPr>
              <a:t>son choix du produit au </a:t>
            </a:r>
            <a:r>
              <a:rPr lang="fr-FR" sz="2600" b="1" cap="none" dirty="0">
                <a:solidFill>
                  <a:schemeClr val="bg1"/>
                </a:solidFill>
                <a:latin typeface="Calibri" panose="020F0502020204030204"/>
              </a:rPr>
              <a:t>membre de </a:t>
            </a:r>
            <a:r>
              <a:rPr lang="fr-FR" sz="2600" b="1" cap="none" dirty="0" smtClean="0">
                <a:solidFill>
                  <a:schemeClr val="bg1"/>
                </a:solidFill>
                <a:latin typeface="Calibri" panose="020F0502020204030204"/>
              </a:rPr>
              <a:t>l’association  qui clique ainsi sur </a:t>
            </a:r>
            <a:r>
              <a:rPr lang="fr-FR" sz="2600" b="1" cap="none" dirty="0">
                <a:solidFill>
                  <a:schemeClr val="bg1"/>
                </a:solidFill>
                <a:latin typeface="Calibri" panose="020F0502020204030204"/>
              </a:rPr>
              <a:t>le bouton « acheter ». </a:t>
            </a:r>
            <a:r>
              <a:rPr lang="fr-FR" sz="2600" b="1" cap="none" dirty="0" smtClean="0">
                <a:solidFill>
                  <a:schemeClr val="bg1"/>
                </a:solidFill>
                <a:latin typeface="Calibri" panose="020F0502020204030204"/>
              </a:rPr>
              <a:t>Le </a:t>
            </a:r>
            <a:r>
              <a:rPr lang="fr-FR" sz="2600" b="1" cap="none" dirty="0">
                <a:solidFill>
                  <a:schemeClr val="bg1"/>
                </a:solidFill>
                <a:latin typeface="Calibri" panose="020F0502020204030204"/>
              </a:rPr>
              <a:t>message de dialogue </a:t>
            </a:r>
            <a:r>
              <a:rPr lang="fr-FR" sz="2600" b="1" cap="none" dirty="0" smtClean="0">
                <a:solidFill>
                  <a:schemeClr val="bg1"/>
                </a:solidFill>
                <a:latin typeface="Calibri" panose="020F0502020204030204"/>
              </a:rPr>
              <a:t>suivant sera apparu</a:t>
            </a:r>
            <a:r>
              <a:rPr lang="fr-FR" sz="2600" b="1" cap="none" dirty="0">
                <a:solidFill>
                  <a:schemeClr val="bg1"/>
                </a:solidFill>
                <a:latin typeface="Calibri" panose="020F0502020204030204"/>
              </a:rPr>
              <a:t> .</a:t>
            </a:r>
          </a:p>
          <a:p>
            <a:pPr marL="0" indent="0">
              <a:buNone/>
            </a:pPr>
            <a:endParaRPr lang="fr-FR" sz="1800" dirty="0"/>
          </a:p>
        </p:txBody>
      </p:sp>
      <p:pic>
        <p:nvPicPr>
          <p:cNvPr id="4" name="Image 3" descr="oui_ou_non.PNG"/>
          <p:cNvPicPr>
            <a:picLocks noChangeAspect="1"/>
          </p:cNvPicPr>
          <p:nvPr/>
        </p:nvPicPr>
        <p:blipFill>
          <a:blip r:embed="rId2"/>
          <a:stretch>
            <a:fillRect/>
          </a:stretch>
        </p:blipFill>
        <p:spPr>
          <a:xfrm>
            <a:off x="203201" y="1146628"/>
            <a:ext cx="8186580" cy="4947496"/>
          </a:xfrm>
          <a:prstGeom prst="rect">
            <a:avLst/>
          </a:prstGeom>
        </p:spPr>
      </p:pic>
    </p:spTree>
    <p:extLst>
      <p:ext uri="{BB962C8B-B14F-4D97-AF65-F5344CB8AC3E}">
        <p14:creationId xmlns:p14="http://schemas.microsoft.com/office/powerpoint/2010/main" xmlns="" val="73483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290513"/>
            <a:ext cx="10515600" cy="6248400"/>
          </a:xfrm>
        </p:spPr>
        <p:txBody>
          <a:bodyPr/>
          <a:lstStyle/>
          <a:p>
            <a:pPr marL="0" lvl="0" indent="0" algn="just">
              <a:lnSpc>
                <a:spcPct val="90000"/>
              </a:lnSpc>
              <a:buClrTx/>
              <a:buNone/>
            </a:pPr>
            <a:r>
              <a:rPr lang="fr-FR" sz="2400" b="1" cap="none" dirty="0">
                <a:solidFill>
                  <a:schemeClr val="bg1"/>
                </a:solidFill>
                <a:latin typeface="Calibri" panose="020F0502020204030204"/>
              </a:rPr>
              <a:t>Le </a:t>
            </a:r>
            <a:r>
              <a:rPr lang="fr-FR" sz="2400" b="1" cap="none" dirty="0" smtClean="0">
                <a:solidFill>
                  <a:schemeClr val="bg1"/>
                </a:solidFill>
                <a:latin typeface="Calibri" panose="020F0502020204030204"/>
              </a:rPr>
              <a:t>client doit répondre à </a:t>
            </a:r>
            <a:r>
              <a:rPr lang="fr-FR" sz="2400" b="1" cap="none" dirty="0">
                <a:solidFill>
                  <a:schemeClr val="bg1"/>
                </a:solidFill>
                <a:latin typeface="Calibri" panose="020F0502020204030204"/>
              </a:rPr>
              <a:t>cette question et il choisit le bouton adéquat.</a:t>
            </a:r>
          </a:p>
          <a:p>
            <a:pPr marL="0" lvl="0" indent="0" algn="just">
              <a:lnSpc>
                <a:spcPct val="90000"/>
              </a:lnSpc>
              <a:buClrTx/>
              <a:buNone/>
            </a:pPr>
            <a:r>
              <a:rPr lang="fr-FR" sz="2400" b="1" cap="none" dirty="0">
                <a:solidFill>
                  <a:schemeClr val="bg1"/>
                </a:solidFill>
                <a:latin typeface="Calibri" panose="020F0502020204030204"/>
              </a:rPr>
              <a:t>S’il s’agit d’un nouveau client on obtient la fenêtre suivante qui demande l’insertion des données du client :</a:t>
            </a:r>
          </a:p>
          <a:p>
            <a:pPr marL="0" indent="0">
              <a:buNone/>
            </a:pPr>
            <a:endParaRPr lang="fr-FR" dirty="0"/>
          </a:p>
        </p:txBody>
      </p:sp>
      <p:pic>
        <p:nvPicPr>
          <p:cNvPr id="4" name="Image 3" descr="ouiachat.PNG"/>
          <p:cNvPicPr>
            <a:picLocks noChangeAspect="1"/>
          </p:cNvPicPr>
          <p:nvPr/>
        </p:nvPicPr>
        <p:blipFill>
          <a:blip r:embed="rId2"/>
          <a:stretch>
            <a:fillRect/>
          </a:stretch>
        </p:blipFill>
        <p:spPr>
          <a:xfrm>
            <a:off x="1364344" y="1528336"/>
            <a:ext cx="9129485" cy="5025482"/>
          </a:xfrm>
          <a:prstGeom prst="rect">
            <a:avLst/>
          </a:prstGeom>
        </p:spPr>
      </p:pic>
    </p:spTree>
    <p:extLst>
      <p:ext uri="{BB962C8B-B14F-4D97-AF65-F5344CB8AC3E}">
        <p14:creationId xmlns:p14="http://schemas.microsoft.com/office/powerpoint/2010/main" xmlns="" val="379388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965200"/>
            <a:ext cx="10050463" cy="1362075"/>
          </a:xfrm>
        </p:spPr>
        <p:txBody>
          <a:bodyPr>
            <a:normAutofit/>
          </a:bodyPr>
          <a:lstStyle/>
          <a:p>
            <a:pPr marL="0" lvl="0" indent="0" algn="just">
              <a:lnSpc>
                <a:spcPct val="90000"/>
              </a:lnSpc>
              <a:buClrTx/>
              <a:buNone/>
            </a:pPr>
            <a:r>
              <a:rPr lang="fr-FR" sz="2400" b="1" cap="none" dirty="0" smtClean="0">
                <a:solidFill>
                  <a:schemeClr val="bg1"/>
                </a:solidFill>
                <a:latin typeface="Calibri" panose="020F0502020204030204"/>
              </a:rPr>
              <a:t>Sinon , </a:t>
            </a:r>
            <a:r>
              <a:rPr lang="fr-FR" sz="2400" b="1" cap="none" dirty="0">
                <a:solidFill>
                  <a:schemeClr val="bg1"/>
                </a:solidFill>
                <a:latin typeface="Calibri" panose="020F0502020204030204"/>
              </a:rPr>
              <a:t>on obtient la fenêtre suivante qui demande seulement l’ID du client et la quantité achetée du produit </a:t>
            </a:r>
            <a:r>
              <a:rPr lang="fr-FR" sz="2400" b="1" cap="none" dirty="0" smtClean="0">
                <a:solidFill>
                  <a:schemeClr val="bg1"/>
                </a:solidFill>
                <a:latin typeface="Calibri" panose="020F0502020204030204"/>
              </a:rPr>
              <a:t>choisit. </a:t>
            </a:r>
            <a:endParaRPr lang="fr-FR" sz="2400" b="1" cap="none" dirty="0">
              <a:solidFill>
                <a:schemeClr val="bg1"/>
              </a:solidFill>
              <a:latin typeface="Calibri" panose="020F0502020204030204"/>
            </a:endParaRPr>
          </a:p>
          <a:p>
            <a:pPr marL="0" indent="0">
              <a:buNone/>
            </a:pPr>
            <a:endParaRPr lang="fr-FR" sz="1800" dirty="0"/>
          </a:p>
        </p:txBody>
      </p:sp>
      <p:pic>
        <p:nvPicPr>
          <p:cNvPr id="4" name="Image 3" descr="non_vendre.PNG"/>
          <p:cNvPicPr>
            <a:picLocks noChangeAspect="1"/>
          </p:cNvPicPr>
          <p:nvPr/>
        </p:nvPicPr>
        <p:blipFill>
          <a:blip r:embed="rId2"/>
          <a:stretch>
            <a:fillRect/>
          </a:stretch>
        </p:blipFill>
        <p:spPr>
          <a:xfrm>
            <a:off x="1436914" y="1696074"/>
            <a:ext cx="9042400" cy="4969094"/>
          </a:xfrm>
          <a:prstGeom prst="rect">
            <a:avLst/>
          </a:prstGeom>
        </p:spPr>
      </p:pic>
    </p:spTree>
    <p:extLst>
      <p:ext uri="{BB962C8B-B14F-4D97-AF65-F5344CB8AC3E}">
        <p14:creationId xmlns:p14="http://schemas.microsoft.com/office/powerpoint/2010/main" xmlns="" val="3609976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A65465B-64FB-4D9A-B52B-EB9CF36E7F5E}"/>
              </a:ext>
            </a:extLst>
          </p:cNvPr>
          <p:cNvSpPr/>
          <p:nvPr/>
        </p:nvSpPr>
        <p:spPr>
          <a:xfrm>
            <a:off x="2232410" y="609657"/>
            <a:ext cx="2945102" cy="461665"/>
          </a:xfrm>
          <a:prstGeom prst="rect">
            <a:avLst/>
          </a:prstGeom>
        </p:spPr>
        <p:txBody>
          <a:bodyPr wrap="none">
            <a:spAutoFit/>
          </a:bodyPr>
          <a:lstStyle/>
          <a:p>
            <a:r>
              <a:rPr lang="fr-FR" sz="2400" b="1" dirty="0">
                <a:solidFill>
                  <a:schemeClr val="bg1"/>
                </a:solidFill>
                <a:latin typeface="Calibri" panose="020F0502020204030204" pitchFamily="34" charset="0"/>
                <a:cs typeface="Calibri" panose="020F0502020204030204" pitchFamily="34" charset="0"/>
              </a:rPr>
              <a:t>La partie Dépôt </a:t>
            </a:r>
            <a:r>
              <a:rPr lang="fr-FR" sz="2400" b="1" dirty="0" smtClean="0">
                <a:solidFill>
                  <a:schemeClr val="bg1"/>
                </a:solidFill>
                <a:latin typeface="Calibri" panose="020F0502020204030204" pitchFamily="34" charset="0"/>
                <a:cs typeface="Calibri" panose="020F0502020204030204" pitchFamily="34" charset="0"/>
              </a:rPr>
              <a:t>vente</a:t>
            </a:r>
            <a:endParaRPr lang="fr-FR" sz="2400" b="1" u="sng" dirty="0">
              <a:solidFill>
                <a:schemeClr val="bg1"/>
              </a:solidFill>
              <a:latin typeface="Calibri" panose="020F0502020204030204" pitchFamily="34" charset="0"/>
              <a:cs typeface="Calibri" panose="020F0502020204030204" pitchFamily="34" charset="0"/>
            </a:endParaRPr>
          </a:p>
        </p:txBody>
      </p:sp>
      <p:pic>
        <p:nvPicPr>
          <p:cNvPr id="4" name="Image 3" descr="menu_depot.PNG"/>
          <p:cNvPicPr>
            <a:picLocks noChangeAspect="1"/>
          </p:cNvPicPr>
          <p:nvPr/>
        </p:nvPicPr>
        <p:blipFill>
          <a:blip r:embed="rId2"/>
          <a:stretch>
            <a:fillRect/>
          </a:stretch>
        </p:blipFill>
        <p:spPr>
          <a:xfrm>
            <a:off x="986970" y="1122554"/>
            <a:ext cx="10069999" cy="5532863"/>
          </a:xfrm>
          <a:prstGeom prst="rect">
            <a:avLst/>
          </a:prstGeom>
        </p:spPr>
      </p:pic>
    </p:spTree>
    <p:extLst>
      <p:ext uri="{BB962C8B-B14F-4D97-AF65-F5344CB8AC3E}">
        <p14:creationId xmlns:p14="http://schemas.microsoft.com/office/powerpoint/2010/main" xmlns="" val="2467085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8EB9350-3014-42D5-B3E5-0898BCA62D36}"/>
              </a:ext>
            </a:extLst>
          </p:cNvPr>
          <p:cNvSpPr/>
          <p:nvPr/>
        </p:nvSpPr>
        <p:spPr>
          <a:xfrm>
            <a:off x="6525490" y="2244636"/>
            <a:ext cx="5666510" cy="1569660"/>
          </a:xfrm>
          <a:prstGeom prst="rect">
            <a:avLst/>
          </a:prstGeom>
        </p:spPr>
        <p:txBody>
          <a:bodyPr wrap="square">
            <a:spAutoFit/>
          </a:bodyPr>
          <a:lstStyle/>
          <a:p>
            <a:pPr lvl="0"/>
            <a:r>
              <a:rPr lang="fr-FR" sz="2400" b="1" dirty="0" smtClean="0">
                <a:solidFill>
                  <a:schemeClr val="bg1"/>
                </a:solidFill>
                <a:latin typeface="Calibri" panose="020F0502020204030204" pitchFamily="34" charset="0"/>
                <a:cs typeface="Calibri" panose="020F0502020204030204" pitchFamily="34" charset="0"/>
              </a:rPr>
              <a:t>Le Bouton </a:t>
            </a:r>
            <a:r>
              <a:rPr lang="fr-FR" sz="2400" b="1" dirty="0">
                <a:solidFill>
                  <a:schemeClr val="bg1"/>
                </a:solidFill>
                <a:latin typeface="Calibri" panose="020F0502020204030204" pitchFamily="34" charset="0"/>
                <a:cs typeface="Calibri" panose="020F0502020204030204" pitchFamily="34" charset="0"/>
              </a:rPr>
              <a:t>Mettre dans le </a:t>
            </a:r>
            <a:r>
              <a:rPr lang="fr-FR" sz="2400" b="1" dirty="0" smtClean="0">
                <a:solidFill>
                  <a:schemeClr val="bg1"/>
                </a:solidFill>
                <a:latin typeface="Calibri" panose="020F0502020204030204" pitchFamily="34" charset="0"/>
                <a:cs typeface="Calibri" panose="020F0502020204030204" pitchFamily="34" charset="0"/>
              </a:rPr>
              <a:t>dépôt-Vente permet  de </a:t>
            </a:r>
            <a:r>
              <a:rPr lang="fr-FR" sz="2400" b="1" dirty="0">
                <a:solidFill>
                  <a:schemeClr val="bg1"/>
                </a:solidFill>
                <a:latin typeface="Calibri" panose="020F0502020204030204" pitchFamily="34" charset="0"/>
                <a:cs typeface="Calibri" panose="020F0502020204030204" pitchFamily="34" charset="0"/>
              </a:rPr>
              <a:t>transférer un objet du stock vers le dépôt </a:t>
            </a:r>
            <a:r>
              <a:rPr lang="fr-FR" sz="2400" b="1" dirty="0" smtClean="0">
                <a:solidFill>
                  <a:schemeClr val="bg1"/>
                </a:solidFill>
                <a:latin typeface="Calibri" panose="020F0502020204030204" pitchFamily="34" charset="0"/>
                <a:cs typeface="Calibri" panose="020F0502020204030204" pitchFamily="34" charset="0"/>
              </a:rPr>
              <a:t>. L’appui </a:t>
            </a:r>
            <a:r>
              <a:rPr lang="fr-FR" sz="2400" b="1" dirty="0">
                <a:solidFill>
                  <a:schemeClr val="bg1"/>
                </a:solidFill>
                <a:latin typeface="Calibri" panose="020F0502020204030204" pitchFamily="34" charset="0"/>
                <a:cs typeface="Calibri" panose="020F0502020204030204" pitchFamily="34" charset="0"/>
              </a:rPr>
              <a:t>sur ce bouton permet de générer l’interface suivante .</a:t>
            </a:r>
          </a:p>
        </p:txBody>
      </p:sp>
      <p:pic>
        <p:nvPicPr>
          <p:cNvPr id="4" name="Image 3" descr="choisircat.PNG"/>
          <p:cNvPicPr>
            <a:picLocks noChangeAspect="1"/>
          </p:cNvPicPr>
          <p:nvPr/>
        </p:nvPicPr>
        <p:blipFill>
          <a:blip r:embed="rId2"/>
          <a:stretch>
            <a:fillRect/>
          </a:stretch>
        </p:blipFill>
        <p:spPr>
          <a:xfrm>
            <a:off x="0" y="972457"/>
            <a:ext cx="6574971" cy="5049545"/>
          </a:xfrm>
          <a:prstGeom prst="rect">
            <a:avLst/>
          </a:prstGeom>
        </p:spPr>
      </p:pic>
    </p:spTree>
    <p:extLst>
      <p:ext uri="{BB962C8B-B14F-4D97-AF65-F5344CB8AC3E}">
        <p14:creationId xmlns:p14="http://schemas.microsoft.com/office/powerpoint/2010/main" xmlns="" val="2699134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99FAB6A-3522-41BE-8685-516FDC567782}"/>
              </a:ext>
            </a:extLst>
          </p:cNvPr>
          <p:cNvSpPr/>
          <p:nvPr/>
        </p:nvSpPr>
        <p:spPr>
          <a:xfrm>
            <a:off x="7578435" y="2063734"/>
            <a:ext cx="4239492" cy="2308324"/>
          </a:xfrm>
          <a:prstGeom prst="rect">
            <a:avLst/>
          </a:prstGeom>
        </p:spPr>
        <p:txBody>
          <a:bodyPr wrap="square">
            <a:spAutoFit/>
          </a:bodyPr>
          <a:lstStyle/>
          <a:p>
            <a:pPr algn="just"/>
            <a:r>
              <a:rPr lang="fr-FR" sz="2400" b="1" dirty="0">
                <a:solidFill>
                  <a:schemeClr val="bg1"/>
                </a:solidFill>
                <a:latin typeface="Calibri" panose="020F0502020204030204" pitchFamily="34" charset="0"/>
                <a:cs typeface="Calibri" panose="020F0502020204030204" pitchFamily="34" charset="0"/>
              </a:rPr>
              <a:t>Ainsi l’utilisateur est demandé de choisir le type de catégorie de l’objet à transférer. Un appui sur n’importe quel catégorie va induire l’apparition de cette interface : (Exemple : Meubles)</a:t>
            </a:r>
          </a:p>
        </p:txBody>
      </p:sp>
      <p:pic>
        <p:nvPicPr>
          <p:cNvPr id="4" name="Image 3" descr="mettredepot.PNG"/>
          <p:cNvPicPr>
            <a:picLocks noChangeAspect="1"/>
          </p:cNvPicPr>
          <p:nvPr/>
        </p:nvPicPr>
        <p:blipFill>
          <a:blip r:embed="rId2"/>
          <a:stretch>
            <a:fillRect/>
          </a:stretch>
        </p:blipFill>
        <p:spPr>
          <a:xfrm>
            <a:off x="174172" y="1204686"/>
            <a:ext cx="7358744" cy="4947496"/>
          </a:xfrm>
          <a:prstGeom prst="rect">
            <a:avLst/>
          </a:prstGeom>
        </p:spPr>
      </p:pic>
    </p:spTree>
    <p:extLst>
      <p:ext uri="{BB962C8B-B14F-4D97-AF65-F5344CB8AC3E}">
        <p14:creationId xmlns:p14="http://schemas.microsoft.com/office/powerpoint/2010/main" xmlns="" val="108133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DA8B55E-0AED-465E-9781-5D24AEA4CDCA}"/>
              </a:ext>
            </a:extLst>
          </p:cNvPr>
          <p:cNvSpPr/>
          <p:nvPr/>
        </p:nvSpPr>
        <p:spPr>
          <a:xfrm>
            <a:off x="177902" y="1688584"/>
            <a:ext cx="10806546" cy="3046988"/>
          </a:xfrm>
          <a:prstGeom prst="rect">
            <a:avLst/>
          </a:prstGeom>
        </p:spPr>
        <p:txBody>
          <a:bodyPr wrap="square">
            <a:spAutoFit/>
          </a:bodyPr>
          <a:lstStyle/>
          <a:p>
            <a:pPr marL="342900" indent="-342900" algn="just">
              <a:buFont typeface="Wingdings" panose="05000000000000000000" pitchFamily="2" charset="2"/>
              <a:buChar char="ü"/>
            </a:pPr>
            <a:r>
              <a:rPr lang="fr-FR" sz="2400" b="1" dirty="0">
                <a:solidFill>
                  <a:schemeClr val="bg1"/>
                </a:solidFill>
                <a:latin typeface="Calibri" panose="020F0502020204030204" pitchFamily="34" charset="0"/>
                <a:cs typeface="Calibri" panose="020F0502020204030204" pitchFamily="34" charset="0"/>
              </a:rPr>
              <a:t>Le tableau représente le stock disponible dans la catégorie </a:t>
            </a:r>
            <a:r>
              <a:rPr lang="fr-FR" sz="2400" b="1" dirty="0" smtClean="0">
                <a:solidFill>
                  <a:schemeClr val="bg1"/>
                </a:solidFill>
                <a:latin typeface="Calibri" panose="020F0502020204030204" pitchFamily="34" charset="0"/>
                <a:cs typeface="Calibri" panose="020F0502020204030204" pitchFamily="34" charset="0"/>
              </a:rPr>
              <a:t>Meuble</a:t>
            </a:r>
            <a:endParaRPr lang="fr-FR" sz="2400" b="1" dirty="0">
              <a:solidFill>
                <a:schemeClr val="bg1"/>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fr-FR" sz="2400" b="1" dirty="0">
                <a:solidFill>
                  <a:schemeClr val="bg1"/>
                </a:solidFill>
                <a:latin typeface="Calibri" panose="020F0502020204030204" pitchFamily="34" charset="0"/>
                <a:cs typeface="Calibri" panose="020F0502020204030204" pitchFamily="34" charset="0"/>
              </a:rPr>
              <a:t>Ainsi l’utilisateur est demandé de saisir la quantité à mettre et le prix à associer. </a:t>
            </a:r>
          </a:p>
          <a:p>
            <a:pPr marL="342900" indent="-342900" algn="just">
              <a:buFont typeface="Wingdings" panose="05000000000000000000" pitchFamily="2" charset="2"/>
              <a:buChar char="ü"/>
            </a:pPr>
            <a:r>
              <a:rPr lang="fr-FR" sz="2400" b="1" dirty="0">
                <a:solidFill>
                  <a:schemeClr val="bg1"/>
                </a:solidFill>
                <a:latin typeface="Calibri" panose="020F0502020204030204" pitchFamily="34" charset="0"/>
                <a:cs typeface="Calibri" panose="020F0502020204030204" pitchFamily="34" charset="0"/>
              </a:rPr>
              <a:t>NB : L’id est générer automatiquement lors de la sélection d’un objet du tableau.</a:t>
            </a:r>
          </a:p>
          <a:p>
            <a:pPr marL="342900" indent="-342900" algn="just">
              <a:buFont typeface="Wingdings" panose="05000000000000000000" pitchFamily="2" charset="2"/>
              <a:buChar char="ü"/>
            </a:pPr>
            <a:r>
              <a:rPr lang="fr-FR" sz="2400" b="1" dirty="0">
                <a:solidFill>
                  <a:schemeClr val="bg1"/>
                </a:solidFill>
                <a:latin typeface="Calibri" panose="020F0502020204030204" pitchFamily="34" charset="0"/>
                <a:cs typeface="Calibri" panose="020F0502020204030204" pitchFamily="34" charset="0"/>
              </a:rPr>
              <a:t>Après le remplissage des informations nécessaires l’utilisateur appui sur le bouton Mettre au </a:t>
            </a:r>
            <a:r>
              <a:rPr lang="fr-FR" sz="2400" b="1" dirty="0" err="1" smtClean="0">
                <a:solidFill>
                  <a:schemeClr val="bg1"/>
                </a:solidFill>
                <a:latin typeface="Calibri" panose="020F0502020204030204" pitchFamily="34" charset="0"/>
                <a:cs typeface="Calibri" panose="020F0502020204030204" pitchFamily="34" charset="0"/>
              </a:rPr>
              <a:t>dépot</a:t>
            </a:r>
            <a:r>
              <a:rPr lang="fr-FR" sz="2400" b="1" dirty="0" smtClean="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pour </a:t>
            </a:r>
            <a:r>
              <a:rPr lang="fr-FR" sz="2400" b="1" dirty="0" smtClean="0">
                <a:solidFill>
                  <a:schemeClr val="bg1"/>
                </a:solidFill>
                <a:latin typeface="Calibri" panose="020F0502020204030204" pitchFamily="34" charset="0"/>
                <a:cs typeface="Calibri" panose="020F0502020204030204" pitchFamily="34" charset="0"/>
              </a:rPr>
              <a:t>faire </a:t>
            </a:r>
            <a:r>
              <a:rPr lang="fr-FR" sz="2400" b="1" dirty="0">
                <a:solidFill>
                  <a:schemeClr val="bg1"/>
                </a:solidFill>
                <a:latin typeface="Calibri" panose="020F0502020204030204" pitchFamily="34" charset="0"/>
                <a:cs typeface="Calibri" panose="020F0502020204030204" pitchFamily="34" charset="0"/>
              </a:rPr>
              <a:t>les modifications nécessaires.</a:t>
            </a:r>
          </a:p>
          <a:p>
            <a:pPr marL="342900" indent="-342900" algn="just">
              <a:buFont typeface="Wingdings" panose="05000000000000000000" pitchFamily="2" charset="2"/>
              <a:buChar char="ü"/>
            </a:pPr>
            <a:r>
              <a:rPr lang="fr-FR" sz="2400" b="1" dirty="0">
                <a:solidFill>
                  <a:schemeClr val="bg1"/>
                </a:solidFill>
                <a:latin typeface="Calibri" panose="020F0502020204030204" pitchFamily="34" charset="0"/>
                <a:cs typeface="Calibri" panose="020F0502020204030204" pitchFamily="34" charset="0"/>
              </a:rPr>
              <a:t>Après avoir terminé l’utilisateur a le choix entre </a:t>
            </a:r>
            <a:r>
              <a:rPr lang="fr-FR" sz="2400" b="1" dirty="0" smtClean="0">
                <a:solidFill>
                  <a:schemeClr val="bg1"/>
                </a:solidFill>
                <a:latin typeface="Calibri" panose="020F0502020204030204" pitchFamily="34" charset="0"/>
                <a:cs typeface="Calibri" panose="020F0502020204030204" pitchFamily="34" charset="0"/>
              </a:rPr>
              <a:t>quitter vers le menu Dépôt-Vente ou bien d’effectuer d’autre transferts en appuyant sur le bouton retourner </a:t>
            </a:r>
            <a:r>
              <a:rPr lang="fr-FR" sz="2400" b="1" dirty="0">
                <a:solidFill>
                  <a:schemeClr val="bg1"/>
                </a:solidFill>
                <a:latin typeface="Calibri" panose="020F0502020204030204" pitchFamily="34" charset="0"/>
                <a:cs typeface="Calibri" panose="020F0502020204030204" pitchFamily="34" charset="0"/>
              </a:rPr>
              <a:t>pour </a:t>
            </a:r>
            <a:r>
              <a:rPr lang="fr-FR" sz="2400" b="1" dirty="0" smtClean="0">
                <a:solidFill>
                  <a:schemeClr val="bg1"/>
                </a:solidFill>
                <a:latin typeface="Calibri" panose="020F0502020204030204" pitchFamily="34" charset="0"/>
                <a:cs typeface="Calibri" panose="020F0502020204030204" pitchFamily="34" charset="0"/>
              </a:rPr>
              <a:t>insérer </a:t>
            </a:r>
            <a:r>
              <a:rPr lang="fr-FR" sz="2400" b="1" dirty="0">
                <a:solidFill>
                  <a:schemeClr val="bg1"/>
                </a:solidFill>
                <a:latin typeface="Calibri" panose="020F0502020204030204" pitchFamily="34" charset="0"/>
                <a:cs typeface="Calibri" panose="020F0502020204030204" pitchFamily="34" charset="0"/>
              </a:rPr>
              <a:t>un nouvel </a:t>
            </a:r>
            <a:r>
              <a:rPr lang="fr-FR" sz="2400" b="1" dirty="0" smtClean="0">
                <a:solidFill>
                  <a:schemeClr val="bg1"/>
                </a:solidFill>
                <a:latin typeface="Calibri" panose="020F0502020204030204" pitchFamily="34" charset="0"/>
                <a:cs typeface="Calibri" panose="020F0502020204030204" pitchFamily="34" charset="0"/>
              </a:rPr>
              <a:t>objet.</a:t>
            </a:r>
            <a:endParaRPr lang="fr-FR"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8321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2F8733A-8F5D-4417-AD24-3C773C3D4384}"/>
              </a:ext>
            </a:extLst>
          </p:cNvPr>
          <p:cNvSpPr/>
          <p:nvPr/>
        </p:nvSpPr>
        <p:spPr>
          <a:xfrm>
            <a:off x="734292" y="312268"/>
            <a:ext cx="9878290" cy="1908215"/>
          </a:xfrm>
          <a:prstGeom prst="rect">
            <a:avLst/>
          </a:prstGeom>
        </p:spPr>
        <p:txBody>
          <a:bodyPr wrap="square">
            <a:spAutoFit/>
          </a:bodyPr>
          <a:lstStyle/>
          <a:p>
            <a:pPr lvl="0"/>
            <a:r>
              <a:rPr lang="fr-FR" sz="2800" b="1" dirty="0" smtClean="0">
                <a:solidFill>
                  <a:schemeClr val="bg1"/>
                </a:solidFill>
                <a:latin typeface="Calibri" panose="020F0502020204030204" pitchFamily="34" charset="0"/>
                <a:cs typeface="Calibri" panose="020F0502020204030204" pitchFamily="34" charset="0"/>
              </a:rPr>
              <a:t>Bouton  </a:t>
            </a:r>
            <a:r>
              <a:rPr lang="fr-FR" sz="2800" b="1" dirty="0">
                <a:solidFill>
                  <a:schemeClr val="bg1"/>
                </a:solidFill>
                <a:latin typeface="Calibri" panose="020F0502020204030204" pitchFamily="34" charset="0"/>
                <a:cs typeface="Calibri" panose="020F0502020204030204" pitchFamily="34" charset="0"/>
              </a:rPr>
              <a:t>Afficher </a:t>
            </a:r>
            <a:r>
              <a:rPr lang="fr-FR" sz="2800" b="1" dirty="0" smtClean="0">
                <a:solidFill>
                  <a:schemeClr val="bg1"/>
                </a:solidFill>
                <a:latin typeface="Calibri" panose="020F0502020204030204" pitchFamily="34" charset="0"/>
                <a:cs typeface="Calibri" panose="020F0502020204030204" pitchFamily="34" charset="0"/>
              </a:rPr>
              <a:t> dépôt </a:t>
            </a:r>
            <a:r>
              <a:rPr lang="fr-FR" sz="2800" b="1" dirty="0">
                <a:solidFill>
                  <a:schemeClr val="bg1"/>
                </a:solidFill>
                <a:latin typeface="Calibri" panose="020F0502020204030204" pitchFamily="34" charset="0"/>
                <a:cs typeface="Calibri" panose="020F0502020204030204" pitchFamily="34" charset="0"/>
              </a:rPr>
              <a:t>Vente :</a:t>
            </a:r>
          </a:p>
          <a:p>
            <a:r>
              <a:rPr lang="fr-FR" sz="2400" b="1" dirty="0">
                <a:solidFill>
                  <a:schemeClr val="bg1"/>
                </a:solidFill>
                <a:latin typeface="Calibri" panose="020F0502020204030204" pitchFamily="34" charset="0"/>
                <a:cs typeface="Calibri" panose="020F0502020204030204" pitchFamily="34" charset="0"/>
              </a:rPr>
              <a:t>L’appui sur ce Bouton génère l’interface du choix de la catégorie </a:t>
            </a:r>
            <a:r>
              <a:rPr lang="fr-FR" sz="2400" b="1" dirty="0" smtClean="0">
                <a:solidFill>
                  <a:schemeClr val="bg1"/>
                </a:solidFill>
                <a:latin typeface="Calibri" panose="020F0502020204030204" pitchFamily="34" charset="0"/>
                <a:cs typeface="Calibri" panose="020F0502020204030204" pitchFamily="34" charset="0"/>
              </a:rPr>
              <a:t>et </a:t>
            </a:r>
            <a:r>
              <a:rPr lang="fr-FR" sz="2400" b="1" dirty="0">
                <a:solidFill>
                  <a:schemeClr val="bg1"/>
                </a:solidFill>
                <a:latin typeface="Calibri" panose="020F0502020204030204" pitchFamily="34" charset="0"/>
                <a:cs typeface="Calibri" panose="020F0502020204030204" pitchFamily="34" charset="0"/>
              </a:rPr>
              <a:t>permet d’afficher une interface contenant le tableau dépôt Vente de cette catégorie </a:t>
            </a:r>
            <a:r>
              <a:rPr lang="fr-FR" sz="2400" b="1" dirty="0" smtClean="0">
                <a:solidFill>
                  <a:schemeClr val="bg1"/>
                </a:solidFill>
                <a:latin typeface="Calibri" panose="020F0502020204030204" pitchFamily="34" charset="0"/>
                <a:cs typeface="Calibri" panose="020F0502020204030204" pitchFamily="34" charset="0"/>
              </a:rPr>
              <a:t>meuble par exemple</a:t>
            </a:r>
            <a:r>
              <a:rPr lang="fr-FR" sz="2400" b="1" dirty="0">
                <a:solidFill>
                  <a:schemeClr val="bg1"/>
                </a:solidFill>
                <a:latin typeface="Calibri" panose="020F0502020204030204" pitchFamily="34" charset="0"/>
                <a:cs typeface="Calibri" panose="020F0502020204030204" pitchFamily="34" charset="0"/>
              </a:rPr>
              <a:t> .</a:t>
            </a:r>
          </a:p>
          <a:p>
            <a:endParaRPr lang="fr-FR" dirty="0"/>
          </a:p>
        </p:txBody>
      </p:sp>
      <p:pic>
        <p:nvPicPr>
          <p:cNvPr id="4" name="Image 3" descr="afficher_depot.PNG"/>
          <p:cNvPicPr>
            <a:picLocks noChangeAspect="1"/>
          </p:cNvPicPr>
          <p:nvPr/>
        </p:nvPicPr>
        <p:blipFill>
          <a:blip r:embed="rId2"/>
          <a:stretch>
            <a:fillRect/>
          </a:stretch>
        </p:blipFill>
        <p:spPr>
          <a:xfrm>
            <a:off x="1486253" y="1594641"/>
            <a:ext cx="9588148" cy="5038388"/>
          </a:xfrm>
          <a:prstGeom prst="rect">
            <a:avLst/>
          </a:prstGeom>
        </p:spPr>
      </p:pic>
    </p:spTree>
    <p:extLst>
      <p:ext uri="{BB962C8B-B14F-4D97-AF65-F5344CB8AC3E}">
        <p14:creationId xmlns:p14="http://schemas.microsoft.com/office/powerpoint/2010/main" xmlns="" val="64523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785D025-8603-456D-BEFA-AE0FAAE13415}"/>
              </a:ext>
            </a:extLst>
          </p:cNvPr>
          <p:cNvSpPr/>
          <p:nvPr/>
        </p:nvSpPr>
        <p:spPr>
          <a:xfrm>
            <a:off x="507856" y="307737"/>
            <a:ext cx="3651384" cy="707886"/>
          </a:xfrm>
          <a:prstGeom prst="rect">
            <a:avLst/>
          </a:prstGeom>
        </p:spPr>
        <p:txBody>
          <a:bodyPr wrap="none">
            <a:spAutoFit/>
          </a:bodyPr>
          <a:lstStyle/>
          <a:p>
            <a:r>
              <a:rPr lang="fr-FR" sz="4000" b="1" dirty="0">
                <a:solidFill>
                  <a:schemeClr val="accent4">
                    <a:lumMod val="20000"/>
                    <a:lumOff val="80000"/>
                  </a:schemeClr>
                </a:solidFill>
                <a:latin typeface="Calibri" panose="020F0502020204030204" pitchFamily="34" charset="0"/>
                <a:cs typeface="Calibri" panose="020F0502020204030204" pitchFamily="34" charset="0"/>
              </a:rPr>
              <a:t>Menu Bénéfice :</a:t>
            </a:r>
          </a:p>
        </p:txBody>
      </p:sp>
      <p:pic>
        <p:nvPicPr>
          <p:cNvPr id="4" name="Image 3" descr="ajout_don.PNG"/>
          <p:cNvPicPr>
            <a:picLocks noChangeAspect="1"/>
          </p:cNvPicPr>
          <p:nvPr/>
        </p:nvPicPr>
        <p:blipFill>
          <a:blip r:embed="rId2"/>
          <a:stretch>
            <a:fillRect/>
          </a:stretch>
        </p:blipFill>
        <p:spPr>
          <a:xfrm>
            <a:off x="1357057" y="1162564"/>
            <a:ext cx="9804428" cy="5357912"/>
          </a:xfrm>
          <a:prstGeom prst="rect">
            <a:avLst/>
          </a:prstGeom>
        </p:spPr>
      </p:pic>
    </p:spTree>
    <p:extLst>
      <p:ext uri="{BB962C8B-B14F-4D97-AF65-F5344CB8AC3E}">
        <p14:creationId xmlns:p14="http://schemas.microsoft.com/office/powerpoint/2010/main" xmlns="" val="1811531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1305647" y="359352"/>
            <a:ext cx="9542462" cy="2439988"/>
          </a:xfrm>
        </p:spPr>
        <p:txBody>
          <a:bodyPr>
            <a:normAutofit/>
          </a:bodyPr>
          <a:lstStyle/>
          <a:p>
            <a:pPr marL="0" lvl="0" indent="0" algn="just">
              <a:lnSpc>
                <a:spcPct val="100000"/>
              </a:lnSpc>
              <a:spcBef>
                <a:spcPct val="20000"/>
              </a:spcBef>
              <a:buClrTx/>
              <a:buNone/>
            </a:pPr>
            <a:r>
              <a:rPr lang="fr-FR" sz="2400" b="1" cap="none" dirty="0">
                <a:solidFill>
                  <a:schemeClr val="bg1"/>
                </a:solidFill>
                <a:latin typeface="Calibri"/>
              </a:rPr>
              <a:t>Le département bénéfice se caractérise par 2 évènements principaux :</a:t>
            </a:r>
          </a:p>
          <a:p>
            <a:pPr marL="0" lvl="0" indent="0" algn="just">
              <a:lnSpc>
                <a:spcPct val="100000"/>
              </a:lnSpc>
              <a:spcBef>
                <a:spcPct val="20000"/>
              </a:spcBef>
              <a:buClrTx/>
              <a:buNone/>
            </a:pPr>
            <a:r>
              <a:rPr lang="fr-FR" sz="2400" b="1" cap="none" dirty="0">
                <a:solidFill>
                  <a:schemeClr val="bg1"/>
                </a:solidFill>
                <a:latin typeface="Calibri"/>
              </a:rPr>
              <a:t> </a:t>
            </a:r>
            <a:r>
              <a:rPr lang="fr-FR" sz="2800" b="1" cap="none" dirty="0">
                <a:solidFill>
                  <a:schemeClr val="bg1"/>
                </a:solidFill>
                <a:latin typeface="Calibri"/>
              </a:rPr>
              <a:t>Insérer une demande de bénéfice : </a:t>
            </a:r>
            <a:r>
              <a:rPr lang="fr-FR" sz="2400" b="1" cap="none" dirty="0">
                <a:solidFill>
                  <a:schemeClr val="bg1"/>
                </a:solidFill>
                <a:latin typeface="Calibri"/>
              </a:rPr>
              <a:t>c’est lorsque un bénéficiaire effectue une demande de bénéfice. Comme la montre la figure suivante : </a:t>
            </a:r>
          </a:p>
        </p:txBody>
      </p:sp>
      <p:pic>
        <p:nvPicPr>
          <p:cNvPr id="4" name="Image 3" descr="oui_ou_non.PNG"/>
          <p:cNvPicPr>
            <a:picLocks noChangeAspect="1"/>
          </p:cNvPicPr>
          <p:nvPr/>
        </p:nvPicPr>
        <p:blipFill>
          <a:blip r:embed="rId2"/>
          <a:stretch>
            <a:fillRect/>
          </a:stretch>
        </p:blipFill>
        <p:spPr>
          <a:xfrm>
            <a:off x="1400825" y="1785257"/>
            <a:ext cx="9281690" cy="4831381"/>
          </a:xfrm>
          <a:prstGeom prst="rect">
            <a:avLst/>
          </a:prstGeom>
        </p:spPr>
      </p:pic>
    </p:spTree>
    <p:extLst>
      <p:ext uri="{BB962C8B-B14F-4D97-AF65-F5344CB8AC3E}">
        <p14:creationId xmlns:p14="http://schemas.microsoft.com/office/powerpoint/2010/main" xmlns="" val="148030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BD0D838-8667-4064-B062-079F9741445E}"/>
              </a:ext>
            </a:extLst>
          </p:cNvPr>
          <p:cNvSpPr/>
          <p:nvPr/>
        </p:nvSpPr>
        <p:spPr>
          <a:xfrm>
            <a:off x="579367" y="868459"/>
            <a:ext cx="3772186" cy="738664"/>
          </a:xfrm>
          <a:prstGeom prst="rect">
            <a:avLst/>
          </a:prstGeom>
        </p:spPr>
        <p:txBody>
          <a:bodyPr wrap="none">
            <a:spAutoFit/>
          </a:bodyPr>
          <a:lstStyle/>
          <a:p>
            <a:pPr marL="342900" indent="-342900">
              <a:buFont typeface="+mj-lt"/>
              <a:buAutoNum type="arabicPeriod"/>
            </a:pPr>
            <a:r>
              <a:rPr lang="fr-FR" sz="4200" b="1" dirty="0">
                <a:solidFill>
                  <a:schemeClr val="accent5">
                    <a:lumMod val="20000"/>
                    <a:lumOff val="80000"/>
                  </a:schemeClr>
                </a:solidFill>
              </a:rPr>
              <a:t>Introduction</a:t>
            </a:r>
            <a:endParaRPr lang="fr-FR" sz="4200" dirty="0">
              <a:solidFill>
                <a:schemeClr val="accent5">
                  <a:lumMod val="20000"/>
                  <a:lumOff val="80000"/>
                </a:schemeClr>
              </a:solidFill>
            </a:endParaRPr>
          </a:p>
        </p:txBody>
      </p:sp>
      <p:sp>
        <p:nvSpPr>
          <p:cNvPr id="3" name="Rectangle 2">
            <a:extLst>
              <a:ext uri="{FF2B5EF4-FFF2-40B4-BE49-F238E27FC236}">
                <a16:creationId xmlns:a16="http://schemas.microsoft.com/office/drawing/2014/main" xmlns="" id="{3114188D-D4D9-413F-BE29-63A037543437}"/>
              </a:ext>
            </a:extLst>
          </p:cNvPr>
          <p:cNvSpPr/>
          <p:nvPr/>
        </p:nvSpPr>
        <p:spPr>
          <a:xfrm>
            <a:off x="510094" y="2050468"/>
            <a:ext cx="11371385" cy="1200329"/>
          </a:xfrm>
          <a:prstGeom prst="rect">
            <a:avLst/>
          </a:prstGeom>
        </p:spPr>
        <p:txBody>
          <a:bodyPr wrap="square">
            <a:spAutoFit/>
          </a:bodyPr>
          <a:lstStyle/>
          <a:p>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Dans le cadre du module « programmation orienté objet »,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nous avons été demandé de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faire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un projet </a:t>
            </a:r>
            <a:r>
              <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qui consiste en une conception et réalisation d’une application pour la gestion de stock d’une association de </a:t>
            </a:r>
            <a:r>
              <a:rPr lang="fr-FR" sz="2400" b="1" dirty="0" err="1" smtClean="0">
                <a:solidFill>
                  <a:schemeClr val="bg1"/>
                </a:solidFill>
                <a:latin typeface="Calibri" panose="020F0502020204030204" pitchFamily="34" charset="0"/>
                <a:ea typeface="Times New Roman" panose="02020603050405020304" pitchFamily="18" charset="0"/>
                <a:cs typeface="Calibri" panose="020F0502020204030204" pitchFamily="34" charset="0"/>
              </a:rPr>
              <a:t>philantropie</a:t>
            </a:r>
            <a:r>
              <a:rPr lang="fr-FR" sz="2400" b="1"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a:t>
            </a:r>
            <a:endParaRPr lang="fr-FR" sz="2400" b="1" dirty="0">
              <a:solidFill>
                <a:schemeClr val="bg1"/>
              </a:solidFill>
              <a:latin typeface="Calibri" panose="020F0502020204030204" pitchFamily="34" charset="0"/>
              <a:cs typeface="Calibri" panose="020F0502020204030204" pitchFamily="34" charset="0"/>
            </a:endParaRPr>
          </a:p>
        </p:txBody>
      </p:sp>
      <p:pic>
        <p:nvPicPr>
          <p:cNvPr id="5" name="Image 4" descr="Inventory-management-blog.jpg"/>
          <p:cNvPicPr>
            <a:picLocks noChangeAspect="1"/>
          </p:cNvPicPr>
          <p:nvPr/>
        </p:nvPicPr>
        <p:blipFill>
          <a:blip r:embed="rId3"/>
          <a:stretch>
            <a:fillRect/>
          </a:stretch>
        </p:blipFill>
        <p:spPr>
          <a:xfrm>
            <a:off x="3006436" y="3757304"/>
            <a:ext cx="6345381" cy="2222118"/>
          </a:xfrm>
          <a:prstGeom prst="rect">
            <a:avLst/>
          </a:prstGeom>
        </p:spPr>
      </p:pic>
    </p:spTree>
    <p:extLst>
      <p:ext uri="{BB962C8B-B14F-4D97-AF65-F5344CB8AC3E}">
        <p14:creationId xmlns:p14="http://schemas.microsoft.com/office/powerpoint/2010/main" xmlns="" val="490489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5507D8B-055A-40F3-AA76-64AB1B322AF4}"/>
              </a:ext>
            </a:extLst>
          </p:cNvPr>
          <p:cNvSpPr/>
          <p:nvPr/>
        </p:nvSpPr>
        <p:spPr>
          <a:xfrm>
            <a:off x="762001" y="732877"/>
            <a:ext cx="10806544" cy="2012859"/>
          </a:xfrm>
          <a:prstGeom prst="rect">
            <a:avLst/>
          </a:prstGeom>
        </p:spPr>
        <p:txBody>
          <a:bodyPr wrap="square">
            <a:spAutoFit/>
          </a:bodyPr>
          <a:lstStyle/>
          <a:p>
            <a:pPr lvl="0" algn="just" defTabSz="914400">
              <a:spcBef>
                <a:spcPct val="20000"/>
              </a:spcBef>
            </a:pPr>
            <a:r>
              <a:rPr lang="fr-FR" sz="2400" b="1" dirty="0">
                <a:solidFill>
                  <a:schemeClr val="bg1"/>
                </a:solidFill>
                <a:latin typeface="Calibri"/>
              </a:rPr>
              <a:t>Lors de clique sur le bouton insérer une demande de bénéfice une fenêtre apparaitra pour préciser que la personne est déjà inscrite ou non, ainsi il existe 2 cas possibles : </a:t>
            </a:r>
          </a:p>
          <a:p>
            <a:pPr lvl="0" algn="just" defTabSz="914400">
              <a:spcBef>
                <a:spcPct val="20000"/>
              </a:spcBef>
            </a:pPr>
            <a:r>
              <a:rPr lang="fr-FR" sz="2400" b="1" dirty="0">
                <a:solidFill>
                  <a:schemeClr val="bg1"/>
                </a:solidFill>
                <a:latin typeface="Calibri"/>
              </a:rPr>
              <a:t>1</a:t>
            </a:r>
            <a:r>
              <a:rPr lang="fr-FR" sz="2400" b="1" baseline="30000" dirty="0">
                <a:solidFill>
                  <a:schemeClr val="bg1"/>
                </a:solidFill>
                <a:latin typeface="Calibri"/>
              </a:rPr>
              <a:t>er</a:t>
            </a:r>
            <a:r>
              <a:rPr lang="fr-FR" sz="2400" b="1" dirty="0">
                <a:solidFill>
                  <a:schemeClr val="bg1"/>
                </a:solidFill>
                <a:latin typeface="Calibri"/>
              </a:rPr>
              <a:t> cas : Il s’agit d’un nouveau </a:t>
            </a:r>
            <a:r>
              <a:rPr lang="fr-FR" sz="2400" b="1" dirty="0" smtClean="0">
                <a:solidFill>
                  <a:schemeClr val="bg1"/>
                </a:solidFill>
                <a:latin typeface="Calibri"/>
              </a:rPr>
              <a:t>bénéficiaire la </a:t>
            </a:r>
            <a:r>
              <a:rPr lang="fr-FR" sz="2400" b="1" dirty="0">
                <a:solidFill>
                  <a:schemeClr val="bg1"/>
                </a:solidFill>
                <a:latin typeface="Calibri"/>
              </a:rPr>
              <a:t>personne doit fournir </a:t>
            </a:r>
            <a:r>
              <a:rPr lang="fr-FR" sz="2400" b="1" dirty="0" smtClean="0">
                <a:solidFill>
                  <a:schemeClr val="bg1"/>
                </a:solidFill>
                <a:latin typeface="Calibri"/>
              </a:rPr>
              <a:t>les informations demandés</a:t>
            </a:r>
            <a:r>
              <a:rPr lang="fr-FR" sz="2400" b="1" dirty="0">
                <a:solidFill>
                  <a:schemeClr val="bg1"/>
                </a:solidFill>
                <a:latin typeface="Calibri"/>
              </a:rPr>
              <a:t> </a:t>
            </a:r>
            <a:r>
              <a:rPr lang="fr-FR" sz="2400" b="1" dirty="0" smtClean="0">
                <a:solidFill>
                  <a:schemeClr val="bg1"/>
                </a:solidFill>
                <a:latin typeface="Calibri"/>
              </a:rPr>
              <a:t>comme </a:t>
            </a:r>
            <a:r>
              <a:rPr lang="fr-FR" sz="2400" b="1" dirty="0">
                <a:solidFill>
                  <a:schemeClr val="bg1"/>
                </a:solidFill>
                <a:latin typeface="Calibri"/>
              </a:rPr>
              <a:t>la montre la figure ci-dessous : </a:t>
            </a:r>
          </a:p>
        </p:txBody>
      </p:sp>
      <p:sp>
        <p:nvSpPr>
          <p:cNvPr id="6" name="Rectangle 5">
            <a:extLst>
              <a:ext uri="{FF2B5EF4-FFF2-40B4-BE49-F238E27FC236}">
                <a16:creationId xmlns:a16="http://schemas.microsoft.com/office/drawing/2014/main" xmlns="" id="{67799582-100C-48C1-8137-E4F9C2278E5A}"/>
              </a:ext>
            </a:extLst>
          </p:cNvPr>
          <p:cNvSpPr/>
          <p:nvPr/>
        </p:nvSpPr>
        <p:spPr>
          <a:xfrm>
            <a:off x="529773" y="3796765"/>
            <a:ext cx="5126181" cy="1569660"/>
          </a:xfrm>
          <a:prstGeom prst="rect">
            <a:avLst/>
          </a:prstGeom>
        </p:spPr>
        <p:txBody>
          <a:bodyPr wrap="square">
            <a:spAutoFit/>
          </a:bodyPr>
          <a:lstStyle/>
          <a:p>
            <a:pPr lvl="0" algn="just" defTabSz="914400">
              <a:spcBef>
                <a:spcPct val="20000"/>
              </a:spcBef>
            </a:pPr>
            <a:r>
              <a:rPr lang="fr-FR" sz="2400" b="1" dirty="0">
                <a:solidFill>
                  <a:schemeClr val="bg1"/>
                </a:solidFill>
                <a:latin typeface="Calibri"/>
              </a:rPr>
              <a:t>Ainsi une carte de membre sera fournie aux </a:t>
            </a:r>
            <a:r>
              <a:rPr lang="fr-FR" sz="2400" b="1" dirty="0" smtClean="0">
                <a:solidFill>
                  <a:schemeClr val="bg1"/>
                </a:solidFill>
                <a:latin typeface="Calibri"/>
              </a:rPr>
              <a:t>bénéficiaires. On effectue une mise a jour de la base de donné en l’insérant dans la table donateur.</a:t>
            </a:r>
            <a:endParaRPr lang="fr-FR" sz="2400" b="1" dirty="0">
              <a:solidFill>
                <a:schemeClr val="bg1"/>
              </a:solidFill>
              <a:latin typeface="Calibri"/>
            </a:endParaRPr>
          </a:p>
        </p:txBody>
      </p:sp>
      <p:pic>
        <p:nvPicPr>
          <p:cNvPr id="5" name="Image 4" descr="oui_ajout_benefice.PNG"/>
          <p:cNvPicPr>
            <a:picLocks noChangeAspect="1"/>
          </p:cNvPicPr>
          <p:nvPr/>
        </p:nvPicPr>
        <p:blipFill>
          <a:blip r:embed="rId2"/>
          <a:stretch>
            <a:fillRect/>
          </a:stretch>
        </p:blipFill>
        <p:spPr>
          <a:xfrm>
            <a:off x="5663284" y="2830287"/>
            <a:ext cx="6428163" cy="3599542"/>
          </a:xfrm>
          <a:prstGeom prst="rect">
            <a:avLst/>
          </a:prstGeom>
        </p:spPr>
      </p:pic>
    </p:spTree>
    <p:extLst>
      <p:ext uri="{BB962C8B-B14F-4D97-AF65-F5344CB8AC3E}">
        <p14:creationId xmlns:p14="http://schemas.microsoft.com/office/powerpoint/2010/main" xmlns="" val="60379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2220686"/>
            <a:ext cx="4902200" cy="3162568"/>
          </a:xfrm>
        </p:spPr>
        <p:txBody>
          <a:bodyPr>
            <a:normAutofit/>
          </a:bodyPr>
          <a:lstStyle/>
          <a:p>
            <a:pPr marL="0" lvl="0" indent="0" algn="just">
              <a:lnSpc>
                <a:spcPct val="100000"/>
              </a:lnSpc>
              <a:spcBef>
                <a:spcPct val="20000"/>
              </a:spcBef>
              <a:buClrTx/>
              <a:buNone/>
            </a:pPr>
            <a:r>
              <a:rPr lang="fr-FR" sz="2400" b="1" cap="none" dirty="0">
                <a:solidFill>
                  <a:schemeClr val="bg1"/>
                </a:solidFill>
                <a:latin typeface="Calibri"/>
              </a:rPr>
              <a:t>2</a:t>
            </a:r>
            <a:r>
              <a:rPr lang="fr-FR" sz="2400" b="1" cap="none" baseline="30000" dirty="0">
                <a:solidFill>
                  <a:schemeClr val="bg1"/>
                </a:solidFill>
                <a:latin typeface="Calibri"/>
              </a:rPr>
              <a:t>ème</a:t>
            </a:r>
            <a:r>
              <a:rPr lang="fr-FR" sz="2400" b="1" cap="none" dirty="0">
                <a:solidFill>
                  <a:schemeClr val="bg1"/>
                </a:solidFill>
                <a:latin typeface="Calibri"/>
              </a:rPr>
              <a:t> cas : Il s’agit d’un bénéficiaire déjà inscrit et donc il doit fournir </a:t>
            </a:r>
            <a:r>
              <a:rPr lang="fr-FR" sz="2400" b="1" cap="none" dirty="0" smtClean="0">
                <a:solidFill>
                  <a:schemeClr val="bg1"/>
                </a:solidFill>
                <a:latin typeface="Calibri"/>
              </a:rPr>
              <a:t>juste son </a:t>
            </a:r>
            <a:r>
              <a:rPr lang="fr-FR" sz="2400" b="1" cap="none" dirty="0">
                <a:solidFill>
                  <a:schemeClr val="bg1"/>
                </a:solidFill>
                <a:latin typeface="Calibri"/>
              </a:rPr>
              <a:t>id (Avec la carte de membre) .</a:t>
            </a:r>
          </a:p>
          <a:p>
            <a:pPr marL="0" lvl="0" indent="0" algn="just">
              <a:lnSpc>
                <a:spcPct val="100000"/>
              </a:lnSpc>
              <a:spcBef>
                <a:spcPct val="20000"/>
              </a:spcBef>
              <a:buClrTx/>
              <a:buNone/>
            </a:pPr>
            <a:r>
              <a:rPr lang="fr-FR" sz="2400" b="1" cap="none" dirty="0">
                <a:solidFill>
                  <a:schemeClr val="bg1"/>
                </a:solidFill>
                <a:latin typeface="Calibri"/>
              </a:rPr>
              <a:t>Ainsi </a:t>
            </a:r>
            <a:r>
              <a:rPr lang="fr-FR" sz="2400" b="1" cap="none" dirty="0" smtClean="0">
                <a:solidFill>
                  <a:schemeClr val="bg1"/>
                </a:solidFill>
                <a:latin typeface="Calibri"/>
              </a:rPr>
              <a:t>l’appui </a:t>
            </a:r>
            <a:r>
              <a:rPr lang="fr-FR" sz="2400" b="1" cap="none" dirty="0">
                <a:solidFill>
                  <a:schemeClr val="bg1"/>
                </a:solidFill>
                <a:latin typeface="Calibri"/>
              </a:rPr>
              <a:t>sur le bouton confirmer </a:t>
            </a:r>
            <a:r>
              <a:rPr lang="fr-FR" sz="2400" b="1" cap="none" dirty="0" smtClean="0">
                <a:solidFill>
                  <a:schemeClr val="bg1"/>
                </a:solidFill>
                <a:latin typeface="Calibri"/>
              </a:rPr>
              <a:t> va afficher cette fenêtre</a:t>
            </a:r>
            <a:r>
              <a:rPr lang="fr-FR" sz="2400" b="1" cap="none" dirty="0">
                <a:solidFill>
                  <a:schemeClr val="bg1"/>
                </a:solidFill>
                <a:latin typeface="Calibri"/>
              </a:rPr>
              <a:t> : </a:t>
            </a:r>
          </a:p>
          <a:p>
            <a:pPr marL="0" indent="0">
              <a:buNone/>
            </a:pPr>
            <a:endParaRPr lang="fr-FR" sz="1800" dirty="0"/>
          </a:p>
        </p:txBody>
      </p:sp>
      <p:pic>
        <p:nvPicPr>
          <p:cNvPr id="4" name="Image 3" descr="non_ajout_benefice.PNG"/>
          <p:cNvPicPr>
            <a:picLocks noChangeAspect="1"/>
          </p:cNvPicPr>
          <p:nvPr/>
        </p:nvPicPr>
        <p:blipFill>
          <a:blip r:embed="rId2"/>
          <a:stretch>
            <a:fillRect/>
          </a:stretch>
        </p:blipFill>
        <p:spPr>
          <a:xfrm>
            <a:off x="4899171" y="943428"/>
            <a:ext cx="7104143" cy="4847771"/>
          </a:xfrm>
          <a:prstGeom prst="rect">
            <a:avLst/>
          </a:prstGeom>
        </p:spPr>
      </p:pic>
    </p:spTree>
    <p:extLst>
      <p:ext uri="{BB962C8B-B14F-4D97-AF65-F5344CB8AC3E}">
        <p14:creationId xmlns:p14="http://schemas.microsoft.com/office/powerpoint/2010/main" xmlns="" val="145803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554181" y="524019"/>
            <a:ext cx="10155382" cy="5865812"/>
          </a:xfrm>
        </p:spPr>
        <p:txBody>
          <a:bodyPr>
            <a:normAutofit/>
          </a:bodyPr>
          <a:lstStyle/>
          <a:p>
            <a:pPr marL="0" lvl="0" indent="0">
              <a:lnSpc>
                <a:spcPct val="100000"/>
              </a:lnSpc>
              <a:spcBef>
                <a:spcPct val="20000"/>
              </a:spcBef>
              <a:buClrTx/>
              <a:buNone/>
            </a:pPr>
            <a:r>
              <a:rPr lang="fr-FR" sz="2800" b="1" cap="none" dirty="0">
                <a:solidFill>
                  <a:schemeClr val="bg1"/>
                </a:solidFill>
                <a:latin typeface="Calibri"/>
              </a:rPr>
              <a:t>Distribuer les dons :</a:t>
            </a:r>
            <a:r>
              <a:rPr lang="fr-FR" sz="2800" cap="none" dirty="0">
                <a:solidFill>
                  <a:schemeClr val="bg1"/>
                </a:solidFill>
                <a:latin typeface="Calibri"/>
              </a:rPr>
              <a:t> </a:t>
            </a:r>
          </a:p>
          <a:p>
            <a:pPr marL="0" indent="0">
              <a:buNone/>
            </a:pPr>
            <a:endParaRPr lang="fr-FR" sz="1800" dirty="0"/>
          </a:p>
          <a:p>
            <a:endParaRPr lang="fr-FR" sz="1800" dirty="0"/>
          </a:p>
          <a:p>
            <a:endParaRPr lang="fr-FR" sz="1800" dirty="0"/>
          </a:p>
          <a:p>
            <a:endParaRPr lang="fr-FR" sz="1800" dirty="0"/>
          </a:p>
          <a:p>
            <a:endParaRPr lang="fr-FR" sz="1800" dirty="0" smtClean="0">
              <a:solidFill>
                <a:schemeClr val="bg1"/>
              </a:solidFill>
            </a:endParaRPr>
          </a:p>
          <a:p>
            <a:endParaRPr lang="fr-FR" sz="1800" dirty="0">
              <a:solidFill>
                <a:schemeClr val="bg1"/>
              </a:solidFill>
            </a:endParaRPr>
          </a:p>
          <a:p>
            <a:pPr marL="0" lvl="0" indent="0" algn="just">
              <a:lnSpc>
                <a:spcPct val="100000"/>
              </a:lnSpc>
              <a:spcBef>
                <a:spcPct val="20000"/>
              </a:spcBef>
              <a:buClrTx/>
              <a:buNone/>
            </a:pPr>
            <a:r>
              <a:rPr lang="fr-FR" sz="2400" b="1" cap="none" dirty="0">
                <a:solidFill>
                  <a:schemeClr val="bg1"/>
                </a:solidFill>
                <a:latin typeface="Calibri"/>
              </a:rPr>
              <a:t>L’appui sur ce bouton provoque </a:t>
            </a:r>
            <a:r>
              <a:rPr lang="fr-FR" sz="2400" b="1" cap="none" dirty="0" smtClean="0">
                <a:solidFill>
                  <a:schemeClr val="bg1"/>
                </a:solidFill>
                <a:latin typeface="Calibri"/>
              </a:rPr>
              <a:t>l’envoi des </a:t>
            </a:r>
            <a:r>
              <a:rPr lang="fr-FR" sz="2400" b="1" cap="none" dirty="0">
                <a:solidFill>
                  <a:schemeClr val="bg1"/>
                </a:solidFill>
                <a:latin typeface="Calibri"/>
              </a:rPr>
              <a:t>objets disponibles en stock sur les bénéficiaires ainsi un </a:t>
            </a:r>
            <a:r>
              <a:rPr lang="fr-FR" sz="2400" b="1" cap="none" dirty="0" smtClean="0">
                <a:solidFill>
                  <a:schemeClr val="bg1"/>
                </a:solidFill>
                <a:latin typeface="Calibri"/>
              </a:rPr>
              <a:t>test sur </a:t>
            </a:r>
            <a:r>
              <a:rPr lang="fr-FR" sz="2400" b="1" cap="none" dirty="0">
                <a:solidFill>
                  <a:schemeClr val="bg1"/>
                </a:solidFill>
                <a:latin typeface="Calibri"/>
              </a:rPr>
              <a:t>la liste des demandes en attente </a:t>
            </a:r>
            <a:r>
              <a:rPr lang="fr-FR" sz="2400" b="1" cap="none" dirty="0" smtClean="0">
                <a:solidFill>
                  <a:schemeClr val="bg1"/>
                </a:solidFill>
                <a:latin typeface="Calibri"/>
              </a:rPr>
              <a:t>sera faite </a:t>
            </a:r>
            <a:r>
              <a:rPr lang="fr-FR" sz="2400" b="1" cap="none" dirty="0">
                <a:solidFill>
                  <a:schemeClr val="bg1"/>
                </a:solidFill>
                <a:latin typeface="Calibri"/>
              </a:rPr>
              <a:t>et les dons seront distribués. </a:t>
            </a:r>
            <a:r>
              <a:rPr lang="fr-FR" sz="2400" b="1" cap="none" dirty="0" smtClean="0">
                <a:solidFill>
                  <a:schemeClr val="bg1"/>
                </a:solidFill>
                <a:latin typeface="Calibri"/>
              </a:rPr>
              <a:t>Une mise a jour sur la table de bénéficiaire en attente sera faite en effaçant les individus qui ont déjà obtenue les biens .</a:t>
            </a:r>
            <a:endParaRPr lang="fr-FR" sz="2400" b="1" cap="none" dirty="0">
              <a:solidFill>
                <a:schemeClr val="bg1"/>
              </a:solidFill>
              <a:latin typeface="Calibri"/>
            </a:endParaRPr>
          </a:p>
          <a:p>
            <a:pPr marL="0" indent="0">
              <a:buNone/>
            </a:pPr>
            <a:endParaRPr lang="fr-FR" sz="1800" dirty="0"/>
          </a:p>
        </p:txBody>
      </p:sp>
      <p:pic>
        <p:nvPicPr>
          <p:cNvPr id="6" name="Image 5" descr="20.PNG"/>
          <p:cNvPicPr>
            <a:picLocks noChangeAspect="1"/>
          </p:cNvPicPr>
          <p:nvPr/>
        </p:nvPicPr>
        <p:blipFill>
          <a:blip r:embed="rId2"/>
          <a:stretch>
            <a:fillRect/>
          </a:stretch>
        </p:blipFill>
        <p:spPr>
          <a:xfrm>
            <a:off x="3435927" y="1676400"/>
            <a:ext cx="3976255" cy="1154743"/>
          </a:xfrm>
          <a:prstGeom prst="rect">
            <a:avLst/>
          </a:prstGeom>
        </p:spPr>
      </p:pic>
    </p:spTree>
    <p:extLst>
      <p:ext uri="{BB962C8B-B14F-4D97-AF65-F5344CB8AC3E}">
        <p14:creationId xmlns:p14="http://schemas.microsoft.com/office/powerpoint/2010/main" xmlns="" val="4142346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734291" y="610177"/>
            <a:ext cx="9228138" cy="2174875"/>
          </a:xfrm>
        </p:spPr>
        <p:txBody>
          <a:bodyPr>
            <a:normAutofit/>
          </a:bodyPr>
          <a:lstStyle/>
          <a:p>
            <a:pPr lvl="0"/>
            <a:endParaRPr lang="fr-FR" sz="1800" dirty="0"/>
          </a:p>
          <a:p>
            <a:pPr marL="0" lvl="0" indent="0" algn="just">
              <a:lnSpc>
                <a:spcPct val="100000"/>
              </a:lnSpc>
              <a:spcBef>
                <a:spcPct val="20000"/>
              </a:spcBef>
              <a:buClrTx/>
              <a:buNone/>
            </a:pPr>
            <a:r>
              <a:rPr lang="fr-FR" sz="2600" b="1" cap="none" dirty="0">
                <a:solidFill>
                  <a:schemeClr val="bg1"/>
                </a:solidFill>
                <a:latin typeface="Calibri"/>
              </a:rPr>
              <a:t>Afficher la liste des  bénéficiaires inscrits </a:t>
            </a:r>
            <a:r>
              <a:rPr lang="fr-FR" sz="2600" b="1" dirty="0" smtClean="0">
                <a:solidFill>
                  <a:schemeClr val="bg1"/>
                </a:solidFill>
                <a:latin typeface="Calibri"/>
              </a:rPr>
              <a:t>dans l’association</a:t>
            </a:r>
            <a:endParaRPr lang="fr-FR" sz="2400" b="1" cap="none" dirty="0">
              <a:solidFill>
                <a:schemeClr val="bg1"/>
              </a:solidFill>
              <a:latin typeface="Calibri"/>
            </a:endParaRPr>
          </a:p>
          <a:p>
            <a:pPr marL="0" indent="0" algn="just">
              <a:buNone/>
            </a:pPr>
            <a:endParaRPr lang="fr-FR" sz="1800" dirty="0"/>
          </a:p>
        </p:txBody>
      </p:sp>
      <p:pic>
        <p:nvPicPr>
          <p:cNvPr id="4" name="Image 3" descr="benefice_inscrit.PNG"/>
          <p:cNvPicPr>
            <a:picLocks noChangeAspect="1"/>
          </p:cNvPicPr>
          <p:nvPr/>
        </p:nvPicPr>
        <p:blipFill>
          <a:blip r:embed="rId2"/>
          <a:stretch>
            <a:fillRect/>
          </a:stretch>
        </p:blipFill>
        <p:spPr>
          <a:xfrm>
            <a:off x="1390849" y="1534885"/>
            <a:ext cx="9204579" cy="5086741"/>
          </a:xfrm>
          <a:prstGeom prst="rect">
            <a:avLst/>
          </a:prstGeom>
        </p:spPr>
      </p:pic>
    </p:spTree>
    <p:extLst>
      <p:ext uri="{BB962C8B-B14F-4D97-AF65-F5344CB8AC3E}">
        <p14:creationId xmlns:p14="http://schemas.microsoft.com/office/powerpoint/2010/main" xmlns="" val="1964819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E655A13-CDA4-4B3C-91AD-15EDEB1137F2}"/>
              </a:ext>
            </a:extLst>
          </p:cNvPr>
          <p:cNvSpPr/>
          <p:nvPr/>
        </p:nvSpPr>
        <p:spPr>
          <a:xfrm>
            <a:off x="1219200" y="375960"/>
            <a:ext cx="9809018" cy="861774"/>
          </a:xfrm>
          <a:prstGeom prst="rect">
            <a:avLst/>
          </a:prstGeom>
        </p:spPr>
        <p:txBody>
          <a:bodyPr wrap="square">
            <a:spAutoFit/>
          </a:bodyPr>
          <a:lstStyle/>
          <a:p>
            <a:pPr lvl="0"/>
            <a:r>
              <a:rPr lang="fr-FR" sz="2600" b="1" dirty="0">
                <a:solidFill>
                  <a:schemeClr val="bg1"/>
                </a:solidFill>
                <a:latin typeface="Calibri" panose="020F0502020204030204" pitchFamily="34" charset="0"/>
                <a:cs typeface="Calibri" panose="020F0502020204030204" pitchFamily="34" charset="0"/>
              </a:rPr>
              <a:t>Afficher les bénéficiaires en attente </a:t>
            </a:r>
            <a:r>
              <a:rPr lang="fr-FR" sz="2600" b="1" dirty="0" smtClean="0">
                <a:solidFill>
                  <a:schemeClr val="bg1"/>
                </a:solidFill>
                <a:latin typeface="Calibri" panose="020F0502020204030204" pitchFamily="34" charset="0"/>
                <a:cs typeface="Calibri" panose="020F0502020204030204" pitchFamily="34" charset="0"/>
              </a:rPr>
              <a:t> (</a:t>
            </a:r>
            <a:r>
              <a:rPr lang="fr-FR" sz="2400" b="1" dirty="0" smtClean="0">
                <a:solidFill>
                  <a:schemeClr val="bg1"/>
                </a:solidFill>
                <a:latin typeface="Calibri" panose="020F0502020204030204" pitchFamily="34" charset="0"/>
                <a:cs typeface="Calibri" panose="020F0502020204030204" pitchFamily="34" charset="0"/>
              </a:rPr>
              <a:t>qui </a:t>
            </a:r>
            <a:r>
              <a:rPr lang="fr-FR" sz="2400" b="1" dirty="0">
                <a:solidFill>
                  <a:schemeClr val="bg1"/>
                </a:solidFill>
                <a:latin typeface="Calibri" panose="020F0502020204030204" pitchFamily="34" charset="0"/>
                <a:cs typeface="Calibri" panose="020F0502020204030204" pitchFamily="34" charset="0"/>
              </a:rPr>
              <a:t>n’ont pas encore eu leurs </a:t>
            </a:r>
            <a:r>
              <a:rPr lang="fr-FR" sz="2400" b="1" dirty="0" smtClean="0">
                <a:solidFill>
                  <a:schemeClr val="bg1"/>
                </a:solidFill>
                <a:latin typeface="Calibri" panose="020F0502020204030204" pitchFamily="34" charset="0"/>
                <a:cs typeface="Calibri" panose="020F0502020204030204" pitchFamily="34" charset="0"/>
              </a:rPr>
              <a:t>demandes).</a:t>
            </a:r>
            <a:endParaRPr lang="fr-FR" sz="2400" b="1" dirty="0">
              <a:solidFill>
                <a:schemeClr val="bg1"/>
              </a:solidFill>
              <a:latin typeface="Calibri" panose="020F0502020204030204" pitchFamily="34" charset="0"/>
              <a:cs typeface="Calibri" panose="020F0502020204030204" pitchFamily="34" charset="0"/>
            </a:endParaRPr>
          </a:p>
        </p:txBody>
      </p:sp>
      <p:pic>
        <p:nvPicPr>
          <p:cNvPr id="5" name="Image 4" descr="Capture.PNG"/>
          <p:cNvPicPr>
            <a:picLocks noChangeAspect="1"/>
          </p:cNvPicPr>
          <p:nvPr/>
        </p:nvPicPr>
        <p:blipFill>
          <a:blip r:embed="rId2"/>
          <a:stretch>
            <a:fillRect/>
          </a:stretch>
        </p:blipFill>
        <p:spPr>
          <a:xfrm>
            <a:off x="1262743" y="1039819"/>
            <a:ext cx="9811658" cy="5364318"/>
          </a:xfrm>
          <a:prstGeom prst="rect">
            <a:avLst/>
          </a:prstGeom>
        </p:spPr>
      </p:pic>
    </p:spTree>
    <p:extLst>
      <p:ext uri="{BB962C8B-B14F-4D97-AF65-F5344CB8AC3E}">
        <p14:creationId xmlns:p14="http://schemas.microsoft.com/office/powerpoint/2010/main" xmlns="" val="374451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2E9B3B1-CE50-4C3A-8115-AD334905CB2B}"/>
              </a:ext>
            </a:extLst>
          </p:cNvPr>
          <p:cNvSpPr/>
          <p:nvPr/>
        </p:nvSpPr>
        <p:spPr>
          <a:xfrm>
            <a:off x="459545" y="736358"/>
            <a:ext cx="7677166" cy="586314"/>
          </a:xfrm>
          <a:prstGeom prst="rect">
            <a:avLst/>
          </a:prstGeom>
        </p:spPr>
        <p:txBody>
          <a:bodyPr wrap="none">
            <a:spAutoFit/>
          </a:bodyPr>
          <a:lstStyle/>
          <a:p>
            <a:pPr algn="just">
              <a:lnSpc>
                <a:spcPct val="107000"/>
              </a:lnSpc>
              <a:spcAft>
                <a:spcPts val="800"/>
              </a:spcAft>
            </a:pPr>
            <a:r>
              <a:rPr lang="fr-FR" sz="3000" b="1" dirty="0">
                <a:solidFill>
                  <a:schemeClr val="accent5">
                    <a:lumMod val="20000"/>
                    <a:lumOff val="80000"/>
                  </a:schemeClr>
                </a:solidFill>
                <a:latin typeface="Calibri" panose="020F0502020204030204" pitchFamily="34" charset="0"/>
                <a:ea typeface="Calibri" panose="020F0502020204030204" pitchFamily="34" charset="0"/>
                <a:cs typeface="Arial" panose="020B0604020202020204" pitchFamily="34" charset="0"/>
              </a:rPr>
              <a:t>l’interface statistique de l’association ‘</a:t>
            </a:r>
            <a:r>
              <a:rPr lang="fr-FR" sz="3000" b="1" dirty="0" smtClean="0">
                <a:solidFill>
                  <a:schemeClr val="accent5">
                    <a:lumMod val="20000"/>
                    <a:lumOff val="80000"/>
                  </a:schemeClr>
                </a:solidFill>
                <a:latin typeface="Calibri" panose="020F0502020204030204" pitchFamily="34" charset="0"/>
                <a:ea typeface="Calibri" panose="020F0502020204030204" pitchFamily="34" charset="0"/>
                <a:cs typeface="Arial" panose="020B0604020202020204" pitchFamily="34" charset="0"/>
              </a:rPr>
              <a:t>’</a:t>
            </a:r>
            <a:r>
              <a:rPr lang="fr-FR" sz="3000" b="1" dirty="0" err="1" smtClean="0">
                <a:solidFill>
                  <a:schemeClr val="accent5">
                    <a:lumMod val="20000"/>
                    <a:lumOff val="80000"/>
                  </a:schemeClr>
                </a:solidFill>
                <a:latin typeface="Calibri" panose="020F0502020204030204" pitchFamily="34" charset="0"/>
                <a:ea typeface="Calibri" panose="020F0502020204030204" pitchFamily="34" charset="0"/>
                <a:cs typeface="Arial" panose="020B0604020202020204" pitchFamily="34" charset="0"/>
              </a:rPr>
              <a:t>Gtock</a:t>
            </a:r>
            <a:r>
              <a:rPr lang="fr-FR" sz="3000" b="1" dirty="0" smtClean="0">
                <a:solidFill>
                  <a:schemeClr val="accent5">
                    <a:lumMod val="20000"/>
                    <a:lumOff val="80000"/>
                  </a:schemeClr>
                </a:solidFill>
                <a:latin typeface="Calibri" panose="020F0502020204030204" pitchFamily="34" charset="0"/>
                <a:ea typeface="Calibri" panose="020F0502020204030204" pitchFamily="34" charset="0"/>
                <a:cs typeface="Arial" panose="020B0604020202020204" pitchFamily="34" charset="0"/>
              </a:rPr>
              <a:t>’’</a:t>
            </a:r>
            <a:r>
              <a:rPr lang="fr-FR" sz="3000" b="1" dirty="0">
                <a:solidFill>
                  <a:schemeClr val="accent5">
                    <a:lumMod val="20000"/>
                    <a:lumOff val="80000"/>
                  </a:schemeClr>
                </a:solidFill>
                <a:latin typeface="Calibri" panose="020F0502020204030204" pitchFamily="34" charset="0"/>
                <a:ea typeface="Calibri" panose="020F0502020204030204" pitchFamily="34" charset="0"/>
                <a:cs typeface="Arial" panose="020B0604020202020204" pitchFamily="34" charset="0"/>
              </a:rPr>
              <a:t> :</a:t>
            </a:r>
            <a:endParaRPr lang="fr-FR" sz="3000" dirty="0">
              <a:solidFill>
                <a:schemeClr val="accent5">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0D16185E-716C-45C0-9B23-97A67481E0F8}"/>
              </a:ext>
            </a:extLst>
          </p:cNvPr>
          <p:cNvSpPr/>
          <p:nvPr/>
        </p:nvSpPr>
        <p:spPr>
          <a:xfrm>
            <a:off x="459545" y="1422079"/>
            <a:ext cx="10668000" cy="882678"/>
          </a:xfrm>
          <a:prstGeom prst="rect">
            <a:avLst/>
          </a:prstGeom>
        </p:spPr>
        <p:txBody>
          <a:bodyPr wrap="square">
            <a:spAutoFit/>
          </a:bodyPr>
          <a:lstStyle/>
          <a:p>
            <a:pPr algn="just">
              <a:lnSpc>
                <a:spcPct val="107000"/>
              </a:lnSpc>
              <a:spcAft>
                <a:spcPts val="800"/>
              </a:spcAft>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Lorsque on clique sur le bouton ‘</a:t>
            </a:r>
            <a:r>
              <a:rPr lang="fr-FR" sz="2400" b="1" dirty="0" smtClean="0">
                <a:solidFill>
                  <a:schemeClr val="bg1"/>
                </a:solidFill>
                <a:latin typeface="Calibri" panose="020F0502020204030204" pitchFamily="34" charset="0"/>
                <a:ea typeface="Calibri" panose="020F0502020204030204" pitchFamily="34" charset="0"/>
                <a:cs typeface="Arial" panose="020B0604020202020204" pitchFamily="34" charset="0"/>
              </a:rPr>
              <a:t>’Statistiques’’ </a:t>
            </a: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de l’interface </a:t>
            </a:r>
            <a:r>
              <a:rPr lang="fr-FR" sz="2400" b="1" dirty="0" smtClean="0">
                <a:solidFill>
                  <a:schemeClr val="bg1"/>
                </a:solidFill>
                <a:latin typeface="Calibri" panose="020F0502020204030204" pitchFamily="34" charset="0"/>
                <a:ea typeface="Calibri" panose="020F0502020204030204" pitchFamily="34" charset="0"/>
                <a:cs typeface="Arial" panose="020B0604020202020204" pitchFamily="34" charset="0"/>
              </a:rPr>
              <a:t>accueil, la </a:t>
            </a:r>
            <a:r>
              <a:rPr lang="fr-FR" sz="2400" b="1" dirty="0" err="1" smtClean="0">
                <a:solidFill>
                  <a:schemeClr val="bg1"/>
                </a:solidFill>
                <a:latin typeface="Calibri" panose="020F0502020204030204" pitchFamily="34" charset="0"/>
                <a:ea typeface="Calibri" panose="020F0502020204030204" pitchFamily="34" charset="0"/>
                <a:cs typeface="Arial" panose="020B0604020202020204" pitchFamily="34" charset="0"/>
              </a:rPr>
              <a:t>fenetre</a:t>
            </a:r>
            <a:r>
              <a:rPr lang="fr-FR" sz="2400" b="1" dirty="0" smtClean="0">
                <a:solidFill>
                  <a:schemeClr val="bg1"/>
                </a:solidFill>
                <a:latin typeface="Calibri" panose="020F0502020204030204" pitchFamily="34" charset="0"/>
                <a:ea typeface="Calibri" panose="020F0502020204030204" pitchFamily="34" charset="0"/>
                <a:cs typeface="Arial" panose="020B0604020202020204" pitchFamily="34" charset="0"/>
              </a:rPr>
              <a:t> </a:t>
            </a: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statistique de l’association s’ouvre.</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Image 4" descr="login.PNG"/>
          <p:cNvPicPr>
            <a:picLocks noChangeAspect="1"/>
          </p:cNvPicPr>
          <p:nvPr/>
        </p:nvPicPr>
        <p:blipFill>
          <a:blip r:embed="rId2"/>
          <a:stretch>
            <a:fillRect/>
          </a:stretch>
        </p:blipFill>
        <p:spPr>
          <a:xfrm>
            <a:off x="1874585" y="2235199"/>
            <a:ext cx="8401530" cy="4376675"/>
          </a:xfrm>
          <a:prstGeom prst="rect">
            <a:avLst/>
          </a:prstGeom>
        </p:spPr>
      </p:pic>
    </p:spTree>
    <p:extLst>
      <p:ext uri="{BB962C8B-B14F-4D97-AF65-F5344CB8AC3E}">
        <p14:creationId xmlns:p14="http://schemas.microsoft.com/office/powerpoint/2010/main" xmlns="" val="1382645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4F06F23-3F12-46F1-9E4F-7B73C46DE8FE}"/>
              </a:ext>
            </a:extLst>
          </p:cNvPr>
          <p:cNvSpPr/>
          <p:nvPr/>
        </p:nvSpPr>
        <p:spPr>
          <a:xfrm>
            <a:off x="546296" y="843099"/>
            <a:ext cx="11286978" cy="865173"/>
          </a:xfrm>
          <a:prstGeom prst="rect">
            <a:avLst/>
          </a:prstGeom>
        </p:spPr>
        <p:txBody>
          <a:bodyPr wrap="square">
            <a:spAutoFit/>
          </a:bodyPr>
          <a:lstStyle/>
          <a:p>
            <a:pPr algn="just">
              <a:lnSpc>
                <a:spcPct val="107000"/>
              </a:lnSpc>
              <a:spcAft>
                <a:spcPts val="800"/>
              </a:spcAft>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En faisant la connexion avec la base de données et en implémentant des différents requêtes SQL, l’interface nous affiche les statistiques de l’association :</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4AD4E967-3B43-4CC2-8BB1-E1AEC66694C7}"/>
              </a:ext>
            </a:extLst>
          </p:cNvPr>
          <p:cNvSpPr/>
          <p:nvPr/>
        </p:nvSpPr>
        <p:spPr>
          <a:xfrm>
            <a:off x="546296" y="2091612"/>
            <a:ext cx="10691444" cy="3631379"/>
          </a:xfrm>
          <a:prstGeom prst="rect">
            <a:avLst/>
          </a:prstGeom>
        </p:spPr>
        <p:txBody>
          <a:bodyPr wrap="square">
            <a:spAutoFit/>
          </a:bodyPr>
          <a:lstStyle/>
          <a:p>
            <a:pPr marL="342900" lvl="0" indent="-342900" algn="just">
              <a:lnSpc>
                <a:spcPct val="107000"/>
              </a:lnSpc>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Le nombre de propositions de dons reçus par l’association.</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Le nombre de donateurs de l’association.</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Le nombre de bénéficiaires de l’association.</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Le nombre de dons acceptées et ratio acceptée de l’association.</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La quantité de dons accepté par catégorie d’objet (Meubles, Electro-ménager, Literie, Tables/chaises, Vaisselle et Mobilier divers).</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 Volume de dons ventilés suivant les deux destinations : Dons direct ou bien Dépôt/vente.</a:t>
            </a:r>
            <a:endParaRPr lang="fr-FR"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Wingdings" panose="05000000000000000000" pitchFamily="2" charset="2"/>
              <a:buChar char=""/>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Les statistiques sur les dons ayant transités par l’association.</a:t>
            </a:r>
            <a:endParaRPr lang="fr-FR" sz="1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13949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35AEE083-CD90-4D12-B63C-28E3B9F1D6F5}"/>
              </a:ext>
            </a:extLst>
          </p:cNvPr>
          <p:cNvSpPr txBox="1"/>
          <p:nvPr/>
        </p:nvSpPr>
        <p:spPr>
          <a:xfrm>
            <a:off x="265103" y="237721"/>
            <a:ext cx="3108960" cy="553998"/>
          </a:xfrm>
          <a:prstGeom prst="rect">
            <a:avLst/>
          </a:prstGeom>
          <a:noFill/>
        </p:spPr>
        <p:txBody>
          <a:bodyPr wrap="square" rtlCol="0">
            <a:spAutoFit/>
          </a:bodyPr>
          <a:lstStyle/>
          <a:p>
            <a:r>
              <a:rPr lang="fr-FR" sz="3000" b="1" dirty="0">
                <a:solidFill>
                  <a:schemeClr val="accent2"/>
                </a:solidFill>
              </a:rPr>
              <a:t>Test</a:t>
            </a:r>
            <a:r>
              <a:rPr lang="fr-FR" dirty="0">
                <a:solidFill>
                  <a:schemeClr val="accent2"/>
                </a:solidFill>
              </a:rPr>
              <a:t> </a:t>
            </a:r>
          </a:p>
        </p:txBody>
      </p:sp>
      <p:sp>
        <p:nvSpPr>
          <p:cNvPr id="4" name="Rectangle 3">
            <a:extLst>
              <a:ext uri="{FF2B5EF4-FFF2-40B4-BE49-F238E27FC236}">
                <a16:creationId xmlns:a16="http://schemas.microsoft.com/office/drawing/2014/main" xmlns="" id="{DE9A2889-5B0F-4615-A985-906A35A68961}"/>
              </a:ext>
            </a:extLst>
          </p:cNvPr>
          <p:cNvSpPr/>
          <p:nvPr/>
        </p:nvSpPr>
        <p:spPr>
          <a:xfrm>
            <a:off x="7731457" y="2648497"/>
            <a:ext cx="4282352" cy="1277850"/>
          </a:xfrm>
          <a:prstGeom prst="rect">
            <a:avLst/>
          </a:prstGeom>
        </p:spPr>
        <p:txBody>
          <a:bodyPr wrap="square">
            <a:spAutoFit/>
          </a:bodyPr>
          <a:lstStyle/>
          <a:p>
            <a:pPr algn="just">
              <a:lnSpc>
                <a:spcPct val="107000"/>
              </a:lnSpc>
              <a:spcAft>
                <a:spcPts val="800"/>
              </a:spcAft>
            </a:pP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Pour retourner à l’interface accueil de </a:t>
            </a:r>
            <a:r>
              <a:rPr lang="fr-FR" sz="2400" b="1" dirty="0" smtClean="0">
                <a:solidFill>
                  <a:schemeClr val="bg1"/>
                </a:solidFill>
                <a:latin typeface="Calibri" panose="020F0502020204030204" pitchFamily="34" charset="0"/>
                <a:ea typeface="Calibri" panose="020F0502020204030204" pitchFamily="34" charset="0"/>
                <a:cs typeface="Arial" panose="020B0604020202020204" pitchFamily="34" charset="0"/>
              </a:rPr>
              <a:t>l’association on </a:t>
            </a:r>
            <a:r>
              <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rPr>
              <a:t>clique sur le bouton ‘’Retourner</a:t>
            </a:r>
            <a:r>
              <a:rPr lang="fr-FR" sz="2400" b="1" dirty="0" smtClean="0">
                <a:solidFill>
                  <a:schemeClr val="bg1"/>
                </a:solidFill>
                <a:latin typeface="Calibri" panose="020F0502020204030204" pitchFamily="34" charset="0"/>
                <a:ea typeface="Calibri" panose="020F0502020204030204" pitchFamily="34" charset="0"/>
                <a:cs typeface="Arial" panose="020B0604020202020204" pitchFamily="34" charset="0"/>
              </a:rPr>
              <a:t>’’.</a:t>
            </a:r>
            <a:endParaRPr lang="fr-FR" sz="2400" b="1"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pic>
        <p:nvPicPr>
          <p:cNvPr id="5" name="Image 4" descr="stat.PNG"/>
          <p:cNvPicPr>
            <a:picLocks noChangeAspect="1"/>
          </p:cNvPicPr>
          <p:nvPr/>
        </p:nvPicPr>
        <p:blipFill>
          <a:blip r:embed="rId2"/>
          <a:stretch>
            <a:fillRect/>
          </a:stretch>
        </p:blipFill>
        <p:spPr>
          <a:xfrm>
            <a:off x="347171" y="1103087"/>
            <a:ext cx="7417972" cy="5239656"/>
          </a:xfrm>
          <a:prstGeom prst="rect">
            <a:avLst/>
          </a:prstGeom>
        </p:spPr>
      </p:pic>
    </p:spTree>
    <p:extLst>
      <p:ext uri="{BB962C8B-B14F-4D97-AF65-F5344CB8AC3E}">
        <p14:creationId xmlns:p14="http://schemas.microsoft.com/office/powerpoint/2010/main" xmlns="" val="2293947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A641EB-6AA7-4EE7-BFC9-B07A81F46024}"/>
              </a:ext>
            </a:extLst>
          </p:cNvPr>
          <p:cNvSpPr/>
          <p:nvPr/>
        </p:nvSpPr>
        <p:spPr>
          <a:xfrm>
            <a:off x="734291" y="1443841"/>
            <a:ext cx="9961418" cy="4616648"/>
          </a:xfrm>
          <a:prstGeom prst="rect">
            <a:avLst/>
          </a:prstGeom>
        </p:spPr>
        <p:txBody>
          <a:bodyPr wrap="square">
            <a:spAutoFit/>
          </a:bodyPr>
          <a:lstStyle/>
          <a:p>
            <a:r>
              <a:rPr lang="fr-FR" sz="2400" dirty="0"/>
              <a:t> </a:t>
            </a:r>
            <a:r>
              <a:rPr lang="fr-FR" sz="2600" b="1" dirty="0">
                <a:solidFill>
                  <a:schemeClr val="accent5">
                    <a:lumMod val="20000"/>
                    <a:lumOff val="80000"/>
                  </a:schemeClr>
                </a:solidFill>
                <a:latin typeface="Calibri" panose="020F0502020204030204" pitchFamily="34" charset="0"/>
                <a:cs typeface="Calibri" panose="020F0502020204030204" pitchFamily="34" charset="0"/>
              </a:rPr>
              <a:t>Tests Unitaires</a:t>
            </a:r>
          </a:p>
          <a:p>
            <a:r>
              <a:rPr lang="fr-FR" sz="2400" b="1" dirty="0">
                <a:solidFill>
                  <a:schemeClr val="bg1"/>
                </a:solidFill>
                <a:latin typeface="Calibri" panose="020F0502020204030204" pitchFamily="34" charset="0"/>
                <a:cs typeface="Calibri" panose="020F0502020204030204" pitchFamily="34" charset="0"/>
              </a:rPr>
              <a:t>Pour </a:t>
            </a:r>
            <a:r>
              <a:rPr lang="fr-FR" sz="2400" b="1" dirty="0" smtClean="0">
                <a:solidFill>
                  <a:schemeClr val="bg1"/>
                </a:solidFill>
                <a:latin typeface="Calibri" panose="020F0502020204030204" pitchFamily="34" charset="0"/>
                <a:cs typeface="Calibri" panose="020F0502020204030204" pitchFamily="34" charset="0"/>
              </a:rPr>
              <a:t>éviter tout erreur concernant la </a:t>
            </a:r>
            <a:r>
              <a:rPr lang="fr-FR" sz="2400" b="1" dirty="0">
                <a:solidFill>
                  <a:schemeClr val="bg1"/>
                </a:solidFill>
                <a:latin typeface="Calibri" panose="020F0502020204030204" pitchFamily="34" charset="0"/>
                <a:cs typeface="Calibri" panose="020F0502020204030204" pitchFamily="34" charset="0"/>
              </a:rPr>
              <a:t>compatibilité et la cohérence des données </a:t>
            </a:r>
            <a:r>
              <a:rPr lang="fr-FR" sz="2400" b="1" dirty="0" smtClean="0">
                <a:solidFill>
                  <a:schemeClr val="bg1"/>
                </a:solidFill>
                <a:latin typeface="Calibri" panose="020F0502020204030204" pitchFamily="34" charset="0"/>
                <a:cs typeface="Calibri" panose="020F0502020204030204" pitchFamily="34" charset="0"/>
              </a:rPr>
              <a:t>de la base, </a:t>
            </a:r>
            <a:r>
              <a:rPr lang="fr-FR" sz="2400" b="1" dirty="0">
                <a:solidFill>
                  <a:schemeClr val="bg1"/>
                </a:solidFill>
                <a:latin typeface="Calibri" panose="020F0502020204030204" pitchFamily="34" charset="0"/>
                <a:cs typeface="Calibri" panose="020F0502020204030204" pitchFamily="34" charset="0"/>
              </a:rPr>
              <a:t>nous avons fait </a:t>
            </a:r>
            <a:r>
              <a:rPr lang="fr-FR" sz="2400" b="1" dirty="0" smtClean="0">
                <a:solidFill>
                  <a:schemeClr val="bg1"/>
                </a:solidFill>
                <a:latin typeface="Calibri" panose="020F0502020204030204" pitchFamily="34" charset="0"/>
                <a:cs typeface="Calibri" panose="020F0502020204030204" pitchFamily="34" charset="0"/>
              </a:rPr>
              <a:t>des </a:t>
            </a:r>
            <a:r>
              <a:rPr lang="fr-FR" sz="2400" b="1" dirty="0">
                <a:solidFill>
                  <a:schemeClr val="bg1"/>
                </a:solidFill>
                <a:latin typeface="Calibri" panose="020F0502020204030204" pitchFamily="34" charset="0"/>
                <a:cs typeface="Calibri" panose="020F0502020204030204" pitchFamily="34" charset="0"/>
              </a:rPr>
              <a:t>tests de validation s’effectuant au niveau des formulaires. Ce qui suit présente une identification de quelques tests.</a:t>
            </a:r>
          </a:p>
          <a:p>
            <a:pPr marL="342900" indent="-342900"/>
            <a:r>
              <a:rPr lang="fr-FR" sz="2600" b="1" dirty="0">
                <a:solidFill>
                  <a:schemeClr val="accent5">
                    <a:lumMod val="20000"/>
                    <a:lumOff val="80000"/>
                  </a:schemeClr>
                </a:solidFill>
                <a:latin typeface="Calibri" panose="020F0502020204030204" pitchFamily="34" charset="0"/>
                <a:cs typeface="Calibri" panose="020F0502020204030204" pitchFamily="34" charset="0"/>
              </a:rPr>
              <a:t> Tests de Mise à jour</a:t>
            </a:r>
            <a:endParaRPr lang="fr-FR" sz="2600" b="1" i="1" dirty="0">
              <a:solidFill>
                <a:schemeClr val="accent5">
                  <a:lumMod val="20000"/>
                  <a:lumOff val="80000"/>
                </a:schemeClr>
              </a:solidFill>
              <a:latin typeface="Calibri" panose="020F0502020204030204" pitchFamily="34" charset="0"/>
              <a:cs typeface="Calibri" panose="020F0502020204030204" pitchFamily="34" charset="0"/>
            </a:endParaRPr>
          </a:p>
          <a:p>
            <a:r>
              <a:rPr lang="fr-FR" sz="2400" b="1" dirty="0">
                <a:solidFill>
                  <a:schemeClr val="bg1"/>
                </a:solidFill>
                <a:latin typeface="Calibri" panose="020F0502020204030204" pitchFamily="34" charset="0"/>
                <a:cs typeface="Calibri" panose="020F0502020204030204" pitchFamily="34" charset="0"/>
              </a:rPr>
              <a:t>Ce sont des tests effectués avant et après chaque opération de mise à jour par exemple l’ajout, la modification et la suppression.</a:t>
            </a:r>
          </a:p>
          <a:p>
            <a:r>
              <a:rPr lang="fr-FR" sz="2400" b="1" dirty="0">
                <a:solidFill>
                  <a:schemeClr val="bg1"/>
                </a:solidFill>
                <a:latin typeface="Calibri" panose="020F0502020204030204" pitchFamily="34" charset="0"/>
                <a:cs typeface="Calibri" panose="020F0502020204030204" pitchFamily="34" charset="0"/>
              </a:rPr>
              <a:t>Par exemple dans le tableau stock après chaque opération de transfert vers le dépôt on teste si l’objet a bien été transféré ou non un message d’information apparait en affichant succès si c’est bon ou bien erreur en citant le type d’erreur si ’il existe.</a:t>
            </a:r>
          </a:p>
        </p:txBody>
      </p:sp>
      <p:sp>
        <p:nvSpPr>
          <p:cNvPr id="5" name="Rectangle 4">
            <a:extLst>
              <a:ext uri="{FF2B5EF4-FFF2-40B4-BE49-F238E27FC236}">
                <a16:creationId xmlns:a16="http://schemas.microsoft.com/office/drawing/2014/main" xmlns="" id="{5B9A139A-056D-4713-8783-A0499DC413A0}"/>
              </a:ext>
            </a:extLst>
          </p:cNvPr>
          <p:cNvSpPr/>
          <p:nvPr/>
        </p:nvSpPr>
        <p:spPr>
          <a:xfrm>
            <a:off x="623454" y="705177"/>
            <a:ext cx="5319983" cy="738664"/>
          </a:xfrm>
          <a:prstGeom prst="rect">
            <a:avLst/>
          </a:prstGeom>
        </p:spPr>
        <p:txBody>
          <a:bodyPr wrap="none">
            <a:spAutoFit/>
          </a:bodyPr>
          <a:lstStyle/>
          <a:p>
            <a:r>
              <a:rPr lang="fr-FR" sz="4200" b="1" dirty="0">
                <a:solidFill>
                  <a:schemeClr val="accent5">
                    <a:lumMod val="20000"/>
                    <a:lumOff val="80000"/>
                  </a:schemeClr>
                </a:solidFill>
              </a:rPr>
              <a:t>4.Tests et Validation</a:t>
            </a:r>
          </a:p>
        </p:txBody>
      </p:sp>
    </p:spTree>
    <p:extLst>
      <p:ext uri="{BB962C8B-B14F-4D97-AF65-F5344CB8AC3E}">
        <p14:creationId xmlns:p14="http://schemas.microsoft.com/office/powerpoint/2010/main" xmlns="" val="218054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56969B3-9C82-4C6D-BD66-540ED11D5705}"/>
              </a:ext>
            </a:extLst>
          </p:cNvPr>
          <p:cNvSpPr/>
          <p:nvPr/>
        </p:nvSpPr>
        <p:spPr>
          <a:xfrm>
            <a:off x="528452" y="809955"/>
            <a:ext cx="10889672" cy="5041380"/>
          </a:xfrm>
          <a:prstGeom prst="rect">
            <a:avLst/>
          </a:prstGeom>
        </p:spPr>
        <p:txBody>
          <a:bodyPr wrap="square">
            <a:spAutoFit/>
          </a:bodyPr>
          <a:lstStyle/>
          <a:p>
            <a:pPr marL="457200" lvl="0" indent="-457200" algn="just" defTabSz="914400">
              <a:spcBef>
                <a:spcPct val="20000"/>
              </a:spcBef>
              <a:buFont typeface="Wingdings" panose="05000000000000000000" pitchFamily="2" charset="2"/>
              <a:buChar char="ü"/>
            </a:pPr>
            <a:r>
              <a:rPr lang="fr-FR" sz="2600" b="1" dirty="0">
                <a:solidFill>
                  <a:schemeClr val="accent2"/>
                </a:solidFill>
                <a:latin typeface="Calibri"/>
              </a:rPr>
              <a:t>Tests lors de la saisie</a:t>
            </a:r>
          </a:p>
          <a:p>
            <a:pPr lvl="0" algn="just" defTabSz="914400">
              <a:spcBef>
                <a:spcPct val="20000"/>
              </a:spcBef>
            </a:pPr>
            <a:r>
              <a:rPr lang="fr-FR" sz="2200" b="1" dirty="0">
                <a:solidFill>
                  <a:schemeClr val="bg1"/>
                </a:solidFill>
                <a:latin typeface="Calibri"/>
              </a:rPr>
              <a:t>Ces testes se trouvent dans chaque formulaire de saisie. Ils consistent à vérifier que les champs sont correctement remplis et les informations sont complètes. Par exemple lors de la saisie des informations d’un donateur. Si les cases sont mal remplis ou vides un message d’erreur s’affiche en indiçant qu’on doit remplir correctement les cases. </a:t>
            </a:r>
          </a:p>
          <a:p>
            <a:pPr marL="342900" lvl="0" indent="-342900" algn="just" defTabSz="914400">
              <a:spcBef>
                <a:spcPct val="20000"/>
              </a:spcBef>
              <a:buFont typeface="Wingdings" panose="05000000000000000000" pitchFamily="2" charset="2"/>
              <a:buChar char="ü"/>
            </a:pPr>
            <a:r>
              <a:rPr lang="fr-FR" sz="2600" dirty="0">
                <a:solidFill>
                  <a:schemeClr val="accent2"/>
                </a:solidFill>
                <a:latin typeface="Calibri"/>
              </a:rPr>
              <a:t> </a:t>
            </a:r>
            <a:r>
              <a:rPr lang="fr-FR" sz="2600" b="1" dirty="0">
                <a:solidFill>
                  <a:schemeClr val="accent2"/>
                </a:solidFill>
                <a:latin typeface="Calibri"/>
              </a:rPr>
              <a:t>Tests lors de la connexion à la base de données :</a:t>
            </a:r>
            <a:r>
              <a:rPr lang="fr-FR" sz="2400" dirty="0">
                <a:solidFill>
                  <a:schemeClr val="accent2"/>
                </a:solidFill>
                <a:latin typeface="Calibri"/>
              </a:rPr>
              <a:t>	</a:t>
            </a:r>
          </a:p>
          <a:p>
            <a:pPr lvl="0" algn="just" defTabSz="914400">
              <a:spcBef>
                <a:spcPct val="20000"/>
              </a:spcBef>
            </a:pPr>
            <a:r>
              <a:rPr lang="fr-FR" sz="2200" b="1" dirty="0">
                <a:solidFill>
                  <a:schemeClr val="bg1"/>
                </a:solidFill>
                <a:latin typeface="Calibri"/>
              </a:rPr>
              <a:t>Avant tout traitement, un test permet de connaitre si la connexion avec la base dans le serveur </a:t>
            </a:r>
            <a:r>
              <a:rPr lang="fr-FR" sz="2200" b="1" dirty="0" smtClean="0">
                <a:solidFill>
                  <a:schemeClr val="bg1"/>
                </a:solidFill>
                <a:latin typeface="Calibri"/>
              </a:rPr>
              <a:t>PhPmyadmin </a:t>
            </a:r>
            <a:r>
              <a:rPr lang="fr-FR" sz="2200" b="1" dirty="0">
                <a:solidFill>
                  <a:schemeClr val="bg1"/>
                </a:solidFill>
                <a:latin typeface="Calibri"/>
              </a:rPr>
              <a:t>(Wamp Server) a été correctement établie sinon une erreur s’affiche.</a:t>
            </a:r>
          </a:p>
          <a:p>
            <a:pPr marL="342900" lvl="0" indent="-342900" algn="just" defTabSz="914400">
              <a:spcBef>
                <a:spcPct val="20000"/>
              </a:spcBef>
              <a:buFont typeface="Wingdings" panose="05000000000000000000" pitchFamily="2" charset="2"/>
              <a:buChar char="ü"/>
            </a:pPr>
            <a:r>
              <a:rPr lang="fr-FR" sz="2600" b="1" dirty="0">
                <a:solidFill>
                  <a:schemeClr val="accent2"/>
                </a:solidFill>
                <a:latin typeface="Calibri"/>
              </a:rPr>
              <a:t>Tests élaborés lors de l’insertion d’un donateur, d’un bénéficiaire :</a:t>
            </a:r>
          </a:p>
          <a:p>
            <a:pPr lvl="0" algn="just" defTabSz="914400">
              <a:spcBef>
                <a:spcPct val="20000"/>
              </a:spcBef>
            </a:pPr>
            <a:r>
              <a:rPr lang="fr-FR" sz="2200" b="1" dirty="0">
                <a:solidFill>
                  <a:schemeClr val="bg1"/>
                </a:solidFill>
                <a:latin typeface="Calibri"/>
              </a:rPr>
              <a:t>Avant </a:t>
            </a:r>
            <a:r>
              <a:rPr lang="fr-FR" sz="2200" b="1" dirty="0" smtClean="0">
                <a:solidFill>
                  <a:schemeClr val="bg1"/>
                </a:solidFill>
                <a:latin typeface="Calibri"/>
              </a:rPr>
              <a:t>d’ajouter </a:t>
            </a:r>
            <a:r>
              <a:rPr lang="fr-FR" sz="2200" b="1" dirty="0">
                <a:solidFill>
                  <a:schemeClr val="bg1"/>
                </a:solidFill>
                <a:latin typeface="Calibri"/>
              </a:rPr>
              <a:t>un donateur ou un bénéficiaires dans les bases correspondantes et pour éviter toute redondance de donnée il faut s’assurer est ce qu’il s’agit d’un nouveau personne ou il y avait des anciennes opérations avec ce personne. Ainsi une fenêtre apparaît avant chaque insertion pour lui demander</a:t>
            </a:r>
            <a:r>
              <a:rPr lang="fr-FR" sz="2200" b="1" dirty="0" smtClean="0">
                <a:solidFill>
                  <a:schemeClr val="bg1"/>
                </a:solidFill>
                <a:latin typeface="Calibri"/>
              </a:rPr>
              <a:t>.</a:t>
            </a:r>
            <a:endParaRPr lang="fr-FR" sz="2200" b="1" dirty="0">
              <a:solidFill>
                <a:schemeClr val="bg1"/>
              </a:solidFill>
              <a:latin typeface="Calibri"/>
            </a:endParaRPr>
          </a:p>
        </p:txBody>
      </p:sp>
    </p:spTree>
    <p:extLst>
      <p:ext uri="{BB962C8B-B14F-4D97-AF65-F5344CB8AC3E}">
        <p14:creationId xmlns:p14="http://schemas.microsoft.com/office/powerpoint/2010/main" xmlns="" val="189962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0945" y="1535219"/>
            <a:ext cx="11499273" cy="4519217"/>
          </a:xfrm>
        </p:spPr>
        <p:txBody>
          <a:bodyPr>
            <a:normAutofit/>
          </a:bodyPr>
          <a:lstStyle/>
          <a:p>
            <a:pPr lvl="0" algn="l"/>
            <a:r>
              <a:rPr lang="fr-FR" sz="3200" b="1" dirty="0">
                <a:solidFill>
                  <a:schemeClr val="accent5">
                    <a:lumMod val="20000"/>
                    <a:lumOff val="80000"/>
                  </a:schemeClr>
                </a:solidFill>
              </a:rPr>
              <a:t>Modèle conceptuel de données :</a:t>
            </a:r>
          </a:p>
          <a:p>
            <a:pPr algn="l"/>
            <a:r>
              <a:rPr lang="fr-FR" sz="2600" b="1" dirty="0"/>
              <a:t>     </a:t>
            </a:r>
            <a:r>
              <a:rPr lang="fr-FR" sz="2600" b="1" dirty="0">
                <a:solidFill>
                  <a:schemeClr val="accent3">
                    <a:lumMod val="20000"/>
                    <a:lumOff val="80000"/>
                  </a:schemeClr>
                </a:solidFill>
              </a:rPr>
              <a:t>a. Définition</a:t>
            </a:r>
          </a:p>
          <a:p>
            <a:pPr lvl="0" algn="just">
              <a:buClrTx/>
            </a:pPr>
            <a:r>
              <a:rPr lang="fr-FR" sz="2400" dirty="0" smtClean="0"/>
              <a:t>Le modèle conceptuel des données (</a:t>
            </a:r>
            <a:r>
              <a:rPr lang="fr-FR" sz="2400" b="1" dirty="0" smtClean="0"/>
              <a:t>MCD</a:t>
            </a:r>
            <a:r>
              <a:rPr lang="fr-FR" sz="2400" dirty="0" smtClean="0"/>
              <a:t>) a pour but d'écrire de façon formelle les données</a:t>
            </a:r>
            <a:r>
              <a:rPr lang="fr-FR" sz="2400" b="1" cap="none" dirty="0" smtClean="0">
                <a:latin typeface="Calibri" panose="020F0502020204030204"/>
              </a:rPr>
              <a:t>. </a:t>
            </a:r>
          </a:p>
          <a:p>
            <a:pPr lvl="0" algn="just">
              <a:buClrTx/>
            </a:pPr>
            <a:endParaRPr lang="fr-FR" sz="2400" dirty="0"/>
          </a:p>
          <a:p>
            <a:pPr algn="l"/>
            <a:r>
              <a:rPr lang="fr-FR" sz="2600" b="1" dirty="0">
                <a:solidFill>
                  <a:schemeClr val="tx1">
                    <a:lumMod val="65000"/>
                    <a:lumOff val="35000"/>
                  </a:schemeClr>
                </a:solidFill>
              </a:rPr>
              <a:t>    </a:t>
            </a:r>
            <a:r>
              <a:rPr lang="fr-FR" sz="2600" b="1" dirty="0">
                <a:solidFill>
                  <a:schemeClr val="accent3">
                    <a:lumMod val="20000"/>
                    <a:lumOff val="80000"/>
                  </a:schemeClr>
                </a:solidFill>
              </a:rPr>
              <a:t>b. Schéma du MCD</a:t>
            </a:r>
          </a:p>
          <a:p>
            <a:pPr lvl="0" algn="just">
              <a:lnSpc>
                <a:spcPct val="90000"/>
              </a:lnSpc>
              <a:buClrTx/>
            </a:pPr>
            <a:r>
              <a:rPr lang="fr-FR" sz="2400" b="1" cap="none" dirty="0">
                <a:latin typeface="Calibri" panose="020F0502020204030204"/>
              </a:rPr>
              <a:t>La figure suivante présente le schéma du modèle conceptuel des données de notre application :</a:t>
            </a:r>
          </a:p>
          <a:p>
            <a:pPr algn="l"/>
            <a:endParaRPr lang="fr-FR" dirty="0">
              <a:solidFill>
                <a:schemeClr val="tx1">
                  <a:lumMod val="65000"/>
                  <a:lumOff val="35000"/>
                </a:schemeClr>
              </a:solidFill>
            </a:endParaRPr>
          </a:p>
        </p:txBody>
      </p:sp>
      <p:sp>
        <p:nvSpPr>
          <p:cNvPr id="2" name="Rectangle 1">
            <a:extLst>
              <a:ext uri="{FF2B5EF4-FFF2-40B4-BE49-F238E27FC236}">
                <a16:creationId xmlns:a16="http://schemas.microsoft.com/office/drawing/2014/main" xmlns="" id="{4EEE6ED7-A591-4F6A-817E-3A37C3FC175A}"/>
              </a:ext>
            </a:extLst>
          </p:cNvPr>
          <p:cNvSpPr/>
          <p:nvPr/>
        </p:nvSpPr>
        <p:spPr>
          <a:xfrm>
            <a:off x="487892" y="749050"/>
            <a:ext cx="3901227" cy="738664"/>
          </a:xfrm>
          <a:prstGeom prst="rect">
            <a:avLst/>
          </a:prstGeom>
        </p:spPr>
        <p:txBody>
          <a:bodyPr wrap="square">
            <a:spAutoFit/>
          </a:bodyPr>
          <a:lstStyle/>
          <a:p>
            <a:r>
              <a:rPr lang="fr-FR" sz="4200" b="1" dirty="0">
                <a:solidFill>
                  <a:srgbClr val="C00000"/>
                </a:solidFill>
              </a:rPr>
              <a:t>2.Conception</a:t>
            </a:r>
          </a:p>
        </p:txBody>
      </p:sp>
    </p:spTree>
    <p:extLst>
      <p:ext uri="{BB962C8B-B14F-4D97-AF65-F5344CB8AC3E}">
        <p14:creationId xmlns:p14="http://schemas.microsoft.com/office/powerpoint/2010/main" xmlns="" val="1385876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25779DEF-8038-47AB-BED8-3AC132602C2A}"/>
              </a:ext>
            </a:extLst>
          </p:cNvPr>
          <p:cNvSpPr txBox="1"/>
          <p:nvPr/>
        </p:nvSpPr>
        <p:spPr>
          <a:xfrm>
            <a:off x="1510146" y="2413337"/>
            <a:ext cx="9822873" cy="1015663"/>
          </a:xfrm>
          <a:prstGeom prst="rect">
            <a:avLst/>
          </a:prstGeom>
          <a:noFill/>
        </p:spPr>
        <p:txBody>
          <a:bodyPr wrap="square" rtlCol="0">
            <a:spAutoFit/>
          </a:bodyPr>
          <a:lstStyle/>
          <a:p>
            <a:pPr algn="ctr"/>
            <a:r>
              <a:rPr lang="fr-FR" sz="6000" b="1" dirty="0">
                <a:solidFill>
                  <a:schemeClr val="accent2"/>
                </a:solidFill>
              </a:rPr>
              <a:t>Merci pour Votre attention </a:t>
            </a:r>
          </a:p>
        </p:txBody>
      </p:sp>
    </p:spTree>
    <p:extLst>
      <p:ext uri="{BB962C8B-B14F-4D97-AF65-F5344CB8AC3E}">
        <p14:creationId xmlns:p14="http://schemas.microsoft.com/office/powerpoint/2010/main" xmlns="" val="344070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180773602_302789607882588_1256203024112106740_n.png"/>
          <p:cNvPicPr>
            <a:picLocks noChangeAspect="1"/>
          </p:cNvPicPr>
          <p:nvPr/>
        </p:nvPicPr>
        <p:blipFill>
          <a:blip r:embed="rId2"/>
          <a:stretch>
            <a:fillRect/>
          </a:stretch>
        </p:blipFill>
        <p:spPr>
          <a:xfrm>
            <a:off x="1243012" y="400050"/>
            <a:ext cx="9705975" cy="6057900"/>
          </a:xfrm>
          <a:prstGeom prst="rect">
            <a:avLst/>
          </a:prstGeom>
        </p:spPr>
      </p:pic>
    </p:spTree>
    <p:extLst>
      <p:ext uri="{BB962C8B-B14F-4D97-AF65-F5344CB8AC3E}">
        <p14:creationId xmlns:p14="http://schemas.microsoft.com/office/powerpoint/2010/main" xmlns="" val="416874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485775"/>
            <a:ext cx="3208338" cy="873125"/>
          </a:xfrm>
        </p:spPr>
        <p:txBody>
          <a:bodyPr>
            <a:normAutofit fontScale="85000" lnSpcReduction="10000"/>
          </a:bodyPr>
          <a:lstStyle/>
          <a:p>
            <a:pPr marL="0" indent="0">
              <a:buNone/>
            </a:pPr>
            <a:r>
              <a:rPr lang="fr-FR" sz="4300" b="1" dirty="0">
                <a:solidFill>
                  <a:schemeClr val="bg1"/>
                </a:solidFill>
              </a:rPr>
              <a:t>Remarques :</a:t>
            </a:r>
          </a:p>
          <a:p>
            <a:pPr marL="0" indent="0">
              <a:buNone/>
            </a:pPr>
            <a:endParaRPr lang="fr-FR" sz="900" b="1" dirty="0">
              <a:solidFill>
                <a:srgbClr val="C00000"/>
              </a:solidFill>
            </a:endParaRPr>
          </a:p>
        </p:txBody>
      </p:sp>
      <p:sp>
        <p:nvSpPr>
          <p:cNvPr id="2" name="Rectangle 1">
            <a:extLst>
              <a:ext uri="{FF2B5EF4-FFF2-40B4-BE49-F238E27FC236}">
                <a16:creationId xmlns:a16="http://schemas.microsoft.com/office/drawing/2014/main" xmlns="" id="{A5C4CDC1-1E3E-4E07-9037-DE31EB7DA0E3}"/>
              </a:ext>
            </a:extLst>
          </p:cNvPr>
          <p:cNvSpPr/>
          <p:nvPr/>
        </p:nvSpPr>
        <p:spPr>
          <a:xfrm>
            <a:off x="540327" y="1252760"/>
            <a:ext cx="11111345" cy="5258876"/>
          </a:xfrm>
          <a:prstGeom prst="rect">
            <a:avLst/>
          </a:prstGeom>
        </p:spPr>
        <p:txBody>
          <a:bodyPr wrap="square">
            <a:spAutoFit/>
          </a:bodyPr>
          <a:lstStyle/>
          <a:p>
            <a:pPr marL="228600" lvl="0" indent="-228600" algn="just" defTabSz="914400">
              <a:lnSpc>
                <a:spcPct val="90000"/>
              </a:lnSpc>
              <a:spcBef>
                <a:spcPts val="1000"/>
              </a:spcBef>
              <a:buFont typeface="Arial" panose="020B0604020202020204" pitchFamily="34" charset="0"/>
              <a:buChar char="•"/>
            </a:pPr>
            <a:r>
              <a:rPr lang="fr-FR" sz="2400" b="1" dirty="0">
                <a:solidFill>
                  <a:schemeClr val="bg1"/>
                </a:solidFill>
                <a:latin typeface="Calibri" panose="020F0502020204030204"/>
              </a:rPr>
              <a:t>La table « membres » est juste une table qui enregistre les données des utilisateurs. Elle n’a pas de relations avec le reste des tables.</a:t>
            </a:r>
          </a:p>
          <a:p>
            <a:pPr marL="228600" lvl="0" indent="-228600" algn="just" defTabSz="914400">
              <a:lnSpc>
                <a:spcPct val="90000"/>
              </a:lnSpc>
              <a:spcBef>
                <a:spcPts val="1000"/>
              </a:spcBef>
              <a:buFont typeface="Arial" panose="020B0604020202020204" pitchFamily="34" charset="0"/>
              <a:buChar char="•"/>
            </a:pPr>
            <a:r>
              <a:rPr lang="fr-FR" sz="2400" b="1" dirty="0" smtClean="0">
                <a:solidFill>
                  <a:schemeClr val="bg1"/>
                </a:solidFill>
                <a:latin typeface="Calibri" panose="020F0502020204030204"/>
              </a:rPr>
              <a:t>La table «</a:t>
            </a:r>
            <a:r>
              <a:rPr lang="fr-FR" sz="2400" b="1" dirty="0">
                <a:solidFill>
                  <a:schemeClr val="bg1"/>
                </a:solidFill>
                <a:latin typeface="Calibri" panose="020F0502020204030204"/>
              </a:rPr>
              <a:t> bénéficier » exprime la possibilité qu’une ou plusieurs personnes nécessiteuses peuvent bénéficier des objets disponibles dans le stock.</a:t>
            </a:r>
          </a:p>
          <a:p>
            <a:pPr marL="228600" lvl="0" indent="-228600" algn="just" defTabSz="914400">
              <a:lnSpc>
                <a:spcPct val="90000"/>
              </a:lnSpc>
              <a:spcBef>
                <a:spcPts val="1000"/>
              </a:spcBef>
              <a:buFont typeface="Arial" panose="020B0604020202020204" pitchFamily="34" charset="0"/>
              <a:buChar char="•"/>
            </a:pPr>
            <a:r>
              <a:rPr lang="fr-FR" sz="2400" b="1" dirty="0" smtClean="0">
                <a:solidFill>
                  <a:schemeClr val="bg1"/>
                </a:solidFill>
                <a:latin typeface="Calibri" panose="020F0502020204030204"/>
              </a:rPr>
              <a:t>La table </a:t>
            </a:r>
            <a:r>
              <a:rPr lang="fr-FR" sz="2400" b="1" dirty="0">
                <a:solidFill>
                  <a:schemeClr val="bg1"/>
                </a:solidFill>
                <a:latin typeface="Calibri" panose="020F0502020204030204"/>
              </a:rPr>
              <a:t>« donner » explique l’action qu’une ou plusieurs personnes peuvent donner des objets à l’association comme un don pour que les personnes nécessiteuses peuvent en bénéficier.</a:t>
            </a:r>
          </a:p>
          <a:p>
            <a:pPr marL="228600" lvl="0" indent="-228600" algn="just" defTabSz="914400">
              <a:lnSpc>
                <a:spcPct val="90000"/>
              </a:lnSpc>
              <a:spcBef>
                <a:spcPts val="1000"/>
              </a:spcBef>
              <a:buFont typeface="Arial" panose="020B0604020202020204" pitchFamily="34" charset="0"/>
              <a:buChar char="•"/>
            </a:pPr>
            <a:r>
              <a:rPr lang="fr-FR" sz="2400" b="1" dirty="0" smtClean="0">
                <a:solidFill>
                  <a:schemeClr val="bg1"/>
                </a:solidFill>
                <a:latin typeface="Calibri" panose="020F0502020204030204"/>
              </a:rPr>
              <a:t>La table </a:t>
            </a:r>
            <a:r>
              <a:rPr lang="fr-FR" sz="2400" b="1" dirty="0">
                <a:solidFill>
                  <a:schemeClr val="bg1"/>
                </a:solidFill>
                <a:latin typeface="Calibri" panose="020F0502020204030204"/>
              </a:rPr>
              <a:t>« acheter » indique que des clients peuvent acheter les objets déposés dans le magasin du dépôt.</a:t>
            </a:r>
          </a:p>
          <a:p>
            <a:pPr marL="228600" lvl="0" indent="-228600" algn="just" defTabSz="914400">
              <a:lnSpc>
                <a:spcPct val="90000"/>
              </a:lnSpc>
              <a:spcBef>
                <a:spcPts val="1000"/>
              </a:spcBef>
              <a:buFont typeface="Arial" panose="020B0604020202020204" pitchFamily="34" charset="0"/>
              <a:buChar char="•"/>
            </a:pPr>
            <a:r>
              <a:rPr lang="fr-FR" sz="2400" b="1" dirty="0" smtClean="0">
                <a:solidFill>
                  <a:schemeClr val="bg1"/>
                </a:solidFill>
                <a:latin typeface="Calibri" panose="020F0502020204030204"/>
              </a:rPr>
              <a:t>La table </a:t>
            </a:r>
            <a:r>
              <a:rPr lang="fr-FR" sz="2400" b="1" dirty="0">
                <a:solidFill>
                  <a:schemeClr val="bg1"/>
                </a:solidFill>
                <a:latin typeface="Calibri" panose="020F0502020204030204"/>
              </a:rPr>
              <a:t>« déposer » explique l’action de la déposition d’un objet ou plusieurs objets du stock dans le dépôt pour qu’ils soient achetés par des clients. Mais, il y a un cas particulier : si l’objet demandé par un bénéficiaire n’est pas disponible dans le stock, alors on le recherche dans le dépôt et si l’on trouve, on le remet dans le stock. Et par suite, la personne qui l’a demandé peut en bénéficier. </a:t>
            </a:r>
          </a:p>
        </p:txBody>
      </p:sp>
    </p:spTree>
    <p:extLst>
      <p:ext uri="{BB962C8B-B14F-4D97-AF65-F5344CB8AC3E}">
        <p14:creationId xmlns:p14="http://schemas.microsoft.com/office/powerpoint/2010/main" xmlns="" val="220210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346075"/>
            <a:ext cx="11568113" cy="6069013"/>
          </a:xfrm>
        </p:spPr>
        <p:txBody>
          <a:bodyPr/>
          <a:lstStyle/>
          <a:p>
            <a:pPr marL="0" lvl="0" indent="0">
              <a:buNone/>
            </a:pPr>
            <a:r>
              <a:rPr lang="fr-FR" sz="3000" b="1" dirty="0">
                <a:solidFill>
                  <a:schemeClr val="accent5">
                    <a:lumMod val="20000"/>
                    <a:lumOff val="80000"/>
                  </a:schemeClr>
                </a:solidFill>
              </a:rPr>
              <a:t>Modèle réel de données :</a:t>
            </a:r>
          </a:p>
          <a:p>
            <a:pPr marL="0" lvl="0" indent="0">
              <a:lnSpc>
                <a:spcPct val="90000"/>
              </a:lnSpc>
              <a:buClrTx/>
              <a:buNone/>
            </a:pPr>
            <a:r>
              <a:rPr lang="fr-FR" sz="2400" b="1" cap="none" dirty="0" smtClean="0">
                <a:solidFill>
                  <a:schemeClr val="bg1"/>
                </a:solidFill>
                <a:latin typeface="Calibri" panose="020F0502020204030204"/>
              </a:rPr>
              <a:t>La </a:t>
            </a:r>
            <a:r>
              <a:rPr lang="fr-FR" sz="2400" b="1" cap="none" dirty="0">
                <a:solidFill>
                  <a:schemeClr val="bg1"/>
                </a:solidFill>
                <a:latin typeface="Calibri" panose="020F0502020204030204"/>
              </a:rPr>
              <a:t>figure suivante présente le schéma du modèle réel de données de notre </a:t>
            </a:r>
            <a:r>
              <a:rPr lang="fr-FR" sz="2400" b="1" cap="none" dirty="0" smtClean="0">
                <a:solidFill>
                  <a:schemeClr val="bg1"/>
                </a:solidFill>
                <a:latin typeface="Calibri" panose="020F0502020204030204"/>
              </a:rPr>
              <a:t> application</a:t>
            </a:r>
            <a:r>
              <a:rPr lang="fr-FR" sz="2400" b="1" cap="none" dirty="0">
                <a:solidFill>
                  <a:schemeClr val="bg1"/>
                </a:solidFill>
                <a:latin typeface="Calibri" panose="020F0502020204030204"/>
              </a:rPr>
              <a:t> :</a:t>
            </a:r>
          </a:p>
          <a:p>
            <a:pPr marL="0" indent="0">
              <a:buNone/>
            </a:pPr>
            <a:endParaRPr lang="fr-FR" dirty="0"/>
          </a:p>
        </p:txBody>
      </p:sp>
      <p:pic>
        <p:nvPicPr>
          <p:cNvPr id="5" name="Image 4" descr="179854846_1365335087176681_6174477176820576467_n.png"/>
          <p:cNvPicPr>
            <a:picLocks noChangeAspect="1"/>
          </p:cNvPicPr>
          <p:nvPr/>
        </p:nvPicPr>
        <p:blipFill>
          <a:blip r:embed="rId2"/>
          <a:stretch>
            <a:fillRect/>
          </a:stretch>
        </p:blipFill>
        <p:spPr>
          <a:xfrm>
            <a:off x="1318985" y="1840593"/>
            <a:ext cx="9525000" cy="4076700"/>
          </a:xfrm>
          <a:prstGeom prst="rect">
            <a:avLst/>
          </a:prstGeom>
        </p:spPr>
      </p:pic>
    </p:spTree>
    <p:extLst>
      <p:ext uri="{BB962C8B-B14F-4D97-AF65-F5344CB8AC3E}">
        <p14:creationId xmlns:p14="http://schemas.microsoft.com/office/powerpoint/2010/main" xmlns="" val="416254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BF3E64E-5E46-4AFB-A743-E0BE2FD01A5C}"/>
              </a:ext>
            </a:extLst>
          </p:cNvPr>
          <p:cNvSpPr/>
          <p:nvPr/>
        </p:nvSpPr>
        <p:spPr>
          <a:xfrm>
            <a:off x="1286933" y="2213361"/>
            <a:ext cx="6247721" cy="220481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cap="all" dirty="0">
                <a:solidFill>
                  <a:schemeClr val="bg1"/>
                </a:solidFill>
                <a:latin typeface="+mj-lt"/>
                <a:ea typeface="+mj-ea"/>
                <a:cs typeface="+mj-cs"/>
              </a:rPr>
              <a:t>3.Réalisation</a:t>
            </a:r>
            <a:endParaRPr lang="en-US" sz="4800" cap="all" dirty="0">
              <a:solidFill>
                <a:schemeClr val="bg1"/>
              </a:solidFill>
              <a:latin typeface="+mj-lt"/>
              <a:ea typeface="+mj-ea"/>
              <a:cs typeface="+mj-cs"/>
            </a:endParaRPr>
          </a:p>
        </p:txBody>
      </p:sp>
    </p:spTree>
    <p:extLst>
      <p:ext uri="{BB962C8B-B14F-4D97-AF65-F5344CB8AC3E}">
        <p14:creationId xmlns:p14="http://schemas.microsoft.com/office/powerpoint/2010/main" xmlns="" val="197744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4AFB840-AB54-4228-B210-8D6BB600C457}"/>
              </a:ext>
            </a:extLst>
          </p:cNvPr>
          <p:cNvSpPr/>
          <p:nvPr/>
        </p:nvSpPr>
        <p:spPr>
          <a:xfrm>
            <a:off x="389206" y="304371"/>
            <a:ext cx="4046749" cy="707886"/>
          </a:xfrm>
          <a:prstGeom prst="rect">
            <a:avLst/>
          </a:prstGeom>
        </p:spPr>
        <p:txBody>
          <a:bodyPr wrap="none">
            <a:spAutoFit/>
          </a:bodyPr>
          <a:lstStyle/>
          <a:p>
            <a:r>
              <a:rPr lang="fr-FR" sz="4000" b="1"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Interface d’accueil</a:t>
            </a:r>
            <a:endParaRPr lang="fr-FR" sz="4000" b="1" dirty="0">
              <a:solidFill>
                <a:schemeClr val="accent5">
                  <a:lumMod val="20000"/>
                  <a:lumOff val="80000"/>
                </a:schemeClr>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98843E54-EDE1-4D43-BF62-F1132E565531}"/>
              </a:ext>
            </a:extLst>
          </p:cNvPr>
          <p:cNvSpPr/>
          <p:nvPr/>
        </p:nvSpPr>
        <p:spPr>
          <a:xfrm>
            <a:off x="389206" y="1012257"/>
            <a:ext cx="11610536" cy="941796"/>
          </a:xfrm>
          <a:prstGeom prst="rect">
            <a:avLst/>
          </a:prstGeom>
        </p:spPr>
        <p:txBody>
          <a:bodyPr wrap="square">
            <a:spAutoFit/>
          </a:bodyPr>
          <a:lstStyle/>
          <a:p>
            <a:pPr>
              <a:lnSpc>
                <a:spcPct val="115000"/>
              </a:lnSpc>
              <a:spcAft>
                <a:spcPts val="0"/>
              </a:spcAft>
            </a:pP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Le directeur ou un utilisateur tape son «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username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 son mot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de passe « password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 et son adresse mail « Email »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pour </a:t>
            </a:r>
            <a:r>
              <a:rPr lang="fr-FR"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accéder </a:t>
            </a:r>
            <a:r>
              <a:rPr lang="fr-FR" sz="2400" b="1" dirty="0">
                <a:solidFill>
                  <a:schemeClr val="bg1"/>
                </a:solidFill>
                <a:latin typeface="Calibri" panose="020F0502020204030204" pitchFamily="34" charset="0"/>
                <a:ea typeface="Calibri" panose="020F0502020204030204" pitchFamily="34" charset="0"/>
                <a:cs typeface="Calibri" panose="020F0502020204030204" pitchFamily="34" charset="0"/>
              </a:rPr>
              <a:t>à l’interface d’accueil</a:t>
            </a:r>
            <a:r>
              <a:rPr lang="fr-FR" sz="2400" b="1" dirty="0">
                <a:solidFill>
                  <a:schemeClr val="bg1"/>
                </a:solidFill>
                <a:ea typeface="Calibri" panose="020F0502020204030204" pitchFamily="34" charset="0"/>
                <a:cs typeface="Arial" panose="020B0604020202020204" pitchFamily="34" charset="0"/>
              </a:rPr>
              <a:t>.</a:t>
            </a:r>
            <a:endParaRPr lang="fr-FR" sz="2400" b="1" dirty="0">
              <a:solidFill>
                <a:schemeClr val="bg1"/>
              </a:solidFill>
              <a:effectLst/>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FEFE17CF-2D2D-4727-AA54-697AA2AB5557}"/>
              </a:ext>
            </a:extLst>
          </p:cNvPr>
          <p:cNvSpPr/>
          <p:nvPr/>
        </p:nvSpPr>
        <p:spPr>
          <a:xfrm>
            <a:off x="4636589" y="6162846"/>
            <a:ext cx="3502882" cy="457048"/>
          </a:xfrm>
          <a:prstGeom prst="rect">
            <a:avLst/>
          </a:prstGeom>
        </p:spPr>
        <p:txBody>
          <a:bodyPr wrap="none">
            <a:spAutoFit/>
          </a:bodyPr>
          <a:lstStyle/>
          <a:p>
            <a:pPr algn="ctr">
              <a:lnSpc>
                <a:spcPct val="115000"/>
              </a:lnSpc>
              <a:spcAft>
                <a:spcPts val="1000"/>
              </a:spcAft>
            </a:pPr>
            <a:r>
              <a:rPr lang="fr-FR" sz="2200" b="1" dirty="0">
                <a:solidFill>
                  <a:schemeClr val="bg1"/>
                </a:solidFill>
                <a:latin typeface="Calibri" panose="020F0502020204030204" pitchFamily="34" charset="0"/>
                <a:ea typeface="Calibri" panose="020F0502020204030204" pitchFamily="34" charset="0"/>
                <a:cs typeface="Calibri" panose="020F0502020204030204" pitchFamily="34" charset="0"/>
              </a:rPr>
              <a:t>Interface d'authentification</a:t>
            </a:r>
            <a:endParaRPr lang="fr-FR" sz="2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1.PNG"/>
          <p:cNvPicPr>
            <a:picLocks noChangeAspect="1"/>
          </p:cNvPicPr>
          <p:nvPr/>
        </p:nvPicPr>
        <p:blipFill>
          <a:blip r:embed="rId2"/>
          <a:stretch>
            <a:fillRect/>
          </a:stretch>
        </p:blipFill>
        <p:spPr>
          <a:xfrm>
            <a:off x="2452915" y="1959429"/>
            <a:ext cx="7245268" cy="4098837"/>
          </a:xfrm>
          <a:prstGeom prst="rect">
            <a:avLst/>
          </a:prstGeom>
        </p:spPr>
      </p:pic>
    </p:spTree>
    <p:extLst>
      <p:ext uri="{BB962C8B-B14F-4D97-AF65-F5344CB8AC3E}">
        <p14:creationId xmlns:p14="http://schemas.microsoft.com/office/powerpoint/2010/main" xmlns="" val="3770508662"/>
      </p:ext>
    </p:extLst>
  </p:cSld>
  <p:clrMapOvr>
    <a:masterClrMapping/>
  </p:clrMapOvr>
</p:sld>
</file>

<file path=ppt/theme/theme1.xml><?xml version="1.0" encoding="utf-8"?>
<a:theme xmlns:a="http://schemas.openxmlformats.org/drawingml/2006/main" name="tf66687569_win32">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30677498_TF66687569" id="{787900FF-6872-4441-B598-37355B1445EE}" vid="{F772BB80-56EE-4656-A7E3-611E117A189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616DF3EC37B745A46C59432F902284" ma:contentTypeVersion="9" ma:contentTypeDescription="Crée un document." ma:contentTypeScope="" ma:versionID="c86e19066550f46a9c55bfd7fe0cfb19">
  <xsd:schema xmlns:xsd="http://www.w3.org/2001/XMLSchema" xmlns:xs="http://www.w3.org/2001/XMLSchema" xmlns:p="http://schemas.microsoft.com/office/2006/metadata/properties" xmlns:ns2="a295380d-5c40-4feb-a46d-bcb784d0f9f4" targetNamespace="http://schemas.microsoft.com/office/2006/metadata/properties" ma:root="true" ma:fieldsID="8ce2471bbf83a6d0876fa0819bceb4d7" ns2:_="">
    <xsd:import namespace="a295380d-5c40-4feb-a46d-bcb784d0f9f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95380d-5c40-4feb-a46d-bcb784d0f9f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295380d-5c40-4feb-a46d-bcb784d0f9f4" xsi:nil="true"/>
  </documentManagement>
</p:properties>
</file>

<file path=customXml/itemProps1.xml><?xml version="1.0" encoding="utf-8"?>
<ds:datastoreItem xmlns:ds="http://schemas.openxmlformats.org/officeDocument/2006/customXml" ds:itemID="{330C4FF6-4AC6-4BA3-BE8B-3B9302174BD0}"/>
</file>

<file path=customXml/itemProps2.xml><?xml version="1.0" encoding="utf-8"?>
<ds:datastoreItem xmlns:ds="http://schemas.openxmlformats.org/officeDocument/2006/customXml" ds:itemID="{960AAEB5-2458-438D-A900-80DC6CA8C54C}"/>
</file>

<file path=customXml/itemProps3.xml><?xml version="1.0" encoding="utf-8"?>
<ds:datastoreItem xmlns:ds="http://schemas.openxmlformats.org/officeDocument/2006/customXml" ds:itemID="{386DEAEC-4F50-4B80-AFD1-20F7EA1D8053}"/>
</file>

<file path=docProps/app.xml><?xml version="1.0" encoding="utf-8"?>
<Properties xmlns="http://schemas.openxmlformats.org/officeDocument/2006/extended-properties" xmlns:vt="http://schemas.openxmlformats.org/officeDocument/2006/docPropsVTypes">
  <Template/>
  <TotalTime>260</TotalTime>
  <Words>807</Words>
  <Application>Microsoft Office PowerPoint</Application>
  <PresentationFormat>Personnalisé</PresentationFormat>
  <Paragraphs>113</Paragraphs>
  <Slides>40</Slides>
  <Notes>1</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tf66687569_win32</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ghazouani.oumaima</dc:creator>
  <cp:lastModifiedBy>Mohamed</cp:lastModifiedBy>
  <cp:revision>69</cp:revision>
  <dcterms:created xsi:type="dcterms:W3CDTF">2020-06-24T22:40:31Z</dcterms:created>
  <dcterms:modified xsi:type="dcterms:W3CDTF">2021-05-08T23:02:16Z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0x01010065616DF3EC37B745A46C59432F902284</vt:lpwstr>
  </property>
</Properties>
</file>