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9EEDC-D904-1F05-399E-B50BCD8AAA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3B1BDB-1170-3C68-E1FE-1761044DF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9415A9-6A6D-633B-96A7-C2481B42E7D3}"/>
              </a:ext>
            </a:extLst>
          </p:cNvPr>
          <p:cNvSpPr>
            <a:spLocks noGrp="1"/>
          </p:cNvSpPr>
          <p:nvPr>
            <p:ph type="dt" sz="half" idx="10"/>
          </p:nvPr>
        </p:nvSpPr>
        <p:spPr/>
        <p:txBody>
          <a:bodyPr/>
          <a:lstStyle/>
          <a:p>
            <a:fld id="{5C2AD2CC-3145-49B9-9704-99BBCF66E041}" type="datetimeFigureOut">
              <a:rPr lang="en-US" smtClean="0"/>
              <a:t>3/11/2024</a:t>
            </a:fld>
            <a:endParaRPr lang="en-US"/>
          </a:p>
        </p:txBody>
      </p:sp>
      <p:sp>
        <p:nvSpPr>
          <p:cNvPr id="5" name="Footer Placeholder 4">
            <a:extLst>
              <a:ext uri="{FF2B5EF4-FFF2-40B4-BE49-F238E27FC236}">
                <a16:creationId xmlns:a16="http://schemas.microsoft.com/office/drawing/2014/main" id="{89185176-DA4D-5D70-9F54-06E4BD611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80B7C-226D-D583-B9C9-B798C8082397}"/>
              </a:ext>
            </a:extLst>
          </p:cNvPr>
          <p:cNvSpPr>
            <a:spLocks noGrp="1"/>
          </p:cNvSpPr>
          <p:nvPr>
            <p:ph type="sldNum" sz="quarter" idx="12"/>
          </p:nvPr>
        </p:nvSpPr>
        <p:spPr/>
        <p:txBody>
          <a:bodyPr/>
          <a:lstStyle/>
          <a:p>
            <a:fld id="{73031005-73FB-44D2-B77A-423FD0C966F4}" type="slidenum">
              <a:rPr lang="en-US" smtClean="0"/>
              <a:t>‹#›</a:t>
            </a:fld>
            <a:endParaRPr lang="en-US"/>
          </a:p>
        </p:txBody>
      </p:sp>
    </p:spTree>
    <p:extLst>
      <p:ext uri="{BB962C8B-B14F-4D97-AF65-F5344CB8AC3E}">
        <p14:creationId xmlns:p14="http://schemas.microsoft.com/office/powerpoint/2010/main" val="282080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2287-23A3-E81F-0A3C-B8EC682E15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FC76F1-DB91-766D-671B-643E6933F3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62D50-3522-1D7D-2AC6-F9533332AE5F}"/>
              </a:ext>
            </a:extLst>
          </p:cNvPr>
          <p:cNvSpPr>
            <a:spLocks noGrp="1"/>
          </p:cNvSpPr>
          <p:nvPr>
            <p:ph type="dt" sz="half" idx="10"/>
          </p:nvPr>
        </p:nvSpPr>
        <p:spPr/>
        <p:txBody>
          <a:bodyPr/>
          <a:lstStyle/>
          <a:p>
            <a:fld id="{5C2AD2CC-3145-49B9-9704-99BBCF66E041}" type="datetimeFigureOut">
              <a:rPr lang="en-US" smtClean="0"/>
              <a:t>3/11/2024</a:t>
            </a:fld>
            <a:endParaRPr lang="en-US"/>
          </a:p>
        </p:txBody>
      </p:sp>
      <p:sp>
        <p:nvSpPr>
          <p:cNvPr id="5" name="Footer Placeholder 4">
            <a:extLst>
              <a:ext uri="{FF2B5EF4-FFF2-40B4-BE49-F238E27FC236}">
                <a16:creationId xmlns:a16="http://schemas.microsoft.com/office/drawing/2014/main" id="{C63B289F-096C-1912-A28B-5F5A499B9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DE33D-F944-08A9-B6A3-9ED44D950866}"/>
              </a:ext>
            </a:extLst>
          </p:cNvPr>
          <p:cNvSpPr>
            <a:spLocks noGrp="1"/>
          </p:cNvSpPr>
          <p:nvPr>
            <p:ph type="sldNum" sz="quarter" idx="12"/>
          </p:nvPr>
        </p:nvSpPr>
        <p:spPr/>
        <p:txBody>
          <a:bodyPr/>
          <a:lstStyle/>
          <a:p>
            <a:fld id="{73031005-73FB-44D2-B77A-423FD0C966F4}" type="slidenum">
              <a:rPr lang="en-US" smtClean="0"/>
              <a:t>‹#›</a:t>
            </a:fld>
            <a:endParaRPr lang="en-US"/>
          </a:p>
        </p:txBody>
      </p:sp>
    </p:spTree>
    <p:extLst>
      <p:ext uri="{BB962C8B-B14F-4D97-AF65-F5344CB8AC3E}">
        <p14:creationId xmlns:p14="http://schemas.microsoft.com/office/powerpoint/2010/main" val="83037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55F8A8-2122-A427-6B8B-EB596987B7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75FE52-689B-9D5C-3D31-63789A131B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F9F6C-0BB9-F8BC-807F-3C1E695C9577}"/>
              </a:ext>
            </a:extLst>
          </p:cNvPr>
          <p:cNvSpPr>
            <a:spLocks noGrp="1"/>
          </p:cNvSpPr>
          <p:nvPr>
            <p:ph type="dt" sz="half" idx="10"/>
          </p:nvPr>
        </p:nvSpPr>
        <p:spPr/>
        <p:txBody>
          <a:bodyPr/>
          <a:lstStyle/>
          <a:p>
            <a:fld id="{5C2AD2CC-3145-49B9-9704-99BBCF66E041}" type="datetimeFigureOut">
              <a:rPr lang="en-US" smtClean="0"/>
              <a:t>3/11/2024</a:t>
            </a:fld>
            <a:endParaRPr lang="en-US"/>
          </a:p>
        </p:txBody>
      </p:sp>
      <p:sp>
        <p:nvSpPr>
          <p:cNvPr id="5" name="Footer Placeholder 4">
            <a:extLst>
              <a:ext uri="{FF2B5EF4-FFF2-40B4-BE49-F238E27FC236}">
                <a16:creationId xmlns:a16="http://schemas.microsoft.com/office/drawing/2014/main" id="{FE0E2492-15BC-E432-C4CF-CF43E5A05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46CCA-4620-D306-C226-A288B7176D28}"/>
              </a:ext>
            </a:extLst>
          </p:cNvPr>
          <p:cNvSpPr>
            <a:spLocks noGrp="1"/>
          </p:cNvSpPr>
          <p:nvPr>
            <p:ph type="sldNum" sz="quarter" idx="12"/>
          </p:nvPr>
        </p:nvSpPr>
        <p:spPr/>
        <p:txBody>
          <a:bodyPr/>
          <a:lstStyle/>
          <a:p>
            <a:fld id="{73031005-73FB-44D2-B77A-423FD0C966F4}" type="slidenum">
              <a:rPr lang="en-US" smtClean="0"/>
              <a:t>‹#›</a:t>
            </a:fld>
            <a:endParaRPr lang="en-US"/>
          </a:p>
        </p:txBody>
      </p:sp>
    </p:spTree>
    <p:extLst>
      <p:ext uri="{BB962C8B-B14F-4D97-AF65-F5344CB8AC3E}">
        <p14:creationId xmlns:p14="http://schemas.microsoft.com/office/powerpoint/2010/main" val="189798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A2A5-8869-0D05-1894-CECC623B9A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3A372E-B45F-3DF0-A8F7-6F52896B5B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E2C66-892C-FB27-F348-5B9907A3E4D6}"/>
              </a:ext>
            </a:extLst>
          </p:cNvPr>
          <p:cNvSpPr>
            <a:spLocks noGrp="1"/>
          </p:cNvSpPr>
          <p:nvPr>
            <p:ph type="dt" sz="half" idx="10"/>
          </p:nvPr>
        </p:nvSpPr>
        <p:spPr/>
        <p:txBody>
          <a:bodyPr/>
          <a:lstStyle/>
          <a:p>
            <a:fld id="{5C2AD2CC-3145-49B9-9704-99BBCF66E041}" type="datetimeFigureOut">
              <a:rPr lang="en-US" smtClean="0"/>
              <a:t>3/11/2024</a:t>
            </a:fld>
            <a:endParaRPr lang="en-US"/>
          </a:p>
        </p:txBody>
      </p:sp>
      <p:sp>
        <p:nvSpPr>
          <p:cNvPr id="5" name="Footer Placeholder 4">
            <a:extLst>
              <a:ext uri="{FF2B5EF4-FFF2-40B4-BE49-F238E27FC236}">
                <a16:creationId xmlns:a16="http://schemas.microsoft.com/office/drawing/2014/main" id="{1C2D557F-4581-9E55-25ED-777E02214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10938-5170-BFFB-468B-CBF2E41DDF00}"/>
              </a:ext>
            </a:extLst>
          </p:cNvPr>
          <p:cNvSpPr>
            <a:spLocks noGrp="1"/>
          </p:cNvSpPr>
          <p:nvPr>
            <p:ph type="sldNum" sz="quarter" idx="12"/>
          </p:nvPr>
        </p:nvSpPr>
        <p:spPr/>
        <p:txBody>
          <a:bodyPr/>
          <a:lstStyle/>
          <a:p>
            <a:fld id="{73031005-73FB-44D2-B77A-423FD0C966F4}" type="slidenum">
              <a:rPr lang="en-US" smtClean="0"/>
              <a:t>‹#›</a:t>
            </a:fld>
            <a:endParaRPr lang="en-US"/>
          </a:p>
        </p:txBody>
      </p:sp>
    </p:spTree>
    <p:extLst>
      <p:ext uri="{BB962C8B-B14F-4D97-AF65-F5344CB8AC3E}">
        <p14:creationId xmlns:p14="http://schemas.microsoft.com/office/powerpoint/2010/main" val="326751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5CEF-DED7-C215-C2D8-0523EDF405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BE175A-CEAF-AFE8-4B26-B78E235C82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2B2545-2CE1-E1AB-5B93-203592CDF501}"/>
              </a:ext>
            </a:extLst>
          </p:cNvPr>
          <p:cNvSpPr>
            <a:spLocks noGrp="1"/>
          </p:cNvSpPr>
          <p:nvPr>
            <p:ph type="dt" sz="half" idx="10"/>
          </p:nvPr>
        </p:nvSpPr>
        <p:spPr/>
        <p:txBody>
          <a:bodyPr/>
          <a:lstStyle/>
          <a:p>
            <a:fld id="{5C2AD2CC-3145-49B9-9704-99BBCF66E041}" type="datetimeFigureOut">
              <a:rPr lang="en-US" smtClean="0"/>
              <a:t>3/11/2024</a:t>
            </a:fld>
            <a:endParaRPr lang="en-US"/>
          </a:p>
        </p:txBody>
      </p:sp>
      <p:sp>
        <p:nvSpPr>
          <p:cNvPr id="5" name="Footer Placeholder 4">
            <a:extLst>
              <a:ext uri="{FF2B5EF4-FFF2-40B4-BE49-F238E27FC236}">
                <a16:creationId xmlns:a16="http://schemas.microsoft.com/office/drawing/2014/main" id="{C9AC0939-34A3-6C00-4E88-C673DE45B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6EAC6-21C0-8E63-1FE5-A790764BE02D}"/>
              </a:ext>
            </a:extLst>
          </p:cNvPr>
          <p:cNvSpPr>
            <a:spLocks noGrp="1"/>
          </p:cNvSpPr>
          <p:nvPr>
            <p:ph type="sldNum" sz="quarter" idx="12"/>
          </p:nvPr>
        </p:nvSpPr>
        <p:spPr/>
        <p:txBody>
          <a:bodyPr/>
          <a:lstStyle/>
          <a:p>
            <a:fld id="{73031005-73FB-44D2-B77A-423FD0C966F4}" type="slidenum">
              <a:rPr lang="en-US" smtClean="0"/>
              <a:t>‹#›</a:t>
            </a:fld>
            <a:endParaRPr lang="en-US"/>
          </a:p>
        </p:txBody>
      </p:sp>
    </p:spTree>
    <p:extLst>
      <p:ext uri="{BB962C8B-B14F-4D97-AF65-F5344CB8AC3E}">
        <p14:creationId xmlns:p14="http://schemas.microsoft.com/office/powerpoint/2010/main" val="80070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4346-2686-BADC-C9AD-9652DF1CA6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360DC-A914-FF86-AAAD-D905B52B3A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473B03-3BF8-537E-1976-FFC153270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870A73-C288-5724-170C-2C2ACA352C95}"/>
              </a:ext>
            </a:extLst>
          </p:cNvPr>
          <p:cNvSpPr>
            <a:spLocks noGrp="1"/>
          </p:cNvSpPr>
          <p:nvPr>
            <p:ph type="dt" sz="half" idx="10"/>
          </p:nvPr>
        </p:nvSpPr>
        <p:spPr/>
        <p:txBody>
          <a:bodyPr/>
          <a:lstStyle/>
          <a:p>
            <a:fld id="{5C2AD2CC-3145-49B9-9704-99BBCF66E041}" type="datetimeFigureOut">
              <a:rPr lang="en-US" smtClean="0"/>
              <a:t>3/11/2024</a:t>
            </a:fld>
            <a:endParaRPr lang="en-US"/>
          </a:p>
        </p:txBody>
      </p:sp>
      <p:sp>
        <p:nvSpPr>
          <p:cNvPr id="6" name="Footer Placeholder 5">
            <a:extLst>
              <a:ext uri="{FF2B5EF4-FFF2-40B4-BE49-F238E27FC236}">
                <a16:creationId xmlns:a16="http://schemas.microsoft.com/office/drawing/2014/main" id="{33A498A1-4B6B-2F44-4A45-717951979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275C6D-72A7-CAC4-6383-6D78918F9694}"/>
              </a:ext>
            </a:extLst>
          </p:cNvPr>
          <p:cNvSpPr>
            <a:spLocks noGrp="1"/>
          </p:cNvSpPr>
          <p:nvPr>
            <p:ph type="sldNum" sz="quarter" idx="12"/>
          </p:nvPr>
        </p:nvSpPr>
        <p:spPr/>
        <p:txBody>
          <a:bodyPr/>
          <a:lstStyle/>
          <a:p>
            <a:fld id="{73031005-73FB-44D2-B77A-423FD0C966F4}" type="slidenum">
              <a:rPr lang="en-US" smtClean="0"/>
              <a:t>‹#›</a:t>
            </a:fld>
            <a:endParaRPr lang="en-US"/>
          </a:p>
        </p:txBody>
      </p:sp>
    </p:spTree>
    <p:extLst>
      <p:ext uri="{BB962C8B-B14F-4D97-AF65-F5344CB8AC3E}">
        <p14:creationId xmlns:p14="http://schemas.microsoft.com/office/powerpoint/2010/main" val="96124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4B90-2C52-7F81-9E2E-7CC924063A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96837E-EC7C-1F36-3DFC-DF5AF4AF1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E4B9EA-7DC1-96AD-DCF6-84A48C643E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9982FD-56F8-F90E-B127-FE1F7AA41C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415A3B-C1F9-2F01-C9CD-47B512BFD9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22EB72-C0AF-54A8-968C-1730DF5DF8A9}"/>
              </a:ext>
            </a:extLst>
          </p:cNvPr>
          <p:cNvSpPr>
            <a:spLocks noGrp="1"/>
          </p:cNvSpPr>
          <p:nvPr>
            <p:ph type="dt" sz="half" idx="10"/>
          </p:nvPr>
        </p:nvSpPr>
        <p:spPr/>
        <p:txBody>
          <a:bodyPr/>
          <a:lstStyle/>
          <a:p>
            <a:fld id="{5C2AD2CC-3145-49B9-9704-99BBCF66E041}" type="datetimeFigureOut">
              <a:rPr lang="en-US" smtClean="0"/>
              <a:t>3/11/2024</a:t>
            </a:fld>
            <a:endParaRPr lang="en-US"/>
          </a:p>
        </p:txBody>
      </p:sp>
      <p:sp>
        <p:nvSpPr>
          <p:cNvPr id="8" name="Footer Placeholder 7">
            <a:extLst>
              <a:ext uri="{FF2B5EF4-FFF2-40B4-BE49-F238E27FC236}">
                <a16:creationId xmlns:a16="http://schemas.microsoft.com/office/drawing/2014/main" id="{97CBCAAA-92CB-50FE-1894-80423344C3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B7B6BC-9290-07FF-46CD-6978DA609929}"/>
              </a:ext>
            </a:extLst>
          </p:cNvPr>
          <p:cNvSpPr>
            <a:spLocks noGrp="1"/>
          </p:cNvSpPr>
          <p:nvPr>
            <p:ph type="sldNum" sz="quarter" idx="12"/>
          </p:nvPr>
        </p:nvSpPr>
        <p:spPr/>
        <p:txBody>
          <a:bodyPr/>
          <a:lstStyle/>
          <a:p>
            <a:fld id="{73031005-73FB-44D2-B77A-423FD0C966F4}" type="slidenum">
              <a:rPr lang="en-US" smtClean="0"/>
              <a:t>‹#›</a:t>
            </a:fld>
            <a:endParaRPr lang="en-US"/>
          </a:p>
        </p:txBody>
      </p:sp>
    </p:spTree>
    <p:extLst>
      <p:ext uri="{BB962C8B-B14F-4D97-AF65-F5344CB8AC3E}">
        <p14:creationId xmlns:p14="http://schemas.microsoft.com/office/powerpoint/2010/main" val="143834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6663-AF41-B9A1-780D-64FBB8AD7B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E6788D-C591-1D21-F088-C5526CAAD019}"/>
              </a:ext>
            </a:extLst>
          </p:cNvPr>
          <p:cNvSpPr>
            <a:spLocks noGrp="1"/>
          </p:cNvSpPr>
          <p:nvPr>
            <p:ph type="dt" sz="half" idx="10"/>
          </p:nvPr>
        </p:nvSpPr>
        <p:spPr/>
        <p:txBody>
          <a:bodyPr/>
          <a:lstStyle/>
          <a:p>
            <a:fld id="{5C2AD2CC-3145-49B9-9704-99BBCF66E041}" type="datetimeFigureOut">
              <a:rPr lang="en-US" smtClean="0"/>
              <a:t>3/11/2024</a:t>
            </a:fld>
            <a:endParaRPr lang="en-US"/>
          </a:p>
        </p:txBody>
      </p:sp>
      <p:sp>
        <p:nvSpPr>
          <p:cNvPr id="4" name="Footer Placeholder 3">
            <a:extLst>
              <a:ext uri="{FF2B5EF4-FFF2-40B4-BE49-F238E27FC236}">
                <a16:creationId xmlns:a16="http://schemas.microsoft.com/office/drawing/2014/main" id="{ACFB8F43-99C4-E3A8-5B1D-0ED3317C51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DCCE20-0E2C-1B7C-99F2-9DA2B4D4506F}"/>
              </a:ext>
            </a:extLst>
          </p:cNvPr>
          <p:cNvSpPr>
            <a:spLocks noGrp="1"/>
          </p:cNvSpPr>
          <p:nvPr>
            <p:ph type="sldNum" sz="quarter" idx="12"/>
          </p:nvPr>
        </p:nvSpPr>
        <p:spPr/>
        <p:txBody>
          <a:bodyPr/>
          <a:lstStyle/>
          <a:p>
            <a:fld id="{73031005-73FB-44D2-B77A-423FD0C966F4}" type="slidenum">
              <a:rPr lang="en-US" smtClean="0"/>
              <a:t>‹#›</a:t>
            </a:fld>
            <a:endParaRPr lang="en-US"/>
          </a:p>
        </p:txBody>
      </p:sp>
    </p:spTree>
    <p:extLst>
      <p:ext uri="{BB962C8B-B14F-4D97-AF65-F5344CB8AC3E}">
        <p14:creationId xmlns:p14="http://schemas.microsoft.com/office/powerpoint/2010/main" val="1554958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739451-E56B-3065-173E-7668087B6BFB}"/>
              </a:ext>
            </a:extLst>
          </p:cNvPr>
          <p:cNvSpPr>
            <a:spLocks noGrp="1"/>
          </p:cNvSpPr>
          <p:nvPr>
            <p:ph type="dt" sz="half" idx="10"/>
          </p:nvPr>
        </p:nvSpPr>
        <p:spPr/>
        <p:txBody>
          <a:bodyPr/>
          <a:lstStyle/>
          <a:p>
            <a:fld id="{5C2AD2CC-3145-49B9-9704-99BBCF66E041}" type="datetimeFigureOut">
              <a:rPr lang="en-US" smtClean="0"/>
              <a:t>3/11/2024</a:t>
            </a:fld>
            <a:endParaRPr lang="en-US"/>
          </a:p>
        </p:txBody>
      </p:sp>
      <p:sp>
        <p:nvSpPr>
          <p:cNvPr id="3" name="Footer Placeholder 2">
            <a:extLst>
              <a:ext uri="{FF2B5EF4-FFF2-40B4-BE49-F238E27FC236}">
                <a16:creationId xmlns:a16="http://schemas.microsoft.com/office/drawing/2014/main" id="{BF0854FA-2177-7C87-FACD-3123AEC907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D1B3E8-024E-3ACB-6313-FFC2D399E688}"/>
              </a:ext>
            </a:extLst>
          </p:cNvPr>
          <p:cNvSpPr>
            <a:spLocks noGrp="1"/>
          </p:cNvSpPr>
          <p:nvPr>
            <p:ph type="sldNum" sz="quarter" idx="12"/>
          </p:nvPr>
        </p:nvSpPr>
        <p:spPr/>
        <p:txBody>
          <a:bodyPr/>
          <a:lstStyle/>
          <a:p>
            <a:fld id="{73031005-73FB-44D2-B77A-423FD0C966F4}" type="slidenum">
              <a:rPr lang="en-US" smtClean="0"/>
              <a:t>‹#›</a:t>
            </a:fld>
            <a:endParaRPr lang="en-US"/>
          </a:p>
        </p:txBody>
      </p:sp>
    </p:spTree>
    <p:extLst>
      <p:ext uri="{BB962C8B-B14F-4D97-AF65-F5344CB8AC3E}">
        <p14:creationId xmlns:p14="http://schemas.microsoft.com/office/powerpoint/2010/main" val="252737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B16B-7E01-A9DC-D51C-955365D322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0913B4-3C48-E8DF-0035-24885FF763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442FDA-6344-074D-2CAE-A97052ADB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F287F-595A-13D5-56F0-DDB636E1D4E0}"/>
              </a:ext>
            </a:extLst>
          </p:cNvPr>
          <p:cNvSpPr>
            <a:spLocks noGrp="1"/>
          </p:cNvSpPr>
          <p:nvPr>
            <p:ph type="dt" sz="half" idx="10"/>
          </p:nvPr>
        </p:nvSpPr>
        <p:spPr/>
        <p:txBody>
          <a:bodyPr/>
          <a:lstStyle/>
          <a:p>
            <a:fld id="{5C2AD2CC-3145-49B9-9704-99BBCF66E041}" type="datetimeFigureOut">
              <a:rPr lang="en-US" smtClean="0"/>
              <a:t>3/11/2024</a:t>
            </a:fld>
            <a:endParaRPr lang="en-US"/>
          </a:p>
        </p:txBody>
      </p:sp>
      <p:sp>
        <p:nvSpPr>
          <p:cNvPr id="6" name="Footer Placeholder 5">
            <a:extLst>
              <a:ext uri="{FF2B5EF4-FFF2-40B4-BE49-F238E27FC236}">
                <a16:creationId xmlns:a16="http://schemas.microsoft.com/office/drawing/2014/main" id="{2AC9A662-EACA-235A-DE1D-424131639A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D0B863-A044-42FB-4D35-FE84AB874A2C}"/>
              </a:ext>
            </a:extLst>
          </p:cNvPr>
          <p:cNvSpPr>
            <a:spLocks noGrp="1"/>
          </p:cNvSpPr>
          <p:nvPr>
            <p:ph type="sldNum" sz="quarter" idx="12"/>
          </p:nvPr>
        </p:nvSpPr>
        <p:spPr/>
        <p:txBody>
          <a:bodyPr/>
          <a:lstStyle/>
          <a:p>
            <a:fld id="{73031005-73FB-44D2-B77A-423FD0C966F4}" type="slidenum">
              <a:rPr lang="en-US" smtClean="0"/>
              <a:t>‹#›</a:t>
            </a:fld>
            <a:endParaRPr lang="en-US"/>
          </a:p>
        </p:txBody>
      </p:sp>
    </p:spTree>
    <p:extLst>
      <p:ext uri="{BB962C8B-B14F-4D97-AF65-F5344CB8AC3E}">
        <p14:creationId xmlns:p14="http://schemas.microsoft.com/office/powerpoint/2010/main" val="2073886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E457-DE22-D9AD-625E-0C94E0933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1E1F6E-1A2B-69D5-AC43-AB711E71C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CEF697-8D00-EE9E-0974-55736C3E7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E93A0C-8B6C-8052-FAFA-17BA00F0A993}"/>
              </a:ext>
            </a:extLst>
          </p:cNvPr>
          <p:cNvSpPr>
            <a:spLocks noGrp="1"/>
          </p:cNvSpPr>
          <p:nvPr>
            <p:ph type="dt" sz="half" idx="10"/>
          </p:nvPr>
        </p:nvSpPr>
        <p:spPr/>
        <p:txBody>
          <a:bodyPr/>
          <a:lstStyle/>
          <a:p>
            <a:fld id="{5C2AD2CC-3145-49B9-9704-99BBCF66E041}" type="datetimeFigureOut">
              <a:rPr lang="en-US" smtClean="0"/>
              <a:t>3/11/2024</a:t>
            </a:fld>
            <a:endParaRPr lang="en-US"/>
          </a:p>
        </p:txBody>
      </p:sp>
      <p:sp>
        <p:nvSpPr>
          <p:cNvPr id="6" name="Footer Placeholder 5">
            <a:extLst>
              <a:ext uri="{FF2B5EF4-FFF2-40B4-BE49-F238E27FC236}">
                <a16:creationId xmlns:a16="http://schemas.microsoft.com/office/drawing/2014/main" id="{F2D460FA-7622-B27A-F0CC-453A62A772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B7CF8E-E32C-3AA5-F96B-536F1252BC5B}"/>
              </a:ext>
            </a:extLst>
          </p:cNvPr>
          <p:cNvSpPr>
            <a:spLocks noGrp="1"/>
          </p:cNvSpPr>
          <p:nvPr>
            <p:ph type="sldNum" sz="quarter" idx="12"/>
          </p:nvPr>
        </p:nvSpPr>
        <p:spPr/>
        <p:txBody>
          <a:bodyPr/>
          <a:lstStyle/>
          <a:p>
            <a:fld id="{73031005-73FB-44D2-B77A-423FD0C966F4}" type="slidenum">
              <a:rPr lang="en-US" smtClean="0"/>
              <a:t>‹#›</a:t>
            </a:fld>
            <a:endParaRPr lang="en-US"/>
          </a:p>
        </p:txBody>
      </p:sp>
    </p:spTree>
    <p:extLst>
      <p:ext uri="{BB962C8B-B14F-4D97-AF65-F5344CB8AC3E}">
        <p14:creationId xmlns:p14="http://schemas.microsoft.com/office/powerpoint/2010/main" val="991287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F3D17-2CBD-8CF2-826D-8FC8989A11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BF92DD-1BDC-9809-BC99-DA063F195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53D0E-179F-6992-0133-04048B0080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AD2CC-3145-49B9-9704-99BBCF66E041}" type="datetimeFigureOut">
              <a:rPr lang="en-US" smtClean="0"/>
              <a:t>3/11/2024</a:t>
            </a:fld>
            <a:endParaRPr lang="en-US"/>
          </a:p>
        </p:txBody>
      </p:sp>
      <p:sp>
        <p:nvSpPr>
          <p:cNvPr id="5" name="Footer Placeholder 4">
            <a:extLst>
              <a:ext uri="{FF2B5EF4-FFF2-40B4-BE49-F238E27FC236}">
                <a16:creationId xmlns:a16="http://schemas.microsoft.com/office/drawing/2014/main" id="{31E6670F-14EC-7E2F-C9C4-96FA8CF16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153767-D74F-B431-901F-214EC9FBB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31005-73FB-44D2-B77A-423FD0C966F4}" type="slidenum">
              <a:rPr lang="en-US" smtClean="0"/>
              <a:t>‹#›</a:t>
            </a:fld>
            <a:endParaRPr lang="en-US"/>
          </a:p>
        </p:txBody>
      </p:sp>
    </p:spTree>
    <p:extLst>
      <p:ext uri="{BB962C8B-B14F-4D97-AF65-F5344CB8AC3E}">
        <p14:creationId xmlns:p14="http://schemas.microsoft.com/office/powerpoint/2010/main" val="398587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A040-DEC8-74D4-3CD5-2990A0203FB1}"/>
              </a:ext>
            </a:extLst>
          </p:cNvPr>
          <p:cNvSpPr>
            <a:spLocks noGrp="1"/>
          </p:cNvSpPr>
          <p:nvPr>
            <p:ph type="ctrTitle"/>
          </p:nvPr>
        </p:nvSpPr>
        <p:spPr/>
        <p:txBody>
          <a:bodyPr>
            <a:normAutofit fontScale="90000"/>
          </a:bodyPr>
          <a:lstStyle/>
          <a:p>
            <a:r>
              <a:rPr lang="en-US" dirty="0"/>
              <a:t>SEASONAL FLU VACCINE UPTAKE CLASSIFICATION PROJECT.</a:t>
            </a:r>
          </a:p>
        </p:txBody>
      </p:sp>
      <p:sp>
        <p:nvSpPr>
          <p:cNvPr id="3" name="Subtitle 2">
            <a:extLst>
              <a:ext uri="{FF2B5EF4-FFF2-40B4-BE49-F238E27FC236}">
                <a16:creationId xmlns:a16="http://schemas.microsoft.com/office/drawing/2014/main" id="{30B28B62-5BC7-04D1-A6FF-B070B2742776}"/>
              </a:ext>
            </a:extLst>
          </p:cNvPr>
          <p:cNvSpPr>
            <a:spLocks noGrp="1"/>
          </p:cNvSpPr>
          <p:nvPr>
            <p:ph type="subTitle" idx="1"/>
          </p:nvPr>
        </p:nvSpPr>
        <p:spPr/>
        <p:txBody>
          <a:bodyPr/>
          <a:lstStyle/>
          <a:p>
            <a:r>
              <a:rPr lang="en-US" dirty="0"/>
              <a:t>DR. JEREMY NGUGI</a:t>
            </a:r>
          </a:p>
        </p:txBody>
      </p:sp>
    </p:spTree>
    <p:extLst>
      <p:ext uri="{BB962C8B-B14F-4D97-AF65-F5344CB8AC3E}">
        <p14:creationId xmlns:p14="http://schemas.microsoft.com/office/powerpoint/2010/main" val="912165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208E-E772-7D10-E451-BE3D03552A2B}"/>
              </a:ext>
            </a:extLst>
          </p:cNvPr>
          <p:cNvSpPr>
            <a:spLocks noGrp="1"/>
          </p:cNvSpPr>
          <p:nvPr>
            <p:ph type="title"/>
          </p:nvPr>
        </p:nvSpPr>
        <p:spPr/>
        <p:txBody>
          <a:bodyPr/>
          <a:lstStyle/>
          <a:p>
            <a:r>
              <a:rPr lang="en-US" dirty="0"/>
              <a:t>MACHINE LEARNING</a:t>
            </a:r>
          </a:p>
        </p:txBody>
      </p:sp>
      <p:pic>
        <p:nvPicPr>
          <p:cNvPr id="5" name="Content Placeholder 4">
            <a:extLst>
              <a:ext uri="{FF2B5EF4-FFF2-40B4-BE49-F238E27FC236}">
                <a16:creationId xmlns:a16="http://schemas.microsoft.com/office/drawing/2014/main" id="{65164491-8146-43BF-08DE-68FD9146711D}"/>
              </a:ext>
            </a:extLst>
          </p:cNvPr>
          <p:cNvPicPr>
            <a:picLocks noGrp="1" noChangeAspect="1"/>
          </p:cNvPicPr>
          <p:nvPr>
            <p:ph idx="1"/>
          </p:nvPr>
        </p:nvPicPr>
        <p:blipFill>
          <a:blip r:embed="rId2"/>
          <a:stretch>
            <a:fillRect/>
          </a:stretch>
        </p:blipFill>
        <p:spPr>
          <a:xfrm>
            <a:off x="1319842" y="1825624"/>
            <a:ext cx="8034153" cy="4902979"/>
          </a:xfrm>
        </p:spPr>
      </p:pic>
    </p:spTree>
    <p:extLst>
      <p:ext uri="{BB962C8B-B14F-4D97-AF65-F5344CB8AC3E}">
        <p14:creationId xmlns:p14="http://schemas.microsoft.com/office/powerpoint/2010/main" val="4007812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79DA-6CE7-FEE2-39D1-9A0163AA47C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91580B4-C70D-65C4-1229-17CDB2892727}"/>
              </a:ext>
            </a:extLst>
          </p:cNvPr>
          <p:cNvSpPr>
            <a:spLocks noGrp="1"/>
          </p:cNvSpPr>
          <p:nvPr>
            <p:ph idx="1"/>
          </p:nvPr>
        </p:nvSpPr>
        <p:spPr/>
        <p:txBody>
          <a:bodyPr/>
          <a:lstStyle/>
          <a:p>
            <a:r>
              <a:rPr lang="en-US" dirty="0"/>
              <a:t>The model of choice to use to predict whether people will take the vaccine is the gradient boosted Decision Tree.</a:t>
            </a:r>
          </a:p>
          <a:p>
            <a:r>
              <a:rPr lang="en-US" dirty="0"/>
              <a:t>That is the algorithm we will use to create our model. </a:t>
            </a:r>
          </a:p>
        </p:txBody>
      </p:sp>
    </p:spTree>
    <p:extLst>
      <p:ext uri="{BB962C8B-B14F-4D97-AF65-F5344CB8AC3E}">
        <p14:creationId xmlns:p14="http://schemas.microsoft.com/office/powerpoint/2010/main" val="658896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EB3A-296C-B963-680E-9418FA7EBF52}"/>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21BBC513-16DD-EF93-1ACC-9DC30E50B049}"/>
              </a:ext>
            </a:extLst>
          </p:cNvPr>
          <p:cNvSpPr>
            <a:spLocks noGrp="1"/>
          </p:cNvSpPr>
          <p:nvPr>
            <p:ph idx="1"/>
          </p:nvPr>
        </p:nvSpPr>
        <p:spPr/>
        <p:txBody>
          <a:bodyPr>
            <a:normAutofit fontScale="77500" lnSpcReduction="20000"/>
          </a:bodyPr>
          <a:lstStyle/>
          <a:p>
            <a:r>
              <a:rPr lang="en-US" b="1" dirty="0">
                <a:solidFill>
                  <a:srgbClr val="CCCCCC"/>
                </a:solidFill>
                <a:effectLst/>
                <a:latin typeface="Consolas" panose="020B0609020204030204" pitchFamily="49" charset="0"/>
              </a:rPr>
              <a:t>Emphasize vaccine efficacy. Highlight the effectiveness of the vaccine in preventing flu-related complications while at the same time raising awareness on the risks associated with seasonal flu.</a:t>
            </a:r>
          </a:p>
          <a:p>
            <a:br>
              <a:rPr lang="en-US" b="1" dirty="0">
                <a:solidFill>
                  <a:srgbClr val="CCCCCC"/>
                </a:solidFill>
                <a:effectLst/>
                <a:latin typeface="Consolas" panose="020B0609020204030204" pitchFamily="49" charset="0"/>
              </a:rPr>
            </a:br>
            <a:r>
              <a:rPr lang="en-US" b="1" dirty="0">
                <a:solidFill>
                  <a:srgbClr val="CCCCCC"/>
                </a:solidFill>
                <a:effectLst/>
                <a:latin typeface="Consolas" panose="020B0609020204030204" pitchFamily="49" charset="0"/>
              </a:rPr>
              <a:t>Promote Doctor recommendations. Encourage healthcare providers to recommend seasonal flu vaccination to their patients, especially those with chronic health conditions.</a:t>
            </a:r>
          </a:p>
          <a:p>
            <a:br>
              <a:rPr lang="en-US" b="1" dirty="0">
                <a:solidFill>
                  <a:srgbClr val="CCCCCC"/>
                </a:solidFill>
                <a:effectLst/>
                <a:latin typeface="Consolas" panose="020B0609020204030204" pitchFamily="49" charset="0"/>
              </a:rPr>
            </a:br>
            <a:r>
              <a:rPr lang="en-US" b="1" dirty="0">
                <a:solidFill>
                  <a:srgbClr val="CCCCCC"/>
                </a:solidFill>
                <a:effectLst/>
                <a:latin typeface="Consolas" panose="020B0609020204030204" pitchFamily="49" charset="0"/>
              </a:rPr>
              <a:t>Implement targeted vaccination campaigns aimed at older people. Avail more vaccines to nursing homes.</a:t>
            </a:r>
          </a:p>
          <a:p>
            <a:br>
              <a:rPr lang="en-US" b="1" dirty="0">
                <a:solidFill>
                  <a:srgbClr val="CCCCCC"/>
                </a:solidFill>
                <a:effectLst/>
                <a:latin typeface="Consolas" panose="020B0609020204030204" pitchFamily="49" charset="0"/>
              </a:rPr>
            </a:br>
            <a:r>
              <a:rPr lang="en-US" b="1" dirty="0">
                <a:solidFill>
                  <a:srgbClr val="CCCCCC"/>
                </a:solidFill>
                <a:effectLst/>
                <a:latin typeface="Consolas" panose="020B0609020204030204" pitchFamily="49" charset="0"/>
              </a:rPr>
              <a:t>Promote hygiene practices such as wearing facemasks and washing hands. These seem to promote health </a:t>
            </a:r>
            <a:r>
              <a:rPr lang="en-US" b="1">
                <a:solidFill>
                  <a:srgbClr val="CCCCCC"/>
                </a:solidFill>
                <a:effectLst/>
                <a:latin typeface="Consolas" panose="020B0609020204030204" pitchFamily="49" charset="0"/>
              </a:rPr>
              <a:t>seeking behavior </a:t>
            </a:r>
            <a:r>
              <a:rPr lang="en-US" b="1" dirty="0">
                <a:solidFill>
                  <a:srgbClr val="CCCCCC"/>
                </a:solidFill>
                <a:effectLst/>
                <a:latin typeface="Consolas" panose="020B0609020204030204" pitchFamily="49" charset="0"/>
              </a:rPr>
              <a:t>consequently leading to increased uptake of the seasonal flu vaccine.</a:t>
            </a:r>
          </a:p>
          <a:p>
            <a:pPr marL="0" indent="0">
              <a:buNone/>
            </a:pPr>
            <a:endParaRPr lang="en-US" dirty="0"/>
          </a:p>
        </p:txBody>
      </p:sp>
    </p:spTree>
    <p:extLst>
      <p:ext uri="{BB962C8B-B14F-4D97-AF65-F5344CB8AC3E}">
        <p14:creationId xmlns:p14="http://schemas.microsoft.com/office/powerpoint/2010/main" val="2053200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2359-DC96-D93E-6C4C-0FDEE28FD14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9EF8FF7-2020-066E-5CD3-2A245DC5DF7E}"/>
              </a:ext>
            </a:extLst>
          </p:cNvPr>
          <p:cNvSpPr>
            <a:spLocks noGrp="1"/>
          </p:cNvSpPr>
          <p:nvPr>
            <p:ph idx="1"/>
          </p:nvPr>
        </p:nvSpPr>
        <p:spPr/>
        <p:txBody>
          <a:bodyPr>
            <a:normAutofit/>
          </a:bodyPr>
          <a:lstStyle/>
          <a:p>
            <a:r>
              <a:rPr lang="en-US" b="1" dirty="0">
                <a:solidFill>
                  <a:srgbClr val="CCCCCC"/>
                </a:solidFill>
                <a:effectLst/>
                <a:latin typeface="Times New Roman" panose="02020603050405020304" pitchFamily="18" charset="0"/>
                <a:cs typeface="Times New Roman" panose="02020603050405020304" pitchFamily="18" charset="0"/>
              </a:rPr>
              <a:t>Influenza (flu) is a contagious respiratory illness caused by influenza viruses that infect the nose, throat, and lungs. </a:t>
            </a:r>
            <a:endParaRPr lang="en-US" b="1" dirty="0">
              <a:solidFill>
                <a:srgbClr val="CCCCCC"/>
              </a:solidFill>
              <a:latin typeface="Times New Roman" panose="02020603050405020304" pitchFamily="18" charset="0"/>
              <a:cs typeface="Times New Roman" panose="02020603050405020304" pitchFamily="18" charset="0"/>
            </a:endParaRPr>
          </a:p>
          <a:p>
            <a:r>
              <a:rPr lang="en-US" b="1" dirty="0">
                <a:solidFill>
                  <a:srgbClr val="CCCCCC"/>
                </a:solidFill>
                <a:effectLst/>
                <a:latin typeface="Times New Roman" panose="02020603050405020304" pitchFamily="18" charset="0"/>
                <a:cs typeface="Times New Roman" panose="02020603050405020304" pitchFamily="18" charset="0"/>
              </a:rPr>
              <a:t>Last year, there were about 18000 deaths from seasonal flu in the US according to CDC.</a:t>
            </a:r>
          </a:p>
          <a:p>
            <a:r>
              <a:rPr lang="en-US" b="1" dirty="0">
                <a:solidFill>
                  <a:srgbClr val="CCCCCC"/>
                </a:solidFill>
                <a:effectLst/>
                <a:latin typeface="Times New Roman" panose="02020603050405020304" pitchFamily="18" charset="0"/>
                <a:cs typeface="Times New Roman" panose="02020603050405020304" pitchFamily="18" charset="0"/>
              </a:rPr>
              <a:t>Every person 6 months and above should be vaccinated every season(December to February)</a:t>
            </a:r>
          </a:p>
          <a:p>
            <a:endParaRPr lang="en-US" b="1" dirty="0">
              <a:solidFill>
                <a:srgbClr val="CCCCCC"/>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16959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C10B-365E-98C8-A3E4-3B0C73C3EF0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0FD83D9-7934-1DF6-5C48-14B4B847EE27}"/>
              </a:ext>
            </a:extLst>
          </p:cNvPr>
          <p:cNvSpPr>
            <a:spLocks noGrp="1"/>
          </p:cNvSpPr>
          <p:nvPr>
            <p:ph idx="1"/>
          </p:nvPr>
        </p:nvSpPr>
        <p:spPr/>
        <p:txBody>
          <a:bodyPr>
            <a:normAutofit/>
          </a:bodyPr>
          <a:lstStyle/>
          <a:p>
            <a:r>
              <a:rPr lang="en-US" b="1" dirty="0">
                <a:solidFill>
                  <a:srgbClr val="CCCCCC"/>
                </a:solidFill>
                <a:effectLst/>
                <a:latin typeface="Consolas" panose="020B0609020204030204" pitchFamily="49" charset="0"/>
              </a:rPr>
              <a:t>We want to understand the leading factors in determining whether people would take the seasonal flu vaccine. </a:t>
            </a:r>
          </a:p>
          <a:p>
            <a:r>
              <a:rPr lang="en-US" b="1" dirty="0">
                <a:solidFill>
                  <a:srgbClr val="CCCCCC"/>
                </a:solidFill>
                <a:latin typeface="Consolas" panose="020B0609020204030204" pitchFamily="49" charset="0"/>
              </a:rPr>
              <a:t>We will then build a</a:t>
            </a:r>
            <a:r>
              <a:rPr lang="en-US" b="1" dirty="0">
                <a:solidFill>
                  <a:srgbClr val="CCCCCC"/>
                </a:solidFill>
                <a:effectLst/>
                <a:latin typeface="Consolas" panose="020B0609020204030204" pitchFamily="49" charset="0"/>
              </a:rPr>
              <a:t> classifier to predict seasonal flu vaccination status using data they shared on their behaviors, opinions and demographic characteristics.</a:t>
            </a:r>
          </a:p>
          <a:p>
            <a:pPr marL="0" indent="0">
              <a:buNone/>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238707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645B-42DB-DC50-1F58-891ED63DEB8E}"/>
              </a:ext>
            </a:extLst>
          </p:cNvPr>
          <p:cNvSpPr>
            <a:spLocks noGrp="1"/>
          </p:cNvSpPr>
          <p:nvPr>
            <p:ph type="title"/>
          </p:nvPr>
        </p:nvSpPr>
        <p:spPr/>
        <p:txBody>
          <a:bodyPr/>
          <a:lstStyle/>
          <a:p>
            <a:r>
              <a:rPr lang="en-US" dirty="0"/>
              <a:t>DATA UNDERSTANDING AND EXPLORATION.</a:t>
            </a:r>
          </a:p>
        </p:txBody>
      </p:sp>
      <p:sp>
        <p:nvSpPr>
          <p:cNvPr id="3" name="Content Placeholder 2">
            <a:extLst>
              <a:ext uri="{FF2B5EF4-FFF2-40B4-BE49-F238E27FC236}">
                <a16:creationId xmlns:a16="http://schemas.microsoft.com/office/drawing/2014/main" id="{78FA8F0B-0EBF-DDB5-EB79-0F2FC5D57F04}"/>
              </a:ext>
            </a:extLst>
          </p:cNvPr>
          <p:cNvSpPr>
            <a:spLocks noGrp="1"/>
          </p:cNvSpPr>
          <p:nvPr>
            <p:ph idx="1"/>
          </p:nvPr>
        </p:nvSpPr>
        <p:spPr>
          <a:xfrm>
            <a:off x="838200" y="1825625"/>
            <a:ext cx="5372819" cy="4351338"/>
          </a:xfrm>
        </p:spPr>
        <p:txBody>
          <a:bodyPr>
            <a:normAutofit/>
          </a:bodyPr>
          <a:lstStyle/>
          <a:p>
            <a:pPr marL="0" indent="0">
              <a:buNone/>
            </a:pPr>
            <a:endParaRPr lang="en-US" b="0" dirty="0">
              <a:solidFill>
                <a:srgbClr val="CCCCCC"/>
              </a:solidFill>
              <a:effectLst/>
              <a:latin typeface="Consolas" panose="020B0609020204030204" pitchFamily="49" charset="0"/>
            </a:endParaRPr>
          </a:p>
          <a:p>
            <a:endParaRPr lang="en-US" dirty="0"/>
          </a:p>
        </p:txBody>
      </p:sp>
      <p:pic>
        <p:nvPicPr>
          <p:cNvPr id="5" name="Picture 4">
            <a:extLst>
              <a:ext uri="{FF2B5EF4-FFF2-40B4-BE49-F238E27FC236}">
                <a16:creationId xmlns:a16="http://schemas.microsoft.com/office/drawing/2014/main" id="{23A0E228-B56B-ABB8-B8B3-AF4E95F5119C}"/>
              </a:ext>
            </a:extLst>
          </p:cNvPr>
          <p:cNvPicPr>
            <a:picLocks noChangeAspect="1"/>
          </p:cNvPicPr>
          <p:nvPr/>
        </p:nvPicPr>
        <p:blipFill>
          <a:blip r:embed="rId2"/>
          <a:stretch>
            <a:fillRect/>
          </a:stretch>
        </p:blipFill>
        <p:spPr>
          <a:xfrm>
            <a:off x="0" y="1690688"/>
            <a:ext cx="5610225" cy="4314825"/>
          </a:xfrm>
          <a:prstGeom prst="rect">
            <a:avLst/>
          </a:prstGeom>
        </p:spPr>
      </p:pic>
    </p:spTree>
    <p:extLst>
      <p:ext uri="{BB962C8B-B14F-4D97-AF65-F5344CB8AC3E}">
        <p14:creationId xmlns:p14="http://schemas.microsoft.com/office/powerpoint/2010/main" val="806788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B2301C-FF2D-8529-ACE4-2E621F07C9B1}"/>
              </a:ext>
            </a:extLst>
          </p:cNvPr>
          <p:cNvPicPr>
            <a:picLocks noGrp="1" noChangeAspect="1"/>
          </p:cNvPicPr>
          <p:nvPr>
            <p:ph idx="1"/>
          </p:nvPr>
        </p:nvPicPr>
        <p:blipFill>
          <a:blip r:embed="rId2"/>
          <a:stretch>
            <a:fillRect/>
          </a:stretch>
        </p:blipFill>
        <p:spPr>
          <a:xfrm>
            <a:off x="1224951" y="301926"/>
            <a:ext cx="7058399" cy="6814866"/>
          </a:xfrm>
        </p:spPr>
      </p:pic>
    </p:spTree>
    <p:extLst>
      <p:ext uri="{BB962C8B-B14F-4D97-AF65-F5344CB8AC3E}">
        <p14:creationId xmlns:p14="http://schemas.microsoft.com/office/powerpoint/2010/main" val="3664601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4838-885A-C134-F07D-FD31E0A56B44}"/>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B8D3EE06-5D4C-1ED9-B173-44775F2FF886}"/>
              </a:ext>
            </a:extLst>
          </p:cNvPr>
          <p:cNvSpPr>
            <a:spLocks noGrp="1"/>
          </p:cNvSpPr>
          <p:nvPr>
            <p:ph idx="1"/>
          </p:nvPr>
        </p:nvSpPr>
        <p:spPr/>
        <p:txBody>
          <a:bodyPr>
            <a:normAutofit fontScale="77500" lnSpcReduction="20000"/>
          </a:bodyPr>
          <a:lstStyle/>
          <a:p>
            <a:r>
              <a:rPr lang="en-US" b="1" dirty="0">
                <a:solidFill>
                  <a:srgbClr val="CCCCCC"/>
                </a:solidFill>
                <a:effectLst/>
                <a:latin typeface="Consolas" panose="020B0609020204030204" pitchFamily="49" charset="0"/>
              </a:rPr>
              <a:t>The following characteristics/behaviors are associated with more seasonal flu vaccine uptake:</a:t>
            </a:r>
          </a:p>
          <a:p>
            <a:r>
              <a:rPr lang="en-US" b="1" dirty="0">
                <a:solidFill>
                  <a:srgbClr val="6796E6"/>
                </a:solidFill>
                <a:effectLst/>
                <a:latin typeface="Consolas" panose="020B0609020204030204" pitchFamily="49" charset="0"/>
              </a:rPr>
              <a:t>1.</a:t>
            </a:r>
            <a:r>
              <a:rPr lang="en-US" b="1" dirty="0">
                <a:solidFill>
                  <a:srgbClr val="CCCCCC"/>
                </a:solidFill>
                <a:effectLst/>
                <a:latin typeface="Consolas" panose="020B0609020204030204" pitchFamily="49" charset="0"/>
              </a:rPr>
              <a:t> People with chronic health conditions.</a:t>
            </a:r>
          </a:p>
          <a:p>
            <a:r>
              <a:rPr lang="en-US" b="1" dirty="0">
                <a:solidFill>
                  <a:srgbClr val="6796E6"/>
                </a:solidFill>
                <a:effectLst/>
                <a:latin typeface="Consolas" panose="020B0609020204030204" pitchFamily="49" charset="0"/>
              </a:rPr>
              <a:t>2.</a:t>
            </a:r>
            <a:r>
              <a:rPr lang="en-US" b="1" dirty="0">
                <a:solidFill>
                  <a:srgbClr val="CCCCCC"/>
                </a:solidFill>
                <a:effectLst/>
                <a:latin typeface="Consolas" panose="020B0609020204030204" pitchFamily="49" charset="0"/>
              </a:rPr>
              <a:t> Health worker profession.</a:t>
            </a:r>
          </a:p>
          <a:p>
            <a:r>
              <a:rPr lang="en-US" b="1" dirty="0">
                <a:solidFill>
                  <a:srgbClr val="6796E6"/>
                </a:solidFill>
                <a:effectLst/>
                <a:latin typeface="Consolas" panose="020B0609020204030204" pitchFamily="49" charset="0"/>
              </a:rPr>
              <a:t>3.</a:t>
            </a:r>
            <a:r>
              <a:rPr lang="en-US" b="1" dirty="0">
                <a:solidFill>
                  <a:srgbClr val="CCCCCC"/>
                </a:solidFill>
                <a:effectLst/>
                <a:latin typeface="Consolas" panose="020B0609020204030204" pitchFamily="49" charset="0"/>
              </a:rPr>
              <a:t> Belief that the vaccine is efficacious.</a:t>
            </a:r>
          </a:p>
          <a:p>
            <a:r>
              <a:rPr lang="en-US" b="1" dirty="0">
                <a:solidFill>
                  <a:srgbClr val="6796E6"/>
                </a:solidFill>
                <a:effectLst/>
                <a:latin typeface="Consolas" panose="020B0609020204030204" pitchFamily="49" charset="0"/>
              </a:rPr>
              <a:t>4.</a:t>
            </a:r>
            <a:r>
              <a:rPr lang="en-US" b="1" dirty="0">
                <a:solidFill>
                  <a:srgbClr val="CCCCCC"/>
                </a:solidFill>
                <a:effectLst/>
                <a:latin typeface="Consolas" panose="020B0609020204030204" pitchFamily="49" charset="0"/>
              </a:rPr>
              <a:t> Recommendation on the seasonal flu vaccine uptake by a doctor.</a:t>
            </a:r>
          </a:p>
          <a:p>
            <a:r>
              <a:rPr lang="en-US" b="1" dirty="0">
                <a:solidFill>
                  <a:srgbClr val="6796E6"/>
                </a:solidFill>
                <a:effectLst/>
                <a:latin typeface="Consolas" panose="020B0609020204030204" pitchFamily="49" charset="0"/>
              </a:rPr>
              <a:t>5.</a:t>
            </a:r>
            <a:r>
              <a:rPr lang="en-US" b="1" dirty="0">
                <a:solidFill>
                  <a:srgbClr val="CCCCCC"/>
                </a:solidFill>
                <a:effectLst/>
                <a:latin typeface="Consolas" panose="020B0609020204030204" pitchFamily="49" charset="0"/>
              </a:rPr>
              <a:t> Awareness of the risks associated with the seasonal flu.</a:t>
            </a:r>
          </a:p>
          <a:p>
            <a:r>
              <a:rPr lang="en-US" b="1" dirty="0">
                <a:solidFill>
                  <a:srgbClr val="6796E6"/>
                </a:solidFill>
                <a:effectLst/>
                <a:latin typeface="Consolas" panose="020B0609020204030204" pitchFamily="49" charset="0"/>
              </a:rPr>
              <a:t>6.</a:t>
            </a:r>
            <a:r>
              <a:rPr lang="en-US" b="1" dirty="0">
                <a:solidFill>
                  <a:srgbClr val="CCCCCC"/>
                </a:solidFill>
                <a:effectLst/>
                <a:latin typeface="Consolas" panose="020B0609020204030204" pitchFamily="49" charset="0"/>
              </a:rPr>
              <a:t> People over 65 years</a:t>
            </a:r>
          </a:p>
          <a:p>
            <a:r>
              <a:rPr lang="en-US" b="1" dirty="0">
                <a:solidFill>
                  <a:srgbClr val="6796E6"/>
                </a:solidFill>
                <a:effectLst/>
                <a:latin typeface="Consolas" panose="020B0609020204030204" pitchFamily="49" charset="0"/>
              </a:rPr>
              <a:t>7.</a:t>
            </a:r>
            <a:r>
              <a:rPr lang="en-US" b="1" dirty="0">
                <a:solidFill>
                  <a:srgbClr val="CCCCCC"/>
                </a:solidFill>
                <a:effectLst/>
                <a:latin typeface="Consolas" panose="020B0609020204030204" pitchFamily="49" charset="0"/>
              </a:rPr>
              <a:t> People who wear facemasks and wash hands are more likely to take the seasonal flu vaccine</a:t>
            </a:r>
          </a:p>
          <a:p>
            <a:pPr marL="0" indent="0">
              <a:buNone/>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213232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ECD1-6044-B898-00EE-22A2354DB397}"/>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756BD136-E040-6B57-ECE3-31D27B230EBC}"/>
              </a:ext>
            </a:extLst>
          </p:cNvPr>
          <p:cNvSpPr>
            <a:spLocks noGrp="1"/>
          </p:cNvSpPr>
          <p:nvPr>
            <p:ph idx="1"/>
          </p:nvPr>
        </p:nvSpPr>
        <p:spPr/>
        <p:txBody>
          <a:bodyPr/>
          <a:lstStyle/>
          <a:p>
            <a:r>
              <a:rPr lang="en-US" dirty="0"/>
              <a:t>We want to know which factors are most associated with seasonal flu vaccine. </a:t>
            </a:r>
          </a:p>
        </p:txBody>
      </p:sp>
    </p:spTree>
    <p:extLst>
      <p:ext uri="{BB962C8B-B14F-4D97-AF65-F5344CB8AC3E}">
        <p14:creationId xmlns:p14="http://schemas.microsoft.com/office/powerpoint/2010/main" val="735504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A57F-4E1F-69BA-1FE3-B05E7C2E74E9}"/>
              </a:ext>
            </a:extLst>
          </p:cNvPr>
          <p:cNvSpPr>
            <a:spLocks noGrp="1"/>
          </p:cNvSpPr>
          <p:nvPr>
            <p:ph type="title"/>
          </p:nvPr>
        </p:nvSpPr>
        <p:spPr/>
        <p:txBody>
          <a:bodyPr/>
          <a:lstStyle/>
          <a:p>
            <a:r>
              <a:rPr lang="en-US" dirty="0"/>
              <a:t>HEATMAP</a:t>
            </a:r>
          </a:p>
        </p:txBody>
      </p:sp>
      <p:pic>
        <p:nvPicPr>
          <p:cNvPr id="5" name="Content Placeholder 4">
            <a:extLst>
              <a:ext uri="{FF2B5EF4-FFF2-40B4-BE49-F238E27FC236}">
                <a16:creationId xmlns:a16="http://schemas.microsoft.com/office/drawing/2014/main" id="{E8CCA5CC-268D-9FDB-6365-290EFEA27A18}"/>
              </a:ext>
            </a:extLst>
          </p:cNvPr>
          <p:cNvPicPr>
            <a:picLocks noGrp="1" noChangeAspect="1"/>
          </p:cNvPicPr>
          <p:nvPr>
            <p:ph idx="1"/>
          </p:nvPr>
        </p:nvPicPr>
        <p:blipFill>
          <a:blip r:embed="rId2"/>
          <a:stretch>
            <a:fillRect/>
          </a:stretch>
        </p:blipFill>
        <p:spPr>
          <a:xfrm>
            <a:off x="534837" y="1825625"/>
            <a:ext cx="8876581" cy="5170398"/>
          </a:xfrm>
          <a:prstGeom prst="rect">
            <a:avLst/>
          </a:prstGeom>
        </p:spPr>
      </p:pic>
    </p:spTree>
    <p:extLst>
      <p:ext uri="{BB962C8B-B14F-4D97-AF65-F5344CB8AC3E}">
        <p14:creationId xmlns:p14="http://schemas.microsoft.com/office/powerpoint/2010/main" val="343673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774A-F0E2-1DF4-AA77-712F72657F32}"/>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D368A2AD-047F-3941-28F2-91BBFF3A4701}"/>
              </a:ext>
            </a:extLst>
          </p:cNvPr>
          <p:cNvSpPr>
            <a:spLocks noGrp="1"/>
          </p:cNvSpPr>
          <p:nvPr>
            <p:ph idx="1"/>
          </p:nvPr>
        </p:nvSpPr>
        <p:spPr/>
        <p:txBody>
          <a:bodyPr/>
          <a:lstStyle/>
          <a:p>
            <a:r>
              <a:rPr lang="en-US" b="1" dirty="0">
                <a:solidFill>
                  <a:srgbClr val="CCCCCC"/>
                </a:solidFill>
                <a:effectLst/>
                <a:latin typeface="Consolas" panose="020B0609020204030204" pitchFamily="49" charset="0"/>
              </a:rPr>
              <a:t>We can conclude that being aware of the risks associated with the seasonal flu has the highest correlation with the uptake of the seasonal flu vaccine. This means that people should be sensitized more on the risks associated with the seasonal flu.</a:t>
            </a:r>
          </a:p>
          <a:p>
            <a:r>
              <a:rPr lang="en-US" b="1" dirty="0">
                <a:solidFill>
                  <a:srgbClr val="CCCCCC"/>
                </a:solidFill>
                <a:effectLst/>
                <a:latin typeface="Consolas" panose="020B0609020204030204" pitchFamily="49" charset="0"/>
              </a:rPr>
              <a:t>Other factors:</a:t>
            </a:r>
          </a:p>
          <a:p>
            <a:r>
              <a:rPr lang="en-US" b="1" dirty="0">
                <a:solidFill>
                  <a:srgbClr val="6796E6"/>
                </a:solidFill>
                <a:effectLst/>
                <a:latin typeface="Consolas" panose="020B0609020204030204" pitchFamily="49" charset="0"/>
              </a:rPr>
              <a:t>-</a:t>
            </a:r>
            <a:r>
              <a:rPr lang="en-US" b="1" dirty="0">
                <a:solidFill>
                  <a:srgbClr val="CCCCCC"/>
                </a:solidFill>
                <a:effectLst/>
                <a:latin typeface="Consolas" panose="020B0609020204030204" pitchFamily="49" charset="0"/>
              </a:rPr>
              <a:t> Opinion that the vaccine is very safe.</a:t>
            </a:r>
          </a:p>
          <a:p>
            <a:r>
              <a:rPr lang="en-US" b="1" dirty="0">
                <a:solidFill>
                  <a:srgbClr val="6796E6"/>
                </a:solidFill>
                <a:effectLst/>
                <a:latin typeface="Consolas" panose="020B0609020204030204" pitchFamily="49" charset="0"/>
              </a:rPr>
              <a:t>-</a:t>
            </a:r>
            <a:r>
              <a:rPr lang="en-US" b="1" dirty="0">
                <a:solidFill>
                  <a:srgbClr val="CCCCCC"/>
                </a:solidFill>
                <a:effectLst/>
                <a:latin typeface="Consolas" panose="020B0609020204030204" pitchFamily="49" charset="0"/>
              </a:rPr>
              <a:t> Recommendation by a doctor</a:t>
            </a:r>
          </a:p>
          <a:p>
            <a:endParaRPr lang="en-US" dirty="0"/>
          </a:p>
        </p:txBody>
      </p:sp>
    </p:spTree>
    <p:extLst>
      <p:ext uri="{BB962C8B-B14F-4D97-AF65-F5344CB8AC3E}">
        <p14:creationId xmlns:p14="http://schemas.microsoft.com/office/powerpoint/2010/main" val="3542036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Consolas</vt:lpstr>
      <vt:lpstr>Times New Roman</vt:lpstr>
      <vt:lpstr>Office Theme</vt:lpstr>
      <vt:lpstr>SEASONAL FLU VACCINE UPTAKE CLASSIFICATION PROJECT.</vt:lpstr>
      <vt:lpstr>INTRODUCTION.</vt:lpstr>
      <vt:lpstr>INTRODUCTION</vt:lpstr>
      <vt:lpstr>DATA UNDERSTANDING AND EXPLORATION.</vt:lpstr>
      <vt:lpstr>PowerPoint Presentation</vt:lpstr>
      <vt:lpstr>INSIGHTS:</vt:lpstr>
      <vt:lpstr>CORRELATION</vt:lpstr>
      <vt:lpstr>HEATMAP</vt:lpstr>
      <vt:lpstr>CORRELATION</vt:lpstr>
      <vt:lpstr>MACHINE LEARNING</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SEASONAL FLU VACCINE UPTAKE CLASSIFICATION PROJECT.</dc:title>
  <dc:creator>user</dc:creator>
  <cp:lastModifiedBy>user</cp:lastModifiedBy>
  <cp:revision>2</cp:revision>
  <dcterms:created xsi:type="dcterms:W3CDTF">2024-03-11T07:30:14Z</dcterms:created>
  <dcterms:modified xsi:type="dcterms:W3CDTF">2024-03-11T07:30:51Z</dcterms:modified>
</cp:coreProperties>
</file>