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5-Point Star 2"/>
          <p:cNvSpPr/>
          <p:nvPr/>
        </p:nvSpPr>
        <p:spPr>
          <a:xfrm>
            <a:off x="457200" y="457200"/>
            <a:ext cx="914400" cy="914400"/>
          </a:xfrm>
          <a:prstGeom prst="star5">
            <a:avLst/>
          </a:prstGeom>
          <a:solidFill>
            <a:srgbClr val="FFD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FFD2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107899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Kế hoạch Tổ chức Lễ Kỷ niệm 80 năm Ngày Quốc khánh nước Cộng hòa Xã hội Chủ nghĩa Việt Nam (2/9/1945 - 2/9/2025)</a:t>
            </a:r>
          </a:p>
          <a:p>
            <a:pPr algn="ctr">
              <a:defRPr sz="2400">
                <a:solidFill>
                  <a:srgbClr val="FFFFFF"/>
                </a:solidFill>
              </a:defRPr>
            </a:pPr>
            <a:r>
              <a:t>Khung A90 — T-60 → T+30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Ngân sách (dự trù)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Tổ chức sự kiện: 3.000.000.000 VNĐ (Bao gồm thuê địa điểm, thiết bị, nhân lực)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5603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Truyền thông: 800.000.000 VNĐ (Quảng cáo, sản xuất nội dung, phát sóng)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474720"/>
            <a:ext cx="10789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Hậu cần: 500.000.000 VNĐ (Vận chuyển, ăn uống, lưu trú)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Rủi ro chính &amp; Ứng phó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Thời tiết bất lợi — Tác động: Cao — Xác suất: Trung bình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Chuẩn bị phương án dự phòng trong nhà và lều che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74320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E60000"/>
                </a:solidFill>
              </a:defRPr>
            </a:pPr>
            <a:r>
              <a:t>An ninh trật tự — Tác động: Cao — Xác suất: Thấp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Ứng phó: Tăng cường lực lượng bảo vệ và kiểm soát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An toàn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An toàn sức khỏe: Kiểm tra sức khỏe tham gia, chuẩn bị y tế tại chỗ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An toàn giao thông: Phân luồng giao thông, hướng dẫn đỗ xe, điều phối lưu thông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Bền vững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Môi trường: Sử dụng vật liệu thân thiện, tái chế rác thải, giảm thiểu ô nhiễm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Tiết kiệm năng lượng: Sử dụng thiết bị tiết kiệm điện, năng lượng tái tạo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Ma trận RACI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Lập kế hoạch tổng thể: R=Ban Chỉ đạo Trung ương, A=Ban Tổ chức Trung ương, C=Các bộ, ngành liên quan, I=Chính quyền địa phương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Chỉ số đo lường (KPI)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Số lượng người tham gia: Tổng số người tham dự các hoạt động kỷ niệm — Mục tiêu: ≥ 200.000 người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Độ phủ sóng truyền thông: Số lượng bài viết, lượt xem, chia sẻ trên các kênh — Mục tiêu: ≥ 5.000.000 lượt tiếp cận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Cổng phê duyệt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Cổng Phê duyệt kế hoạch tổng thể: Kế hoạch chi tiết, ngân sách hợp lý, đảm bảo an ninh — Chủ trì: Ban Chấp hành Trung ương Đảng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5-Point Star 2"/>
          <p:cNvSpPr/>
          <p:nvPr/>
        </p:nvSpPr>
        <p:spPr>
          <a:xfrm>
            <a:off x="457200" y="457200"/>
            <a:ext cx="914400" cy="914400"/>
          </a:xfrm>
          <a:prstGeom prst="star5">
            <a:avLst/>
          </a:prstGeom>
          <a:solidFill>
            <a:srgbClr val="FFD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FFD2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365760"/>
            <a:ext cx="107899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E60000"/>
                </a:solidFill>
              </a:defRPr>
            </a:pPr>
            <a:r>
              <a:t>Hành Trình 80 Năm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107899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41414"/>
                </a:solidFill>
              </a:defRPr>
            </a:pPr>
            <a:r>
              <a:t>🏛️ Từ những năm tháng khói lửa đến hòa bình thịnh vượng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Từ hy sinh anh dũng đến thành tựu vẻ vang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Từ đất nước bị chia cắt đến thống nhất toàn vẹn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Từ nghèo đói đến phát triển, từ lạc hậu đến hiện đại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E6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5-Point Star 2"/>
          <p:cNvSpPr/>
          <p:nvPr/>
        </p:nvSpPr>
        <p:spPr>
          <a:xfrm>
            <a:off x="457200" y="457200"/>
            <a:ext cx="914400" cy="914400"/>
          </a:xfrm>
          <a:prstGeom prst="star5">
            <a:avLst/>
          </a:prstGeom>
          <a:solidFill>
            <a:srgbClr val="FFD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FFD2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Tri ân — Đoàn kết — Khát vọng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286000"/>
            <a:ext cx="10515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</a:defRPr>
            </a:pPr>
            <a:r>
              <a:t>★ Việt Nam muôn năm!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★ Độc lập - Tự do - Hạnh phúc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★ Đoàn kết toàn dân tộc</a:t>
            </a:r>
          </a:p>
          <a:p>
            <a:pPr>
              <a:defRPr sz="2400" b="1">
                <a:solidFill>
                  <a:srgbClr val="FFFFFF"/>
                </a:solidFill>
              </a:defRPr>
            </a:pPr>
            <a:r>
              <a:t>★ Khát vọng Rồng bay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27432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E60000"/>
                </a:solidFill>
              </a:defRPr>
            </a:pPr>
            <a:r>
              <a:t>Từ Hy Sinh Đến Hòa Bình - 80 Năm Độc Lập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⚔️ THỜI KỲ HY SINH (1945-1975)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Cách mạng Tháng Tám 1945 - Đánh đuổi thực dân Pháp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Kháng chiến chống Mỹ cứu nước (1954-1975)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Hy sinh của hàng triệu đồng bào vì độc lập tự do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Tinh thần bất khuất của dân tộc Việt Nam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371600"/>
            <a:ext cx="5486400" cy="4572000"/>
          </a:xfrm>
          <a:prstGeom prst="rect">
            <a:avLst/>
          </a:prstGeom>
          <a:solidFill>
            <a:srgbClr val="643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217920" y="13716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</a:defRPr>
            </a:pPr>
            <a:r>
              <a:t>🏛️ THỜI KỲ HÒA BÌNH (1975-2025)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Hòa bình, thống nhất đất nước từ 1975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Đổi mới và phát triển kinh tế từ 1986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Hội nhập quốc tế và phát triển bền vững</a:t>
            </a:r>
          </a:p>
          <a:p>
            <a:pPr>
              <a:defRPr sz="1400">
                <a:solidFill>
                  <a:srgbClr val="FFFFFF"/>
                </a:solidFill>
              </a:defRPr>
            </a:pPr>
            <a:r>
              <a:t>• Khát vọng trở thành nước phát triển vào 2045</a:t>
            </a:r>
          </a:p>
        </p:txBody>
      </p:sp>
      <p:sp>
        <p:nvSpPr>
          <p:cNvPr id="7" name="Rectangle 6"/>
          <p:cNvSpPr/>
          <p:nvPr/>
        </p:nvSpPr>
        <p:spPr>
          <a:xfrm>
            <a:off x="6217920" y="1371600"/>
            <a:ext cx="5486400" cy="4572000"/>
          </a:xfrm>
          <a:prstGeom prst="rect">
            <a:avLst/>
          </a:prstGeom>
          <a:solidFill>
            <a:srgbClr val="3264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5-Point Star 2"/>
          <p:cNvSpPr/>
          <p:nvPr/>
        </p:nvSpPr>
        <p:spPr>
          <a:xfrm>
            <a:off x="457200" y="457200"/>
            <a:ext cx="914400" cy="914400"/>
          </a:xfrm>
          <a:prstGeom prst="star5">
            <a:avLst/>
          </a:prstGeom>
          <a:solidFill>
            <a:srgbClr val="FFD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FFD2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365760"/>
            <a:ext cx="107899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E60000"/>
                </a:solidFill>
              </a:defRPr>
            </a:pPr>
            <a:r>
              <a:t>Mục tiêu Cao Cả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107899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41414"/>
                </a:solidFill>
              </a:defRPr>
            </a:pPr>
            <a:r>
              <a:t>🏛️ Tôn vinh giá trị lịch sử vĩ đại của Cách mạng Tháng Tám và Tuyên ngôn Độc lập 2/9/1945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Khẳng định thành tựu 80 năm xây dựng và bảo vệ Tổ quốc từ ngày độc lập đầu tiên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Giáo dục truyền thống yêu nước, lòng tự hào dân tộc và ý chí tự lực, tự cường cho các tầng lớp nhân dân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Củng cố và tăng cường sức mạnh khối đại đoàn kết toàn dân tộc trong thời đại mới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Quảng bá hình ảnh đất nước, con người Việt Nam hòa bình, hữu nghị, năng động và phát triển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Phạm vi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Phạm vi địa lý: Toàn quốc, với các hoạt động trọng điểm tại Thủ đô Hà Nội - nơi Chủ tịch Hồ Chí Minh đọc Tuyên ngôn Độc lập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Đối tượng tham gia: Toàn thể nhân dân Việt Nam, kiều bào ta ở nước ngoài, và bạn bè quốc tế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Thời gian: 90 ngày, từ T-60 đến T+30 (so với ngày 2/9/2025) - kỷ niệm 80 năm ngày độc lập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Nội dung: Chuỗi hoạt động bao gồm Lễ míttinh, diễu binh, diễu hành cấp quốc gia và các hoạt động văn hóa lịch sử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Các bên liên quan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Ban Chấp hành Trung ương Đảng, Quốc hội, Chủ tịch nước, Chính phủ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Các Bộ, ban, ngành Trung ương (Bộ Quốc phòng, Bộ Công an, Bộ Văn hóa)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Ủy ban Trung ương Mặt trận Tổ quốc Việt Nam và các tổ chức thành viên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Ủy ban nhân dân các tỉnh, thành phố trực thuộc Trung ương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Các cơ quan thông tấn, báo chí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Toàn thể nhân dân Việt Nam và cộng đồng người Việt Nam ở nước ngoài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Dòng thời gian (A90)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1: Khởi động và Chuẩn bị — T-60 đến T-30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Thành lập Ban Chỉ đạo, Ban Tổ chức và các Tiểu ban chuyên trách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Xây dựng và phê duyệt Kế hoạch tổng thể, kịch bản chi tiết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Dự toán, phân bổ và triển khai các thủ tục về ngân sách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Phát động các phong trào thi đua yêu nước chào mừng kỷ niệm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74320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2: Triển khai cao điểm — T-30 đến T-7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Đẩy mạnh công tác tuyên truyền trên các phương tiện thông tin đại chúng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sơ duyệt, tổng duyệt các chương trình chính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Hoàn thiện công tác hậu cần, kỹ thuật, an ninh, y tế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các hoạt động bên lề tại các địa phương trên cả nước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384048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3: Thực hiện sự kiện — T-7 đến T+1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Lễ Kỷ niệm chính thức, diễu binh, diễu hành cấp quốc gia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Chương trình nghệ thuật đặc biệt vào tối 2/9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Triển khai các phương án đảm bảo an ninh, an toàn tuyệt đối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Truyền hình, phát thanh trực tiếp các sự kiện chính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4937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E60000"/>
                </a:solidFill>
              </a:defRPr>
            </a:pPr>
            <a:r>
              <a:t>Giai đoạn 4: Tổng kết và lan tỏa — T+1 đến T+30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Tổ chức họp tổng kết, đánh giá, rút kinh nghiệm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Thực hiện công tác thi đua, khen thưởng cho các tập thể, cá nhân xuất sắc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Hoàn tất thủ tục tài chính, quyết toán</a:t>
            </a:r>
          </a:p>
          <a:p>
            <a:pPr lvl="1">
              <a:defRPr sz="1800">
                <a:solidFill>
                  <a:srgbClr val="141414"/>
                </a:solidFill>
              </a:defRPr>
            </a:pPr>
            <a:r>
              <a:t>  • Sản xuất các sản phẩm truyền thông hậu sự kiện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5-Point Star 2"/>
          <p:cNvSpPr/>
          <p:nvPr/>
        </p:nvSpPr>
        <p:spPr>
          <a:xfrm>
            <a:off x="457200" y="457200"/>
            <a:ext cx="914400" cy="914400"/>
          </a:xfrm>
          <a:prstGeom prst="star5">
            <a:avLst/>
          </a:prstGeom>
          <a:solidFill>
            <a:srgbClr val="FFD2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91440" y="91440"/>
            <a:ext cx="8961120" cy="6675120"/>
          </a:xfrm>
          <a:prstGeom prst="rect">
            <a:avLst/>
          </a:prstGeom>
          <a:noFill/>
          <a:ln w="38100">
            <a:solidFill>
              <a:srgbClr val="FFD2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365760"/>
            <a:ext cx="107899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E60000"/>
                </a:solidFill>
              </a:defRPr>
            </a:pPr>
            <a:r>
              <a:t>Chương trình trọng điểm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1078992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41414"/>
                </a:solidFill>
              </a:defRPr>
            </a:pPr>
            <a:r>
              <a:t>🏛️ Lễ Míttinh, Diễu binh, Diễu hành cấp Quốc gia: Biểu dương sức mạnh đại đoàn kết toàn dân tộc, khẳng định thành tựu 80 năm (Chủ trì: Ban Tổ chức cấp Nhà nước)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Triển lãm '80 năm - Chặng đường vẻ vang': Trưng bày các tư liệu, hình ảnh, hiện vật quý giá về Cách mạng tháng Tám (Chủ trì: Bộ VHTTDL, Bảo tàng Lịch sử Quốc gia)</a:t>
            </a:r>
          </a:p>
          <a:p>
            <a:pPr>
              <a:defRPr sz="2000" b="1">
                <a:solidFill>
                  <a:srgbClr val="141414"/>
                </a:solidFill>
              </a:defRPr>
            </a:pPr>
            <a:r>
              <a:t>🏛️ Chương trình nghệ thuật đặc biệt 'Việt Nam - Khát vọng Rồng bay': Tái hiện lịch sử hào hùng và thể hiện khát vọng phát triển của dân tộc (Chủ trì: Bộ VHTTDL, Đài Truyền hình Việt Nam)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Kế hoạch truyền thông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Truyền hình: Truyền hình trực tiếp lễ kỷ niệm và các hoạt động — Mốc: 2/9/2025 và các ngày trọng đại</a:t>
            </a:r>
          </a:p>
          <a:p>
            <a:pPr>
              <a:defRPr sz="2000">
                <a:solidFill>
                  <a:srgbClr val="141414"/>
                </a:solidFill>
              </a:defRPr>
            </a:pPr>
            <a:r>
              <a:t>Báo chí: Đưa tin toàn diện về các hoạt động kỷ niệm — Mốc: T-30 đến T+7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5040" y="1280160"/>
            <a:ext cx="512064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141414"/>
                </a:solidFill>
              </a:defRPr>
            </a:pPr>
            <a:r>
              <a:t>Mạng xã hội: Lan tỏa thông điệp yêu nước và tinh thần dân tộc — Mốc: T-60 đến T+30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31520" y="365760"/>
            <a:ext cx="1078992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E60000"/>
                </a:solidFill>
              </a:defRPr>
            </a:pPr>
            <a:r>
              <a:t>Hậu cần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280160"/>
            <a:ext cx="10789920" cy="5303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>
                <a:solidFill>
                  <a:srgbClr val="141414"/>
                </a:solidFill>
              </a:defRPr>
            </a:pPr>
            <a:r>
              <a:t>Địa điểm tổ chức: Chuẩn bị sân khấu, ghế ngồi, hệ thống âm thanh ánh sáng — Hạn: T-15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Vận chuyển: Đưa đón khách mời, vận chuyển thiết bị và hiện vật — Hạn: T-1</a:t>
            </a:r>
          </a:p>
          <a:p>
            <a:pPr>
              <a:defRPr sz="2200">
                <a:solidFill>
                  <a:srgbClr val="141414"/>
                </a:solidFill>
              </a:defRPr>
            </a:pPr>
            <a:r>
              <a:t>Catering: Phục vụ ăn uống cho khách mời và lực lượng tham gia — Hạn: T-7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