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media/image24.png" ContentType="image/png"/>
  <Override PartName="/ppt/media/image23.png" ContentType="image/png"/>
  <Override PartName="/ppt/media/image27.png" ContentType="image/png"/>
  <Override PartName="/ppt/media/image4.png" ContentType="image/png"/>
  <Override PartName="/ppt/media/image29.png" ContentType="image/png"/>
  <Override PartName="/ppt/media/image6.png" ContentType="image/png"/>
  <Override PartName="/ppt/media/image31.png" ContentType="image/png"/>
  <Override PartName="/ppt/media/image20.png" ContentType="image/png"/>
  <Override PartName="/ppt/media/image18.png" ContentType="image/png"/>
  <Override PartName="/ppt/media/image11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2.png" ContentType="image/png"/>
  <Override PartName="/ppt/media/image30.png" ContentType="image/png"/>
  <Override PartName="/ppt/media/image5.png" ContentType="image/png"/>
  <Override PartName="/ppt/media/image7.jpeg" ContentType="image/jpeg"/>
  <Override PartName="/ppt/media/image28.png" ContentType="image/png"/>
  <Override PartName="/ppt/media/image3.png" ContentType="image/png"/>
  <Override PartName="/ppt/media/image17.jpeg" ContentType="image/jpeg"/>
  <Override PartName="/ppt/media/image26.png" ContentType="image/png"/>
  <Override PartName="/ppt/media/image2.png" ContentType="image/png"/>
  <Override PartName="/ppt/media/image25.png" ContentType="image/png"/>
  <Override PartName="/ppt/media/image10.png" ContentType="image/png"/>
  <Override PartName="/ppt/media/image1.jpeg" ContentType="image/jpeg"/>
  <Override PartName="/ppt/media/image14.png" ContentType="image/png"/>
  <Override PartName="/ppt/media/image15.png" ContentType="image/png"/>
  <Override PartName="/ppt/media/image16.png" ContentType="image/png"/>
  <Override PartName="/ppt/media/image19.png" ContentType="image/png"/>
  <Override PartName="/ppt/media/image21.png" ContentType="image/png"/>
  <Override PartName="/ppt/media/image22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déplacer la diapo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FB19E14-9598-45A2-8737-D57691229DDB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F3026F8-7B61-4B81-ADFD-2CBCEEA30AEA}" type="slidenum">
              <a:rPr b="0" lang="en-US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DDB575F-C7AB-4CF0-89E7-FA602C28263E}" type="slidenum">
              <a:rPr b="0" lang="en-US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fonctionne directement sur des données non labélisées. Donc l'algorithme découvre seule ces labels.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On trouve plusieurs algorithmes comme montre ce slide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32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D177093-6523-4166-8BEC-CEC3890401D4}" type="slidenum">
              <a:rPr b="0" lang="en-US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457200" indent="-2282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Dans les problèmes de clustering, il n'est pas facile de déterminer la qualité d'un algorithme de clustering. Cela donne naissance à des techniques d’évaluation , c sont des mesures statistiques ,pour évaluer la qualité de regroupement en fonction  du problème et la technique algorithmique employée pour la modélisation.</a:t>
            </a:r>
            <a:endParaRPr b="0" lang="fr-FR" sz="12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  <a:tabLst>
                <a:tab algn="l" pos="0"/>
              </a:tabLst>
            </a:pP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200" spc="-1" strike="noStrike">
              <a:latin typeface="Arial"/>
            </a:endParaRPr>
          </a:p>
        </p:txBody>
      </p:sp>
      <p:sp>
        <p:nvSpPr>
          <p:cNvPr id="32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CDBD188-D95F-4187-BAEC-B9649B00849D}" type="slidenum">
              <a:rPr b="0" lang="en-US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33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6419034-FF30-4355-90CC-0B0B541F7860}" type="slidenum">
              <a:rPr b="0" lang="en-US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C une combinaison entre sup et unsup</a:t>
            </a:r>
            <a:endParaRPr b="0" lang="fr-FR" sz="12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fonctionne sur des données qui sont partiellement labélisées.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200" spc="-1" strike="noStrike">
              <a:latin typeface="Arial"/>
            </a:endParaRPr>
          </a:p>
        </p:txBody>
      </p:sp>
      <p:sp>
        <p:nvSpPr>
          <p:cNvPr id="33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79DD0E1-8B90-41F7-9F9B-309519D027F0}" type="slidenum">
              <a:rPr b="0" lang="en-US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33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8BFC9F4-8DDA-41F3-BEB1-CFAC7BDE8DAE}" type="slidenum">
              <a:rPr b="0" lang="en-US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33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2C6EE49-E11A-46E9-998F-E5216BB7508C}" type="slidenum">
              <a:rPr b="0" lang="en-US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34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1D7BEA0-C93C-43EF-A84E-25F527665429}" type="slidenum">
              <a:rPr b="0" lang="en-US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34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31C10D3-534E-4C90-9BE3-90F18F8EA831}" type="slidenum">
              <a:rPr b="0" lang="en-US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9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48E78BA-67F9-4E85-BC68-DAFA59A2AADC}" type="slidenum">
              <a:rPr b="0" lang="en-US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30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2D6FBF6-FBE6-497D-80E4-D1A8E6A2BFCE}" type="slidenum">
              <a:rPr b="0" lang="en-US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3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65ADE45-E98E-4424-9AFA-74DDAA2D7332}" type="slidenum">
              <a:rPr b="0" lang="en-US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451671C-CBF8-46A0-AF66-641EA1573442}" type="slidenum">
              <a:rPr b="0" lang="en-US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30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7E82069-B2BB-4008-A9D8-830D913FD223}" type="slidenum">
              <a:rPr b="0" lang="en-US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31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6939FE1-935F-4E29-8A65-E095813A816A}" type="slidenum">
              <a:rPr b="0" lang="en-US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Use case !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3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A7ED42C-EA01-4433-88BB-AE5DBAD780D9}" type="slidenum">
              <a:rPr b="0" lang="en-US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3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E265AF9-BC28-4882-8EEB-F339CF90BB00}" type="slidenum">
              <a:rPr b="0" lang="en-US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2;p41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1" name="Google Shape;13;p41" descr=""/>
          <p:cNvPicPr/>
          <p:nvPr/>
        </p:nvPicPr>
        <p:blipFill>
          <a:blip r:embed="rId3"/>
          <a:stretch/>
        </p:blipFill>
        <p:spPr>
          <a:xfrm>
            <a:off x="0" y="0"/>
            <a:ext cx="12087000" cy="6857640"/>
          </a:xfrm>
          <a:prstGeom prst="rect">
            <a:avLst/>
          </a:prstGeom>
          <a:ln>
            <a:noFill/>
          </a:ln>
        </p:spPr>
      </p:pic>
      <p:pic>
        <p:nvPicPr>
          <p:cNvPr id="2" name="Google Shape;14;p41" descr=""/>
          <p:cNvPicPr/>
          <p:nvPr/>
        </p:nvPicPr>
        <p:blipFill>
          <a:blip r:embed="rId4"/>
          <a:stretch/>
        </p:blipFill>
        <p:spPr>
          <a:xfrm>
            <a:off x="8621640" y="2498040"/>
            <a:ext cx="3308760" cy="186120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50640" y="-4680"/>
            <a:ext cx="9143640" cy="1145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pour éditer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le format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du texte-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titre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350640" y="495360"/>
            <a:ext cx="407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l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3"/>
          <p:cNvSpPr/>
          <p:nvPr/>
        </p:nvSpPr>
        <p:spPr>
          <a:xfrm>
            <a:off x="350640" y="6555600"/>
            <a:ext cx="987840" cy="16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ffffff"/>
                </a:solidFill>
                <a:latin typeface="Montserrat"/>
                <a:ea typeface="Montserrat"/>
              </a:rPr>
              <a:t>Confidentiel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20;p42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44" name="Google Shape;21;p42" descr=""/>
          <p:cNvPicPr/>
          <p:nvPr/>
        </p:nvPicPr>
        <p:blipFill>
          <a:blip r:embed="rId3"/>
          <a:stretch/>
        </p:blipFill>
        <p:spPr>
          <a:xfrm>
            <a:off x="9002520" y="5855400"/>
            <a:ext cx="1781640" cy="100224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44600" y="445320"/>
            <a:ext cx="4840920" cy="1145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444600" y="334440"/>
            <a:ext cx="215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44600" y="1687680"/>
            <a:ext cx="6119640" cy="397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444600" y="6555600"/>
            <a:ext cx="963720" cy="16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7f7f7f"/>
                </a:solidFill>
                <a:latin typeface="Montserrat"/>
                <a:ea typeface="Montserrat"/>
              </a:rPr>
              <a:t>Confidentiel</a:t>
            </a:r>
            <a:endParaRPr b="0" lang="fr-FR" sz="11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44600" y="505440"/>
            <a:ext cx="9899640" cy="1145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44600" y="334440"/>
            <a:ext cx="215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3"/>
          <p:cNvSpPr/>
          <p:nvPr/>
        </p:nvSpPr>
        <p:spPr>
          <a:xfrm flipH="1" rot="10800000">
            <a:off x="0" y="360"/>
            <a:ext cx="133200" cy="3774600"/>
          </a:xfrm>
          <a:custGeom>
            <a:avLst/>
            <a:gdLst/>
            <a:ahLst/>
            <a:rect l="l" t="t" r="r" b="b"/>
            <a:pathLst>
              <a:path w="100243" h="2831250">
                <a:moveTo>
                  <a:pt x="0" y="0"/>
                </a:moveTo>
                <a:lnTo>
                  <a:pt x="100243" y="142875"/>
                </a:lnTo>
                <a:lnTo>
                  <a:pt x="100243" y="2831250"/>
                </a:lnTo>
                <a:lnTo>
                  <a:pt x="0" y="28312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4"/>
          <p:cNvSpPr/>
          <p:nvPr/>
        </p:nvSpPr>
        <p:spPr>
          <a:xfrm>
            <a:off x="0" y="3083040"/>
            <a:ext cx="133200" cy="3774600"/>
          </a:xfrm>
          <a:custGeom>
            <a:avLst/>
            <a:gdLst/>
            <a:ahLst/>
            <a:rect l="l" t="t" r="r" b="b"/>
            <a:pathLst>
              <a:path w="100243" h="2831250">
                <a:moveTo>
                  <a:pt x="0" y="0"/>
                </a:moveTo>
                <a:lnTo>
                  <a:pt x="100243" y="142875"/>
                </a:lnTo>
                <a:lnTo>
                  <a:pt x="100243" y="2831250"/>
                </a:lnTo>
                <a:lnTo>
                  <a:pt x="0" y="2831250"/>
                </a:lnTo>
                <a:lnTo>
                  <a:pt x="0" y="0"/>
                </a:lnTo>
                <a:close/>
              </a:path>
            </a:pathLst>
          </a:custGeom>
          <a:solidFill>
            <a:srgbClr val="66bd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44600" y="2016720"/>
            <a:ext cx="5447880" cy="3977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6362640" y="2016720"/>
            <a:ext cx="5447880" cy="3977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CustomShape 7"/>
          <p:cNvSpPr/>
          <p:nvPr/>
        </p:nvSpPr>
        <p:spPr>
          <a:xfrm>
            <a:off x="11552760" y="6557760"/>
            <a:ext cx="257760" cy="1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8AA5132D-3366-42A4-82BF-D1D739E101D6}" type="slidenum">
              <a:rPr b="0" lang="en-US" sz="1100" spc="-1" strike="noStrike">
                <a:solidFill>
                  <a:srgbClr val="7f7f7f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  <p:sp>
        <p:nvSpPr>
          <p:cNvPr id="92" name="PlaceHolder 8"/>
          <p:cNvSpPr>
            <a:spLocks noGrp="1"/>
          </p:cNvSpPr>
          <p:nvPr>
            <p:ph type="body"/>
          </p:nvPr>
        </p:nvSpPr>
        <p:spPr>
          <a:xfrm>
            <a:off x="444600" y="1102680"/>
            <a:ext cx="11366280" cy="3977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ustomShape 9"/>
          <p:cNvSpPr/>
          <p:nvPr/>
        </p:nvSpPr>
        <p:spPr>
          <a:xfrm>
            <a:off x="444600" y="6555600"/>
            <a:ext cx="973800" cy="16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7f7f7f"/>
                </a:solidFill>
                <a:latin typeface="Montserrat"/>
                <a:ea typeface="Montserrat"/>
              </a:rPr>
              <a:t>Confidentiel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94" name="PlaceHolder 10"/>
          <p:cNvSpPr>
            <a:spLocks noGrp="1"/>
          </p:cNvSpPr>
          <p:nvPr>
            <p:ph type="ftr"/>
          </p:nvPr>
        </p:nvSpPr>
        <p:spPr>
          <a:xfrm>
            <a:off x="9095400" y="4650840"/>
            <a:ext cx="2120400" cy="397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pic>
        <p:nvPicPr>
          <p:cNvPr id="95" name="Google Shape;37;p43" descr=""/>
          <p:cNvPicPr/>
          <p:nvPr/>
        </p:nvPicPr>
        <p:blipFill>
          <a:blip r:embed="rId2"/>
          <a:stretch/>
        </p:blipFill>
        <p:spPr>
          <a:xfrm>
            <a:off x="10461240" y="211680"/>
            <a:ext cx="1238040" cy="6966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274;p6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133" name="Google Shape;275;p66" descr=""/>
          <p:cNvPicPr/>
          <p:nvPr/>
        </p:nvPicPr>
        <p:blipFill>
          <a:blip r:embed="rId3"/>
          <a:srcRect l="11873" t="0" r="0" b="0"/>
          <a:stretch/>
        </p:blipFill>
        <p:spPr>
          <a:xfrm>
            <a:off x="0" y="0"/>
            <a:ext cx="10652040" cy="6857640"/>
          </a:xfrm>
          <a:prstGeom prst="rect">
            <a:avLst/>
          </a:prstGeom>
          <a:ln>
            <a:noFill/>
          </a:ln>
        </p:spPr>
      </p:pic>
      <p:pic>
        <p:nvPicPr>
          <p:cNvPr id="134" name="Google Shape;276;p66" descr=""/>
          <p:cNvPicPr/>
          <p:nvPr/>
        </p:nvPicPr>
        <p:blipFill>
          <a:blip r:embed="rId4"/>
          <a:stretch/>
        </p:blipFill>
        <p:spPr>
          <a:xfrm>
            <a:off x="7186680" y="2498040"/>
            <a:ext cx="3308760" cy="1861200"/>
          </a:xfrm>
          <a:prstGeom prst="rect">
            <a:avLst/>
          </a:prstGeom>
          <a:ln>
            <a:noFill/>
          </a:ln>
        </p:spPr>
      </p:pic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25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slideLayout" Target="../slideLayouts/slideLayout25.xml"/><Relationship Id="rId8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jpe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50640" y="-4680"/>
            <a:ext cx="9143640" cy="114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Montserrat"/>
                <a:ea typeface="Montserrat"/>
              </a:rPr>
              <a:t>Semaine 2 - Machine Learning 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177840" y="1701720"/>
            <a:ext cx="914364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Saafi Fawez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Znouda Mohamed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Ben Ali Nada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350640" y="1418040"/>
            <a:ext cx="407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lt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59000" y="1639800"/>
            <a:ext cx="6119640" cy="388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0091ff"/>
                </a:solidFill>
                <a:latin typeface="Montserrat"/>
                <a:ea typeface="Montserrat"/>
              </a:rPr>
              <a:t>—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tabLst>
                <a:tab algn="l" pos="0"/>
              </a:tabLst>
            </a:pPr>
            <a:r>
              <a:rPr b="1" lang="fr-FR" sz="3600" spc="-1" strike="noStrike">
                <a:solidFill>
                  <a:srgbClr val="0091ff"/>
                </a:solidFill>
                <a:latin typeface="Montserrat"/>
                <a:ea typeface="Montserrat"/>
              </a:rPr>
              <a:t>Unsupervised Learning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91ff"/>
                </a:solidFill>
                <a:latin typeface="Montserrat"/>
                <a:ea typeface="Montserrat"/>
              </a:rPr>
              <a:t>—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444600" y="505440"/>
            <a:ext cx="9899640" cy="114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2000" spc="-1" strike="noStrike">
                <a:solidFill>
                  <a:srgbClr val="0029cc"/>
                </a:solidFill>
                <a:latin typeface="Montserrat"/>
                <a:ea typeface="Montserrat"/>
              </a:rPr>
              <a:t>Unsupervised Learning (1/2)</a:t>
            </a:r>
            <a:br/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9095400" y="4650840"/>
            <a:ext cx="21204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7f7f7f"/>
                </a:solidFill>
                <a:latin typeface="Montserrat"/>
                <a:ea typeface="Montserrat"/>
              </a:rPr>
              <a:t>Pied de page | </a:t>
            </a:r>
            <a:endParaRPr b="0" lang="fr-FR" sz="1100" spc="-1" strike="noStrike">
              <a:latin typeface="Times New Roman"/>
            </a:endParaRPr>
          </a:p>
        </p:txBody>
      </p:sp>
      <p:sp>
        <p:nvSpPr>
          <p:cNvPr id="250" name="TextShape 3"/>
          <p:cNvSpPr txBox="1"/>
          <p:nvPr/>
        </p:nvSpPr>
        <p:spPr>
          <a:xfrm>
            <a:off x="809640" y="1007640"/>
            <a:ext cx="5447880" cy="44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57200" indent="-228240">
              <a:lnSpc>
                <a:spcPct val="90000"/>
              </a:lnSpc>
              <a:spcBef>
                <a:spcPts val="1332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66bdff"/>
                </a:solidFill>
                <a:latin typeface="Montserrat"/>
                <a:ea typeface="Montserrat"/>
              </a:rPr>
              <a:t>Algorithmes (1/1)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4758480" y="2840760"/>
            <a:ext cx="274284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5"/>
          <p:cNvSpPr/>
          <p:nvPr/>
        </p:nvSpPr>
        <p:spPr>
          <a:xfrm>
            <a:off x="1451160" y="1562400"/>
            <a:ext cx="9362520" cy="41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Clustering (les plus utilisés) 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 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Association rules 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Dimentionnality reduction 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Generative models which relate the hidden causes or sources to the observed data 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53" name="CustomShape 6"/>
          <p:cNvSpPr/>
          <p:nvPr/>
        </p:nvSpPr>
        <p:spPr>
          <a:xfrm>
            <a:off x="2064960" y="1962000"/>
            <a:ext cx="631584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Clustering par agglomération: dendogramme</a:t>
            </a:r>
            <a:endParaRPr b="0" lang="fr-F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Clustering par partitionnement: K-MEANS</a:t>
            </a:r>
            <a:endParaRPr b="0" lang="fr-F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Clustering par modélisation: Carte de Kohnen</a:t>
            </a:r>
            <a:endParaRPr b="0" lang="fr-F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Clustering basé sur la densité: DBSCAN, HDBSCAN, OPTICS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254" name="CustomShape 7"/>
          <p:cNvSpPr/>
          <p:nvPr/>
        </p:nvSpPr>
        <p:spPr>
          <a:xfrm>
            <a:off x="2064960" y="3434760"/>
            <a:ext cx="556812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Apriori</a:t>
            </a:r>
            <a:endParaRPr b="0" lang="fr-F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Fp growth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255" name="CustomShape 8"/>
          <p:cNvSpPr/>
          <p:nvPr/>
        </p:nvSpPr>
        <p:spPr>
          <a:xfrm>
            <a:off x="2064960" y="4600800"/>
            <a:ext cx="556812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PCA</a:t>
            </a:r>
            <a:endParaRPr b="0" lang="fr-F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Factor analysis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256" name="CustomShape 9"/>
          <p:cNvSpPr/>
          <p:nvPr/>
        </p:nvSpPr>
        <p:spPr>
          <a:xfrm>
            <a:off x="2064960" y="5539680"/>
            <a:ext cx="556812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ICA</a:t>
            </a:r>
            <a:endParaRPr b="0" lang="fr-F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Hidden markov models</a:t>
            </a:r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444600" y="505440"/>
            <a:ext cx="9899640" cy="114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2000" spc="-1" strike="noStrike">
                <a:solidFill>
                  <a:srgbClr val="0029cc"/>
                </a:solidFill>
                <a:latin typeface="Montserrat"/>
                <a:ea typeface="Montserrat"/>
              </a:rPr>
              <a:t>Unsupervised Learning (2/2)</a:t>
            </a:r>
            <a:br/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9095400" y="4650840"/>
            <a:ext cx="21204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7f7f7f"/>
                </a:solidFill>
                <a:latin typeface="Montserrat"/>
                <a:ea typeface="Montserrat"/>
              </a:rPr>
              <a:t>Pied de page | </a:t>
            </a:r>
            <a:endParaRPr b="0" lang="fr-FR" sz="1100" spc="-1" strike="noStrike">
              <a:latin typeface="Times New Roman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534600" y="1270080"/>
            <a:ext cx="5447880" cy="44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57200" indent="-228240">
              <a:lnSpc>
                <a:spcPct val="90000"/>
              </a:lnSpc>
              <a:spcBef>
                <a:spcPts val="1332"/>
              </a:spcBef>
              <a:tabLst>
                <a:tab algn="l" pos="0"/>
              </a:tabLst>
            </a:pPr>
            <a:r>
              <a:rPr b="1" lang="fr-FR" sz="2000" spc="-1" strike="noStrike">
                <a:solidFill>
                  <a:srgbClr val="66bdff"/>
                </a:solidFill>
                <a:latin typeface="Montserrat"/>
                <a:ea typeface="Montserrat"/>
              </a:rPr>
              <a:t>Evaluation metrics 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954360" y="2812320"/>
            <a:ext cx="805968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5"/>
          <p:cNvSpPr/>
          <p:nvPr/>
        </p:nvSpPr>
        <p:spPr>
          <a:xfrm>
            <a:off x="957240" y="1796400"/>
            <a:ext cx="920016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"Determining the quality of the results obtained by clustering techniques is a key issue in unsupervised machine learning".</a:t>
            </a:r>
            <a:endParaRPr b="0" lang="fr-FR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"/>
              </a:rPr>
              <a:t>Fernando Berzal,Computer Science and Artificial Intelligence researcher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62" name="CustomShape 6"/>
          <p:cNvSpPr/>
          <p:nvPr/>
        </p:nvSpPr>
        <p:spPr>
          <a:xfrm>
            <a:off x="534600" y="3111840"/>
            <a:ext cx="544788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457200" indent="-228240">
              <a:lnSpc>
                <a:spcPct val="90000"/>
              </a:lnSpc>
              <a:spcBef>
                <a:spcPts val="1332"/>
              </a:spcBef>
              <a:tabLst>
                <a:tab algn="l" pos="0"/>
              </a:tabLst>
            </a:pPr>
            <a:r>
              <a:rPr b="1" lang="fr-FR" sz="2000" spc="-1" strike="noStrike">
                <a:solidFill>
                  <a:srgbClr val="66bdff"/>
                </a:solidFill>
                <a:latin typeface="Montserrat"/>
                <a:ea typeface="Montserrat"/>
              </a:rPr>
              <a:t>Evaluation Techniques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63" name="CustomShape 7"/>
          <p:cNvSpPr/>
          <p:nvPr/>
        </p:nvSpPr>
        <p:spPr>
          <a:xfrm>
            <a:off x="953640" y="3630240"/>
            <a:ext cx="9952560" cy="38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Internal validation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External validation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4" name="CustomShape 8"/>
          <p:cNvSpPr/>
          <p:nvPr/>
        </p:nvSpPr>
        <p:spPr>
          <a:xfrm>
            <a:off x="1418760" y="4026960"/>
            <a:ext cx="10287360" cy="21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Cohesion within each cluster.</a:t>
            </a:r>
            <a:endParaRPr b="0" lang="fr-F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Separation between different clusters.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Silhouette coefficient/ Calisnki-Harabasz coefficient/ Dunn index/ Xie-Beni score/ Hartigan index...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fr-FR" sz="1800" spc="-1" strike="noStrike">
              <a:latin typeface="Arial"/>
            </a:endParaRPr>
          </a:p>
        </p:txBody>
      </p:sp>
      <p:sp>
        <p:nvSpPr>
          <p:cNvPr id="265" name="CustomShape 9"/>
          <p:cNvSpPr/>
          <p:nvPr/>
        </p:nvSpPr>
        <p:spPr>
          <a:xfrm>
            <a:off x="793080" y="4862520"/>
            <a:ext cx="468720" cy="1072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459000" y="1639800"/>
            <a:ext cx="7586280" cy="388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0091ff"/>
                </a:solidFill>
                <a:latin typeface="Montserrat"/>
                <a:ea typeface="Montserrat"/>
              </a:rPr>
              <a:t>—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tabLst>
                <a:tab algn="l" pos="0"/>
              </a:tabLst>
            </a:pPr>
            <a:r>
              <a:rPr b="1" lang="en-US" sz="3600" spc="-1" strike="noStrike">
                <a:solidFill>
                  <a:srgbClr val="0091ff"/>
                </a:solidFill>
                <a:latin typeface="Montserrat"/>
                <a:ea typeface="Montserrat"/>
              </a:rPr>
              <a:t>Semi-supervised Learning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91ff"/>
                </a:solidFill>
                <a:latin typeface="Montserrat"/>
                <a:ea typeface="Montserrat"/>
              </a:rPr>
              <a:t>—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444600" y="505440"/>
            <a:ext cx="9899640" cy="114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2000" spc="-1" strike="noStrike">
                <a:solidFill>
                  <a:srgbClr val="0029cc"/>
                </a:solidFill>
                <a:latin typeface="Montserrat"/>
                <a:ea typeface="Montserrat"/>
              </a:rPr>
              <a:t>Semi-supervised Learning (1/1)</a:t>
            </a:r>
            <a:br/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9095400" y="4650840"/>
            <a:ext cx="21204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7f7f7f"/>
                </a:solidFill>
                <a:latin typeface="Montserrat"/>
                <a:ea typeface="Montserrat"/>
              </a:rPr>
              <a:t>Pied de page | </a:t>
            </a:r>
            <a:endParaRPr b="0" lang="fr-FR" sz="1100" spc="-1" strike="noStrike">
              <a:latin typeface="Times New Roman"/>
            </a:endParaRPr>
          </a:p>
        </p:txBody>
      </p:sp>
      <p:pic>
        <p:nvPicPr>
          <p:cNvPr id="269" name="Picture 2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3072240" y="1060560"/>
            <a:ext cx="6054480" cy="497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459000" y="1639800"/>
            <a:ext cx="6119640" cy="388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0091ff"/>
                </a:solidFill>
                <a:latin typeface="Montserrat"/>
                <a:ea typeface="Montserrat"/>
              </a:rPr>
              <a:t>—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tabLst>
                <a:tab algn="l" pos="0"/>
              </a:tabLst>
            </a:pPr>
            <a:r>
              <a:rPr b="1" lang="fr-FR" sz="3600" spc="-1" strike="noStrike">
                <a:solidFill>
                  <a:srgbClr val="0091ff"/>
                </a:solidFill>
                <a:latin typeface="Montserrat"/>
                <a:ea typeface="Montserrat"/>
              </a:rPr>
              <a:t>Actualités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91ff"/>
                </a:solidFill>
                <a:latin typeface="Montserrat"/>
                <a:ea typeface="Montserrat"/>
              </a:rPr>
              <a:t>—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444600" y="505440"/>
            <a:ext cx="9899640" cy="114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2000" spc="-1" strike="noStrike">
                <a:solidFill>
                  <a:srgbClr val="0029cc"/>
                </a:solidFill>
                <a:latin typeface="Montserrat"/>
                <a:ea typeface="Montserrat"/>
              </a:rPr>
              <a:t>Actualités (1/2)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1637640" y="5081400"/>
            <a:ext cx="950004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C'est un ensemble de pratiques combinant le Machine Learning, le DevOps et le Data Engineering, qui vise à déployer et à maintenir les systèmes ML en production de manière fiable et efficace.</a:t>
            </a:r>
            <a:br/>
            <a:endParaRPr b="0" lang="fr-FR" sz="1600" spc="-1" strike="noStrike">
              <a:latin typeface="Arial"/>
            </a:endParaRPr>
          </a:p>
        </p:txBody>
      </p:sp>
      <p:pic>
        <p:nvPicPr>
          <p:cNvPr id="273" name="Picture 4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633320" y="5721120"/>
            <a:ext cx="2210760" cy="1080360"/>
          </a:xfrm>
          <a:prstGeom prst="rect">
            <a:avLst/>
          </a:prstGeom>
          <a:ln>
            <a:noFill/>
          </a:ln>
        </p:spPr>
      </p:pic>
      <p:pic>
        <p:nvPicPr>
          <p:cNvPr id="274" name="Picture 5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3948120" y="5901480"/>
            <a:ext cx="2742840" cy="690840"/>
          </a:xfrm>
          <a:prstGeom prst="rect">
            <a:avLst/>
          </a:prstGeom>
          <a:ln>
            <a:noFill/>
          </a:ln>
        </p:spPr>
      </p:pic>
      <p:pic>
        <p:nvPicPr>
          <p:cNvPr id="275" name="Picture 7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6780240" y="5832000"/>
            <a:ext cx="1837080" cy="786240"/>
          </a:xfrm>
          <a:prstGeom prst="rect">
            <a:avLst/>
          </a:prstGeom>
          <a:ln>
            <a:noFill/>
          </a:ln>
        </p:spPr>
      </p:pic>
      <p:pic>
        <p:nvPicPr>
          <p:cNvPr id="276" name="Picture 8" descr="Logo, company name&#10;&#10;Description automatically generated"/>
          <p:cNvPicPr/>
          <p:nvPr/>
        </p:nvPicPr>
        <p:blipFill>
          <a:blip r:embed="rId4"/>
          <a:stretch/>
        </p:blipFill>
        <p:spPr>
          <a:xfrm>
            <a:off x="8960040" y="5979960"/>
            <a:ext cx="1549440" cy="556200"/>
          </a:xfrm>
          <a:prstGeom prst="rect">
            <a:avLst/>
          </a:prstGeom>
          <a:ln>
            <a:noFill/>
          </a:ln>
        </p:spPr>
      </p:pic>
      <p:pic>
        <p:nvPicPr>
          <p:cNvPr id="277" name="Picture 8" descr="Diagram&#10;&#10;Description automatically generated"/>
          <p:cNvPicPr/>
          <p:nvPr/>
        </p:nvPicPr>
        <p:blipFill>
          <a:blip r:embed="rId5"/>
          <a:stretch/>
        </p:blipFill>
        <p:spPr>
          <a:xfrm>
            <a:off x="2593080" y="1718640"/>
            <a:ext cx="6906240" cy="3321000"/>
          </a:xfrm>
          <a:prstGeom prst="rect">
            <a:avLst/>
          </a:prstGeom>
          <a:ln>
            <a:noFill/>
          </a:ln>
        </p:spPr>
      </p:pic>
      <p:sp>
        <p:nvSpPr>
          <p:cNvPr id="278" name="CustomShape 3"/>
          <p:cNvSpPr/>
          <p:nvPr/>
        </p:nvSpPr>
        <p:spPr>
          <a:xfrm>
            <a:off x="1717560" y="1074960"/>
            <a:ext cx="495684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b0f0"/>
                </a:solidFill>
                <a:latin typeface="Montserrat"/>
                <a:ea typeface="Arial"/>
              </a:rPr>
              <a:t>MLOps=ML+Dev+Ops</a:t>
            </a: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444600" y="505440"/>
            <a:ext cx="9899640" cy="114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2000" spc="-1" strike="noStrike">
                <a:solidFill>
                  <a:srgbClr val="0029cc"/>
                </a:solidFill>
                <a:latin typeface="Montserrat"/>
                <a:ea typeface="Montserrat"/>
              </a:rPr>
              <a:t>Actualités (2/2)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9095400" y="4650840"/>
            <a:ext cx="21204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7f7f7f"/>
                </a:solidFill>
                <a:latin typeface="Montserrat"/>
                <a:ea typeface="Montserrat"/>
              </a:rPr>
              <a:t>Pied de page | </a:t>
            </a:r>
            <a:endParaRPr b="0" lang="fr-FR" sz="1100" spc="-1" strike="noStrike">
              <a:latin typeface="Times New Roman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1411560" y="5023800"/>
            <a:ext cx="950004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Conçu pour générer automatiquement des modèles d'apprentissage optimisés en fonction du cas d'usage. 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82" name="Picture 4" descr="Graphical user interface&#10;&#10;Description automatically generated"/>
          <p:cNvPicPr/>
          <p:nvPr/>
        </p:nvPicPr>
        <p:blipFill>
          <a:blip r:embed="rId1"/>
          <a:stretch/>
        </p:blipFill>
        <p:spPr>
          <a:xfrm>
            <a:off x="2005200" y="1660680"/>
            <a:ext cx="8187120" cy="3210480"/>
          </a:xfrm>
          <a:prstGeom prst="rect">
            <a:avLst/>
          </a:prstGeom>
          <a:ln>
            <a:noFill/>
          </a:ln>
        </p:spPr>
      </p:pic>
      <p:sp>
        <p:nvSpPr>
          <p:cNvPr id="283" name="CustomShape 4"/>
          <p:cNvSpPr/>
          <p:nvPr/>
        </p:nvSpPr>
        <p:spPr>
          <a:xfrm>
            <a:off x="1717560" y="1074960"/>
            <a:ext cx="495684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b0f0"/>
                </a:solidFill>
                <a:latin typeface="Montserrat"/>
                <a:ea typeface="Arial"/>
              </a:rPr>
              <a:t>AutoML</a:t>
            </a:r>
            <a:endParaRPr b="0" lang="fr-FR" sz="2800" spc="-1" strike="noStrike">
              <a:latin typeface="Arial"/>
            </a:endParaRPr>
          </a:p>
        </p:txBody>
      </p:sp>
      <p:pic>
        <p:nvPicPr>
          <p:cNvPr id="284" name="Picture 7" descr="Logo, company name&#10;&#10;Description automatically generated"/>
          <p:cNvPicPr/>
          <p:nvPr/>
        </p:nvPicPr>
        <p:blipFill>
          <a:blip r:embed="rId2"/>
          <a:stretch/>
        </p:blipFill>
        <p:spPr>
          <a:xfrm>
            <a:off x="2157840" y="5665680"/>
            <a:ext cx="1118160" cy="1103760"/>
          </a:xfrm>
          <a:prstGeom prst="rect">
            <a:avLst/>
          </a:prstGeom>
          <a:ln>
            <a:noFill/>
          </a:ln>
        </p:spPr>
      </p:pic>
      <p:pic>
        <p:nvPicPr>
          <p:cNvPr id="285" name="Picture 8" descr=""/>
          <p:cNvPicPr/>
          <p:nvPr/>
        </p:nvPicPr>
        <p:blipFill>
          <a:blip r:embed="rId3"/>
          <a:stretch/>
        </p:blipFill>
        <p:spPr>
          <a:xfrm>
            <a:off x="3473640" y="5803560"/>
            <a:ext cx="1146960" cy="843480"/>
          </a:xfrm>
          <a:prstGeom prst="rect">
            <a:avLst/>
          </a:prstGeom>
          <a:ln>
            <a:noFill/>
          </a:ln>
        </p:spPr>
      </p:pic>
      <p:pic>
        <p:nvPicPr>
          <p:cNvPr id="286" name="Picture 9" descr="A picture containing diagram&#10;&#10;Description automatically generated"/>
          <p:cNvPicPr/>
          <p:nvPr/>
        </p:nvPicPr>
        <p:blipFill>
          <a:blip r:embed="rId4"/>
          <a:stretch/>
        </p:blipFill>
        <p:spPr>
          <a:xfrm>
            <a:off x="5083920" y="5798160"/>
            <a:ext cx="1017720" cy="925920"/>
          </a:xfrm>
          <a:prstGeom prst="rect">
            <a:avLst/>
          </a:prstGeom>
          <a:ln>
            <a:noFill/>
          </a:ln>
        </p:spPr>
      </p:pic>
      <p:pic>
        <p:nvPicPr>
          <p:cNvPr id="287" name="Picture 10" descr="Logo, company name&#10;&#10;Description automatically generated"/>
          <p:cNvPicPr/>
          <p:nvPr/>
        </p:nvPicPr>
        <p:blipFill>
          <a:blip r:embed="rId5"/>
          <a:stretch/>
        </p:blipFill>
        <p:spPr>
          <a:xfrm>
            <a:off x="6507360" y="5817960"/>
            <a:ext cx="859320" cy="943560"/>
          </a:xfrm>
          <a:prstGeom prst="rect">
            <a:avLst/>
          </a:prstGeom>
          <a:ln>
            <a:noFill/>
          </a:ln>
        </p:spPr>
      </p:pic>
      <p:pic>
        <p:nvPicPr>
          <p:cNvPr id="288" name="Picture 11" descr="Logo&#10;&#10;Description automatically generated"/>
          <p:cNvPicPr/>
          <p:nvPr/>
        </p:nvPicPr>
        <p:blipFill>
          <a:blip r:embed="rId6"/>
          <a:stretch/>
        </p:blipFill>
        <p:spPr>
          <a:xfrm>
            <a:off x="7513560" y="6004080"/>
            <a:ext cx="2742840" cy="45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9095400" y="4650840"/>
            <a:ext cx="21204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7f7f7f"/>
                </a:solidFill>
                <a:latin typeface="Montserrat"/>
                <a:ea typeface="Montserrat"/>
              </a:rPr>
              <a:t>Pied de page | </a:t>
            </a:r>
            <a:endParaRPr b="0" lang="fr-FR" sz="1100" spc="-1" strike="noStrike">
              <a:latin typeface="Times New Roman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4537440" y="2510280"/>
            <a:ext cx="4252320" cy="14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8800" spc="-1" strike="noStrike">
                <a:solidFill>
                  <a:srgbClr val="00b0f0"/>
                </a:solidFill>
                <a:latin typeface="Arial"/>
                <a:ea typeface="Arial"/>
              </a:rPr>
              <a:t>Démo</a:t>
            </a:r>
            <a:endParaRPr b="0" lang="fr-FR" sz="8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715680" y="2806200"/>
            <a:ext cx="5566680" cy="28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Amasis MT Pro Black"/>
                <a:ea typeface="Arial"/>
              </a:rPr>
              <a:t>Merci de votre attetion</a:t>
            </a:r>
            <a:endParaRPr b="0" lang="fr-F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44600" y="445320"/>
            <a:ext cx="4840920" cy="114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0029cc"/>
                </a:solidFill>
                <a:latin typeface="Montserrat"/>
                <a:ea typeface="Montserrat"/>
              </a:rPr>
              <a:t>SOMMAIRE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59000" y="1640160"/>
            <a:ext cx="6119640" cy="388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0091ff"/>
                </a:solidFill>
                <a:latin typeface="Montserrat"/>
                <a:ea typeface="Montserrat"/>
              </a:rPr>
              <a:t>—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tabLst>
                <a:tab algn="l" pos="0"/>
              </a:tabLst>
            </a:pPr>
            <a:r>
              <a:rPr b="1" lang="fr-FR" sz="2000" spc="-1" strike="noStrike">
                <a:solidFill>
                  <a:srgbClr val="0091ff"/>
                </a:solidFill>
                <a:latin typeface="Montserrat"/>
                <a:ea typeface="Montserrat"/>
              </a:rPr>
              <a:t>Supervised Learning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91ff"/>
                </a:solidFill>
                <a:latin typeface="Montserrat"/>
                <a:ea typeface="Montserrat"/>
              </a:rPr>
              <a:t>—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tabLst>
                <a:tab algn="l" pos="0"/>
              </a:tabLst>
            </a:pPr>
            <a:r>
              <a:rPr b="1" lang="fr-FR" sz="2000" spc="-1" strike="noStrike">
                <a:solidFill>
                  <a:srgbClr val="0091ff"/>
                </a:solidFill>
                <a:latin typeface="Montserrat"/>
                <a:ea typeface="Montserrat"/>
              </a:rPr>
              <a:t>Unsupervised Learning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91ff"/>
                </a:solidFill>
                <a:latin typeface="Montserrat"/>
                <a:ea typeface="Montserrat"/>
              </a:rPr>
              <a:t>—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tabLst>
                <a:tab algn="l" pos="0"/>
              </a:tabLst>
            </a:pPr>
            <a:r>
              <a:rPr b="1" lang="fr-FR" sz="2000" spc="-1" strike="noStrike">
                <a:solidFill>
                  <a:srgbClr val="0091ff"/>
                </a:solidFill>
                <a:latin typeface="Montserrat"/>
                <a:ea typeface="Montserrat"/>
              </a:rPr>
              <a:t>Semi-supervised Learning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91ff"/>
                </a:solidFill>
                <a:latin typeface="Montserrat"/>
                <a:ea typeface="Montserrat"/>
              </a:rPr>
              <a:t>—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91ff"/>
                </a:solidFill>
                <a:latin typeface="Montserrat"/>
                <a:ea typeface="Montserrat"/>
              </a:rPr>
              <a:t>Actualités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91ff"/>
                </a:solidFill>
                <a:latin typeface="Montserrat"/>
                <a:ea typeface="Montserrat"/>
              </a:rPr>
              <a:t>—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tabLst>
                <a:tab algn="l" pos="0"/>
              </a:tabLst>
            </a:pPr>
            <a:r>
              <a:rPr b="1" lang="fr-FR" sz="2000" spc="-1" strike="noStrike">
                <a:solidFill>
                  <a:srgbClr val="0091ff"/>
                </a:solidFill>
                <a:latin typeface="Montserrat"/>
                <a:ea typeface="Montserrat"/>
              </a:rPr>
              <a:t>Démo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91ff"/>
                </a:solidFill>
                <a:latin typeface="Montserrat"/>
                <a:ea typeface="Montserrat"/>
              </a:rPr>
              <a:t>—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9000" y="1639800"/>
            <a:ext cx="6119640" cy="388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0091ff"/>
                </a:solidFill>
                <a:latin typeface="Montserrat"/>
                <a:ea typeface="Montserrat"/>
              </a:rPr>
              <a:t>—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tabLst>
                <a:tab algn="l" pos="0"/>
              </a:tabLst>
            </a:pPr>
            <a:r>
              <a:rPr b="1" lang="fr-FR" sz="3600" spc="-1" strike="noStrike">
                <a:solidFill>
                  <a:srgbClr val="0091ff"/>
                </a:solidFill>
                <a:latin typeface="Montserrat"/>
                <a:ea typeface="Montserrat"/>
              </a:rPr>
              <a:t>Supervised Learning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91ff"/>
                </a:solidFill>
                <a:latin typeface="Montserrat"/>
                <a:ea typeface="Montserrat"/>
              </a:rPr>
              <a:t>—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44600" y="505440"/>
            <a:ext cx="9899640" cy="114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2000" spc="-1" strike="noStrike">
                <a:solidFill>
                  <a:srgbClr val="0029cc"/>
                </a:solidFill>
                <a:latin typeface="Montserrat"/>
                <a:ea typeface="Montserrat"/>
              </a:rPr>
              <a:t>Supervised Learning (1/6)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9095400" y="4650840"/>
            <a:ext cx="21204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7f7f7f"/>
                </a:solidFill>
                <a:latin typeface="Montserrat"/>
                <a:ea typeface="Montserrat"/>
              </a:rPr>
              <a:t>Pied de page | </a:t>
            </a:r>
            <a:endParaRPr b="0" lang="fr-FR" sz="1100" spc="-1" strike="noStrike">
              <a:latin typeface="Times New Roman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1043640" y="1144440"/>
            <a:ext cx="3996360" cy="39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b0f0"/>
                </a:solidFill>
                <a:latin typeface="Montserrat"/>
                <a:ea typeface="Arial"/>
              </a:rPr>
              <a:t>Méthodes classiques (1/3)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769680" y="2149920"/>
            <a:ext cx="9241560" cy="39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81717"/>
                </a:solidFill>
                <a:latin typeface="Arial"/>
                <a:ea typeface="Arial"/>
              </a:rPr>
              <a:t>1. </a:t>
            </a:r>
            <a:r>
              <a:rPr b="1" lang="en-US" sz="2000" spc="-1" strike="noStrike">
                <a:solidFill>
                  <a:srgbClr val="181717"/>
                </a:solidFill>
                <a:latin typeface="Arial"/>
                <a:ea typeface="Arial"/>
              </a:rPr>
              <a:t>Naïve Bayes</a:t>
            </a:r>
            <a:r>
              <a:rPr b="0" lang="en-US" sz="2000" spc="-1" strike="noStrike">
                <a:solidFill>
                  <a:srgbClr val="181717"/>
                </a:solidFill>
                <a:latin typeface="Arial"/>
                <a:ea typeface="Arial"/>
              </a:rPr>
              <a:t> (classification binaire et multiclasses): 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9" name="Picture 4" descr=""/>
          <p:cNvPicPr/>
          <p:nvPr/>
        </p:nvPicPr>
        <p:blipFill>
          <a:blip r:embed="rId1"/>
          <a:stretch/>
        </p:blipFill>
        <p:spPr>
          <a:xfrm>
            <a:off x="7714800" y="1605600"/>
            <a:ext cx="3504960" cy="1489680"/>
          </a:xfrm>
          <a:prstGeom prst="rect">
            <a:avLst/>
          </a:prstGeom>
          <a:ln>
            <a:noFill/>
          </a:ln>
        </p:spPr>
      </p:pic>
      <p:sp>
        <p:nvSpPr>
          <p:cNvPr id="190" name="CustomShape 5"/>
          <p:cNvSpPr/>
          <p:nvPr/>
        </p:nvSpPr>
        <p:spPr>
          <a:xfrm>
            <a:off x="768960" y="3802320"/>
            <a:ext cx="10535400" cy="11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81717"/>
                </a:solidFill>
                <a:latin typeface="Arial"/>
                <a:ea typeface="Arial"/>
              </a:rPr>
              <a:t>2. </a:t>
            </a:r>
            <a:r>
              <a:rPr b="1" lang="en-US" sz="2000" spc="-1" strike="noStrike">
                <a:solidFill>
                  <a:srgbClr val="181717"/>
                </a:solidFill>
                <a:latin typeface="Arial"/>
                <a:ea typeface="Arial"/>
              </a:rPr>
              <a:t>Decision tree</a:t>
            </a:r>
            <a:r>
              <a:rPr b="0" lang="en-US" sz="2000" spc="-1" strike="noStrike">
                <a:solidFill>
                  <a:srgbClr val="181717"/>
                </a:solidFill>
                <a:latin typeface="Arial"/>
                <a:ea typeface="Arial"/>
              </a:rPr>
              <a:t> (max_depth, Min_samples_split, Min_samples_leaf, Min_weight_fraction_leaf, Max_leaf_nodes, Max_features)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fr-FR" sz="2000" spc="-1" strike="noStrike">
              <a:latin typeface="Arial"/>
            </a:endParaRPr>
          </a:p>
        </p:txBody>
      </p:sp>
      <p:pic>
        <p:nvPicPr>
          <p:cNvPr id="191" name="Picture 3" descr="Diagram&#10;&#10;Description automatically generated"/>
          <p:cNvPicPr/>
          <p:nvPr/>
        </p:nvPicPr>
        <p:blipFill>
          <a:blip r:embed="rId2"/>
          <a:stretch/>
        </p:blipFill>
        <p:spPr>
          <a:xfrm>
            <a:off x="7714800" y="4052880"/>
            <a:ext cx="4108680" cy="2374920"/>
          </a:xfrm>
          <a:prstGeom prst="rect">
            <a:avLst/>
          </a:prstGeom>
          <a:ln>
            <a:noFill/>
          </a:ln>
        </p:spPr>
      </p:pic>
      <p:sp>
        <p:nvSpPr>
          <p:cNvPr id="192" name="CustomShape 6"/>
          <p:cNvSpPr/>
          <p:nvPr/>
        </p:nvSpPr>
        <p:spPr>
          <a:xfrm>
            <a:off x="1892160" y="4911480"/>
            <a:ext cx="553212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3f3f3f"/>
                </a:solidFill>
                <a:latin typeface="Arial"/>
                <a:ea typeface="Arial"/>
              </a:rPr>
              <a:t>Bagging decision tree</a:t>
            </a:r>
            <a:r>
              <a:rPr b="0" lang="en-US" sz="1600" spc="-1" strike="noStrike">
                <a:solidFill>
                  <a:srgbClr val="ff9966"/>
                </a:solidFill>
                <a:latin typeface="Arial"/>
                <a:ea typeface="Arial"/>
              </a:rPr>
              <a:t>​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9966"/>
                </a:solidFill>
                <a:latin typeface="Arial"/>
                <a:ea typeface="Arial"/>
              </a:rPr>
              <a:t>​</a:t>
            </a:r>
            <a:endParaRPr b="0" lang="fr-F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3f3f3f"/>
                </a:solidFill>
                <a:latin typeface="Arial"/>
                <a:ea typeface="Arial"/>
              </a:rPr>
              <a:t>Random Forest</a:t>
            </a:r>
            <a:r>
              <a:rPr b="0" lang="en-US" sz="1600" spc="-1" strike="noStrike">
                <a:solidFill>
                  <a:srgbClr val="3f3f3f"/>
                </a:solidFill>
                <a:latin typeface="Arial"/>
                <a:ea typeface="Arial"/>
              </a:rPr>
              <a:t> (amélioration de Bagging)</a:t>
            </a:r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44600" y="505440"/>
            <a:ext cx="9899640" cy="114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2000" spc="-1" strike="noStrike">
                <a:solidFill>
                  <a:srgbClr val="0029cc"/>
                </a:solidFill>
                <a:latin typeface="Montserrat"/>
                <a:ea typeface="Montserrat"/>
              </a:rPr>
              <a:t>Supervised Learning (2/6)</a:t>
            </a:r>
            <a:br/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9095400" y="4650840"/>
            <a:ext cx="21204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7f7f7f"/>
                </a:solidFill>
                <a:latin typeface="Montserrat"/>
                <a:ea typeface="Montserrat"/>
              </a:rPr>
              <a:t>Pied de page | </a:t>
            </a:r>
            <a:endParaRPr b="0" lang="fr-FR" sz="1100" spc="-1" strike="noStrike">
              <a:latin typeface="Times New Roman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1043640" y="1130040"/>
            <a:ext cx="4396320" cy="39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b0f0"/>
                </a:solidFill>
                <a:latin typeface="Montserrat"/>
                <a:ea typeface="Arial"/>
              </a:rPr>
              <a:t>Méthodes classiques (2/3)</a:t>
            </a:r>
            <a:r>
              <a:rPr b="0" lang="en-US" sz="2000" spc="-1" strike="noStrike">
                <a:solidFill>
                  <a:srgbClr val="00b0f0"/>
                </a:solidFill>
                <a:latin typeface="Montserrat"/>
                <a:ea typeface="Arial"/>
              </a:rPr>
              <a:t>​​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669960" y="1935360"/>
            <a:ext cx="7602480" cy="155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3.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SVM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: Support Vector Machines (penalty: the norm used in the penalization, loss, c: Regularization parameter)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fr-FR" sz="2000" spc="-1" strike="noStrike">
              <a:latin typeface="Arial"/>
            </a:endParaRPr>
          </a:p>
        </p:txBody>
      </p:sp>
      <p:pic>
        <p:nvPicPr>
          <p:cNvPr id="197" name="Picture 5" descr="Diagram, schematic&#10;&#10;Description automatically generated"/>
          <p:cNvPicPr/>
          <p:nvPr/>
        </p:nvPicPr>
        <p:blipFill>
          <a:blip r:embed="rId1"/>
          <a:stretch/>
        </p:blipFill>
        <p:spPr>
          <a:xfrm>
            <a:off x="7916040" y="1522440"/>
            <a:ext cx="4123080" cy="2518560"/>
          </a:xfrm>
          <a:prstGeom prst="rect">
            <a:avLst/>
          </a:prstGeom>
          <a:ln>
            <a:noFill/>
          </a:ln>
        </p:spPr>
      </p:pic>
      <p:sp>
        <p:nvSpPr>
          <p:cNvPr id="198" name="CustomShape 5"/>
          <p:cNvSpPr/>
          <p:nvPr/>
        </p:nvSpPr>
        <p:spPr>
          <a:xfrm>
            <a:off x="2179440" y="3099600"/>
            <a:ext cx="543132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latin typeface="Arial"/>
            </a:endParaRPr>
          </a:p>
        </p:txBody>
      </p:sp>
      <p:sp>
        <p:nvSpPr>
          <p:cNvPr id="199" name="CustomShape 6"/>
          <p:cNvSpPr/>
          <p:nvPr/>
        </p:nvSpPr>
        <p:spPr>
          <a:xfrm>
            <a:off x="669960" y="3315240"/>
            <a:ext cx="2742840" cy="39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4. 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Regression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00" name="Graphic 6" descr=""/>
          <p:cNvPicPr/>
          <p:nvPr/>
        </p:nvPicPr>
        <p:blipFill>
          <a:blip r:embed="rId2"/>
          <a:stretch/>
        </p:blipFill>
        <p:spPr>
          <a:xfrm>
            <a:off x="2697120" y="2679120"/>
            <a:ext cx="2742840" cy="2448720"/>
          </a:xfrm>
          <a:prstGeom prst="rect">
            <a:avLst/>
          </a:prstGeom>
          <a:ln>
            <a:noFill/>
          </a:ln>
        </p:spPr>
      </p:pic>
      <p:sp>
        <p:nvSpPr>
          <p:cNvPr id="201" name="CustomShape 7"/>
          <p:cNvSpPr/>
          <p:nvPr/>
        </p:nvSpPr>
        <p:spPr>
          <a:xfrm>
            <a:off x="669960" y="5414400"/>
            <a:ext cx="7472880" cy="39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5.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K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-nearest neighbors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(distance : Manhattan, euclidienne,...)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10" descr="A picture containing map&#10;&#10;Description automatically generated"/>
          <p:cNvPicPr/>
          <p:nvPr/>
        </p:nvPicPr>
        <p:blipFill>
          <a:blip r:embed="rId3"/>
          <a:stretch/>
        </p:blipFill>
        <p:spPr>
          <a:xfrm>
            <a:off x="8476920" y="4586760"/>
            <a:ext cx="3188520" cy="168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44600" y="505440"/>
            <a:ext cx="9899640" cy="114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2000" spc="-1" strike="noStrike">
                <a:solidFill>
                  <a:srgbClr val="0029cc"/>
                </a:solidFill>
                <a:latin typeface="Montserrat"/>
                <a:ea typeface="Montserrat"/>
              </a:rPr>
              <a:t>Supervised Learning (3/6)</a:t>
            </a:r>
            <a:br/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9095400" y="4650840"/>
            <a:ext cx="21204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7f7f7f"/>
                </a:solidFill>
                <a:latin typeface="Montserrat"/>
                <a:ea typeface="Montserrat"/>
              </a:rPr>
              <a:t>Pied de page | </a:t>
            </a:r>
            <a:endParaRPr b="0" lang="fr-FR" sz="1100" spc="-1" strike="noStrike">
              <a:latin typeface="Times New Roman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1043640" y="1130040"/>
            <a:ext cx="4410720" cy="39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b0f0"/>
                </a:solidFill>
                <a:latin typeface="Montserrat"/>
                <a:ea typeface="Arial"/>
              </a:rPr>
              <a:t>Méthodes classiques (3/3)</a:t>
            </a:r>
            <a:r>
              <a:rPr b="0" lang="en-US" sz="2000" spc="-1" strike="noStrike">
                <a:solidFill>
                  <a:srgbClr val="00b0f0"/>
                </a:solidFill>
                <a:latin typeface="Montserrat"/>
                <a:ea typeface="Arial"/>
              </a:rPr>
              <a:t>​​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669960" y="1935360"/>
            <a:ext cx="760248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3.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Boosting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207" name="CustomShape 5"/>
          <p:cNvSpPr/>
          <p:nvPr/>
        </p:nvSpPr>
        <p:spPr>
          <a:xfrm>
            <a:off x="2179440" y="3099600"/>
            <a:ext cx="543132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latin typeface="Arial"/>
            </a:endParaRPr>
          </a:p>
        </p:txBody>
      </p:sp>
      <p:pic>
        <p:nvPicPr>
          <p:cNvPr id="208" name="Picture 10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4882680" y="2149920"/>
            <a:ext cx="6797160" cy="3578760"/>
          </a:xfrm>
          <a:prstGeom prst="rect">
            <a:avLst/>
          </a:prstGeom>
          <a:ln>
            <a:noFill/>
          </a:ln>
        </p:spPr>
      </p:pic>
      <p:sp>
        <p:nvSpPr>
          <p:cNvPr id="209" name="CustomShape 6"/>
          <p:cNvSpPr/>
          <p:nvPr/>
        </p:nvSpPr>
        <p:spPr>
          <a:xfrm>
            <a:off x="1302480" y="2797920"/>
            <a:ext cx="645228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Arial"/>
                <a:ea typeface="Arial"/>
              </a:rPr>
              <a:t>AdaBoost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Arial"/>
                <a:ea typeface="Arial"/>
              </a:rPr>
              <a:t>Gradient boosting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</p:txBody>
      </p:sp>
      <p:sp>
        <p:nvSpPr>
          <p:cNvPr id="210" name="CustomShape 7"/>
          <p:cNvSpPr/>
          <p:nvPr/>
        </p:nvSpPr>
        <p:spPr>
          <a:xfrm>
            <a:off x="4724280" y="3200400"/>
            <a:ext cx="274284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8"/>
          <p:cNvSpPr/>
          <p:nvPr/>
        </p:nvSpPr>
        <p:spPr>
          <a:xfrm>
            <a:off x="1992600" y="3674880"/>
            <a:ext cx="2742840" cy="17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lvl="2" marL="648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3f3f3f"/>
                </a:solidFill>
                <a:latin typeface="Arial"/>
                <a:ea typeface="Arial"/>
              </a:rPr>
              <a:t>GBM </a:t>
            </a:r>
            <a:r>
              <a:rPr b="0" lang="en-US" sz="1600" spc="-1" strike="noStrike">
                <a:solidFill>
                  <a:srgbClr val="ff9966"/>
                </a:solidFill>
                <a:latin typeface="Arial"/>
                <a:ea typeface="Arial"/>
              </a:rPr>
              <a:t>​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3f3f3f"/>
                </a:solidFill>
                <a:latin typeface="Arial"/>
                <a:ea typeface="Arial"/>
              </a:rPr>
              <a:t>XGBoost</a:t>
            </a:r>
            <a:r>
              <a:rPr b="0" lang="en-US" sz="1600" spc="-1" strike="noStrike">
                <a:solidFill>
                  <a:srgbClr val="ff9966"/>
                </a:solidFill>
                <a:latin typeface="Arial"/>
                <a:ea typeface="Arial"/>
              </a:rPr>
              <a:t>​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3f3f3f"/>
                </a:solidFill>
                <a:latin typeface="Arial"/>
                <a:ea typeface="Arial"/>
              </a:rPr>
              <a:t>LightGBM </a:t>
            </a:r>
            <a:r>
              <a:rPr b="0" lang="en-US" sz="1600" spc="-1" strike="noStrike">
                <a:solidFill>
                  <a:srgbClr val="ff9966"/>
                </a:solidFill>
                <a:latin typeface="Arial"/>
                <a:ea typeface="Arial"/>
              </a:rPr>
              <a:t>​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3f3f3f"/>
                </a:solidFill>
                <a:latin typeface="Arial"/>
                <a:ea typeface="Arial"/>
              </a:rPr>
              <a:t>CatBoost </a:t>
            </a:r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44600" y="505440"/>
            <a:ext cx="9899640" cy="114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2000" spc="-1" strike="noStrike">
                <a:solidFill>
                  <a:srgbClr val="0029cc"/>
                </a:solidFill>
                <a:latin typeface="Montserrat"/>
                <a:ea typeface="Montserrat"/>
              </a:rPr>
              <a:t>Supervised Learning (4/6)</a:t>
            </a:r>
            <a:br/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9095400" y="4650840"/>
            <a:ext cx="21204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7f7f7f"/>
                </a:solidFill>
                <a:latin typeface="Montserrat"/>
                <a:ea typeface="Montserrat"/>
              </a:rPr>
              <a:t>Pied de page | </a:t>
            </a:r>
            <a:endParaRPr b="0" lang="fr-FR" sz="1100" spc="-1" strike="noStrike">
              <a:latin typeface="Times New Roman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1043640" y="1130040"/>
            <a:ext cx="4956840" cy="39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b0f0"/>
                </a:solidFill>
                <a:latin typeface="Montserrat"/>
                <a:ea typeface="Arial"/>
              </a:rPr>
              <a:t>Méthodes non classiques (1/1)</a:t>
            </a:r>
            <a:r>
              <a:rPr b="0" lang="en-US" sz="2000" spc="-1" strike="noStrike">
                <a:solidFill>
                  <a:srgbClr val="00b0f0"/>
                </a:solidFill>
                <a:latin typeface="Montserrat"/>
                <a:ea typeface="Arial"/>
              </a:rPr>
              <a:t>​​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1043640" y="1949400"/>
            <a:ext cx="760248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Deep Learning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1550520" y="2579760"/>
            <a:ext cx="5100840" cy="8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   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CNN 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RNN 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pic>
        <p:nvPicPr>
          <p:cNvPr id="217" name="Picture 7" descr="Diagram, schematic&#10;&#10;Description automatically generated"/>
          <p:cNvPicPr/>
          <p:nvPr/>
        </p:nvPicPr>
        <p:blipFill>
          <a:blip r:embed="rId1"/>
          <a:stretch/>
        </p:blipFill>
        <p:spPr>
          <a:xfrm>
            <a:off x="4379400" y="1686960"/>
            <a:ext cx="4856400" cy="1772640"/>
          </a:xfrm>
          <a:prstGeom prst="rect">
            <a:avLst/>
          </a:prstGeom>
          <a:ln>
            <a:noFill/>
          </a:ln>
        </p:spPr>
      </p:pic>
      <p:pic>
        <p:nvPicPr>
          <p:cNvPr id="218" name="Picture 8" descr=""/>
          <p:cNvPicPr/>
          <p:nvPr/>
        </p:nvPicPr>
        <p:blipFill>
          <a:blip r:embed="rId2"/>
          <a:stretch/>
        </p:blipFill>
        <p:spPr>
          <a:xfrm>
            <a:off x="972000" y="4094280"/>
            <a:ext cx="4914000" cy="2508120"/>
          </a:xfrm>
          <a:prstGeom prst="rect">
            <a:avLst/>
          </a:prstGeom>
          <a:ln>
            <a:noFill/>
          </a:ln>
        </p:spPr>
      </p:pic>
      <p:sp>
        <p:nvSpPr>
          <p:cNvPr id="219" name="CustomShape 6"/>
          <p:cNvSpPr/>
          <p:nvPr/>
        </p:nvSpPr>
        <p:spPr>
          <a:xfrm>
            <a:off x="1043640" y="3703680"/>
            <a:ext cx="2742840" cy="39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Transfer Learning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20" name="Picture 13" descr="Diagram&#10;&#10;Description automatically generated"/>
          <p:cNvPicPr/>
          <p:nvPr/>
        </p:nvPicPr>
        <p:blipFill>
          <a:blip r:embed="rId3"/>
          <a:stretch/>
        </p:blipFill>
        <p:spPr>
          <a:xfrm>
            <a:off x="7599960" y="4192920"/>
            <a:ext cx="4425120" cy="1994400"/>
          </a:xfrm>
          <a:prstGeom prst="rect">
            <a:avLst/>
          </a:prstGeom>
          <a:ln>
            <a:noFill/>
          </a:ln>
        </p:spPr>
      </p:pic>
      <p:sp>
        <p:nvSpPr>
          <p:cNvPr id="221" name="CustomShape 7"/>
          <p:cNvSpPr/>
          <p:nvPr/>
        </p:nvSpPr>
        <p:spPr>
          <a:xfrm>
            <a:off x="7686000" y="3703680"/>
            <a:ext cx="4425120" cy="39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Reinforcement Learning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444600" y="505440"/>
            <a:ext cx="9899640" cy="114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2000" spc="-1" strike="noStrike">
                <a:solidFill>
                  <a:srgbClr val="0029cc"/>
                </a:solidFill>
                <a:latin typeface="Montserrat"/>
                <a:ea typeface="Montserrat"/>
              </a:rPr>
              <a:t>Supervised Learning (5/6)</a:t>
            </a:r>
            <a:br/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9095400" y="4650840"/>
            <a:ext cx="21204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7f7f7f"/>
                </a:solidFill>
                <a:latin typeface="Montserrat"/>
                <a:ea typeface="Montserrat"/>
              </a:rPr>
              <a:t>Pied de page | </a:t>
            </a:r>
            <a:endParaRPr b="0" lang="fr-FR" sz="1100" spc="-1" strike="noStrike">
              <a:latin typeface="Times New Roman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1043640" y="1130040"/>
            <a:ext cx="4956840" cy="39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b0f0"/>
                </a:solidFill>
                <a:latin typeface="Montserrat"/>
                <a:ea typeface="Arial"/>
              </a:rPr>
              <a:t>Evaluation metrics (1/2)</a:t>
            </a:r>
            <a:r>
              <a:rPr b="0" lang="en-US" sz="2000" spc="-1" strike="noStrike">
                <a:solidFill>
                  <a:srgbClr val="00b0f0"/>
                </a:solidFill>
                <a:latin typeface="Montserrat"/>
                <a:ea typeface="Arial"/>
              </a:rPr>
              <a:t>​​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1000800" y="1719360"/>
            <a:ext cx="2742840" cy="39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Confusion Matrix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26" name="Picture 11" descr="Table&#10;&#10;Description automatically generated"/>
          <p:cNvPicPr/>
          <p:nvPr/>
        </p:nvPicPr>
        <p:blipFill>
          <a:blip r:embed="rId1"/>
          <a:stretch/>
        </p:blipFill>
        <p:spPr>
          <a:xfrm>
            <a:off x="6171840" y="1321200"/>
            <a:ext cx="5440680" cy="2575800"/>
          </a:xfrm>
          <a:prstGeom prst="rect">
            <a:avLst/>
          </a:prstGeom>
          <a:ln>
            <a:noFill/>
          </a:ln>
        </p:spPr>
      </p:pic>
      <p:sp>
        <p:nvSpPr>
          <p:cNvPr id="227" name="CustomShape 5"/>
          <p:cNvSpPr/>
          <p:nvPr/>
        </p:nvSpPr>
        <p:spPr>
          <a:xfrm>
            <a:off x="6557040" y="1402920"/>
            <a:ext cx="919800" cy="6897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6"/>
          <p:cNvSpPr/>
          <p:nvPr/>
        </p:nvSpPr>
        <p:spPr>
          <a:xfrm>
            <a:off x="9030240" y="2437920"/>
            <a:ext cx="632160" cy="3445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7"/>
          <p:cNvSpPr/>
          <p:nvPr/>
        </p:nvSpPr>
        <p:spPr>
          <a:xfrm>
            <a:off x="9029880" y="3300840"/>
            <a:ext cx="632160" cy="3445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8"/>
          <p:cNvSpPr/>
          <p:nvPr/>
        </p:nvSpPr>
        <p:spPr>
          <a:xfrm>
            <a:off x="10712160" y="2437920"/>
            <a:ext cx="632160" cy="3445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9"/>
          <p:cNvSpPr/>
          <p:nvPr/>
        </p:nvSpPr>
        <p:spPr>
          <a:xfrm>
            <a:off x="10712160" y="3300840"/>
            <a:ext cx="632160" cy="3445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10"/>
          <p:cNvSpPr/>
          <p:nvPr/>
        </p:nvSpPr>
        <p:spPr>
          <a:xfrm>
            <a:off x="1098720" y="2148120"/>
            <a:ext cx="648108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Accuracy = (TP+TN)/Total</a:t>
            </a:r>
            <a:endParaRPr b="0" lang="fr-F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Precision = TP/predicted Yes</a:t>
            </a:r>
            <a:endParaRPr b="0" lang="fr-F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Recall = TP/actual Yes</a:t>
            </a:r>
            <a:endParaRPr b="0" lang="fr-F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False Positive Rate (FPR) = FP/actual No</a:t>
            </a:r>
            <a:endParaRPr b="0" lang="fr-F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F1 Score = (2 x precision x recall)/(precision+recall)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233" name="CustomShape 11"/>
          <p:cNvSpPr/>
          <p:nvPr/>
        </p:nvSpPr>
        <p:spPr>
          <a:xfrm>
            <a:off x="997200" y="4174560"/>
            <a:ext cx="5733360" cy="14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Receiver Operator Characteristic (ROC) Curve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Precision-Recall (PR) Curve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Logarithmic Loss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44600" y="505440"/>
            <a:ext cx="9899640" cy="114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2000" spc="-1" strike="noStrike">
                <a:solidFill>
                  <a:srgbClr val="0029cc"/>
                </a:solidFill>
                <a:latin typeface="Montserrat"/>
                <a:ea typeface="Montserrat"/>
              </a:rPr>
              <a:t>Supervised Learning (6/6)</a:t>
            </a:r>
            <a:br/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9095400" y="4650840"/>
            <a:ext cx="21204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7f7f7f"/>
                </a:solidFill>
                <a:latin typeface="Montserrat"/>
                <a:ea typeface="Montserrat"/>
              </a:rPr>
              <a:t>Pied de page | </a:t>
            </a:r>
            <a:endParaRPr b="0" lang="fr-FR" sz="1100" spc="-1" strike="noStrike">
              <a:latin typeface="Times New Roman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1043640" y="1130040"/>
            <a:ext cx="4956840" cy="39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b0f0"/>
                </a:solidFill>
                <a:latin typeface="Montserrat"/>
                <a:ea typeface="Arial"/>
              </a:rPr>
              <a:t>Evaluation metrics (2/2)</a:t>
            </a:r>
            <a:r>
              <a:rPr b="0" lang="en-US" sz="2000" spc="-1" strike="noStrike">
                <a:solidFill>
                  <a:srgbClr val="00b0f0"/>
                </a:solidFill>
                <a:latin typeface="Montserrat"/>
                <a:ea typeface="Arial"/>
              </a:rPr>
              <a:t>​​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6557040" y="1402920"/>
            <a:ext cx="919800" cy="6897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5"/>
          <p:cNvSpPr/>
          <p:nvPr/>
        </p:nvSpPr>
        <p:spPr>
          <a:xfrm>
            <a:off x="9030240" y="2437920"/>
            <a:ext cx="632160" cy="3445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6"/>
          <p:cNvSpPr/>
          <p:nvPr/>
        </p:nvSpPr>
        <p:spPr>
          <a:xfrm>
            <a:off x="9029880" y="3300840"/>
            <a:ext cx="632160" cy="3445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7"/>
          <p:cNvSpPr/>
          <p:nvPr/>
        </p:nvSpPr>
        <p:spPr>
          <a:xfrm>
            <a:off x="10712160" y="2437920"/>
            <a:ext cx="632160" cy="3445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8"/>
          <p:cNvSpPr/>
          <p:nvPr/>
        </p:nvSpPr>
        <p:spPr>
          <a:xfrm>
            <a:off x="10712160" y="3300840"/>
            <a:ext cx="632160" cy="3445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9"/>
          <p:cNvSpPr/>
          <p:nvPr/>
        </p:nvSpPr>
        <p:spPr>
          <a:xfrm>
            <a:off x="1442880" y="1874160"/>
            <a:ext cx="7041600" cy="39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Regression Performance Evaluation Metrics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43" name="CustomShape 10"/>
          <p:cNvSpPr/>
          <p:nvPr/>
        </p:nvSpPr>
        <p:spPr>
          <a:xfrm>
            <a:off x="1963800" y="2438280"/>
            <a:ext cx="5057640" cy="11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Mean Absolute Error (MAE)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Root Mean Squared Error (RMSE)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 Squared / Coefficient of Determination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Adjusted R Square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4" name="CustomShape 11"/>
          <p:cNvSpPr/>
          <p:nvPr/>
        </p:nvSpPr>
        <p:spPr>
          <a:xfrm>
            <a:off x="1442880" y="3829320"/>
            <a:ext cx="7041600" cy="39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Image Segmentation Evaluation Metrics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45" name="CustomShape 12"/>
          <p:cNvSpPr/>
          <p:nvPr/>
        </p:nvSpPr>
        <p:spPr>
          <a:xfrm>
            <a:off x="1963080" y="4392720"/>
            <a:ext cx="4180680" cy="11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IoU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: Intersection over Union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Pixel Accuracy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6" name="CustomShape 13"/>
          <p:cNvSpPr/>
          <p:nvPr/>
        </p:nvSpPr>
        <p:spPr>
          <a:xfrm>
            <a:off x="2522880" y="4794480"/>
            <a:ext cx="6063840" cy="39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04040"/>
                </a:solidFill>
                <a:latin typeface="Arial"/>
                <a:ea typeface="Arial"/>
              </a:rPr>
              <a:t>IoU = target ∩ prediction / target </a:t>
            </a:r>
            <a:r>
              <a:rPr b="1" lang="en-US" sz="2000" spc="-1" strike="noStrike">
                <a:solidFill>
                  <a:srgbClr val="404040"/>
                </a:solidFill>
                <a:latin typeface="Arial"/>
                <a:ea typeface="Arial"/>
              </a:rPr>
              <a:t>∪</a:t>
            </a:r>
            <a:r>
              <a:rPr b="1" lang="en-US" sz="1600" spc="-1" strike="noStrike">
                <a:solidFill>
                  <a:srgbClr val="404040"/>
                </a:solidFill>
                <a:latin typeface="Arial"/>
                <a:ea typeface="Arial"/>
              </a:rPr>
              <a:t> prediction</a:t>
            </a:r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0029cc"/>
      </a:accent1>
      <a:accent2>
        <a:srgbClr val="3d00f2"/>
      </a:accent2>
      <a:accent3>
        <a:srgbClr val="0062ff"/>
      </a:accent3>
      <a:accent4>
        <a:srgbClr val="0091ff"/>
      </a:accent4>
      <a:accent5>
        <a:srgbClr val="00d2d9"/>
      </a:accent5>
      <a:accent6>
        <a:srgbClr val="00d998"/>
      </a:accent6>
      <a:hlink>
        <a:srgbClr val="59595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0029cc"/>
      </a:accent1>
      <a:accent2>
        <a:srgbClr val="3d00f2"/>
      </a:accent2>
      <a:accent3>
        <a:srgbClr val="0062ff"/>
      </a:accent3>
      <a:accent4>
        <a:srgbClr val="0091ff"/>
      </a:accent4>
      <a:accent5>
        <a:srgbClr val="00d2d9"/>
      </a:accent5>
      <a:accent6>
        <a:srgbClr val="00d998"/>
      </a:accent6>
      <a:hlink>
        <a:srgbClr val="59595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0029cc"/>
      </a:accent1>
      <a:accent2>
        <a:srgbClr val="3d00f2"/>
      </a:accent2>
      <a:accent3>
        <a:srgbClr val="0062ff"/>
      </a:accent3>
      <a:accent4>
        <a:srgbClr val="0091ff"/>
      </a:accent4>
      <a:accent5>
        <a:srgbClr val="00d2d9"/>
      </a:accent5>
      <a:accent6>
        <a:srgbClr val="00d998"/>
      </a:accent6>
      <a:hlink>
        <a:srgbClr val="59595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0029cc"/>
      </a:accent1>
      <a:accent2>
        <a:srgbClr val="3d00f2"/>
      </a:accent2>
      <a:accent3>
        <a:srgbClr val="0062ff"/>
      </a:accent3>
      <a:accent4>
        <a:srgbClr val="0091ff"/>
      </a:accent4>
      <a:accent5>
        <a:srgbClr val="00d2d9"/>
      </a:accent5>
      <a:accent6>
        <a:srgbClr val="00d998"/>
      </a:accent6>
      <a:hlink>
        <a:srgbClr val="59595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0029cc"/>
      </a:accent1>
      <a:accent2>
        <a:srgbClr val="3d00f2"/>
      </a:accent2>
      <a:accent3>
        <a:srgbClr val="0062ff"/>
      </a:accent3>
      <a:accent4>
        <a:srgbClr val="0091ff"/>
      </a:accent4>
      <a:accent5>
        <a:srgbClr val="00d2d9"/>
      </a:accent5>
      <a:accent6>
        <a:srgbClr val="00d998"/>
      </a:accent6>
      <a:hlink>
        <a:srgbClr val="59595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4A88620C676242A13F94825A758CA9" ma:contentTypeVersion="8" ma:contentTypeDescription="Crée un document." ma:contentTypeScope="" ma:versionID="4ebaf272ffdfcfb2a26bc31b63f5c4e4">
  <xsd:schema xmlns:xsd="http://www.w3.org/2001/XMLSchema" xmlns:xs="http://www.w3.org/2001/XMLSchema" xmlns:p="http://schemas.microsoft.com/office/2006/metadata/properties" xmlns:ns2="4ab9845d-bf17-416f-8733-a5c88b329d08" targetNamespace="http://schemas.microsoft.com/office/2006/metadata/properties" ma:root="true" ma:fieldsID="91c5bb27609f84c687b31bd30c92a22a" ns2:_="">
    <xsd:import namespace="4ab9845d-bf17-416f-8733-a5c88b329d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b9845d-bf17-416f-8733-a5c88b329d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19DEB1-3BDC-4E50-8CCD-9321689B57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4856EE-7A3E-4BD6-A435-88CED1953D9A}">
  <ds:schemaRefs>
    <ds:schemaRef ds:uri="ab378349-2ef3-4683-83c5-bd69237608cf"/>
    <ds:schemaRef ds:uri="d14e157b-b0be-4e29-85c9-fa4c81f9839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0462150-6478-4C85-920C-293F02FBAC92}">
  <ds:schemaRefs>
    <ds:schemaRef ds:uri="4ab9845d-bf17-416f-8733-a5c88b329d0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2019-01-28T15:04:31Z</dcterms:created>
  <dc:creator>Nathalie de Ridder</dc:creator>
  <dc:description/>
  <dc:language>fr-FR</dc:language>
  <cp:lastModifiedBy/>
  <dcterms:modified xsi:type="dcterms:W3CDTF">2022-02-17T16:57:26Z</dcterms:modified>
  <cp:revision>3</cp:revision>
  <dc:subject/>
  <dc:title>Présentation générale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lianceAssetId">
    <vt:lpwstr/>
  </property>
  <property fmtid="{D5CDD505-2E9C-101B-9397-08002B2CF9AE}" pid="4" name="ContentTypeId">
    <vt:lpwstr>0x010100C74A88620C676242A13F94825A758CA9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Notes">
    <vt:i4>18</vt:i4>
  </property>
  <property fmtid="{D5CDD505-2E9C-101B-9397-08002B2CF9AE}" pid="9" name="Order">
    <vt:i4>3400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19</vt:i4>
  </property>
  <property fmtid="{D5CDD505-2E9C-101B-9397-08002B2CF9AE}" pid="14" name="_SharedFileIndex">
    <vt:lpwstr/>
  </property>
  <property fmtid="{D5CDD505-2E9C-101B-9397-08002B2CF9AE}" pid="15" name="_SourceUrl">
    <vt:lpwstr/>
  </property>
</Properties>
</file>