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5" r:id="rId5"/>
    <p:sldId id="296" r:id="rId6"/>
    <p:sldId id="306" r:id="rId7"/>
    <p:sldId id="318" r:id="rId8"/>
    <p:sldId id="320" r:id="rId9"/>
    <p:sldId id="321" r:id="rId10"/>
    <p:sldId id="322" r:id="rId11"/>
    <p:sldId id="323" r:id="rId12"/>
    <p:sldId id="324"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2/26/2024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New York </a:t>
            </a:r>
            <a:r>
              <a:rPr lang="en-US" sz="3600" dirty="0"/>
              <a:t>Housing</a:t>
            </a:r>
            <a:r>
              <a:rPr lang="en-US" dirty="0"/>
              <a:t> Data</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Meda Pravallika</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315572" y="2076994"/>
            <a:ext cx="3806517" cy="2843784"/>
          </a:xfrm>
        </p:spPr>
        <p:txBody>
          <a:bodyPr/>
          <a:lstStyle/>
          <a:p>
            <a:r>
              <a:rPr lang="en-US" dirty="0"/>
              <a:t>Meda Pravallika​</a:t>
            </a:r>
          </a:p>
          <a:p>
            <a:r>
              <a:rPr lang="en-US" dirty="0"/>
              <a:t>medapravallika12@gmail.com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764106" y="2049526"/>
            <a:ext cx="3749040" cy="4306824"/>
          </a:xfrm>
        </p:spPr>
        <p:txBody>
          <a:bodyPr vert="horz" lIns="91440" tIns="45720" rIns="91440" bIns="45720" rtlCol="0" anchor="t">
            <a:normAutofit fontScale="85000" lnSpcReduction="10000"/>
          </a:bodyPr>
          <a:lstStyle/>
          <a:p>
            <a:r>
              <a:rPr lang="en-IN" sz="2400" dirty="0">
                <a:solidFill>
                  <a:schemeClr val="tx1"/>
                </a:solidFill>
              </a:rPr>
              <a:t>Overview</a:t>
            </a:r>
          </a:p>
          <a:p>
            <a:r>
              <a:rPr lang="en-IN" sz="2400" dirty="0">
                <a:solidFill>
                  <a:schemeClr val="tx1"/>
                </a:solidFill>
              </a:rPr>
              <a:t>Dataset Summary</a:t>
            </a:r>
          </a:p>
          <a:p>
            <a:r>
              <a:rPr lang="en-IN" sz="2400" dirty="0">
                <a:solidFill>
                  <a:schemeClr val="tx1"/>
                </a:solidFill>
              </a:rPr>
              <a:t>Scope of the project</a:t>
            </a:r>
          </a:p>
          <a:p>
            <a:r>
              <a:rPr lang="en-IN" sz="2400" dirty="0">
                <a:solidFill>
                  <a:schemeClr val="tx1"/>
                </a:solidFill>
              </a:rPr>
              <a:t>Machine Learning</a:t>
            </a:r>
          </a:p>
          <a:p>
            <a:r>
              <a:rPr lang="en-IN" sz="2400" dirty="0">
                <a:solidFill>
                  <a:schemeClr val="tx1"/>
                </a:solidFill>
              </a:rPr>
              <a:t>Architecture Of New </a:t>
            </a:r>
            <a:r>
              <a:rPr lang="en-IN" sz="2400" dirty="0" err="1">
                <a:solidFill>
                  <a:schemeClr val="tx1"/>
                </a:solidFill>
              </a:rPr>
              <a:t>yourk</a:t>
            </a:r>
            <a:r>
              <a:rPr lang="en-IN" sz="2400" dirty="0">
                <a:solidFill>
                  <a:schemeClr val="tx1"/>
                </a:solidFill>
              </a:rPr>
              <a:t> Housing Dataset</a:t>
            </a:r>
          </a:p>
          <a:p>
            <a:r>
              <a:rPr lang="en-IN" sz="2400" dirty="0">
                <a:solidFill>
                  <a:schemeClr val="tx1"/>
                </a:solidFill>
              </a:rPr>
              <a:t>Power BI Dashboard</a:t>
            </a:r>
          </a:p>
          <a:p>
            <a:r>
              <a:rPr lang="en-IN" sz="2400" dirty="0">
                <a:solidFill>
                  <a:schemeClr val="tx1"/>
                </a:solidFill>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algn="just"/>
            <a:r>
              <a:rPr lang="en-US" i="0" dirty="0">
                <a:solidFill>
                  <a:srgbClr val="000000"/>
                </a:solidFill>
                <a:effectLst/>
                <a:latin typeface="Times New Roman" panose="02020603050405020304" pitchFamily="18" charset="0"/>
                <a:cs typeface="Times New Roman" panose="02020603050405020304" pitchFamily="18" charset="0"/>
              </a:rPr>
              <a:t>This dataset contains prices of New York houses, providing valuable insights into the real estate market in the region. It includes information such as broker titles, house types, prices, number of bedrooms and bathrooms, property square footage, addresses, state, administrative and local areas, street names, and geographical coordinates.</a:t>
            </a:r>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3E23-3D01-6CCC-89D9-F14EA18C5A0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Data Summary</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5816E0-6357-4C41-DD60-86121621A011}"/>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Your dataset contains information about New York houses, including broker titles, house types, prices, number of bedrooms and bathrooms, property square footage, addresses, and geographical coordinates.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You've performed data cleaning tasks like checking for missing values, duplicates, and outliers.</a:t>
            </a:r>
          </a:p>
          <a:p>
            <a:pPr marL="0" indent="0" algn="l">
              <a:buNone/>
            </a:pPr>
            <a:r>
              <a:rPr lang="en-US" sz="2000" i="0" dirty="0">
                <a:solidFill>
                  <a:srgbClr val="0D0D0D"/>
                </a:solidFill>
                <a:effectLst/>
                <a:latin typeface="Times New Roman" panose="02020603050405020304" pitchFamily="18" charset="0"/>
                <a:cs typeface="Times New Roman" panose="02020603050405020304" pitchFamily="18" charset="0"/>
              </a:rPr>
              <a:t>     Exploratory Data Analysis (EDA):</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You've visualized the distribution of numerical features like price, number of bedrooms, number of bathrooms, and property square footage.</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Explored categorical features like house type and locality.</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Investigated relationships between features, such as the average price for different types of houses and the distribution of baths and bedrooms.</a:t>
            </a: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3CCDC7-8DB6-0064-CCA7-FD7C6411BF2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70ED109-817E-C8AB-053E-81BCADB2842D}"/>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0215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6866-02B1-D76F-3AF2-B49E01A88B6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Scope Of Project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850D37-1620-E7F3-D760-E9913F3ADAB4}"/>
              </a:ext>
            </a:extLst>
          </p:cNvPr>
          <p:cNvSpPr>
            <a:spLocks noGrp="1"/>
          </p:cNvSpPr>
          <p:nvPr>
            <p:ph idx="1"/>
          </p:nvPr>
        </p:nvSpPr>
        <p:spPr>
          <a:xfrm>
            <a:off x="838200" y="2425959"/>
            <a:ext cx="10515600" cy="4038849"/>
          </a:xfrm>
        </p:spPr>
        <p:txBody>
          <a:bodyPr>
            <a:no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Prediction Accuracy</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i="0" dirty="0">
                <a:solidFill>
                  <a:srgbClr val="0D0D0D"/>
                </a:solidFill>
                <a:effectLst/>
                <a:latin typeface="Times New Roman" panose="02020603050405020304" pitchFamily="18" charset="0"/>
                <a:cs typeface="Times New Roman" panose="02020603050405020304" pitchFamily="18" charset="0"/>
              </a:rPr>
              <a:t>The mean squared error (MSE) values indicate the average squared difference between predicted and actual prices. Lower MSE values suggest better prediction accuracy. In this case, the Random Forest Regression model has the lowest MSE, indicating relatively better performance compared to other models in terms of prediction accuracy.</a:t>
            </a:r>
          </a:p>
          <a:p>
            <a:r>
              <a:rPr lang="en-US" sz="2000" b="1" i="0" dirty="0">
                <a:solidFill>
                  <a:srgbClr val="0D0D0D"/>
                </a:solidFill>
                <a:effectLst/>
                <a:latin typeface="Times New Roman" panose="02020603050405020304" pitchFamily="18" charset="0"/>
                <a:cs typeface="Times New Roman" panose="02020603050405020304" pitchFamily="18" charset="0"/>
              </a:rPr>
              <a:t>Model Fit</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i="0" dirty="0">
                <a:solidFill>
                  <a:srgbClr val="0D0D0D"/>
                </a:solidFill>
                <a:effectLst/>
                <a:latin typeface="Times New Roman" panose="02020603050405020304" pitchFamily="18" charset="0"/>
                <a:cs typeface="Times New Roman" panose="02020603050405020304" pitchFamily="18" charset="0"/>
              </a:rPr>
              <a:t>The R-squared score represents the proportion of the variance in the dependent variable that is predictable from the independent variables. Higher R-squared values indicate better model fit. In this case, the Random Forest Regression model again outperforms the other models with the highest R-squared score, indicating that it explains more variance in the data.</a:t>
            </a:r>
          </a:p>
          <a:p>
            <a:r>
              <a:rPr lang="en-US" sz="2000" b="1" i="0" dirty="0">
                <a:solidFill>
                  <a:srgbClr val="0D0D0D"/>
                </a:solidFill>
                <a:effectLst/>
                <a:latin typeface="Times New Roman" panose="02020603050405020304" pitchFamily="18" charset="0"/>
                <a:cs typeface="Times New Roman" panose="02020603050405020304" pitchFamily="18" charset="0"/>
              </a:rPr>
              <a:t>Scope</a:t>
            </a:r>
            <a:r>
              <a:rPr lang="en-US" sz="2000" b="0" i="0" dirty="0">
                <a:solidFill>
                  <a:srgbClr val="0D0D0D"/>
                </a:solidFill>
                <a:effectLst/>
                <a:latin typeface="Times New Roman" panose="02020603050405020304" pitchFamily="18" charset="0"/>
                <a:cs typeface="Times New Roman" panose="02020603050405020304" pitchFamily="18" charset="0"/>
              </a:rPr>
              <a:t>: Despite the challenges posed by the unpredictability of housing prices, the project demonstrates the potential of machine learning techniques to provide valuable insights and predictions in the real estate market. By further refining the models and exploring additional features, the scope of the project could be expanded to enhance prediction accuracy and provide more reliable forecasts for investors and stakeholders in the New York housing market. </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AC0E34A-EF5D-E8A3-97E5-B708D9BB4A6B}"/>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B2FBDE1-993D-FAA5-0924-904AEB6963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1362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646A-A4CC-80FB-A387-263933D8A42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Machine Learning</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EC30A5-5042-323C-01F0-189AD5532FD4}"/>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You've split the data into training and testing sets.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Trained multiple regression models like Linear Regression, Decision Tree Regression, Random Forest Regression, Support Vector Regression, and K-nearest neighbors.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Evaluated the performance of these models using metrics like Mean Squared Error (MSE) and R-squared score.</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Visualized the predicted vs actual prices for each model to understand their performance.</a:t>
            </a: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846E9D4-2DA1-A715-A8CE-BFFF37D4E40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00F5036-1FC3-BED7-80A8-E271BDE8A0CB}"/>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11350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4336-7B4C-88D6-3CE5-0D84EF40344A}"/>
              </a:ext>
            </a:extLst>
          </p:cNvPr>
          <p:cNvSpPr>
            <a:spLocks noGrp="1"/>
          </p:cNvSpPr>
          <p:nvPr>
            <p:ph type="title"/>
          </p:nvPr>
        </p:nvSpPr>
        <p:spPr/>
        <p:txBody>
          <a:bodyPr>
            <a:normAutofit/>
          </a:bodyPr>
          <a:lstStyle/>
          <a:p>
            <a:r>
              <a:rPr lang="en-IN" sz="3600" dirty="0">
                <a:solidFill>
                  <a:schemeClr val="tx1"/>
                </a:solidFill>
                <a:latin typeface="Times New Roman" panose="02020603050405020304" pitchFamily="18" charset="0"/>
                <a:cs typeface="Times New Roman" panose="02020603050405020304" pitchFamily="18" charset="0"/>
              </a:rPr>
              <a:t>Architecture Of New York Housing Dataset</a:t>
            </a:r>
            <a:endParaRPr lang="en-IN"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4C548D7-7D88-EC37-0FF5-4F187D4A71F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E91BF07-1CAD-AC7E-8DB1-14B0B540F9C2}"/>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6" name="Content Placeholder 5">
            <a:extLst>
              <a:ext uri="{FF2B5EF4-FFF2-40B4-BE49-F238E27FC236}">
                <a16:creationId xmlns:a16="http://schemas.microsoft.com/office/drawing/2014/main" id="{C2636B5F-587A-9576-183C-52B5A76B4D41}"/>
              </a:ext>
            </a:extLst>
          </p:cNvPr>
          <p:cNvPicPr>
            <a:picLocks noGrp="1" noChangeAspect="1"/>
          </p:cNvPicPr>
          <p:nvPr>
            <p:ph idx="1"/>
          </p:nvPr>
        </p:nvPicPr>
        <p:blipFill>
          <a:blip r:embed="rId2"/>
          <a:stretch>
            <a:fillRect/>
          </a:stretch>
        </p:blipFill>
        <p:spPr>
          <a:xfrm>
            <a:off x="838200" y="3596695"/>
            <a:ext cx="10515600" cy="2261760"/>
          </a:xfrm>
          <a:prstGeom prst="rect">
            <a:avLst/>
          </a:prstGeom>
        </p:spPr>
      </p:pic>
    </p:spTree>
    <p:extLst>
      <p:ext uri="{BB962C8B-B14F-4D97-AF65-F5344CB8AC3E}">
        <p14:creationId xmlns:p14="http://schemas.microsoft.com/office/powerpoint/2010/main" val="176887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DA3E-D351-9C6F-DD47-2C021F85428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Power BI Dashboard</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D544D05-7AF4-1DEE-C821-876F6945BC2B}"/>
              </a:ext>
            </a:extLst>
          </p:cNvPr>
          <p:cNvPicPr>
            <a:picLocks noGrp="1" noChangeAspect="1"/>
          </p:cNvPicPr>
          <p:nvPr>
            <p:ph idx="1"/>
          </p:nvPr>
        </p:nvPicPr>
        <p:blipFill>
          <a:blip r:embed="rId2"/>
          <a:stretch>
            <a:fillRect/>
          </a:stretch>
        </p:blipFill>
        <p:spPr>
          <a:xfrm>
            <a:off x="1435011" y="2899918"/>
            <a:ext cx="9575111" cy="3473450"/>
          </a:xfrm>
        </p:spPr>
      </p:pic>
      <p:sp>
        <p:nvSpPr>
          <p:cNvPr id="4" name="Footer Placeholder 3">
            <a:extLst>
              <a:ext uri="{FF2B5EF4-FFF2-40B4-BE49-F238E27FC236}">
                <a16:creationId xmlns:a16="http://schemas.microsoft.com/office/drawing/2014/main" id="{F82808B9-6BFA-7AFD-FE91-6514011F1FA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5B611CA-9A18-B36B-BAA7-293CC916D059}"/>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68191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1B30-FE05-579B-B348-40B267B886E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A07694-7F69-7E71-804C-4FED54F00E0F}"/>
              </a:ext>
            </a:extLst>
          </p:cNvPr>
          <p:cNvSpPr>
            <a:spLocks noGrp="1"/>
          </p:cNvSpPr>
          <p:nvPr>
            <p:ph idx="1"/>
          </p:nvPr>
        </p:nvSpPr>
        <p:spPr/>
        <p:txBody>
          <a:bodyPr>
            <a:normAutofit lnSpcReduction="10000"/>
          </a:bodyPr>
          <a:lstStyle/>
          <a:p>
            <a:r>
              <a:rPr lang="en-US" sz="2000" i="0" dirty="0">
                <a:solidFill>
                  <a:srgbClr val="0D0D0D"/>
                </a:solidFill>
                <a:effectLst/>
                <a:latin typeface="Times New Roman" panose="02020603050405020304" pitchFamily="18" charset="0"/>
                <a:cs typeface="Times New Roman" panose="02020603050405020304" pitchFamily="18" charset="0"/>
              </a:rPr>
              <a:t>The analysis demonstrates the potential of machine learning techniques in predicting housing prices, providing valuable insights for investors, real estate professionals, and stakeholders.</a:t>
            </a:r>
          </a:p>
          <a:p>
            <a:r>
              <a:rPr lang="en-US" sz="2000" i="0" dirty="0">
                <a:solidFill>
                  <a:srgbClr val="0D0D0D"/>
                </a:solidFill>
                <a:effectLst/>
                <a:latin typeface="Times New Roman" panose="02020603050405020304" pitchFamily="18" charset="0"/>
                <a:cs typeface="Times New Roman" panose="02020603050405020304" pitchFamily="18" charset="0"/>
              </a:rPr>
              <a:t>By leveraging advanced algorithms and further refining the models, the accuracy of predictions can be enhanced, aiding in decision-making processes related to property investment, valuation, and market trends.</a:t>
            </a:r>
          </a:p>
          <a:p>
            <a:r>
              <a:rPr lang="en-US" sz="2000" i="0" dirty="0">
                <a:solidFill>
                  <a:srgbClr val="0D0D0D"/>
                </a:solidFill>
                <a:effectLst/>
                <a:latin typeface="Times New Roman" panose="02020603050405020304" pitchFamily="18" charset="0"/>
                <a:cs typeface="Times New Roman" panose="02020603050405020304" pitchFamily="18" charset="0"/>
              </a:rPr>
              <a:t>The project highlights the importance of data-driven approaches in understanding and navigating the complexities of the real estate market, offering opportunities for informed decision-making and risk management.</a:t>
            </a:r>
          </a:p>
          <a:p>
            <a:r>
              <a:rPr lang="en-US" sz="2000" i="0" dirty="0">
                <a:solidFill>
                  <a:srgbClr val="0D0D0D"/>
                </a:solidFill>
                <a:effectLst/>
                <a:latin typeface="Times New Roman" panose="02020603050405020304" pitchFamily="18" charset="0"/>
                <a:cs typeface="Times New Roman" panose="02020603050405020304" pitchFamily="18" charset="0"/>
              </a:rPr>
              <a:t>In conclusion, the New York housing dataset analysis underscores the significance of data analytics and machine learning in the real estate industry, empowering stakeholders with actionable insights and predictive capabilities to navigate market dynamics and make informed decisions.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52B8678-E1CF-4215-90C9-76A72D5282D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166E63E-8978-4A1F-6300-1817D7000A39}"/>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887707059"/>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{DDDD1CF0-8E9D-4A66-80FD-2C7DA7BAB6B9}tf56410444_win32</Template>
  <TotalTime>95</TotalTime>
  <Words>641</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Baskerville</vt:lpstr>
      <vt:lpstr>Baskerville Old Face</vt:lpstr>
      <vt:lpstr>Calibri</vt:lpstr>
      <vt:lpstr>Gill Sans Light</vt:lpstr>
      <vt:lpstr>Gill Sans Nova</vt:lpstr>
      <vt:lpstr>Gill Sans Nova Light</vt:lpstr>
      <vt:lpstr>Times New Roman</vt:lpstr>
      <vt:lpstr>Office Theme</vt:lpstr>
      <vt:lpstr>New York Housing Data</vt:lpstr>
      <vt:lpstr>Agenda</vt:lpstr>
      <vt:lpstr>Overview</vt:lpstr>
      <vt:lpstr>Data Summary</vt:lpstr>
      <vt:lpstr>Scope Of Project</vt:lpstr>
      <vt:lpstr>Machine Learning</vt:lpstr>
      <vt:lpstr>Architecture Of New York Housing Dataset</vt:lpstr>
      <vt:lpstr>Power BI 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Housing Data</dc:title>
  <dc:creator>Meda Pravallika</dc:creator>
  <cp:lastModifiedBy>Meda Pravallika</cp:lastModifiedBy>
  <cp:revision>1</cp:revision>
  <dcterms:created xsi:type="dcterms:W3CDTF">2024-02-26T12:46:59Z</dcterms:created>
  <dcterms:modified xsi:type="dcterms:W3CDTF">2024-02-26T14:22:24Z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