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0" r:id="rId4"/>
    <p:sldId id="259" r:id="rId5"/>
    <p:sldId id="258"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vel Muthusamy" initials="MM" lastIdx="1" clrIdx="0">
    <p:extLst>
      <p:ext uri="{19B8F6BF-5375-455C-9EA6-DF929625EA0E}">
        <p15:presenceInfo xmlns:p15="http://schemas.microsoft.com/office/powerpoint/2012/main" userId="S::Manivel.Muthusamy@gds.ey.com::e6b0769f-2b49-483c-b1a4-83cf281d18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4A8E-5727-48FE-B2FA-A15699456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3CCA20-374A-4EA3-9B37-C5E69CDEDE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C66AE7-E6D6-469F-B55F-75949313B6CD}"/>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5" name="Footer Placeholder 4">
            <a:extLst>
              <a:ext uri="{FF2B5EF4-FFF2-40B4-BE49-F238E27FC236}">
                <a16:creationId xmlns:a16="http://schemas.microsoft.com/office/drawing/2014/main" id="{D5F077CF-5323-4CDF-876D-9751ACB25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A2A20-9155-475A-9BB2-28ED58E60F24}"/>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189030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3F73-7831-411F-A205-15B85AC228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AAE17-86AD-413A-98F9-C51AF34ED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9519E-D9D8-43FE-A04D-C1CED1192ACD}"/>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5" name="Footer Placeholder 4">
            <a:extLst>
              <a:ext uri="{FF2B5EF4-FFF2-40B4-BE49-F238E27FC236}">
                <a16:creationId xmlns:a16="http://schemas.microsoft.com/office/drawing/2014/main" id="{77D34CB3-E46C-4AB3-A59C-24372774B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74F52A-92B3-4C25-8174-9E44ADBFC0F8}"/>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17604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19DD6F-6DAC-40B4-B363-E399B07B6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A79C61-28A0-4A64-AE87-071AF7DB4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F7A688-15BC-4A0A-9CEF-5D3487FAA42D}"/>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5" name="Footer Placeholder 4">
            <a:extLst>
              <a:ext uri="{FF2B5EF4-FFF2-40B4-BE49-F238E27FC236}">
                <a16:creationId xmlns:a16="http://schemas.microsoft.com/office/drawing/2014/main" id="{9D0AE0BC-F33E-4299-851D-635174CB9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1E5B7-9790-47E3-B8C8-41397ECBF545}"/>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287982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18CC-73A3-4CE1-A8A7-5696ECACC7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60A85F-BF1F-4BA9-840F-4589C1F9C7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20FC5-36C6-4B6D-B272-9FCC3A557A15}"/>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5" name="Footer Placeholder 4">
            <a:extLst>
              <a:ext uri="{FF2B5EF4-FFF2-40B4-BE49-F238E27FC236}">
                <a16:creationId xmlns:a16="http://schemas.microsoft.com/office/drawing/2014/main" id="{DB4DB84B-7B15-46D3-8CB0-6768AD12C0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51181-7D1D-4FE1-BB73-C380FEB65079}"/>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189759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F1A5-5585-42A9-94B4-2B27C6AE7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5FEE36-B9EA-4493-B6D5-2BB9CC35C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E2600-7068-4055-9620-E059ADD4F0DC}"/>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5" name="Footer Placeholder 4">
            <a:extLst>
              <a:ext uri="{FF2B5EF4-FFF2-40B4-BE49-F238E27FC236}">
                <a16:creationId xmlns:a16="http://schemas.microsoft.com/office/drawing/2014/main" id="{62E0FAA7-F799-4677-9BD8-7AAC10F5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C5C8C-A58E-4270-A083-C9B46FA52EB3}"/>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293334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55C1-5625-47C5-AF5C-12ED056E10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CA6032-1E8B-4815-9464-07984E541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329CBA-23C0-450F-9133-A2294C9AA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82D42B-BEB7-4E96-B3A3-5A93FC6E6A85}"/>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6" name="Footer Placeholder 5">
            <a:extLst>
              <a:ext uri="{FF2B5EF4-FFF2-40B4-BE49-F238E27FC236}">
                <a16:creationId xmlns:a16="http://schemas.microsoft.com/office/drawing/2014/main" id="{34FFD4EB-EFFD-49A3-AE99-7938E85C3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095FD-CEA8-4A0B-98DB-CB022ED0C588}"/>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169872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19AB-F68C-4C54-A7FD-979D5635E9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18A11-B4CA-4823-96F0-8397863F5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F9575-6766-4D20-BDBC-29684CDCB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748ECE-B003-4900-A289-CE050EF00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17518-47BC-43B1-AD00-5AA10FBB7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B997F3-A3D5-4D1D-A8AB-7911748EF731}"/>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8" name="Footer Placeholder 7">
            <a:extLst>
              <a:ext uri="{FF2B5EF4-FFF2-40B4-BE49-F238E27FC236}">
                <a16:creationId xmlns:a16="http://schemas.microsoft.com/office/drawing/2014/main" id="{BA4B3215-04D9-475B-9DB5-DABB31A805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345FD6-91C2-4285-BEE1-AFE0A500AAE8}"/>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65636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2CD7-F841-40E1-8A18-7DB50571BD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15A353-C2A1-4357-AAE6-E58048BF68BD}"/>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4" name="Footer Placeholder 3">
            <a:extLst>
              <a:ext uri="{FF2B5EF4-FFF2-40B4-BE49-F238E27FC236}">
                <a16:creationId xmlns:a16="http://schemas.microsoft.com/office/drawing/2014/main" id="{2AE0C65A-AB3B-4018-9FCC-930F90F6F1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07A637-D0C5-43E7-AC1F-ABC7A98AA318}"/>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97201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D1693-8103-45E9-8857-1FF12F438A86}"/>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3" name="Footer Placeholder 2">
            <a:extLst>
              <a:ext uri="{FF2B5EF4-FFF2-40B4-BE49-F238E27FC236}">
                <a16:creationId xmlns:a16="http://schemas.microsoft.com/office/drawing/2014/main" id="{E4EC5F78-935F-489D-92C0-BABC453780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EB113C-44FA-41B9-AEE1-4C3742E68B9A}"/>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151852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736-CC50-4ED7-A150-96C7A70A4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5445B0-30DD-44DF-8AAB-742D92260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81FEBA-FD58-47D5-8A7C-95F4D735A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62D02-19C6-43BA-A6A2-A656F4FC5781}"/>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6" name="Footer Placeholder 5">
            <a:extLst>
              <a:ext uri="{FF2B5EF4-FFF2-40B4-BE49-F238E27FC236}">
                <a16:creationId xmlns:a16="http://schemas.microsoft.com/office/drawing/2014/main" id="{66A58B47-5430-4092-A30A-562FFB74F4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5EE4F-03D9-408A-AB77-A8A7623987BB}"/>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48571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A3AD-C7C5-40AB-AF0C-C85E816E2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19F71C-9B6A-4769-8B03-EF148ACD6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1AE25-805E-4773-B2A6-24839CA10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987AB7-6D87-4C31-862E-5E5777B6914D}"/>
              </a:ext>
            </a:extLst>
          </p:cNvPr>
          <p:cNvSpPr>
            <a:spLocks noGrp="1"/>
          </p:cNvSpPr>
          <p:nvPr>
            <p:ph type="dt" sz="half" idx="10"/>
          </p:nvPr>
        </p:nvSpPr>
        <p:spPr/>
        <p:txBody>
          <a:bodyPr/>
          <a:lstStyle/>
          <a:p>
            <a:fld id="{0DE6801C-1BBA-432A-9418-145D6F25AF34}" type="datetimeFigureOut">
              <a:rPr lang="en-IN" smtClean="0"/>
              <a:t>21-07-2020</a:t>
            </a:fld>
            <a:endParaRPr lang="en-IN"/>
          </a:p>
        </p:txBody>
      </p:sp>
      <p:sp>
        <p:nvSpPr>
          <p:cNvPr id="6" name="Footer Placeholder 5">
            <a:extLst>
              <a:ext uri="{FF2B5EF4-FFF2-40B4-BE49-F238E27FC236}">
                <a16:creationId xmlns:a16="http://schemas.microsoft.com/office/drawing/2014/main" id="{53F5CED0-3F53-411B-B3A7-E5DAC6766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22ABC-9C8C-4B84-84C1-0244C6BFE89D}"/>
              </a:ext>
            </a:extLst>
          </p:cNvPr>
          <p:cNvSpPr>
            <a:spLocks noGrp="1"/>
          </p:cNvSpPr>
          <p:nvPr>
            <p:ph type="sldNum" sz="quarter" idx="12"/>
          </p:nvPr>
        </p:nvSpPr>
        <p:spPr/>
        <p:txBody>
          <a:bodyPr/>
          <a:lstStyle/>
          <a:p>
            <a:fld id="{EA6593FA-2B21-4691-9B7F-2DFDA5F05D88}" type="slidenum">
              <a:rPr lang="en-IN" smtClean="0"/>
              <a:t>‹#›</a:t>
            </a:fld>
            <a:endParaRPr lang="en-IN"/>
          </a:p>
        </p:txBody>
      </p:sp>
    </p:spTree>
    <p:extLst>
      <p:ext uri="{BB962C8B-B14F-4D97-AF65-F5344CB8AC3E}">
        <p14:creationId xmlns:p14="http://schemas.microsoft.com/office/powerpoint/2010/main" val="190628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C7540A-05A1-40BB-B910-2DC65D6CF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1E4037-AB4A-497A-95E2-A67D78F90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8C0C3-6845-4F75-8514-6A259D569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6801C-1BBA-432A-9418-145D6F25AF34}" type="datetimeFigureOut">
              <a:rPr lang="en-IN" smtClean="0"/>
              <a:t>21-07-2020</a:t>
            </a:fld>
            <a:endParaRPr lang="en-IN"/>
          </a:p>
        </p:txBody>
      </p:sp>
      <p:sp>
        <p:nvSpPr>
          <p:cNvPr id="5" name="Footer Placeholder 4">
            <a:extLst>
              <a:ext uri="{FF2B5EF4-FFF2-40B4-BE49-F238E27FC236}">
                <a16:creationId xmlns:a16="http://schemas.microsoft.com/office/drawing/2014/main" id="{1EE30769-C7E3-4644-935D-1B649A753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54A41E-22E6-4563-8B49-F329DDC04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593FA-2B21-4691-9B7F-2DFDA5F05D88}" type="slidenum">
              <a:rPr lang="en-IN" smtClean="0"/>
              <a:t>‹#›</a:t>
            </a:fld>
            <a:endParaRPr lang="en-IN"/>
          </a:p>
        </p:txBody>
      </p:sp>
    </p:spTree>
    <p:extLst>
      <p:ext uri="{BB962C8B-B14F-4D97-AF65-F5344CB8AC3E}">
        <p14:creationId xmlns:p14="http://schemas.microsoft.com/office/powerpoint/2010/main" val="170029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DBFB-96D6-463B-A989-C311BBA5CB20}"/>
              </a:ext>
            </a:extLst>
          </p:cNvPr>
          <p:cNvSpPr>
            <a:spLocks noGrp="1"/>
          </p:cNvSpPr>
          <p:nvPr>
            <p:ph type="title"/>
          </p:nvPr>
        </p:nvSpPr>
        <p:spPr/>
        <p:txBody>
          <a:bodyPr/>
          <a:lstStyle/>
          <a:p>
            <a:r>
              <a:rPr lang="en-IN" dirty="0"/>
              <a:t>AI &amp; Python List of Projects</a:t>
            </a:r>
          </a:p>
        </p:txBody>
      </p:sp>
      <p:sp>
        <p:nvSpPr>
          <p:cNvPr id="3" name="Content Placeholder 2">
            <a:extLst>
              <a:ext uri="{FF2B5EF4-FFF2-40B4-BE49-F238E27FC236}">
                <a16:creationId xmlns:a16="http://schemas.microsoft.com/office/drawing/2014/main" id="{C0CFD3FE-2970-40FB-8F70-66842A1257F4}"/>
              </a:ext>
            </a:extLst>
          </p:cNvPr>
          <p:cNvSpPr>
            <a:spLocks noGrp="1"/>
          </p:cNvSpPr>
          <p:nvPr>
            <p:ph idx="1"/>
          </p:nvPr>
        </p:nvSpPr>
        <p:spPr/>
        <p:txBody>
          <a:bodyPr/>
          <a:lstStyle/>
          <a:p>
            <a:pPr marL="514350" indent="-514350">
              <a:buFont typeface="+mj-lt"/>
              <a:buAutoNum type="arabicPeriod"/>
            </a:pPr>
            <a:r>
              <a:rPr lang="en-IN" dirty="0"/>
              <a:t>HMRC</a:t>
            </a:r>
          </a:p>
          <a:p>
            <a:pPr marL="514350" indent="-514350">
              <a:buFont typeface="+mj-lt"/>
              <a:buAutoNum type="arabicPeriod"/>
            </a:pPr>
            <a:r>
              <a:rPr lang="en-IN" dirty="0"/>
              <a:t>RFE</a:t>
            </a:r>
          </a:p>
          <a:p>
            <a:pPr marL="514350" indent="-514350">
              <a:buFont typeface="+mj-lt"/>
              <a:buAutoNum type="arabicPeriod"/>
            </a:pPr>
            <a:r>
              <a:rPr lang="en-IN" dirty="0"/>
              <a:t>Invoices data extraction using AI </a:t>
            </a:r>
          </a:p>
          <a:p>
            <a:pPr marL="514350" indent="-514350">
              <a:buFont typeface="+mj-lt"/>
              <a:buAutoNum type="arabicPeriod"/>
            </a:pPr>
            <a:r>
              <a:rPr lang="fr-FR" dirty="0"/>
              <a:t>US H1B Immigration Compilation process automation</a:t>
            </a:r>
            <a:endParaRPr lang="en-IN" dirty="0"/>
          </a:p>
          <a:p>
            <a:pPr marL="514350" indent="-514350">
              <a:buFont typeface="+mj-lt"/>
              <a:buAutoNum type="arabicPeriod"/>
            </a:pPr>
            <a:r>
              <a:rPr lang="en-IN" dirty="0"/>
              <a:t>Australia phase 8</a:t>
            </a:r>
          </a:p>
          <a:p>
            <a:pPr marL="514350" indent="-514350">
              <a:buFont typeface="+mj-lt"/>
              <a:buAutoNum type="arabicPeriod"/>
            </a:pPr>
            <a:r>
              <a:rPr lang="en-IN" dirty="0"/>
              <a:t>Pathway automation</a:t>
            </a:r>
          </a:p>
          <a:p>
            <a:pPr marL="514350" indent="-514350">
              <a:buFont typeface="+mj-lt"/>
              <a:buAutoNum type="arabicPeriod"/>
            </a:pPr>
            <a:endParaRPr lang="en-IN" dirty="0"/>
          </a:p>
          <a:p>
            <a:pPr marL="0" indent="0">
              <a:buNone/>
            </a:pPr>
            <a:endParaRPr lang="fr-FR" dirty="0"/>
          </a:p>
          <a:p>
            <a:pPr marL="514350" indent="-514350">
              <a:buFont typeface="+mj-lt"/>
              <a:buAutoNum type="arabicPeriod"/>
            </a:pPr>
            <a:endParaRPr lang="en-IN" dirty="0"/>
          </a:p>
        </p:txBody>
      </p:sp>
    </p:spTree>
    <p:extLst>
      <p:ext uri="{BB962C8B-B14F-4D97-AF65-F5344CB8AC3E}">
        <p14:creationId xmlns:p14="http://schemas.microsoft.com/office/powerpoint/2010/main" val="386008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08F6-32D2-4956-8B63-89224CE2B13D}"/>
              </a:ext>
            </a:extLst>
          </p:cNvPr>
          <p:cNvSpPr>
            <a:spLocks noGrp="1"/>
          </p:cNvSpPr>
          <p:nvPr>
            <p:ph type="title"/>
          </p:nvPr>
        </p:nvSpPr>
        <p:spPr/>
        <p:txBody>
          <a:bodyPr/>
          <a:lstStyle/>
          <a:p>
            <a:r>
              <a:rPr lang="en-IN" dirty="0"/>
              <a:t>6. Pathway Automation</a:t>
            </a:r>
          </a:p>
        </p:txBody>
      </p:sp>
      <p:sp>
        <p:nvSpPr>
          <p:cNvPr id="3" name="Content Placeholder 2">
            <a:extLst>
              <a:ext uri="{FF2B5EF4-FFF2-40B4-BE49-F238E27FC236}">
                <a16:creationId xmlns:a16="http://schemas.microsoft.com/office/drawing/2014/main" id="{0741B936-567F-4DE6-9B9D-C4774FB626E6}"/>
              </a:ext>
            </a:extLst>
          </p:cNvPr>
          <p:cNvSpPr>
            <a:spLocks noGrp="1"/>
          </p:cNvSpPr>
          <p:nvPr>
            <p:ph idx="1"/>
          </p:nvPr>
        </p:nvSpPr>
        <p:spPr/>
        <p:txBody>
          <a:bodyPr/>
          <a:lstStyle/>
          <a:p>
            <a:r>
              <a:rPr lang="en-IN" dirty="0"/>
              <a:t>Proposed new project for document extraction from different immigration portal.</a:t>
            </a:r>
          </a:p>
          <a:p>
            <a:pPr marL="0" indent="0">
              <a:buNone/>
            </a:pPr>
            <a:endParaRPr lang="en-IN" dirty="0"/>
          </a:p>
          <a:p>
            <a:pPr marL="0" indent="0">
              <a:buNone/>
            </a:pPr>
            <a:r>
              <a:rPr lang="en-IN" b="1" dirty="0"/>
              <a:t>Clinton Bradshaw (Canada EY Law)</a:t>
            </a:r>
            <a:r>
              <a:rPr lang="en-IN" dirty="0"/>
              <a:t> </a:t>
            </a:r>
          </a:p>
          <a:p>
            <a:pPr marL="0" indent="0">
              <a:buNone/>
            </a:pPr>
            <a:endParaRPr lang="en-IN" dirty="0"/>
          </a:p>
          <a:p>
            <a:pPr marL="0" indent="0">
              <a:buNone/>
            </a:pPr>
            <a:r>
              <a:rPr lang="en-IN" dirty="0">
                <a:highlight>
                  <a:srgbClr val="FFFF00"/>
                </a:highlight>
              </a:rPr>
              <a:t>Status – Yet to start</a:t>
            </a:r>
            <a:r>
              <a:rPr lang="en-IN" dirty="0"/>
              <a:t> </a:t>
            </a:r>
          </a:p>
        </p:txBody>
      </p:sp>
    </p:spTree>
    <p:extLst>
      <p:ext uri="{BB962C8B-B14F-4D97-AF65-F5344CB8AC3E}">
        <p14:creationId xmlns:p14="http://schemas.microsoft.com/office/powerpoint/2010/main" val="328584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7C99-36A2-479C-B9F5-22144448F856}"/>
              </a:ext>
            </a:extLst>
          </p:cNvPr>
          <p:cNvSpPr>
            <a:spLocks noGrp="1"/>
          </p:cNvSpPr>
          <p:nvPr>
            <p:ph type="ctrTitle"/>
          </p:nvPr>
        </p:nvSpPr>
        <p:spPr>
          <a:xfrm>
            <a:off x="1524000" y="1122363"/>
            <a:ext cx="9144000" cy="801687"/>
          </a:xfrm>
        </p:spPr>
        <p:txBody>
          <a:bodyPr>
            <a:normAutofit fontScale="90000"/>
          </a:bodyPr>
          <a:lstStyle/>
          <a:p>
            <a:r>
              <a:rPr lang="en-IN" dirty="0"/>
              <a:t>1. UK – HMRC notice extraction</a:t>
            </a:r>
          </a:p>
        </p:txBody>
      </p:sp>
      <p:sp>
        <p:nvSpPr>
          <p:cNvPr id="3" name="Subtitle 2">
            <a:extLst>
              <a:ext uri="{FF2B5EF4-FFF2-40B4-BE49-F238E27FC236}">
                <a16:creationId xmlns:a16="http://schemas.microsoft.com/office/drawing/2014/main" id="{5B8DECB8-4283-4A29-BDFB-3DC33F4A6EA2}"/>
              </a:ext>
            </a:extLst>
          </p:cNvPr>
          <p:cNvSpPr>
            <a:spLocks noGrp="1"/>
          </p:cNvSpPr>
          <p:nvPr>
            <p:ph type="subTitle" idx="1"/>
          </p:nvPr>
        </p:nvSpPr>
        <p:spPr>
          <a:xfrm>
            <a:off x="1524000" y="2305050"/>
            <a:ext cx="9144000" cy="3684585"/>
          </a:xfrm>
        </p:spPr>
        <p:txBody>
          <a:bodyPr>
            <a:normAutofit/>
          </a:bodyPr>
          <a:lstStyle/>
          <a:p>
            <a:pPr algn="l"/>
            <a:r>
              <a:rPr lang="en-IN" dirty="0"/>
              <a:t>The requirement is to extract data from semi structured information</a:t>
            </a:r>
          </a:p>
          <a:p>
            <a:pPr algn="l"/>
            <a:r>
              <a:rPr lang="en-IN" b="1" dirty="0"/>
              <a:t>POC: </a:t>
            </a:r>
            <a:r>
              <a:rPr lang="en-IN" b="1" dirty="0" err="1"/>
              <a:t>Usharani.Parida</a:t>
            </a:r>
            <a:endParaRPr lang="en-IN" b="1" dirty="0"/>
          </a:p>
          <a:p>
            <a:pPr algn="l"/>
            <a:r>
              <a:rPr lang="en-IN" dirty="0"/>
              <a:t>Challenges</a:t>
            </a:r>
          </a:p>
          <a:p>
            <a:pPr marL="342900" indent="-342900" algn="l">
              <a:buFont typeface="Wingdings" panose="05000000000000000000" pitchFamily="2" charset="2"/>
              <a:buChar char="§"/>
            </a:pPr>
            <a:r>
              <a:rPr lang="en-IN" dirty="0"/>
              <a:t>Different types of notices</a:t>
            </a:r>
          </a:p>
          <a:p>
            <a:pPr marL="342900" indent="-342900" algn="l">
              <a:buFont typeface="Wingdings" panose="05000000000000000000" pitchFamily="2" charset="2"/>
              <a:buChar char="§"/>
            </a:pPr>
            <a:r>
              <a:rPr lang="en-IN" dirty="0"/>
              <a:t>Medium/Poor scanned quality</a:t>
            </a:r>
          </a:p>
          <a:p>
            <a:pPr marL="342900" indent="-342900" algn="l">
              <a:buFont typeface="Wingdings" panose="05000000000000000000" pitchFamily="2" charset="2"/>
              <a:buChar char="§"/>
            </a:pPr>
            <a:r>
              <a:rPr lang="en-IN" dirty="0"/>
              <a:t>The solution need to accommodate new notices with minimal changes</a:t>
            </a:r>
          </a:p>
        </p:txBody>
      </p:sp>
    </p:spTree>
    <p:extLst>
      <p:ext uri="{BB962C8B-B14F-4D97-AF65-F5344CB8AC3E}">
        <p14:creationId xmlns:p14="http://schemas.microsoft.com/office/powerpoint/2010/main" val="30896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E8FF0-BCF7-423F-B5C5-1296CEE483E2}"/>
              </a:ext>
            </a:extLst>
          </p:cNvPr>
          <p:cNvSpPr>
            <a:spLocks noGrp="1"/>
          </p:cNvSpPr>
          <p:nvPr>
            <p:ph idx="1"/>
          </p:nvPr>
        </p:nvSpPr>
        <p:spPr>
          <a:xfrm>
            <a:off x="838200" y="657225"/>
            <a:ext cx="10515600" cy="5519738"/>
          </a:xfrm>
        </p:spPr>
        <p:txBody>
          <a:bodyPr/>
          <a:lstStyle/>
          <a:p>
            <a:pPr>
              <a:buFont typeface="Wingdings" panose="05000000000000000000" pitchFamily="2" charset="2"/>
              <a:buChar char="v"/>
            </a:pPr>
            <a:r>
              <a:rPr lang="en-IN" dirty="0"/>
              <a:t>Approach</a:t>
            </a:r>
          </a:p>
          <a:p>
            <a:r>
              <a:rPr lang="en-IN" dirty="0"/>
              <a:t>We trained a NLP model successfully to extract text from unstructured notices</a:t>
            </a:r>
          </a:p>
          <a:p>
            <a:r>
              <a:rPr lang="en-IN" dirty="0"/>
              <a:t>The generic model can be leveraged and used for other new type of notices as well</a:t>
            </a:r>
          </a:p>
          <a:p>
            <a:r>
              <a:rPr lang="en-IN" dirty="0">
                <a:highlight>
                  <a:srgbClr val="FFFF00"/>
                </a:highlight>
              </a:rPr>
              <a:t>Status - Completed</a:t>
            </a:r>
          </a:p>
        </p:txBody>
      </p:sp>
    </p:spTree>
    <p:extLst>
      <p:ext uri="{BB962C8B-B14F-4D97-AF65-F5344CB8AC3E}">
        <p14:creationId xmlns:p14="http://schemas.microsoft.com/office/powerpoint/2010/main" val="267548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A22C-AF87-4775-804F-AC4660679BBC}"/>
              </a:ext>
            </a:extLst>
          </p:cNvPr>
          <p:cNvSpPr>
            <a:spLocks noGrp="1"/>
          </p:cNvSpPr>
          <p:nvPr>
            <p:ph type="title"/>
          </p:nvPr>
        </p:nvSpPr>
        <p:spPr/>
        <p:txBody>
          <a:bodyPr/>
          <a:lstStyle/>
          <a:p>
            <a:r>
              <a:rPr lang="en-IN" dirty="0"/>
              <a:t>2. RFE</a:t>
            </a:r>
          </a:p>
        </p:txBody>
      </p:sp>
      <p:sp>
        <p:nvSpPr>
          <p:cNvPr id="3" name="Content Placeholder 2">
            <a:extLst>
              <a:ext uri="{FF2B5EF4-FFF2-40B4-BE49-F238E27FC236}">
                <a16:creationId xmlns:a16="http://schemas.microsoft.com/office/drawing/2014/main" id="{FE140B3F-992F-4971-99FC-C6616CC93023}"/>
              </a:ext>
            </a:extLst>
          </p:cNvPr>
          <p:cNvSpPr>
            <a:spLocks noGrp="1"/>
          </p:cNvSpPr>
          <p:nvPr>
            <p:ph idx="1"/>
          </p:nvPr>
        </p:nvSpPr>
        <p:spPr/>
        <p:txBody>
          <a:bodyPr/>
          <a:lstStyle/>
          <a:p>
            <a:r>
              <a:rPr lang="en-IN" dirty="0"/>
              <a:t>The requirement is to extract specific statements/legal issues (Employer-Employee relationship criteria is not met) in legal documents</a:t>
            </a:r>
          </a:p>
          <a:p>
            <a:r>
              <a:rPr lang="en-IN" dirty="0"/>
              <a:t>Extracting US Immigration processing office address, notices number, petitioner, due date etc. is good to have feature however, the solution should be able flag any deviations from the specific legal issues that has been received</a:t>
            </a:r>
          </a:p>
          <a:p>
            <a:r>
              <a:rPr lang="en-IN" dirty="0"/>
              <a:t>Approx. Volumes: 2400 RFEs received per year including 300-400 Faxes</a:t>
            </a:r>
          </a:p>
          <a:p>
            <a:pPr marL="0" indent="0">
              <a:buNone/>
            </a:pPr>
            <a:r>
              <a:rPr lang="en-IN" b="1" dirty="0"/>
              <a:t>POC: Clinton Bradshaw (Canada EY Law)</a:t>
            </a:r>
          </a:p>
          <a:p>
            <a:endParaRPr lang="en-IN" dirty="0"/>
          </a:p>
        </p:txBody>
      </p:sp>
    </p:spTree>
    <p:extLst>
      <p:ext uri="{BB962C8B-B14F-4D97-AF65-F5344CB8AC3E}">
        <p14:creationId xmlns:p14="http://schemas.microsoft.com/office/powerpoint/2010/main" val="169893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2B8794-6E73-4E81-9C84-F3771CBEE692}"/>
              </a:ext>
            </a:extLst>
          </p:cNvPr>
          <p:cNvSpPr>
            <a:spLocks noGrp="1"/>
          </p:cNvSpPr>
          <p:nvPr>
            <p:ph idx="1"/>
          </p:nvPr>
        </p:nvSpPr>
        <p:spPr>
          <a:xfrm>
            <a:off x="838200" y="485775"/>
            <a:ext cx="10515600" cy="5691188"/>
          </a:xfrm>
        </p:spPr>
        <p:txBody>
          <a:bodyPr/>
          <a:lstStyle/>
          <a:p>
            <a:pPr>
              <a:buFont typeface="Wingdings" panose="05000000000000000000" pitchFamily="2" charset="2"/>
              <a:buChar char="Ø"/>
            </a:pPr>
            <a:r>
              <a:rPr lang="en-IN" dirty="0"/>
              <a:t>Challenges</a:t>
            </a:r>
          </a:p>
          <a:p>
            <a:pPr>
              <a:buFont typeface="Wingdings" panose="05000000000000000000" pitchFamily="2" charset="2"/>
              <a:buChar char="§"/>
            </a:pPr>
            <a:r>
              <a:rPr lang="en-IN" dirty="0"/>
              <a:t>IF we receive new reasons/legal issues, the solution can classify and notify to business.</a:t>
            </a:r>
          </a:p>
          <a:p>
            <a:pPr>
              <a:buFont typeface="Wingdings" panose="05000000000000000000" pitchFamily="2" charset="2"/>
              <a:buChar char="§"/>
            </a:pPr>
            <a:endParaRPr lang="en-IN" dirty="0"/>
          </a:p>
          <a:p>
            <a:pPr>
              <a:buFont typeface="Wingdings" panose="05000000000000000000" pitchFamily="2" charset="2"/>
              <a:buChar char="v"/>
            </a:pPr>
            <a:r>
              <a:rPr lang="en-IN" dirty="0"/>
              <a:t>Approach</a:t>
            </a:r>
          </a:p>
          <a:p>
            <a:pPr>
              <a:buFont typeface="Wingdings" panose="05000000000000000000" pitchFamily="2" charset="2"/>
              <a:buChar char="§"/>
            </a:pPr>
            <a:r>
              <a:rPr lang="en-IN" dirty="0"/>
              <a:t>We have trained a context based model to classify the legal issues in sentences from hundreds of documents successfully.</a:t>
            </a:r>
          </a:p>
          <a:p>
            <a:pPr>
              <a:buFont typeface="Wingdings" panose="05000000000000000000" pitchFamily="2" charset="2"/>
              <a:buChar char="§"/>
            </a:pPr>
            <a:r>
              <a:rPr lang="en-IN" dirty="0"/>
              <a:t>The model is capable of identifying new legal issues and notify to business.</a:t>
            </a:r>
          </a:p>
          <a:p>
            <a:pPr>
              <a:buFont typeface="Wingdings" panose="05000000000000000000" pitchFamily="2" charset="2"/>
              <a:buChar char="v"/>
            </a:pPr>
            <a:r>
              <a:rPr lang="en-IN" dirty="0">
                <a:highlight>
                  <a:srgbClr val="FFFF00"/>
                </a:highlight>
              </a:rPr>
              <a:t>Status – Completed and expected phase2</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29916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0F5-6FF0-44C4-BCEF-9F6FD809191F}"/>
              </a:ext>
            </a:extLst>
          </p:cNvPr>
          <p:cNvSpPr>
            <a:spLocks noGrp="1"/>
          </p:cNvSpPr>
          <p:nvPr>
            <p:ph type="title"/>
          </p:nvPr>
        </p:nvSpPr>
        <p:spPr/>
        <p:txBody>
          <a:bodyPr/>
          <a:lstStyle/>
          <a:p>
            <a:r>
              <a:rPr lang="en-IN" dirty="0"/>
              <a:t>3. Invoices extraction (MVP)</a:t>
            </a:r>
          </a:p>
        </p:txBody>
      </p:sp>
      <p:sp>
        <p:nvSpPr>
          <p:cNvPr id="3" name="Content Placeholder 2">
            <a:extLst>
              <a:ext uri="{FF2B5EF4-FFF2-40B4-BE49-F238E27FC236}">
                <a16:creationId xmlns:a16="http://schemas.microsoft.com/office/drawing/2014/main" id="{0B9D1865-49EC-4C18-A6DD-B11D4C0C430D}"/>
              </a:ext>
            </a:extLst>
          </p:cNvPr>
          <p:cNvSpPr>
            <a:spLocks noGrp="1"/>
          </p:cNvSpPr>
          <p:nvPr>
            <p:ph idx="1"/>
          </p:nvPr>
        </p:nvSpPr>
        <p:spPr>
          <a:xfrm>
            <a:off x="838200" y="1825625"/>
            <a:ext cx="10515600" cy="4546600"/>
          </a:xfrm>
        </p:spPr>
        <p:txBody>
          <a:bodyPr/>
          <a:lstStyle/>
          <a:p>
            <a:r>
              <a:rPr lang="en-IN" dirty="0"/>
              <a:t>Minimum viable product for key-value pair extraction etc from variety of invoices with multi lingual support.</a:t>
            </a:r>
          </a:p>
          <a:p>
            <a:pPr marL="0" indent="0">
              <a:buNone/>
            </a:pPr>
            <a:r>
              <a:rPr lang="en-IN" b="1" dirty="0"/>
              <a:t>POC – Aski Rajendra, </a:t>
            </a:r>
            <a:r>
              <a:rPr lang="en-IN" b="1" dirty="0" err="1"/>
              <a:t>Shreeba</a:t>
            </a:r>
            <a:endParaRPr lang="en-IN" b="1" dirty="0"/>
          </a:p>
          <a:p>
            <a:pPr>
              <a:buFont typeface="Wingdings" panose="05000000000000000000" pitchFamily="2" charset="2"/>
              <a:buChar char="Ø"/>
            </a:pPr>
            <a:r>
              <a:rPr lang="en-IN" dirty="0"/>
              <a:t>Challenges</a:t>
            </a:r>
          </a:p>
          <a:p>
            <a:pPr>
              <a:buFont typeface="Wingdings" panose="05000000000000000000" pitchFamily="2" charset="2"/>
              <a:buChar char="§"/>
            </a:pPr>
            <a:r>
              <a:rPr lang="en-IN" dirty="0"/>
              <a:t>The traditional approaches using key value/table extraction is limited to certain invoice formats only</a:t>
            </a:r>
          </a:p>
          <a:p>
            <a:pPr>
              <a:buFont typeface="Wingdings" panose="05000000000000000000" pitchFamily="2" charset="2"/>
              <a:buChar char="§"/>
            </a:pPr>
            <a:r>
              <a:rPr lang="en-IN" dirty="0"/>
              <a:t>This approach fails in associating key and values in notices</a:t>
            </a:r>
          </a:p>
          <a:p>
            <a:pPr>
              <a:buFont typeface="Wingdings" panose="05000000000000000000" pitchFamily="2" charset="2"/>
              <a:buChar char="§"/>
            </a:pPr>
            <a:r>
              <a:rPr lang="en-IN" dirty="0"/>
              <a:t>The time taken to leverage this approach also more</a:t>
            </a:r>
          </a:p>
          <a:p>
            <a:pPr marL="0" indent="0">
              <a:buNone/>
            </a:pPr>
            <a:endParaRPr lang="en-IN" dirty="0"/>
          </a:p>
        </p:txBody>
      </p:sp>
    </p:spTree>
    <p:extLst>
      <p:ext uri="{BB962C8B-B14F-4D97-AF65-F5344CB8AC3E}">
        <p14:creationId xmlns:p14="http://schemas.microsoft.com/office/powerpoint/2010/main" val="337276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A2B6E-087E-47D8-811F-8648E7F5CF0E}"/>
              </a:ext>
            </a:extLst>
          </p:cNvPr>
          <p:cNvSpPr>
            <a:spLocks noGrp="1"/>
          </p:cNvSpPr>
          <p:nvPr>
            <p:ph idx="1"/>
          </p:nvPr>
        </p:nvSpPr>
        <p:spPr>
          <a:xfrm>
            <a:off x="838200" y="762000"/>
            <a:ext cx="10515600" cy="5414963"/>
          </a:xfrm>
        </p:spPr>
        <p:txBody>
          <a:bodyPr/>
          <a:lstStyle/>
          <a:p>
            <a:r>
              <a:rPr lang="en-IN" dirty="0"/>
              <a:t>The Implemented new design includes deep learning models to extract all key value pairs without any custom extraction code logic.</a:t>
            </a:r>
          </a:p>
          <a:p>
            <a:r>
              <a:rPr lang="en-IN" dirty="0"/>
              <a:t>The model can adapt variety of invoices and extracts data with high accuracy.</a:t>
            </a:r>
          </a:p>
          <a:p>
            <a:endParaRPr lang="en-IN" dirty="0"/>
          </a:p>
          <a:p>
            <a:pPr marL="0" indent="0">
              <a:buNone/>
            </a:pPr>
            <a:r>
              <a:rPr lang="en-IN" dirty="0">
                <a:highlight>
                  <a:srgbClr val="FFFF00"/>
                </a:highlight>
              </a:rPr>
              <a:t>Status – POC is done and development is in progress</a:t>
            </a:r>
          </a:p>
          <a:p>
            <a:endParaRPr lang="en-IN" dirty="0"/>
          </a:p>
        </p:txBody>
      </p:sp>
    </p:spTree>
    <p:extLst>
      <p:ext uri="{BB962C8B-B14F-4D97-AF65-F5344CB8AC3E}">
        <p14:creationId xmlns:p14="http://schemas.microsoft.com/office/powerpoint/2010/main" val="339819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968C-A1F4-4CAA-8C63-9DC49EC7E1BE}"/>
              </a:ext>
            </a:extLst>
          </p:cNvPr>
          <p:cNvSpPr>
            <a:spLocks noGrp="1"/>
          </p:cNvSpPr>
          <p:nvPr>
            <p:ph type="title"/>
          </p:nvPr>
        </p:nvSpPr>
        <p:spPr/>
        <p:txBody>
          <a:bodyPr/>
          <a:lstStyle/>
          <a:p>
            <a:r>
              <a:rPr lang="en-IN" dirty="0"/>
              <a:t>4. H1B – Immigration document compilation</a:t>
            </a:r>
          </a:p>
        </p:txBody>
      </p:sp>
      <p:sp>
        <p:nvSpPr>
          <p:cNvPr id="3" name="Content Placeholder 2">
            <a:extLst>
              <a:ext uri="{FF2B5EF4-FFF2-40B4-BE49-F238E27FC236}">
                <a16:creationId xmlns:a16="http://schemas.microsoft.com/office/drawing/2014/main" id="{7877DC99-0286-458D-93AC-EC3A4215784C}"/>
              </a:ext>
            </a:extLst>
          </p:cNvPr>
          <p:cNvSpPr>
            <a:spLocks noGrp="1"/>
          </p:cNvSpPr>
          <p:nvPr>
            <p:ph idx="1"/>
          </p:nvPr>
        </p:nvSpPr>
        <p:spPr/>
        <p:txBody>
          <a:bodyPr/>
          <a:lstStyle/>
          <a:p>
            <a:r>
              <a:rPr lang="en-IN" dirty="0"/>
              <a:t>Plan to design a solution for extraction of case documents &amp; details from INS Zoom, review &amp; analysis, compilation, upload to EYOS &amp; deliver the link to corresponding lawyers</a:t>
            </a:r>
          </a:p>
          <a:p>
            <a:endParaRPr lang="en-IN" dirty="0"/>
          </a:p>
          <a:p>
            <a:pPr marL="0" indent="0">
              <a:buNone/>
            </a:pPr>
            <a:r>
              <a:rPr lang="en-IN" b="1" dirty="0"/>
              <a:t>POC – Clinton Bradshaw (Canada EY law)</a:t>
            </a:r>
          </a:p>
          <a:p>
            <a:endParaRPr lang="en-IN" dirty="0"/>
          </a:p>
          <a:p>
            <a:pPr marL="0" indent="0">
              <a:buNone/>
            </a:pPr>
            <a:r>
              <a:rPr lang="en-IN" dirty="0">
                <a:highlight>
                  <a:srgbClr val="FFFF00"/>
                </a:highlight>
              </a:rPr>
              <a:t>Status – Development in Progress</a:t>
            </a:r>
          </a:p>
        </p:txBody>
      </p:sp>
    </p:spTree>
    <p:extLst>
      <p:ext uri="{BB962C8B-B14F-4D97-AF65-F5344CB8AC3E}">
        <p14:creationId xmlns:p14="http://schemas.microsoft.com/office/powerpoint/2010/main" val="298358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A47E-122E-4396-B9B4-DC496C827B6A}"/>
              </a:ext>
            </a:extLst>
          </p:cNvPr>
          <p:cNvSpPr>
            <a:spLocks noGrp="1"/>
          </p:cNvSpPr>
          <p:nvPr>
            <p:ph type="title"/>
          </p:nvPr>
        </p:nvSpPr>
        <p:spPr/>
        <p:txBody>
          <a:bodyPr/>
          <a:lstStyle/>
          <a:p>
            <a:r>
              <a:rPr lang="en-IN" dirty="0"/>
              <a:t>5. Australia phase 8</a:t>
            </a:r>
          </a:p>
        </p:txBody>
      </p:sp>
      <p:sp>
        <p:nvSpPr>
          <p:cNvPr id="3" name="Content Placeholder 2">
            <a:extLst>
              <a:ext uri="{FF2B5EF4-FFF2-40B4-BE49-F238E27FC236}">
                <a16:creationId xmlns:a16="http://schemas.microsoft.com/office/drawing/2014/main" id="{354F06D0-0538-4FCA-AC38-920EA26D872D}"/>
              </a:ext>
            </a:extLst>
          </p:cNvPr>
          <p:cNvSpPr>
            <a:spLocks noGrp="1"/>
          </p:cNvSpPr>
          <p:nvPr>
            <p:ph idx="1"/>
          </p:nvPr>
        </p:nvSpPr>
        <p:spPr/>
        <p:txBody>
          <a:bodyPr>
            <a:normAutofit lnSpcReduction="10000"/>
          </a:bodyPr>
          <a:lstStyle/>
          <a:p>
            <a:r>
              <a:rPr lang="en-IN" dirty="0"/>
              <a:t>Data extraction from different notices (approx. 25) using NLP model successfully.</a:t>
            </a:r>
          </a:p>
          <a:p>
            <a:pPr marL="0" indent="0">
              <a:buNone/>
            </a:pPr>
            <a:endParaRPr lang="en-IN" dirty="0"/>
          </a:p>
          <a:p>
            <a:pPr>
              <a:buFont typeface="Wingdings" panose="05000000000000000000" pitchFamily="2" charset="2"/>
              <a:buChar char="Ø"/>
            </a:pPr>
            <a:r>
              <a:rPr lang="en-IN" dirty="0"/>
              <a:t>Challenges</a:t>
            </a:r>
          </a:p>
          <a:p>
            <a:r>
              <a:rPr lang="en-IN" dirty="0"/>
              <a:t>Document with new formats added</a:t>
            </a:r>
          </a:p>
          <a:p>
            <a:endParaRPr lang="en-IN" dirty="0"/>
          </a:p>
          <a:p>
            <a:pPr marL="0" indent="0">
              <a:buNone/>
            </a:pPr>
            <a:r>
              <a:rPr lang="en-IN" b="1" dirty="0"/>
              <a:t>POC - Sarah Vines, Priscilla Lee (PAS)</a:t>
            </a:r>
            <a:r>
              <a:rPr lang="en-IN" dirty="0"/>
              <a:t>	</a:t>
            </a:r>
          </a:p>
          <a:p>
            <a:endParaRPr lang="en-IN" dirty="0"/>
          </a:p>
          <a:p>
            <a:pPr marL="0" indent="0">
              <a:buNone/>
            </a:pPr>
            <a:r>
              <a:rPr lang="en-IN" dirty="0">
                <a:highlight>
                  <a:srgbClr val="FFFF00"/>
                </a:highlight>
              </a:rPr>
              <a:t>Status - Completed</a:t>
            </a:r>
          </a:p>
        </p:txBody>
      </p:sp>
    </p:spTree>
    <p:extLst>
      <p:ext uri="{BB962C8B-B14F-4D97-AF65-F5344CB8AC3E}">
        <p14:creationId xmlns:p14="http://schemas.microsoft.com/office/powerpoint/2010/main" val="3114983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416</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AI &amp; Python List of Projects</vt:lpstr>
      <vt:lpstr>1. UK – HMRC notice extraction</vt:lpstr>
      <vt:lpstr>PowerPoint Presentation</vt:lpstr>
      <vt:lpstr>2. RFE</vt:lpstr>
      <vt:lpstr>PowerPoint Presentation</vt:lpstr>
      <vt:lpstr>3. Invoices extraction (MVP)</vt:lpstr>
      <vt:lpstr>PowerPoint Presentation</vt:lpstr>
      <vt:lpstr>4. H1B – Immigration document compilation</vt:lpstr>
      <vt:lpstr>5. Australia phase 8</vt:lpstr>
      <vt:lpstr>6. Pathway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Docment AI</dc:title>
  <dc:creator>Manivel Muthusamy</dc:creator>
  <cp:lastModifiedBy>Manivel Muthusamy</cp:lastModifiedBy>
  <cp:revision>123</cp:revision>
  <dcterms:created xsi:type="dcterms:W3CDTF">2020-06-02T07:54:39Z</dcterms:created>
  <dcterms:modified xsi:type="dcterms:W3CDTF">2020-07-21T09:18:55Z</dcterms:modified>
</cp:coreProperties>
</file>