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274" r:id="rId4"/>
    <p:sldId id="275" r:id="rId5"/>
    <p:sldId id="257" r:id="rId6"/>
    <p:sldId id="268" r:id="rId7"/>
    <p:sldId id="285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0" r:id="rId17"/>
    <p:sldId id="281" r:id="rId18"/>
    <p:sldId id="273" r:id="rId19"/>
    <p:sldId id="258" r:id="rId20"/>
    <p:sldId id="276" r:id="rId21"/>
    <p:sldId id="277" r:id="rId22"/>
    <p:sldId id="278" r:id="rId23"/>
    <p:sldId id="279" r:id="rId24"/>
    <p:sldId id="283" r:id="rId25"/>
    <p:sldId id="282" r:id="rId26"/>
    <p:sldId id="259" r:id="rId27"/>
    <p:sldId id="260" r:id="rId28"/>
    <p:sldId id="269" r:id="rId29"/>
    <p:sldId id="270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1" autoAdjust="0"/>
    <p:restoredTop sz="98576" autoAdjust="0"/>
  </p:normalViewPr>
  <p:slideViewPr>
    <p:cSldViewPr snapToGrid="0" snapToObjects="1">
      <p:cViewPr varScale="1">
        <p:scale>
          <a:sx n="111" d="100"/>
          <a:sy n="111" d="100"/>
        </p:scale>
        <p:origin x="17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2013E-07D5-1447-AF6D-911D3D6E171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2561-DDF2-C641-88B2-E6604D56DE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02561-DDF2-C641-88B2-E6604D56DE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Tobias </a:t>
            </a:r>
            <a:r>
              <a:rPr lang="en-US" dirty="0" err="1" smtClean="0"/>
              <a:t>Dörfler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6000"/>
          </a:blip>
          <a:srcRect l="8954" r="8313"/>
          <a:stretch/>
        </p:blipFill>
        <p:spPr>
          <a:xfrm>
            <a:off x="4209690" y="1"/>
            <a:ext cx="4934310" cy="37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Repräsentiert</a:t>
            </a:r>
            <a:r>
              <a:rPr lang="en-US" dirty="0" smtClean="0"/>
              <a:t> den </a:t>
            </a:r>
            <a:r>
              <a:rPr lang="en-US" dirty="0" err="1" smtClean="0"/>
              <a:t>Kunden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auf der </a:t>
            </a:r>
            <a:r>
              <a:rPr lang="en-US" dirty="0" err="1"/>
              <a:t>G</a:t>
            </a:r>
            <a:r>
              <a:rPr lang="en-US" dirty="0" err="1" smtClean="0"/>
              <a:t>eschäftsseite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von </a:t>
            </a:r>
            <a:r>
              <a:rPr lang="en-US" dirty="0" err="1" smtClean="0"/>
              <a:t>technischen</a:t>
            </a:r>
            <a:r>
              <a:rPr lang="en-US" dirty="0" smtClean="0"/>
              <a:t> </a:t>
            </a:r>
            <a:r>
              <a:rPr lang="en-US" dirty="0" err="1" smtClean="0"/>
              <a:t>Fragestellungen</a:t>
            </a:r>
            <a:r>
              <a:rPr lang="en-US" dirty="0" smtClean="0"/>
              <a:t> fern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Bindeglied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Anteilseignern</a:t>
            </a:r>
            <a:r>
              <a:rPr lang="en-US" dirty="0" smtClean="0"/>
              <a:t>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Manager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Buffer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und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ablenkenden</a:t>
            </a:r>
            <a:r>
              <a:rPr lang="en-US" dirty="0" smtClean="0"/>
              <a:t> </a:t>
            </a:r>
            <a:r>
              <a:rPr lang="en-US" dirty="0" err="1" smtClean="0"/>
              <a:t>Einflüssen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Kümmert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Scrum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Zusammenhalt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verantwortlich</a:t>
            </a:r>
            <a:r>
              <a:rPr lang="en-US" dirty="0" smtClean="0"/>
              <a:t> und </a:t>
            </a:r>
            <a:r>
              <a:rPr lang="en-US" dirty="0" err="1" smtClean="0"/>
              <a:t>darum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83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Verantwortlich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pünktliche</a:t>
            </a:r>
            <a:r>
              <a:rPr lang="en-US" dirty="0" smtClean="0"/>
              <a:t> </a:t>
            </a:r>
            <a:r>
              <a:rPr lang="en-US" dirty="0" err="1" smtClean="0"/>
              <a:t>Lieferung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potentiell</a:t>
            </a:r>
            <a:r>
              <a:rPr lang="en-US" dirty="0" smtClean="0"/>
              <a:t> </a:t>
            </a:r>
            <a:r>
              <a:rPr lang="en-US" dirty="0" err="1" smtClean="0"/>
              <a:t>funktionierenden</a:t>
            </a:r>
            <a:r>
              <a:rPr lang="en-US" dirty="0" smtClean="0"/>
              <a:t>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jedem</a:t>
            </a:r>
            <a:r>
              <a:rPr lang="en-US" dirty="0" smtClean="0"/>
              <a:t> Sprint.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GEMEINSAM </a:t>
            </a:r>
            <a:r>
              <a:rPr lang="en-US" dirty="0" err="1" smtClean="0"/>
              <a:t>verwantwortlich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Design, </a:t>
            </a:r>
            <a:r>
              <a:rPr lang="en-US" dirty="0" err="1" smtClean="0"/>
              <a:t>Entwicklung</a:t>
            </a:r>
            <a:r>
              <a:rPr lang="en-US" dirty="0" smtClean="0"/>
              <a:t> und das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Sprints.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Selbstverantwortlich</a:t>
            </a:r>
            <a:r>
              <a:rPr lang="en-US" dirty="0" smtClean="0"/>
              <a:t> </a:t>
            </a:r>
            <a:r>
              <a:rPr lang="en-US" dirty="0" err="1" smtClean="0"/>
              <a:t>entscheidet</a:t>
            </a:r>
            <a:r>
              <a:rPr lang="en-US" dirty="0" smtClean="0"/>
              <a:t> das Team, </a:t>
            </a:r>
            <a:r>
              <a:rPr lang="en-US" dirty="0" err="1" smtClean="0"/>
              <a:t>wie</a:t>
            </a:r>
            <a:r>
              <a:rPr lang="en-US" dirty="0" smtClean="0"/>
              <a:t> der Sprint </a:t>
            </a:r>
            <a:r>
              <a:rPr lang="en-US" dirty="0" err="1" smtClean="0"/>
              <a:t>implementiert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0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Scrum Model</a:t>
            </a:r>
            <a:endParaRPr lang="en-US" dirty="0"/>
          </a:p>
        </p:txBody>
      </p:sp>
      <p:pic>
        <p:nvPicPr>
          <p:cNvPr id="6" name="Picture 5" descr="2000px-Scrum_process.sv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0" y="2053380"/>
            <a:ext cx="7331280" cy="36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smtClean="0"/>
              <a:t>Das “Product Backlog”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von </a:t>
            </a:r>
            <a:r>
              <a:rPr lang="en-US" dirty="0" err="1" smtClean="0"/>
              <a:t>Anforderungen</a:t>
            </a:r>
            <a:r>
              <a:rPr lang="en-US" dirty="0" smtClean="0"/>
              <a:t>, </a:t>
            </a:r>
            <a:r>
              <a:rPr lang="en-US" dirty="0" err="1" smtClean="0"/>
              <a:t>welche</a:t>
            </a:r>
            <a:r>
              <a:rPr lang="en-US" dirty="0" smtClean="0"/>
              <a:t> das Team </a:t>
            </a:r>
            <a:r>
              <a:rPr lang="en-US" dirty="0" err="1" smtClean="0"/>
              <a:t>erfüllen</a:t>
            </a:r>
            <a:r>
              <a:rPr lang="en-US" dirty="0" smtClean="0"/>
              <a:t> muss,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letztlich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gewertet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Features, Bug-Fixes und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bezüglich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Risiko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Wert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Gesamtprodukt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Liste</a:t>
            </a:r>
            <a:r>
              <a:rPr lang="en-US" dirty="0" smtClean="0"/>
              <a:t> von Features,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“Product-Backlog” </a:t>
            </a:r>
            <a:r>
              <a:rPr lang="en-US" dirty="0" err="1" smtClean="0"/>
              <a:t>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Diese</a:t>
            </a:r>
            <a:r>
              <a:rPr lang="en-US" dirty="0" smtClean="0"/>
              <a:t> Features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Sprint-Meetings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Beginn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Sprints </a:t>
            </a:r>
            <a:r>
              <a:rPr lang="en-US" dirty="0" err="1" smtClean="0"/>
              <a:t>diskutiert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Feature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Storypoints</a:t>
            </a:r>
            <a:r>
              <a:rPr lang="en-US" dirty="0" smtClean="0"/>
              <a:t>, um die </a:t>
            </a:r>
            <a:r>
              <a:rPr lang="en-US" dirty="0" err="1" smtClean="0"/>
              <a:t>Schwierigkeit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dieses Features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Planungspoker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Spielerisch</a:t>
            </a:r>
            <a:r>
              <a:rPr lang="en-US" dirty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Teammitglieder</a:t>
            </a:r>
            <a:r>
              <a:rPr lang="en-US" dirty="0" smtClean="0"/>
              <a:t> die </a:t>
            </a:r>
            <a:r>
              <a:rPr lang="en-US" dirty="0" err="1" smtClean="0"/>
              <a:t>Schwierigkeit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Mitglieder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niedrigsten</a:t>
            </a:r>
            <a:r>
              <a:rPr lang="en-US" dirty="0" smtClean="0"/>
              <a:t> und der </a:t>
            </a:r>
            <a:r>
              <a:rPr lang="en-US" dirty="0" err="1" smtClean="0"/>
              <a:t>höchsten</a:t>
            </a:r>
            <a:r>
              <a:rPr lang="en-US" dirty="0" smtClean="0"/>
              <a:t> </a:t>
            </a:r>
            <a:r>
              <a:rPr lang="en-US" dirty="0" err="1" smtClean="0"/>
              <a:t>Wertung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,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Feature so </a:t>
            </a:r>
            <a:r>
              <a:rPr lang="en-US" dirty="0" err="1" smtClean="0"/>
              <a:t>leicht</a:t>
            </a:r>
            <a:r>
              <a:rPr lang="en-US" dirty="0" smtClean="0"/>
              <a:t>/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 marL="0" indent="0">
              <a:spcAft>
                <a:spcPts val="3000"/>
              </a:spcAft>
              <a:buNone/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87765"/>
            <a:ext cx="7124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Storypoints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Spielerisch</a:t>
            </a:r>
            <a:r>
              <a:rPr lang="en-US" dirty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Teammitglieder</a:t>
            </a:r>
            <a:r>
              <a:rPr lang="en-US" dirty="0" smtClean="0"/>
              <a:t> die </a:t>
            </a:r>
            <a:r>
              <a:rPr lang="en-US" dirty="0" err="1" smtClean="0"/>
              <a:t>Schwierigkeit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Mitglieder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niedrigsten</a:t>
            </a:r>
            <a:r>
              <a:rPr lang="en-US" dirty="0" smtClean="0"/>
              <a:t> und der </a:t>
            </a:r>
            <a:r>
              <a:rPr lang="en-US" dirty="0" err="1" smtClean="0"/>
              <a:t>höchsten</a:t>
            </a:r>
            <a:r>
              <a:rPr lang="en-US" dirty="0" smtClean="0"/>
              <a:t> </a:t>
            </a:r>
            <a:r>
              <a:rPr lang="en-US" dirty="0" err="1" smtClean="0"/>
              <a:t>Wertung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erklären</a:t>
            </a:r>
            <a:r>
              <a:rPr lang="en-US" dirty="0" smtClean="0"/>
              <a:t>,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das Feature so </a:t>
            </a:r>
            <a:r>
              <a:rPr lang="en-US" dirty="0" err="1" smtClean="0"/>
              <a:t>leicht</a:t>
            </a:r>
            <a:r>
              <a:rPr lang="en-US" dirty="0" smtClean="0"/>
              <a:t>/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schätzen</a:t>
            </a:r>
            <a:r>
              <a:rPr lang="en-US" dirty="0" smtClean="0"/>
              <a:t>.</a:t>
            </a:r>
          </a:p>
          <a:p>
            <a:pPr marL="0" indent="0">
              <a:spcAft>
                <a:spcPts val="3000"/>
              </a:spcAft>
              <a:buNone/>
            </a:pPr>
            <a:endParaRPr lang="en-US" dirty="0" smtClean="0"/>
          </a:p>
          <a:p>
            <a:pPr>
              <a:spcAft>
                <a:spcPts val="3000"/>
              </a:spcAft>
            </a:pPr>
            <a:endParaRPr lang="en-US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187765"/>
            <a:ext cx="7124700" cy="20193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51" y="544551"/>
            <a:ext cx="3918549" cy="284561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13" y="3455221"/>
            <a:ext cx="5738636" cy="31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Backlog</a:t>
            </a:r>
            <a:r>
              <a:rPr lang="de-DE" dirty="0" smtClean="0"/>
              <a:t> in </a:t>
            </a:r>
            <a:r>
              <a:rPr lang="de-DE" dirty="0" err="1" smtClean="0"/>
              <a:t>Jira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78" y="1871932"/>
            <a:ext cx="8631209" cy="4855055"/>
          </a:xfrm>
        </p:spPr>
      </p:pic>
    </p:spTree>
    <p:extLst>
      <p:ext uri="{BB962C8B-B14F-4D97-AF65-F5344CB8AC3E}">
        <p14:creationId xmlns:p14="http://schemas.microsoft.com/office/powerpoint/2010/main" val="10980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Projektfortschritt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von “Sprints”.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Entwicklungsperiode</a:t>
            </a:r>
            <a:r>
              <a:rPr lang="en-US" dirty="0" smtClean="0"/>
              <a:t> (</a:t>
            </a:r>
            <a:r>
              <a:rPr lang="en-US" dirty="0" err="1" smtClean="0"/>
              <a:t>Dauer</a:t>
            </a:r>
            <a:r>
              <a:rPr lang="en-US" dirty="0" smtClean="0"/>
              <a:t> ca 2-4 </a:t>
            </a:r>
            <a:r>
              <a:rPr lang="en-US" dirty="0" err="1" smtClean="0"/>
              <a:t>Wochen</a:t>
            </a:r>
            <a:r>
              <a:rPr lang="en-US" dirty="0" smtClean="0"/>
              <a:t>),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Team am Sprint Backlog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sicherstellen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Ziele</a:t>
            </a:r>
            <a:r>
              <a:rPr lang="en-US" dirty="0" smtClean="0"/>
              <a:t> </a:t>
            </a:r>
            <a:r>
              <a:rPr lang="en-US" dirty="0" err="1" smtClean="0"/>
              <a:t>erreichbar</a:t>
            </a:r>
            <a:r>
              <a:rPr lang="en-US" dirty="0" smtClean="0"/>
              <a:t> und </a:t>
            </a:r>
            <a:r>
              <a:rPr lang="en-US" dirty="0" err="1" smtClean="0"/>
              <a:t>realistisch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Sprint </a:t>
            </a:r>
            <a:r>
              <a:rPr lang="en-US" dirty="0" err="1" smtClean="0"/>
              <a:t>abgeschlossen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beginnt</a:t>
            </a:r>
            <a:r>
              <a:rPr lang="en-US" dirty="0" smtClean="0"/>
              <a:t> der </a:t>
            </a:r>
            <a:r>
              <a:rPr lang="en-US" dirty="0" err="1" smtClean="0"/>
              <a:t>nächste</a:t>
            </a:r>
            <a:r>
              <a:rPr lang="en-US" dirty="0" smtClean="0"/>
              <a:t> </a:t>
            </a:r>
            <a:r>
              <a:rPr lang="en-US" dirty="0" err="1" smtClean="0"/>
              <a:t>sofort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0" y="1881550"/>
            <a:ext cx="3962400" cy="291084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93" y="2849905"/>
            <a:ext cx="4071838" cy="29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72" y="2029228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6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20" y="153118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2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 ändernde Ziele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04" y="1867619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872596" y="3653287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20792265">
            <a:off x="3735239" y="3562642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rot="19836527">
            <a:off x="4521912" y="3230436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21108829">
            <a:off x="5314459" y="2996368"/>
            <a:ext cx="836762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Team </a:t>
            </a:r>
            <a:r>
              <a:rPr lang="en-US" dirty="0" err="1" smtClean="0"/>
              <a:t>überprüft</a:t>
            </a:r>
            <a:r>
              <a:rPr lang="en-US" dirty="0" smtClean="0"/>
              <a:t> das </a:t>
            </a:r>
            <a:r>
              <a:rPr lang="en-US" dirty="0" err="1" smtClean="0"/>
              <a:t>Inkrement</a:t>
            </a:r>
            <a:r>
              <a:rPr lang="en-US" dirty="0" smtClean="0"/>
              <a:t>, um das Product-Backlog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Bedarf</a:t>
            </a:r>
            <a:r>
              <a:rPr lang="en-US" dirty="0" smtClean="0"/>
              <a:t> </a:t>
            </a:r>
            <a:r>
              <a:rPr lang="en-US" dirty="0" err="1" smtClean="0"/>
              <a:t>anzupassen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beteiligen</a:t>
            </a:r>
            <a:r>
              <a:rPr lang="en-US" dirty="0" smtClean="0"/>
              <a:t> und die </a:t>
            </a:r>
            <a:r>
              <a:rPr lang="en-US" dirty="0" err="1" smtClean="0"/>
              <a:t>fertige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dirty="0" smtClean="0"/>
              <a:t> des </a:t>
            </a:r>
            <a:r>
              <a:rPr lang="en-US" dirty="0" err="1" smtClean="0"/>
              <a:t>Inkrements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und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validieren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Der Product-Owner </a:t>
            </a:r>
            <a:r>
              <a:rPr lang="en-US" dirty="0" err="1" smtClean="0"/>
              <a:t>entscheided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die </a:t>
            </a:r>
            <a:r>
              <a:rPr lang="en-US" dirty="0" err="1" smtClean="0"/>
              <a:t>Funktionalitäten</a:t>
            </a:r>
            <a:r>
              <a:rPr lang="en-US" dirty="0" smtClean="0"/>
              <a:t> </a:t>
            </a:r>
            <a:r>
              <a:rPr lang="en-US" dirty="0" err="1" smtClean="0"/>
              <a:t>abgenommen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. </a:t>
            </a:r>
            <a:r>
              <a:rPr lang="en-US" dirty="0" err="1" smtClean="0"/>
              <a:t>Dabei</a:t>
            </a:r>
            <a:r>
              <a:rPr lang="en-US" dirty="0" smtClean="0"/>
              <a:t> </a:t>
            </a:r>
            <a:r>
              <a:rPr lang="en-US" dirty="0" err="1" smtClean="0"/>
              <a:t>sollen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Kompromisse</a:t>
            </a:r>
            <a:r>
              <a:rPr lang="en-US" dirty="0" smtClean="0"/>
              <a:t> </a:t>
            </a:r>
            <a:r>
              <a:rPr lang="en-US" dirty="0" err="1" smtClean="0"/>
              <a:t>eingegangen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Dauer</a:t>
            </a:r>
            <a:r>
              <a:rPr lang="en-US" dirty="0" smtClean="0"/>
              <a:t>: maximal 1 </a:t>
            </a:r>
            <a:r>
              <a:rPr lang="en-US" dirty="0" err="1" smtClean="0"/>
              <a:t>Stunde</a:t>
            </a:r>
            <a:r>
              <a:rPr lang="en-US" dirty="0" smtClean="0"/>
              <a:t> x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Sprintwochen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89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Retrospektive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Schaffung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offenen</a:t>
            </a:r>
            <a:r>
              <a:rPr lang="en-US" dirty="0" smtClean="0"/>
              <a:t> </a:t>
            </a:r>
            <a:r>
              <a:rPr lang="en-US" dirty="0" err="1" smtClean="0"/>
              <a:t>Atmosphäre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Sammeln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(Was war gut? Was war </a:t>
            </a:r>
            <a:r>
              <a:rPr lang="en-US" dirty="0" err="1" smtClean="0"/>
              <a:t>schlecht</a:t>
            </a:r>
            <a:r>
              <a:rPr lang="en-US" dirty="0" smtClean="0"/>
              <a:t>?)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err="1" smtClean="0"/>
              <a:t>Erkenntnisgewinn</a:t>
            </a:r>
            <a:r>
              <a:rPr lang="en-US" dirty="0" smtClean="0"/>
              <a:t>: </a:t>
            </a:r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Dinge </a:t>
            </a:r>
            <a:r>
              <a:rPr lang="en-US" dirty="0" err="1" smtClean="0"/>
              <a:t>geschehen</a:t>
            </a:r>
            <a:r>
              <a:rPr lang="en-US" dirty="0" smtClean="0"/>
              <a:t>? </a:t>
            </a:r>
            <a:r>
              <a:rPr lang="en-US" dirty="0" err="1" smtClean="0"/>
              <a:t>Kurieren</a:t>
            </a:r>
            <a:r>
              <a:rPr lang="en-US" dirty="0" smtClean="0"/>
              <a:t> der </a:t>
            </a:r>
            <a:r>
              <a:rPr lang="en-US" dirty="0" err="1" smtClean="0"/>
              <a:t>Ursachen</a:t>
            </a:r>
            <a:r>
              <a:rPr lang="en-US" dirty="0" smtClean="0"/>
              <a:t>, </a:t>
            </a:r>
            <a:r>
              <a:rPr lang="en-US" dirty="0" err="1" smtClean="0"/>
              <a:t>nicht</a:t>
            </a:r>
            <a:r>
              <a:rPr lang="en-US" dirty="0" smtClean="0"/>
              <a:t> der </a:t>
            </a:r>
            <a:r>
              <a:rPr lang="en-US" dirty="0" err="1" smtClean="0"/>
              <a:t>Symptome</a:t>
            </a:r>
            <a:endParaRPr lang="en-US" dirty="0" smtClean="0"/>
          </a:p>
          <a:p>
            <a:pPr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? </a:t>
            </a:r>
            <a:r>
              <a:rPr lang="en-US" dirty="0" err="1" smtClean="0"/>
              <a:t>Vereinbarung</a:t>
            </a:r>
            <a:r>
              <a:rPr lang="en-US" dirty="0" smtClean="0"/>
              <a:t> von </a:t>
            </a:r>
            <a:r>
              <a:rPr lang="en-US" dirty="0" err="1" smtClean="0"/>
              <a:t>sinnvollen</a:t>
            </a:r>
            <a:r>
              <a:rPr lang="en-US" dirty="0" smtClean="0"/>
              <a:t> und </a:t>
            </a:r>
            <a:r>
              <a:rPr lang="en-US" dirty="0" err="1" smtClean="0"/>
              <a:t>realistischen</a:t>
            </a:r>
            <a:r>
              <a:rPr lang="en-US" dirty="0" smtClean="0"/>
              <a:t> </a:t>
            </a:r>
            <a:r>
              <a:rPr lang="en-US" dirty="0" err="1" smtClean="0"/>
              <a:t>Schritten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nächsten</a:t>
            </a:r>
            <a:r>
              <a:rPr lang="en-US" dirty="0" smtClean="0"/>
              <a:t> Sprint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Abschluss</a:t>
            </a:r>
            <a:r>
              <a:rPr lang="en-US" dirty="0" smtClean="0"/>
              <a:t> der </a:t>
            </a:r>
            <a:r>
              <a:rPr lang="en-US" dirty="0" err="1" smtClean="0"/>
              <a:t>Retrospektive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420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Fortschritt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ermittelt</a:t>
            </a:r>
            <a:r>
              <a:rPr lang="en-US" dirty="0" smtClean="0"/>
              <a:t> in </a:t>
            </a:r>
            <a:r>
              <a:rPr lang="en-US" dirty="0" err="1" smtClean="0"/>
              <a:t>Dailys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Stand-Ups.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In </a:t>
            </a:r>
            <a:r>
              <a:rPr lang="en-US" dirty="0" err="1" smtClean="0"/>
              <a:t>diesen</a:t>
            </a:r>
            <a:r>
              <a:rPr lang="en-US" dirty="0" smtClean="0"/>
              <a:t> Stand-Ups </a:t>
            </a:r>
            <a:r>
              <a:rPr lang="en-US" dirty="0" err="1" smtClean="0"/>
              <a:t>kommen</a:t>
            </a:r>
            <a:r>
              <a:rPr lang="en-US" dirty="0" smtClean="0"/>
              <a:t> der Scrum-Master und das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Soll-Dauer</a:t>
            </a:r>
            <a:r>
              <a:rPr lang="en-US" dirty="0" smtClean="0"/>
              <a:t> </a:t>
            </a:r>
            <a:r>
              <a:rPr lang="en-US" dirty="0" err="1" smtClean="0"/>
              <a:t>beträgt</a:t>
            </a:r>
            <a:r>
              <a:rPr lang="en-US" dirty="0" smtClean="0"/>
              <a:t> 15 </a:t>
            </a:r>
            <a:r>
              <a:rPr lang="en-US" dirty="0" err="1" smtClean="0"/>
              <a:t>Minuten</a:t>
            </a:r>
            <a:r>
              <a:rPr lang="en-US" dirty="0" smtClean="0"/>
              <a:t> und </a:t>
            </a:r>
            <a:r>
              <a:rPr lang="en-US" dirty="0" err="1" smtClean="0"/>
              <a:t>findet</a:t>
            </a:r>
            <a:r>
              <a:rPr lang="en-US" dirty="0" smtClean="0"/>
              <a:t> </a:t>
            </a:r>
            <a:r>
              <a:rPr lang="en-US" dirty="0" err="1" smtClean="0"/>
              <a:t>jeden</a:t>
            </a:r>
            <a:r>
              <a:rPr lang="en-US" dirty="0" smtClean="0"/>
              <a:t> tag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am </a:t>
            </a:r>
            <a:r>
              <a:rPr lang="en-US" dirty="0" err="1" smtClean="0"/>
              <a:t>selben</a:t>
            </a:r>
            <a:r>
              <a:rPr lang="en-US" dirty="0" smtClean="0"/>
              <a:t> Ort </a:t>
            </a:r>
            <a:r>
              <a:rPr lang="en-US" dirty="0" err="1" smtClean="0"/>
              <a:t>statt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Teammitglieder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 und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Übersicht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r>
              <a:rPr lang="en-US" dirty="0" smtClean="0"/>
              <a:t> des Sprints.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Stand-ups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Mitglied</a:t>
            </a:r>
            <a:r>
              <a:rPr lang="en-US" dirty="0" smtClean="0"/>
              <a:t> </a:t>
            </a:r>
            <a:r>
              <a:rPr lang="en-US" dirty="0" err="1" smtClean="0"/>
              <a:t>erzählt</a:t>
            </a:r>
            <a:r>
              <a:rPr lang="en-US" dirty="0" smtClean="0"/>
              <a:t>: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gestern</a:t>
            </a:r>
            <a:r>
              <a:rPr lang="en-US" dirty="0" smtClean="0"/>
              <a:t>.</a:t>
            </a:r>
          </a:p>
          <a:p>
            <a:pPr lvl="1">
              <a:spcAft>
                <a:spcPts val="3000"/>
              </a:spcAft>
            </a:pPr>
            <a:r>
              <a:rPr lang="en-US" dirty="0" smtClean="0"/>
              <a:t>Was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morgen.</a:t>
            </a:r>
          </a:p>
          <a:p>
            <a:pPr lvl="1">
              <a:spcAft>
                <a:spcPts val="3000"/>
              </a:spcAft>
            </a:pP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Hindernisse</a:t>
            </a:r>
            <a:r>
              <a:rPr lang="en-US" dirty="0" smtClean="0"/>
              <a:t> </a:t>
            </a:r>
            <a:r>
              <a:rPr lang="en-US" dirty="0" err="1" smtClean="0"/>
              <a:t>stören</a:t>
            </a:r>
            <a:r>
              <a:rPr lang="en-US" dirty="0" smtClean="0"/>
              <a:t> den </a:t>
            </a:r>
            <a:r>
              <a:rPr lang="en-US" dirty="0" err="1" smtClean="0"/>
              <a:t>Fortschritt</a:t>
            </a:r>
            <a:endParaRPr lang="en-US" dirty="0" smtClean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  <a:p>
            <a:pPr lvl="1">
              <a:spcAft>
                <a:spcPts val="3000"/>
              </a:spcAft>
            </a:pPr>
            <a:endParaRPr lang="en-US" dirty="0" smtClean="0"/>
          </a:p>
          <a:p>
            <a:pPr marL="457200" lvl="1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Die </a:t>
            </a:r>
            <a:r>
              <a:rPr lang="en-US" dirty="0" err="1" smtClean="0"/>
              <a:t>inkrementelle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von Scrum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das 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verkauft</a:t>
            </a:r>
            <a:r>
              <a:rPr lang="en-US" dirty="0" smtClean="0"/>
              <a:t>/</a:t>
            </a:r>
            <a:r>
              <a:rPr lang="en-US" dirty="0" err="1" smtClean="0"/>
              <a:t>geliefert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Entwicklungsprozess</a:t>
            </a:r>
            <a:r>
              <a:rPr lang="en-US" dirty="0" smtClean="0"/>
              <a:t> </a:t>
            </a:r>
            <a:r>
              <a:rPr lang="en-US" dirty="0" err="1" smtClean="0"/>
              <a:t>voranschreitet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getestet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/>
              <a:t> </a:t>
            </a:r>
            <a:r>
              <a:rPr lang="en-US" dirty="0" err="1" smtClean="0"/>
              <a:t>erst</a:t>
            </a:r>
            <a:r>
              <a:rPr lang="en-US" dirty="0"/>
              <a:t> </a:t>
            </a:r>
            <a:r>
              <a:rPr lang="en-US" dirty="0" smtClean="0"/>
              <a:t>am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Projektentwicklung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3000"/>
              </a:spcAft>
            </a:pPr>
            <a:r>
              <a:rPr lang="en-US" dirty="0" err="1" smtClean="0"/>
              <a:t>Zieländerungen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jederzeit</a:t>
            </a:r>
            <a:r>
              <a:rPr lang="en-US" dirty="0" smtClean="0"/>
              <a:t> </a:t>
            </a:r>
            <a:r>
              <a:rPr lang="en-US" dirty="0" err="1" smtClean="0"/>
              <a:t>berücksichtigt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Nachteile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smtClean="0"/>
              <a:t>Das </a:t>
            </a:r>
            <a:r>
              <a:rPr lang="en-US" dirty="0" err="1" smtClean="0"/>
              <a:t>Produkt</a:t>
            </a:r>
            <a:r>
              <a:rPr lang="en-US" dirty="0" smtClean="0"/>
              <a:t> muss von </a:t>
            </a:r>
            <a:r>
              <a:rPr lang="en-US" dirty="0" err="1" smtClean="0"/>
              <a:t>Anfang</a:t>
            </a:r>
            <a:r>
              <a:rPr lang="en-US" dirty="0" smtClean="0"/>
              <a:t> an </a:t>
            </a:r>
            <a:r>
              <a:rPr lang="en-US" dirty="0" err="1" smtClean="0"/>
              <a:t>funktionieren</a:t>
            </a:r>
            <a:r>
              <a:rPr lang="en-US" dirty="0" smtClean="0"/>
              <a:t> und so </a:t>
            </a:r>
            <a:r>
              <a:rPr lang="en-US" dirty="0" err="1" smtClean="0"/>
              <a:t>gebaut</a:t>
            </a:r>
            <a:r>
              <a:rPr lang="en-US" dirty="0" smtClean="0"/>
              <a:t> sein,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erweitert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was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r>
              <a:rPr lang="en-US" dirty="0" smtClean="0"/>
              <a:t> der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erfordert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</a:t>
            </a:r>
            <a:r>
              <a:rPr lang="en-US" dirty="0" smtClean="0"/>
              <a:t> </a:t>
            </a:r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harmonisierendes</a:t>
            </a:r>
            <a:r>
              <a:rPr lang="en-US" dirty="0" smtClean="0"/>
              <a:t> Team </a:t>
            </a:r>
            <a:r>
              <a:rPr lang="en-US" dirty="0" err="1" smtClean="0"/>
              <a:t>können</a:t>
            </a:r>
            <a:r>
              <a:rPr lang="en-US" dirty="0" smtClean="0"/>
              <a:t> den </a:t>
            </a:r>
            <a:r>
              <a:rPr lang="en-US" dirty="0" err="1" smtClean="0"/>
              <a:t>Erfolg</a:t>
            </a:r>
            <a:r>
              <a:rPr lang="en-US" dirty="0" smtClean="0"/>
              <a:t> des </a:t>
            </a:r>
            <a:r>
              <a:rPr lang="en-US" dirty="0" err="1" smtClean="0"/>
              <a:t>Projektes</a:t>
            </a:r>
            <a:r>
              <a:rPr lang="en-US" dirty="0" smtClean="0"/>
              <a:t> </a:t>
            </a:r>
            <a:r>
              <a:rPr lang="en-US" dirty="0" err="1" smtClean="0"/>
              <a:t>gefährden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Rollenkonflikte</a:t>
            </a:r>
            <a:r>
              <a:rPr lang="en-US" dirty="0" smtClean="0"/>
              <a:t>. </a:t>
            </a:r>
            <a:r>
              <a:rPr lang="en-US" dirty="0" err="1" smtClean="0"/>
              <a:t>Selbstorganisation</a:t>
            </a:r>
            <a:r>
              <a:rPr lang="en-US" dirty="0" smtClean="0"/>
              <a:t>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Hierarchien</a:t>
            </a:r>
            <a:r>
              <a:rPr lang="en-US" dirty="0" smtClean="0"/>
              <a:t> in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gestellt</a:t>
            </a:r>
            <a:r>
              <a:rPr lang="en-US" dirty="0" smtClean="0"/>
              <a:t> warden.</a:t>
            </a:r>
            <a:endParaRPr lang="en-US" dirty="0"/>
          </a:p>
          <a:p>
            <a:pPr marL="0" indent="0">
              <a:spcAft>
                <a:spcPts val="30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" y="1948761"/>
            <a:ext cx="4061828" cy="2286809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3" y="2939333"/>
            <a:ext cx="4175435" cy="31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71" y="2045133"/>
            <a:ext cx="8229600" cy="1600200"/>
          </a:xfrm>
        </p:spPr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01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" y="2643996"/>
            <a:ext cx="3766868" cy="2825151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74" y="2631057"/>
            <a:ext cx="3847382" cy="2885536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3364302" y="3653287"/>
            <a:ext cx="2173856" cy="491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2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agiles</a:t>
            </a:r>
            <a:r>
              <a:rPr lang="en-US" dirty="0" smtClean="0"/>
              <a:t> </a:t>
            </a:r>
            <a:r>
              <a:rPr lang="en-US" dirty="0"/>
              <a:t>F</a:t>
            </a:r>
            <a:r>
              <a:rPr lang="en-US" dirty="0" smtClean="0"/>
              <a:t>ramework um Software-</a:t>
            </a:r>
            <a:r>
              <a:rPr lang="en-US" dirty="0" err="1" smtClean="0"/>
              <a:t>Entwicklungsprojekte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“</a:t>
            </a:r>
            <a:r>
              <a:rPr lang="en-US" dirty="0" err="1" smtClean="0"/>
              <a:t>Eine</a:t>
            </a:r>
            <a:r>
              <a:rPr lang="en-US" dirty="0" smtClean="0"/>
              <a:t> flexible </a:t>
            </a:r>
            <a:r>
              <a:rPr lang="en-US" dirty="0" err="1" smtClean="0"/>
              <a:t>Entwicklungsstrategie</a:t>
            </a:r>
            <a:r>
              <a:rPr lang="en-US" dirty="0" smtClean="0"/>
              <a:t>, in </a:t>
            </a:r>
            <a:r>
              <a:rPr lang="en-US" dirty="0" err="1" smtClean="0"/>
              <a:t>welchem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Entwicklerteam</a:t>
            </a:r>
            <a:r>
              <a:rPr lang="en-US" dirty="0" smtClean="0"/>
              <a:t> </a:t>
            </a:r>
            <a:r>
              <a:rPr lang="en-US" dirty="0" err="1" smtClean="0"/>
              <a:t>zusammenarbeitet</a:t>
            </a:r>
            <a:r>
              <a:rPr lang="en-US" dirty="0" smtClean="0"/>
              <a:t> um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erreichen</a:t>
            </a:r>
            <a:r>
              <a:rPr lang="en-US" dirty="0" smtClean="0"/>
              <a:t>.”</a:t>
            </a:r>
          </a:p>
          <a:p>
            <a:pPr>
              <a:spcAft>
                <a:spcPts val="3000"/>
              </a:spcAft>
            </a:pP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Schlüsselprinzip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Kunden</a:t>
            </a:r>
            <a:r>
              <a:rPr lang="en-US" dirty="0" smtClean="0"/>
              <a:t> </a:t>
            </a:r>
            <a:r>
              <a:rPr lang="en-US" dirty="0" err="1" smtClean="0"/>
              <a:t>erlaubt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des </a:t>
            </a:r>
            <a:r>
              <a:rPr lang="en-US" dirty="0" err="1" smtClean="0"/>
              <a:t>Entwicklungsprozesses</a:t>
            </a:r>
            <a:r>
              <a:rPr lang="en-US" dirty="0" smtClean="0"/>
              <a:t> seine </a:t>
            </a:r>
            <a:r>
              <a:rPr lang="en-US" dirty="0" err="1" smtClean="0"/>
              <a:t>Meinung</a:t>
            </a:r>
            <a:r>
              <a:rPr lang="en-US" dirty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Zielvorgaben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Hintergründe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Jeff Sutherland und Ken </a:t>
            </a:r>
            <a:r>
              <a:rPr lang="en-US" dirty="0" err="1" smtClean="0"/>
              <a:t>Schwaber</a:t>
            </a:r>
            <a:r>
              <a:rPr lang="en-US" dirty="0" smtClean="0"/>
              <a:t> in 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Scrum”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Stellenwert</a:t>
            </a:r>
            <a:r>
              <a:rPr lang="en-US" dirty="0" smtClean="0"/>
              <a:t> von Teamwork,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Hintergründe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/>
              <a:t>Erdacht</a:t>
            </a:r>
            <a:r>
              <a:rPr lang="en-US" dirty="0" smtClean="0"/>
              <a:t> von Jeff Sutherland und Ken </a:t>
            </a:r>
            <a:r>
              <a:rPr lang="en-US" dirty="0" err="1" smtClean="0"/>
              <a:t>Schwaber</a:t>
            </a:r>
            <a:r>
              <a:rPr lang="en-US" dirty="0" smtClean="0"/>
              <a:t> in den </a:t>
            </a:r>
            <a:r>
              <a:rPr lang="en-US" dirty="0" err="1" smtClean="0"/>
              <a:t>frühen</a:t>
            </a:r>
            <a:r>
              <a:rPr lang="en-US" dirty="0" smtClean="0"/>
              <a:t> 90ern.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Der Name </a:t>
            </a:r>
            <a:r>
              <a:rPr lang="en-US" dirty="0" err="1" smtClean="0"/>
              <a:t>bezieht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“Rugby Scrum” und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Stellenwert</a:t>
            </a:r>
            <a:r>
              <a:rPr lang="en-US" dirty="0" smtClean="0"/>
              <a:t> von Teamwork, </a:t>
            </a:r>
            <a:r>
              <a:rPr lang="en-US" dirty="0" err="1" smtClean="0"/>
              <a:t>welcher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Rugby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in der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nötig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pPr>
              <a:spcAft>
                <a:spcPts val="3000"/>
              </a:spcAft>
            </a:pPr>
            <a:r>
              <a:rPr lang="en-US" dirty="0" smtClean="0"/>
              <a:t>Teams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Freiheiten</a:t>
            </a:r>
            <a:r>
              <a:rPr lang="en-US" dirty="0" smtClean="0"/>
              <a:t>/</a:t>
            </a:r>
            <a:r>
              <a:rPr lang="en-US" dirty="0" err="1"/>
              <a:t>U</a:t>
            </a:r>
            <a:r>
              <a:rPr lang="en-US" dirty="0" err="1" smtClean="0"/>
              <a:t>nabhängigkeiten</a:t>
            </a:r>
            <a:r>
              <a:rPr lang="en-US" dirty="0" smtClean="0"/>
              <a:t> um </a:t>
            </a:r>
            <a:r>
              <a:rPr lang="en-US" dirty="0" err="1" smtClean="0"/>
              <a:t>exzellente</a:t>
            </a:r>
            <a:r>
              <a:rPr lang="en-US" dirty="0" smtClean="0"/>
              <a:t>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erzielen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79" y="1239778"/>
            <a:ext cx="4546121" cy="51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Werte</a:t>
            </a:r>
            <a:r>
              <a:rPr lang="en-US" dirty="0" smtClean="0"/>
              <a:t> der </a:t>
            </a:r>
            <a:r>
              <a:rPr lang="en-US" dirty="0" err="1" smtClean="0"/>
              <a:t>agilen</a:t>
            </a:r>
            <a:r>
              <a:rPr lang="en-US" dirty="0" smtClean="0"/>
              <a:t> Software-</a:t>
            </a:r>
            <a:r>
              <a:rPr lang="en-US" dirty="0" err="1" smtClean="0"/>
              <a:t>Entwicklung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Individuen und Interaktionen sind wichtiger als Prozesse und Werkzeuge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/>
              <a:t>Funktionierende Software ist wichtiger als umfassende Dokumentation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/>
              <a:t>Zusammenarbeit mit dem Kunden ist wichtiger als Vertragsverhandlungen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Reagieren </a:t>
            </a:r>
            <a:r>
              <a:rPr lang="de-DE" dirty="0"/>
              <a:t>auf </a:t>
            </a:r>
            <a:r>
              <a:rPr lang="de-DE" dirty="0" smtClean="0"/>
              <a:t>Veränderung </a:t>
            </a:r>
            <a:r>
              <a:rPr lang="de-DE" dirty="0"/>
              <a:t>ist wichtiger als das Befolgen eines Plans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83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Rollenverteilung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356"/>
            <a:ext cx="8229600" cy="43798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Product Owner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i="1" dirty="0" err="1" smtClean="0"/>
              <a:t>Ein</a:t>
            </a:r>
            <a:r>
              <a:rPr lang="en-US" sz="2800" dirty="0" smtClean="0"/>
              <a:t> Scrum Manager</a:t>
            </a:r>
          </a:p>
          <a:p>
            <a:pPr>
              <a:lnSpc>
                <a:spcPct val="200000"/>
              </a:lnSpc>
              <a:spcAft>
                <a:spcPts val="3000"/>
              </a:spcAft>
            </a:pPr>
            <a:r>
              <a:rPr lang="en-US" sz="2800" dirty="0" err="1" smtClean="0"/>
              <a:t>Ein</a:t>
            </a:r>
            <a:r>
              <a:rPr lang="en-US" sz="2800" dirty="0" smtClean="0"/>
              <a:t> </a:t>
            </a:r>
            <a:r>
              <a:rPr lang="en-US" sz="2800" dirty="0" err="1" smtClean="0"/>
              <a:t>Entwicklerteam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0</TotalTime>
  <Words>831</Words>
  <Application>Microsoft Office PowerPoint</Application>
  <PresentationFormat>Bildschirmpräsentation (4:3)</PresentationFormat>
  <Paragraphs>104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Palatino Linotype</vt:lpstr>
      <vt:lpstr>Executive</vt:lpstr>
      <vt:lpstr>Scrum</vt:lpstr>
      <vt:lpstr>Projektmanagement</vt:lpstr>
      <vt:lpstr>Projektmanagement</vt:lpstr>
      <vt:lpstr>Projektmanagement</vt:lpstr>
      <vt:lpstr>Was ist Scrum?</vt:lpstr>
      <vt:lpstr>Hintergründe</vt:lpstr>
      <vt:lpstr>Hintergründe</vt:lpstr>
      <vt:lpstr>Werte der agilen Software-Entwicklung</vt:lpstr>
      <vt:lpstr>Rollenverteilung</vt:lpstr>
      <vt:lpstr>Product Owner</vt:lpstr>
      <vt:lpstr>Scrum Manager</vt:lpstr>
      <vt:lpstr>Entwickler Team</vt:lpstr>
      <vt:lpstr>Das Scrum Model</vt:lpstr>
      <vt:lpstr>Product Backlog</vt:lpstr>
      <vt:lpstr>Sprint Backlog</vt:lpstr>
      <vt:lpstr>Planungspoker</vt:lpstr>
      <vt:lpstr>Storypoints</vt:lpstr>
      <vt:lpstr>Backlog in Jira</vt:lpstr>
      <vt:lpstr>Sprints</vt:lpstr>
      <vt:lpstr>Sich ändernde Ziele</vt:lpstr>
      <vt:lpstr>Sich ändernde Ziele</vt:lpstr>
      <vt:lpstr>Sich ändernde Ziele</vt:lpstr>
      <vt:lpstr>Sich ändernde Ziele</vt:lpstr>
      <vt:lpstr>Sprint Review</vt:lpstr>
      <vt:lpstr>Retrospektive</vt:lpstr>
      <vt:lpstr>Stand-ups</vt:lpstr>
      <vt:lpstr>Stand-ups</vt:lpstr>
      <vt:lpstr>Vorteile</vt:lpstr>
      <vt:lpstr>Nachteile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Jacob Greenland</dc:creator>
  <cp:lastModifiedBy>Tobias Dörfler</cp:lastModifiedBy>
  <cp:revision>88</cp:revision>
  <dcterms:created xsi:type="dcterms:W3CDTF">2016-06-26T07:40:20Z</dcterms:created>
  <dcterms:modified xsi:type="dcterms:W3CDTF">2020-12-07T18:07:52Z</dcterms:modified>
</cp:coreProperties>
</file>