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100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基础统计分析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描述性指标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 smtClean="0"/>
            <a:t>检验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方差分析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卡方检验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秩和检验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 smtClean="0"/>
            <a:t>相关性分析</a:t>
          </a:r>
          <a:endParaRPr lang="zh-CN" altLang="en-US" sz="1400" dirty="0"/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多重线性回归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 smtClean="0"/>
            <a:t>回归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 smtClean="0"/>
            <a:t>判别分析</a:t>
          </a:r>
          <a:endParaRPr lang="zh-CN" altLang="en-US" sz="1400" dirty="0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置换检验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 smtClean="0"/>
            <a:t>交叉验证</a:t>
          </a:r>
          <a:endParaRPr lang="zh-CN" altLang="en-US" sz="1400" dirty="0"/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 smtClean="0"/>
            <a:t>遗传算法</a:t>
          </a:r>
          <a:endParaRPr lang="zh-CN" altLang="en-US" sz="1400" dirty="0"/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 smtClean="0"/>
            <a:t>免疫算法</a:t>
          </a:r>
          <a:endParaRPr lang="zh-CN" altLang="en-US" sz="1400" dirty="0"/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 smtClean="0"/>
            <a:t>神经网络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12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12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12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2FDAE-2F83-4984-8458-A45E86189C69}" type="pres">
      <dgm:prSet presAssocID="{5B5EE49F-4575-4840-B566-266C0BA44343}" presName="Name13" presStyleLbl="parChTrans1D2" presStyleIdx="4" presStyleCnt="12"/>
      <dgm:spPr/>
      <dgm:t>
        <a:bodyPr/>
        <a:lstStyle/>
        <a:p>
          <a:endParaRPr lang="zh-CN" altLang="en-US"/>
        </a:p>
      </dgm:t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89028-5A03-46A1-8B65-CC2BF7F10F23}" type="pres">
      <dgm:prSet presAssocID="{1D224A27-EF88-4575-8C5C-17DB75230009}" presName="Name13" presStyleLbl="parChTrans1D2" presStyleIdx="5" presStyleCnt="12"/>
      <dgm:spPr/>
      <dgm:t>
        <a:bodyPr/>
        <a:lstStyle/>
        <a:p>
          <a:endParaRPr lang="zh-CN" altLang="en-US"/>
        </a:p>
      </dgm:t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6" presStyleCnt="12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7" presStyleCnt="12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F2AD2A-5585-4128-8FDB-D938FC490509}" type="pres">
      <dgm:prSet presAssocID="{B2FCBF77-CF7F-456C-B23C-70773AE0ED25}" presName="Name13" presStyleLbl="parChTrans1D2" presStyleIdx="8" presStyleCnt="12"/>
      <dgm:spPr/>
      <dgm:t>
        <a:bodyPr/>
        <a:lstStyle/>
        <a:p>
          <a:endParaRPr lang="zh-CN" altLang="en-US"/>
        </a:p>
      </dgm:t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A999-C1E6-444A-81D8-167F1754D406}" type="pres">
      <dgm:prSet presAssocID="{0A7B90AB-D26A-4D71-A701-F301E0CE5290}" presName="Name13" presStyleLbl="parChTrans1D2" presStyleIdx="9" presStyleCnt="12"/>
      <dgm:spPr/>
      <dgm:t>
        <a:bodyPr/>
        <a:lstStyle/>
        <a:p>
          <a:endParaRPr lang="zh-CN" altLang="en-US"/>
        </a:p>
      </dgm:t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CF8EB-ACB5-4FDA-8DC2-F3BE34E479C7}" type="pres">
      <dgm:prSet presAssocID="{FB2CC241-6B83-4C10-B479-2671C94D8866}" presName="Name13" presStyleLbl="parChTrans1D2" presStyleIdx="10" presStyleCnt="12"/>
      <dgm:spPr/>
      <dgm:t>
        <a:bodyPr/>
        <a:lstStyle/>
        <a:p>
          <a:endParaRPr lang="zh-CN" altLang="en-US"/>
        </a:p>
      </dgm:t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CB423-0B99-4D7E-BD23-3C6D3CF0507E}" type="pres">
      <dgm:prSet presAssocID="{5B370E0D-E146-4AC3-9330-5E7ADC5C8691}" presName="Name13" presStyleLbl="parChTrans1D2" presStyleIdx="11" presStyleCnt="12"/>
      <dgm:spPr/>
      <dgm:t>
        <a:bodyPr/>
        <a:lstStyle/>
        <a:p>
          <a:endParaRPr lang="zh-CN" altLang="en-US"/>
        </a:p>
      </dgm:t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 smtClean="0"/>
            <a:t>高维数据分析</a:t>
          </a:r>
          <a:endParaRPr lang="zh-CN" altLang="en-US" sz="1800" b="1" dirty="0"/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 smtClean="0"/>
            <a:t>主成分分析</a:t>
          </a:r>
          <a:endParaRPr lang="zh-CN" altLang="en-US" sz="1400" dirty="0"/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 smtClean="0"/>
            <a:t>偏最小二乘判别分析</a:t>
          </a:r>
          <a:endParaRPr lang="zh-CN" altLang="en-US" sz="1400" dirty="0"/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 smtClean="0"/>
            <a:t>热图</a:t>
          </a:r>
          <a:endParaRPr lang="zh-CN" altLang="en-US" sz="1400" dirty="0"/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 smtClean="0"/>
            <a:t>随机森林</a:t>
          </a:r>
          <a:endParaRPr lang="zh-CN" altLang="en-US" sz="1400" dirty="0"/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 smtClean="0"/>
            <a:t>支持向量机</a:t>
          </a:r>
          <a:endParaRPr lang="zh-CN" altLang="en-US" sz="1400" dirty="0"/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  <dgm:t>
        <a:bodyPr/>
        <a:lstStyle/>
        <a:p>
          <a:endParaRPr lang="zh-CN" altLang="en-US"/>
        </a:p>
      </dgm:t>
    </dgm:pt>
    <dgm:pt modelId="{92F6AE3F-1E3E-41D0-B768-5C2423D894BF}" type="pres">
      <dgm:prSet presAssocID="{34056986-2666-41AE-AF1C-2DDE8896B393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169207AD-8A1F-42E4-B949-0DBD721663A0}" type="pres">
      <dgm:prSet presAssocID="{DD3861E8-843E-43EC-BF4F-ACD97A3E9418}" presName="childText" presStyleLbl="bgAcc1" presStyleIdx="0" presStyleCnt="6" custScaleX="72037" custScaleY="25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659E7-9A53-4644-9314-86DE72DC9001}" type="pres">
      <dgm:prSet presAssocID="{51F11A03-7701-449C-A577-60E1D680E19A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4FB9068B-7DB7-4553-A520-C65CBDA48E47}" type="pres">
      <dgm:prSet presAssocID="{3985C515-0B94-49C0-8E0B-12AAF058782B}" presName="childText" presStyleLbl="bgAcc1" presStyleIdx="1" presStyleCnt="6" custScaleX="72334" custScaleY="256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2EAAA0-3D93-49E1-9C5B-C5AECA912F36}" type="pres">
      <dgm:prSet presAssocID="{BD81DC21-B32C-4C72-8374-613991D6E1EA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048A9ECF-9D80-4B92-8F1E-BCCEE5386184}" type="pres">
      <dgm:prSet presAssocID="{78B2DFB2-2F1F-488A-8479-D43D76F53C74}" presName="childText" presStyleLbl="bgAcc1" presStyleIdx="2" presStyleCnt="6" custScaleX="72708" custScaleY="25719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7EA51-CD76-43FD-BCF9-E99A1ACB081F}" type="pres">
      <dgm:prSet presAssocID="{69BD8A25-FC6E-412F-97DF-626058C289B8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1F8EBB40-AD1E-43BB-BB82-9B7B2FD97A19}" type="pres">
      <dgm:prSet presAssocID="{26562236-CAB2-45E3-872B-DE66CB2D3B52}" presName="childText" presStyleLbl="bgAcc1" presStyleIdx="3" presStyleCnt="6" custScaleX="73086" custScaleY="25852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3DD00-29C5-4C55-9492-16027570554D}" type="pres">
      <dgm:prSet presAssocID="{727EEF25-5726-48D6-BCEE-15735CC5B06A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2CB1C6E7-9142-4D03-A094-6A7E37BFF4B9}" type="pres">
      <dgm:prSet presAssocID="{D1710CBD-AB40-4F45-8178-834B49B3DA01}" presName="childText" presStyleLbl="bgAcc1" presStyleIdx="4" presStyleCnt="6" custScaleX="73933" custScaleY="26287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FD055E-5114-4AE0-876F-3220E45CF707}" type="pres">
      <dgm:prSet presAssocID="{5140BE97-C22D-4E5F-89DE-41E3841149BD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81CCEF33-02CC-440B-B6DA-92C1028740FF}" type="pres">
      <dgm:prSet presAssocID="{FC53A1AA-2FAB-4595-ABA3-BE4FEBEBDD3A}" presName="childText" presStyleLbl="bgAcc1" presStyleIdx="5" presStyleCnt="6" custScaleX="74879" custScaleY="26454" custLinFactNeighborX="-40" custLinFactNeighborY="-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基础统计分析</a:t>
          </a:r>
          <a:endParaRPr lang="zh-CN" altLang="en-US" sz="1800" b="1" kern="1200" dirty="0"/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描述性指标</a:t>
          </a:r>
          <a:endParaRPr lang="zh-CN" altLang="en-US" sz="1400" kern="1200" dirty="0"/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 smtClean="0"/>
            <a:t>检验</a:t>
          </a:r>
          <a:endParaRPr lang="zh-CN" altLang="en-US" sz="1400" kern="1200" dirty="0"/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方差分析</a:t>
          </a:r>
          <a:endParaRPr lang="zh-CN" altLang="en-US" sz="1400" kern="1200" dirty="0"/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卡方检验</a:t>
          </a:r>
          <a:endParaRPr lang="zh-CN" altLang="en-US" sz="1400" kern="1200" dirty="0"/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秩和检验</a:t>
          </a:r>
          <a:endParaRPr lang="zh-CN" altLang="en-US" sz="1400" kern="1200" dirty="0"/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相关性分析</a:t>
          </a:r>
          <a:endParaRPr lang="zh-CN" altLang="en-US" sz="1400" kern="1200" dirty="0"/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多重线性回归</a:t>
          </a:r>
          <a:endParaRPr lang="zh-CN" altLang="en-US" sz="1400" kern="1200" dirty="0"/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 smtClean="0"/>
            <a:t>回归</a:t>
          </a:r>
          <a:endParaRPr lang="zh-CN" altLang="en-US" sz="1400" kern="1200" dirty="0"/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判别分析</a:t>
          </a:r>
          <a:endParaRPr lang="zh-CN" altLang="en-US" sz="1400" kern="1200" dirty="0"/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置换检验</a:t>
          </a:r>
          <a:endParaRPr lang="zh-CN" altLang="en-US" sz="1400" kern="1200" dirty="0"/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交叉验证</a:t>
          </a:r>
          <a:endParaRPr lang="zh-CN" altLang="en-US" sz="1400" kern="1200" dirty="0"/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遗传算法</a:t>
          </a:r>
          <a:endParaRPr lang="zh-CN" altLang="en-US" sz="1400" kern="1200" dirty="0"/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免疫算法</a:t>
          </a:r>
          <a:endParaRPr lang="zh-CN" altLang="en-US" sz="1400" kern="1200" dirty="0"/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神经网络</a:t>
          </a:r>
          <a:endParaRPr lang="zh-CN" altLang="en-US" sz="1400" kern="1200" dirty="0"/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1778521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高维数据分析</a:t>
          </a:r>
          <a:endParaRPr lang="zh-CN" altLang="en-US" sz="1800" b="1" kern="1200" dirty="0"/>
        </a:p>
      </dsp:txBody>
      <dsp:txXfrm>
        <a:off x="13243" y="1791764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2230670"/>
          <a:ext cx="440676" cy="54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63"/>
              </a:lnTo>
              <a:lnTo>
                <a:pt x="440676" y="548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2590780"/>
          <a:ext cx="1701414" cy="377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主成分分析</a:t>
          </a:r>
          <a:endParaRPr lang="zh-CN" altLang="en-US" sz="1400" kern="1200" dirty="0"/>
        </a:p>
      </dsp:txBody>
      <dsp:txXfrm>
        <a:off x="710611" y="2601843"/>
        <a:ext cx="1679288" cy="355580"/>
      </dsp:txXfrm>
    </dsp:sp>
    <dsp:sp modelId="{EB9659E7-9A53-4644-9314-86DE72DC9001}">
      <dsp:nvSpPr>
        <dsp:cNvPr id="0" name=""/>
        <dsp:cNvSpPr/>
      </dsp:nvSpPr>
      <dsp:spPr>
        <a:xfrm>
          <a:off x="258871" y="2230670"/>
          <a:ext cx="440676" cy="129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902"/>
              </a:lnTo>
              <a:lnTo>
                <a:pt x="440676" y="1295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3337528"/>
          <a:ext cx="1708429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偏最小二乘判别分析</a:t>
          </a:r>
          <a:endParaRPr lang="zh-CN" altLang="en-US" sz="1400" kern="1200" dirty="0"/>
        </a:p>
      </dsp:txBody>
      <dsp:txXfrm>
        <a:off x="710622" y="3348602"/>
        <a:ext cx="1686281" cy="355941"/>
      </dsp:txXfrm>
    </dsp:sp>
    <dsp:sp modelId="{C52EAAA0-3D93-49E1-9C5B-C5AECA912F36}">
      <dsp:nvSpPr>
        <dsp:cNvPr id="0" name=""/>
        <dsp:cNvSpPr/>
      </dsp:nvSpPr>
      <dsp:spPr>
        <a:xfrm>
          <a:off x="258871" y="2230670"/>
          <a:ext cx="439731" cy="2040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0966"/>
              </a:lnTo>
              <a:lnTo>
                <a:pt x="439731" y="20409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4081809"/>
          <a:ext cx="1717262" cy="379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9723" y="4092929"/>
        <a:ext cx="1695022" cy="357414"/>
      </dsp:txXfrm>
    </dsp:sp>
    <dsp:sp modelId="{75D7EA51-CD76-43FD-BCF9-E99A1ACB081F}">
      <dsp:nvSpPr>
        <dsp:cNvPr id="0" name=""/>
        <dsp:cNvSpPr/>
      </dsp:nvSpPr>
      <dsp:spPr>
        <a:xfrm>
          <a:off x="258871" y="2230670"/>
          <a:ext cx="439731" cy="2790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643"/>
              </a:lnTo>
              <a:lnTo>
                <a:pt x="439731" y="27906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4830505"/>
          <a:ext cx="17261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热图</a:t>
          </a:r>
          <a:endParaRPr lang="zh-CN" altLang="en-US" sz="1400" kern="1200" dirty="0"/>
        </a:p>
      </dsp:txBody>
      <dsp:txXfrm>
        <a:off x="709780" y="4841682"/>
        <a:ext cx="1703836" cy="359263"/>
      </dsp:txXfrm>
    </dsp:sp>
    <dsp:sp modelId="{C273DD00-29C5-4C55-9492-16027570554D}">
      <dsp:nvSpPr>
        <dsp:cNvPr id="0" name=""/>
        <dsp:cNvSpPr/>
      </dsp:nvSpPr>
      <dsp:spPr>
        <a:xfrm>
          <a:off x="258871" y="2230670"/>
          <a:ext cx="439731" cy="354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4513"/>
              </a:lnTo>
              <a:lnTo>
                <a:pt x="439731" y="3544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5581164"/>
          <a:ext cx="1746195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随机森林</a:t>
          </a:r>
          <a:endParaRPr lang="zh-CN" altLang="en-US" sz="1400" kern="1200" dirty="0"/>
        </a:p>
      </dsp:txBody>
      <dsp:txXfrm>
        <a:off x="709968" y="5592529"/>
        <a:ext cx="1723465" cy="365309"/>
      </dsp:txXfrm>
    </dsp:sp>
    <dsp:sp modelId="{E3FD055E-5114-4AE0-876F-3220E45CF707}">
      <dsp:nvSpPr>
        <dsp:cNvPr id="0" name=""/>
        <dsp:cNvSpPr/>
      </dsp:nvSpPr>
      <dsp:spPr>
        <a:xfrm>
          <a:off x="258871" y="2230670"/>
          <a:ext cx="439731" cy="4302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2826"/>
              </a:lnTo>
              <a:lnTo>
                <a:pt x="439731" y="4302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6338244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支持向量机</a:t>
          </a:r>
          <a:endParaRPr lang="zh-CN" altLang="en-US" sz="1400" kern="1200" dirty="0"/>
        </a:p>
      </dsp:txBody>
      <dsp:txXfrm>
        <a:off x="710040" y="6349681"/>
        <a:ext cx="1745664" cy="36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2564929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7738169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67</Words>
  <Application>Microsoft Office PowerPoint</Application>
  <PresentationFormat>自定义</PresentationFormat>
  <Paragraphs>33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2021-07-24T02:44:51Z</dcterms:created>
  <dcterms:modified xsi:type="dcterms:W3CDTF">2021-12-26T15:16:35Z</dcterms:modified>
</cp:coreProperties>
</file>