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0" r:id="rId2"/>
    <p:sldId id="389" r:id="rId3"/>
    <p:sldId id="402" r:id="rId4"/>
    <p:sldId id="392" r:id="rId5"/>
    <p:sldId id="391" r:id="rId6"/>
    <p:sldId id="390" r:id="rId7"/>
    <p:sldId id="404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3" r:id="rId16"/>
    <p:sldId id="401" r:id="rId17"/>
    <p:sldId id="405" r:id="rId18"/>
    <p:sldId id="406" r:id="rId19"/>
  </p:sldIdLst>
  <p:sldSz cx="9144000" cy="6858000" type="screen4x3"/>
  <p:notesSz cx="6669088" cy="9926638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18"/>
    <a:srgbClr val="990099"/>
    <a:srgbClr val="FFFF00"/>
    <a:srgbClr val="33CC33"/>
    <a:srgbClr val="0000FF"/>
    <a:srgbClr val="FF0000"/>
    <a:srgbClr val="CC00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4840" autoAdjust="0"/>
  </p:normalViewPr>
  <p:slideViewPr>
    <p:cSldViewPr snapToGrid="0">
      <p:cViewPr>
        <p:scale>
          <a:sx n="66" d="100"/>
          <a:sy n="66" d="100"/>
        </p:scale>
        <p:origin x="-1062" y="-900"/>
      </p:cViewPr>
      <p:guideLst>
        <p:guide orient="horz" pos="436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2"/>
    </p:cViewPr>
  </p:sorterViewPr>
  <p:notesViewPr>
    <p:cSldViewPr snapToGrid="0">
      <p:cViewPr varScale="1">
        <p:scale>
          <a:sx n="52" d="100"/>
          <a:sy n="52" d="100"/>
        </p:scale>
        <p:origin x="-1656" y="-84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171DB67-7045-403A-8820-0B5CBEF2399F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506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61824D7-D0D4-463C-A45B-6A48ED006B4F}" type="slidenum">
              <a:rPr lang="en-US"/>
              <a:pPr>
                <a:defRPr/>
              </a:pPr>
              <a:t>‹#›</a:t>
            </a:fld>
            <a:endParaRPr lang="en-GB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5DAC265-31DF-4F67-8710-3D45DAAEF3F5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17412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863600" y="762000"/>
            <a:ext cx="4978400" cy="3733800"/>
          </a:xfrm>
          <a:prstGeom prst="rect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>
              <a:lnSpc>
                <a:spcPct val="100000"/>
              </a:lnSpc>
              <a:spcBef>
                <a:spcPct val="0"/>
              </a:spcBef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6F032F0-5E78-4439-A1F7-7F716875A7F3}" type="slidenum">
              <a:rPr lang="en-US"/>
              <a:pPr>
                <a:defRPr/>
              </a:pPr>
              <a:t>‹#›</a:t>
            </a:fld>
            <a:endParaRPr lang="en-GB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065838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425" y="6188075"/>
            <a:ext cx="689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eMergeLogo-08042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6240463"/>
            <a:ext cx="18113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New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89213"/>
            <a:ext cx="49942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6065838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425" y="6188075"/>
            <a:ext cx="689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ergeLogo-08042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6240463"/>
            <a:ext cx="18113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New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89213"/>
            <a:ext cx="49942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1249363"/>
            <a:ext cx="9564688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BD84C-1F59-4F3B-A97A-6D3F240895DF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77D10-54E8-43E6-9C87-708D052BBBFC}" type="slidenum">
              <a:rPr lang="en-US"/>
              <a:pPr>
                <a:defRPr/>
              </a:pPr>
              <a:t>‹#›</a:t>
            </a:fld>
            <a:endParaRPr lang="en-US" sz="1800" dirty="0">
              <a:latin typeface="Gill Sans MT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1249363"/>
            <a:ext cx="9564688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F0997-4E30-4114-9F41-E132E435394A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3C4E1-5E28-4005-B8E7-002E6A2614F3}" type="slidenum">
              <a:rPr lang="en-US"/>
              <a:pPr>
                <a:defRPr/>
              </a:pPr>
              <a:t>‹#›</a:t>
            </a:fld>
            <a:endParaRPr lang="en-US" sz="1800" dirty="0">
              <a:latin typeface="Gill Sans MT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1249363"/>
            <a:ext cx="9564688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4B21E-9B45-4EB0-AED0-F5BC07295C31}" type="datetime1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031F6-5D56-48F8-A12F-9138C0D8E913}" type="slidenum">
              <a:rPr lang="en-US"/>
              <a:pPr>
                <a:defRPr/>
              </a:pPr>
              <a:t>‹#›</a:t>
            </a:fld>
            <a:endParaRPr lang="en-US" sz="1800" dirty="0">
              <a:latin typeface="Gill Sans MT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  <a:endParaRPr lang="en-US" smtClean="0"/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0" y="1249363"/>
            <a:ext cx="9144000" cy="4816475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065838"/>
          </a:xfrm>
          <a:prstGeom prst="rect">
            <a:avLst/>
          </a:prstGeom>
          <a:solidFill>
            <a:srgbClr val="FFA61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76425" y="6188075"/>
            <a:ext cx="689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eMergeLogo-08042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0975" y="6240463"/>
            <a:ext cx="18113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New Imag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589213"/>
            <a:ext cx="49942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36" y="2075538"/>
            <a:ext cx="7808685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The Priority Mobile Service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A technical discussion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6" y="87084"/>
            <a:ext cx="7706402" cy="353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06" y="1418999"/>
            <a:ext cx="538480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924798" y="304798"/>
            <a:ext cx="13353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Create the “mobile“ website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6911" y="5021929"/>
            <a:ext cx="5109091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dirty="0" smtClean="0"/>
              <a:t>Site Name - mobile</a:t>
            </a:r>
          </a:p>
          <a:p>
            <a:pPr lvl="0"/>
            <a:r>
              <a:rPr lang="en-GB" dirty="0" smtClean="0"/>
              <a:t>Physical Path - C:\inetpub\mobile</a:t>
            </a:r>
          </a:p>
          <a:p>
            <a:pPr lvl="0"/>
            <a:r>
              <a:rPr lang="en-GB" dirty="0" smtClean="0"/>
              <a:t>Port – 8080</a:t>
            </a:r>
          </a:p>
          <a:p>
            <a:pPr lvl="0"/>
            <a:r>
              <a:rPr lang="en-GB" dirty="0" smtClean="0"/>
              <a:t>Host Name – Leave blank and unassigned </a:t>
            </a:r>
            <a:r>
              <a:rPr lang="en-GB" dirty="0" smtClean="0"/>
              <a:t> -this </a:t>
            </a:r>
            <a:r>
              <a:rPr lang="en-GB" dirty="0" smtClean="0"/>
              <a:t>will then allow any </a:t>
            </a:r>
            <a:endParaRPr lang="en-GB" dirty="0" smtClean="0"/>
          </a:p>
          <a:p>
            <a:pPr lvl="0"/>
            <a:r>
              <a:rPr lang="en-GB" dirty="0" smtClean="0"/>
              <a:t>in-bound </a:t>
            </a:r>
            <a:r>
              <a:rPr lang="en-GB" dirty="0" smtClean="0"/>
              <a:t>connection on Port 8080 to be handled by the website.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715" y="212725"/>
            <a:ext cx="57245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3143" y="2759529"/>
            <a:ext cx="5724525" cy="322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54054" y="290283"/>
            <a:ext cx="25835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Configure Windows Event Logging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2458" y="1335314"/>
            <a:ext cx="282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You must be an administrator </a:t>
            </a:r>
          </a:p>
          <a:p>
            <a:r>
              <a:rPr lang="en-GB" dirty="0" smtClean="0"/>
              <a:t>to perform this action!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483" y="290284"/>
            <a:ext cx="725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Configure the SOAP Service for first use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9458" name="Picture 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429" y="1227363"/>
            <a:ext cx="6937829" cy="369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86971" y="870857"/>
            <a:ext cx="169790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telnet </a:t>
            </a:r>
            <a:r>
              <a:rPr lang="en-GB" dirty="0" err="1" smtClean="0"/>
              <a:t>localhost</a:t>
            </a:r>
            <a:r>
              <a:rPr lang="en-GB" dirty="0" smtClean="0"/>
              <a:t> 8021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4914" y="5268686"/>
            <a:ext cx="352051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Inetpub</a:t>
            </a:r>
            <a:r>
              <a:rPr lang="en-GB" dirty="0" smtClean="0"/>
              <a:t> c:\inetpub\mobile\connections.config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28457" y="5558972"/>
            <a:ext cx="73930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Net use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4" y="318861"/>
            <a:ext cx="570547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7375" y="2711677"/>
            <a:ext cx="572452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560455" y="290283"/>
            <a:ext cx="2583545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Open the service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@ http://localhost:8080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Configure the service from /</a:t>
            </a:r>
            <a:r>
              <a:rPr lang="en-GB" sz="1600" dirty="0" err="1" smtClean="0">
                <a:solidFill>
                  <a:schemeClr val="bg1"/>
                </a:solidFill>
              </a:rPr>
              <a:t>config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913" y="360363"/>
            <a:ext cx="572452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58857" y="566057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Run the installation 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checklist</a:t>
            </a:r>
          </a:p>
        </p:txBody>
      </p:sp>
      <p:pic>
        <p:nvPicPr>
          <p:cNvPr id="21507" name="Picture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3143" y="3161620"/>
            <a:ext cx="572452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18514" y="2249719"/>
            <a:ext cx="2263761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Write permissions for </a:t>
            </a:r>
          </a:p>
          <a:p>
            <a:r>
              <a:rPr lang="en-GB" dirty="0" smtClean="0"/>
              <a:t>\</a:t>
            </a:r>
            <a:r>
              <a:rPr lang="en-GB" dirty="0" err="1" smtClean="0"/>
              <a:t>badmail</a:t>
            </a:r>
            <a:r>
              <a:rPr lang="en-GB" dirty="0" smtClean="0"/>
              <a:t> and signatures are </a:t>
            </a:r>
          </a:p>
          <a:p>
            <a:r>
              <a:rPr lang="en-GB" dirty="0" smtClean="0"/>
              <a:t>required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86" y="444954"/>
            <a:ext cx="57245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1" y="261258"/>
            <a:ext cx="29754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Checking everything 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5463" y="1756210"/>
            <a:ext cx="3901453" cy="1680460"/>
          </a:xfrm>
          <a:prstGeom prst="rect">
            <a:avLst/>
          </a:prstGeom>
          <a:solidFill>
            <a:srgbClr val="FFA618"/>
          </a:solidFill>
        </p:spPr>
        <p:txBody>
          <a:bodyPr wrap="none" rtlCol="0">
            <a:spAutoFit/>
          </a:bodyPr>
          <a:lstStyle/>
          <a:p>
            <a:pPr lvl="0"/>
            <a:r>
              <a:rPr lang="en-GB" dirty="0" smtClean="0"/>
              <a:t>Create Table – ZSFDC_TEST</a:t>
            </a:r>
          </a:p>
          <a:p>
            <a:r>
              <a:rPr lang="en-GB" dirty="0" smtClean="0"/>
              <a:t>CREATE TABLE ZSFDC_TEST 'Connectivity Test' 1</a:t>
            </a:r>
          </a:p>
          <a:p>
            <a:r>
              <a:rPr lang="en-GB" dirty="0" smtClean="0"/>
              <a:t>USER (INT,13,'UserID')</a:t>
            </a:r>
          </a:p>
          <a:p>
            <a:r>
              <a:rPr lang="en-GB" dirty="0" smtClean="0"/>
              <a:t>CURDATE (DATE,14,'Date')</a:t>
            </a:r>
          </a:p>
          <a:p>
            <a:r>
              <a:rPr lang="en-GB" dirty="0" smtClean="0"/>
              <a:t>ORDINAL (INT,13,'Line number')</a:t>
            </a:r>
          </a:p>
          <a:p>
            <a:r>
              <a:rPr lang="en-GB" dirty="0" smtClean="0"/>
              <a:t>UNIQUE (CURDATE,USER,ORDINAL)</a:t>
            </a:r>
          </a:p>
          <a:p>
            <a:r>
              <a:rPr lang="en-GB" dirty="0" smtClean="0"/>
              <a:t>;</a:t>
            </a:r>
          </a:p>
          <a:p>
            <a:endParaRPr lang="en-GB" dirty="0"/>
          </a:p>
        </p:txBody>
      </p:sp>
      <p:pic>
        <p:nvPicPr>
          <p:cNvPr id="23556" name="Picture 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1203" y="3227765"/>
            <a:ext cx="5063688" cy="160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4722584"/>
            <a:ext cx="57245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6799" y="2293257"/>
            <a:ext cx="780868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.NET Loading control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1257" y="3135081"/>
            <a:ext cx="5852884" cy="855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Any .NET application can include the .NET loading control</a:t>
            </a:r>
          </a:p>
          <a:p>
            <a:endParaRPr lang="en-GB" sz="1600" dirty="0" smtClean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Even if that application is physically remote from the ERP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393" y="101598"/>
            <a:ext cx="3733800" cy="60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48229" y="1683657"/>
            <a:ext cx="3198311" cy="247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ftp://simon.emerge-it.co.uk/</a:t>
            </a:r>
          </a:p>
          <a:p>
            <a:r>
              <a:rPr lang="en-GB" sz="1800" dirty="0" smtClean="0">
                <a:solidFill>
                  <a:schemeClr val="bg1"/>
                </a:solidFill>
              </a:rPr>
              <a:t>	</a:t>
            </a:r>
            <a:r>
              <a:rPr lang="en-GB" sz="1800" dirty="0" smtClean="0">
                <a:solidFill>
                  <a:schemeClr val="bg1"/>
                </a:solidFill>
              </a:rPr>
              <a:t>/Components</a:t>
            </a:r>
          </a:p>
          <a:p>
            <a:r>
              <a:rPr lang="en-GB" sz="1800" dirty="0" smtClean="0">
                <a:solidFill>
                  <a:schemeClr val="bg1"/>
                </a:solidFill>
              </a:rPr>
              <a:t>	/</a:t>
            </a:r>
            <a:r>
              <a:rPr lang="en-GB" sz="1800" dirty="0" err="1" smtClean="0">
                <a:solidFill>
                  <a:schemeClr val="bg1"/>
                </a:solidFill>
              </a:rPr>
              <a:t>LoadData</a:t>
            </a:r>
            <a:endParaRPr lang="en-GB" sz="1800" dirty="0" smtClean="0">
              <a:solidFill>
                <a:schemeClr val="bg1"/>
              </a:solidFill>
            </a:endParaRPr>
          </a:p>
          <a:p>
            <a:r>
              <a:rPr lang="en-GB" sz="1800" dirty="0" smtClean="0">
                <a:solidFill>
                  <a:schemeClr val="bg1"/>
                </a:solidFill>
              </a:rPr>
              <a:t>	/Version3</a:t>
            </a:r>
          </a:p>
          <a:p>
            <a:r>
              <a:rPr lang="en-GB" sz="1800" dirty="0" smtClean="0">
                <a:solidFill>
                  <a:schemeClr val="bg1"/>
                </a:solidFill>
              </a:rPr>
              <a:t>	/win32</a:t>
            </a:r>
          </a:p>
          <a:p>
            <a:r>
              <a:rPr lang="en-GB" sz="1800" dirty="0" smtClean="0">
                <a:solidFill>
                  <a:schemeClr val="bg1"/>
                </a:solidFill>
              </a:rPr>
              <a:t>	/setup</a:t>
            </a:r>
          </a:p>
          <a:p>
            <a:r>
              <a:rPr lang="en-GB" sz="1800" dirty="0" smtClean="0">
                <a:solidFill>
                  <a:schemeClr val="bg1"/>
                </a:solidFill>
              </a:rPr>
              <a:t>	/v3Loading</a:t>
            </a:r>
          </a:p>
          <a:p>
            <a:r>
              <a:rPr lang="en-GB" sz="1800" dirty="0" smtClean="0">
                <a:solidFill>
                  <a:schemeClr val="bg1"/>
                </a:solidFill>
              </a:rPr>
              <a:t>	/Debug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371" y="566057"/>
            <a:ext cx="3922869" cy="62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Install the loading control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Example requires .NET Visual Studio Installed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88008"/>
            <a:ext cx="52006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5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1193" y="1654856"/>
            <a:ext cx="52006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404766" y="2917376"/>
            <a:ext cx="3480055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CREATE TABLE </a:t>
            </a:r>
            <a:r>
              <a:rPr lang="en-GB" dirty="0" smtClean="0"/>
              <a:t>  ZJAS_LOADTESTBOOKS _</a:t>
            </a:r>
          </a:p>
          <a:p>
            <a:r>
              <a:rPr lang="en-GB" dirty="0" smtClean="0"/>
              <a:t>	</a:t>
            </a:r>
            <a:r>
              <a:rPr lang="en-GB" dirty="0" smtClean="0"/>
              <a:t>'</a:t>
            </a:r>
            <a:r>
              <a:rPr lang="en-GB" dirty="0" err="1" smtClean="0"/>
              <a:t>Libary</a:t>
            </a:r>
            <a:r>
              <a:rPr lang="en-GB" dirty="0" smtClean="0"/>
              <a:t> </a:t>
            </a:r>
            <a:r>
              <a:rPr lang="en-GB" dirty="0" smtClean="0"/>
              <a:t>load test Books' 1</a:t>
            </a:r>
          </a:p>
          <a:p>
            <a:r>
              <a:rPr lang="en-GB" dirty="0" smtClean="0"/>
              <a:t>RECORDTYPE (CHAR,3,'Record Type')</a:t>
            </a:r>
          </a:p>
          <a:p>
            <a:r>
              <a:rPr lang="en-GB" dirty="0" smtClean="0"/>
              <a:t>LINE (INT,17,'Ln')</a:t>
            </a:r>
          </a:p>
          <a:p>
            <a:r>
              <a:rPr lang="en-GB" dirty="0" smtClean="0"/>
              <a:t>LOADED (CHAR,1,'Loaded?')</a:t>
            </a:r>
          </a:p>
          <a:p>
            <a:r>
              <a:rPr lang="en-GB" dirty="0" smtClean="0"/>
              <a:t>KEY1 (CHAR,20,'Key1')</a:t>
            </a:r>
          </a:p>
          <a:p>
            <a:r>
              <a:rPr lang="en-GB" dirty="0" smtClean="0"/>
              <a:t>KEY2 (CHAR,20,'Key2')</a:t>
            </a:r>
          </a:p>
          <a:p>
            <a:r>
              <a:rPr lang="en-GB" dirty="0" smtClean="0"/>
              <a:t>KEY3 (CHAR,20,'Key3</a:t>
            </a:r>
            <a:r>
              <a:rPr lang="en-GB" dirty="0" smtClean="0"/>
              <a:t>')</a:t>
            </a:r>
          </a:p>
          <a:p>
            <a:r>
              <a:rPr lang="en-GB" dirty="0" smtClean="0"/>
              <a:t>BUBBLEID (CHAR,40,’Transaction ID’)</a:t>
            </a:r>
            <a:endParaRPr lang="en-GB" dirty="0" smtClean="0"/>
          </a:p>
          <a:p>
            <a:r>
              <a:rPr lang="en-GB" dirty="0" smtClean="0"/>
              <a:t>TITLE (CHAR,48,'TITLE')</a:t>
            </a:r>
          </a:p>
          <a:p>
            <a:r>
              <a:rPr lang="en-GB" dirty="0" smtClean="0"/>
              <a:t>AUTHOR (CHAR,32,'AUTHOR')</a:t>
            </a:r>
          </a:p>
          <a:p>
            <a:r>
              <a:rPr lang="en-GB" dirty="0" smtClean="0"/>
              <a:t>CATNUM (INT,13,'CATALOGUE NUMBER')</a:t>
            </a:r>
          </a:p>
          <a:p>
            <a:r>
              <a:rPr lang="en-GB" dirty="0" smtClean="0"/>
              <a:t>COPY (INT,7,'COPY (NUMBER)')</a:t>
            </a:r>
          </a:p>
          <a:p>
            <a:r>
              <a:rPr lang="en-GB" dirty="0" smtClean="0"/>
              <a:t>REMARK (CHAR,32,'REMARK')</a:t>
            </a:r>
          </a:p>
          <a:p>
            <a:r>
              <a:rPr lang="en-GB" dirty="0" smtClean="0"/>
              <a:t>UNIQUE (LINE)</a:t>
            </a:r>
          </a:p>
          <a:p>
            <a:r>
              <a:rPr lang="en-GB" dirty="0" smtClean="0"/>
              <a:t>;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04114" y="435429"/>
            <a:ext cx="3087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Create your own 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bg1"/>
                </a:solidFill>
              </a:rPr>
              <a:t>remote loadings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2"/>
          <p:cNvSpPr>
            <a:spLocks noChangeArrowheads="1"/>
          </p:cNvSpPr>
          <p:nvPr/>
        </p:nvSpPr>
        <p:spPr bwMode="auto">
          <a:xfrm>
            <a:off x="5705475" y="1982788"/>
            <a:ext cx="2843213" cy="9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r"/>
            <a:endParaRPr lang="en-GB" sz="2400"/>
          </a:p>
          <a:p>
            <a:pPr marL="342900" indent="-342900" algn="ctr" eaLnBrk="0" hangingPunct="0">
              <a:lnSpc>
                <a:spcPct val="100000"/>
              </a:lnSpc>
              <a:spcBef>
                <a:spcPct val="0"/>
              </a:spcBef>
            </a:pPr>
            <a:endParaRPr lang="en-GB" sz="3200" b="0">
              <a:solidFill>
                <a:srgbClr val="993366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20393" y="758343"/>
            <a:ext cx="6881057" cy="4336165"/>
            <a:chOff x="1320393" y="758343"/>
            <a:chExt cx="6881057" cy="43361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0393" y="1285639"/>
              <a:ext cx="3622981" cy="29525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49326" y="758343"/>
              <a:ext cx="3252124" cy="4336165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595086" y="624114"/>
            <a:ext cx="54930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What is the Mobile (SOAP) Service?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6101" y="5479142"/>
            <a:ext cx="513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S(</a:t>
            </a:r>
            <a:r>
              <a:rPr lang="en-GB" sz="2000" dirty="0" err="1" smtClean="0">
                <a:solidFill>
                  <a:schemeClr val="bg1"/>
                </a:solidFill>
              </a:rPr>
              <a:t>imple</a:t>
            </a:r>
            <a:r>
              <a:rPr lang="en-GB" sz="2000" dirty="0" smtClean="0">
                <a:solidFill>
                  <a:schemeClr val="bg1"/>
                </a:solidFill>
              </a:rPr>
              <a:t>) O(</a:t>
            </a:r>
            <a:r>
              <a:rPr lang="en-GB" sz="2000" dirty="0" err="1" smtClean="0">
                <a:solidFill>
                  <a:schemeClr val="bg1"/>
                </a:solidFill>
              </a:rPr>
              <a:t>bject</a:t>
            </a:r>
            <a:r>
              <a:rPr lang="en-GB" sz="2000" dirty="0" smtClean="0">
                <a:solidFill>
                  <a:schemeClr val="bg1"/>
                </a:solidFill>
              </a:rPr>
              <a:t>) A(</a:t>
            </a:r>
            <a:r>
              <a:rPr lang="en-GB" sz="2000" dirty="0" err="1" smtClean="0">
                <a:solidFill>
                  <a:schemeClr val="bg1"/>
                </a:solidFill>
              </a:rPr>
              <a:t>pplication</a:t>
            </a:r>
            <a:r>
              <a:rPr lang="en-GB" sz="2000" dirty="0" smtClean="0">
                <a:solidFill>
                  <a:schemeClr val="bg1"/>
                </a:solidFill>
              </a:rPr>
              <a:t>) P(</a:t>
            </a:r>
            <a:r>
              <a:rPr lang="en-GB" sz="2000" dirty="0" err="1" smtClean="0">
                <a:solidFill>
                  <a:schemeClr val="bg1"/>
                </a:solidFill>
              </a:rPr>
              <a:t>rotocol</a:t>
            </a:r>
            <a:r>
              <a:rPr lang="en-GB" sz="2000" dirty="0" smtClean="0">
                <a:solidFill>
                  <a:schemeClr val="bg1"/>
                </a:solidFill>
              </a:rPr>
              <a:t>)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9421" y="1098172"/>
            <a:ext cx="5863772" cy="364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75316" y="928910"/>
            <a:ext cx="4953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Making normal Priority Form Loadings 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Into Remote </a:t>
            </a:r>
            <a:r>
              <a:rPr lang="en-GB" sz="2000" dirty="0" smtClean="0">
                <a:solidFill>
                  <a:schemeClr val="bg1"/>
                </a:solidFill>
              </a:rPr>
              <a:t>F</a:t>
            </a:r>
            <a:r>
              <a:rPr lang="en-GB" sz="2000" dirty="0" smtClean="0">
                <a:solidFill>
                  <a:schemeClr val="bg1"/>
                </a:solidFill>
              </a:rPr>
              <a:t>orm Loadings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8515" y="3904350"/>
            <a:ext cx="4883516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normal process is to populate a loading table and run a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Priority loading interface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The service allows this process to be called remotely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Transactional SOAP “Bubbles” group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loadings received  at the same time with a BUBBLEID column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SOAP Bubble data is automatically deleted when all data in that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transaction has LOADED= ‘Y’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3" y="232228"/>
            <a:ext cx="47404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What does the service do?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2" y="1782082"/>
            <a:ext cx="1048932" cy="120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1088571" y="2423886"/>
            <a:ext cx="943429" cy="725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10" name="Straight Connector 9"/>
          <p:cNvCxnSpPr/>
          <p:nvPr/>
        </p:nvCxnSpPr>
        <p:spPr bwMode="auto">
          <a:xfrm>
            <a:off x="333826" y="1799771"/>
            <a:ext cx="1277257" cy="1480458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333826" y="1712686"/>
            <a:ext cx="1219200" cy="1640114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113" y="190951"/>
            <a:ext cx="7701504" cy="515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262" y="319314"/>
            <a:ext cx="6714822" cy="513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607" y="359456"/>
            <a:ext cx="9019302" cy="4749574"/>
            <a:chOff x="57607" y="359456"/>
            <a:chExt cx="9019302" cy="474957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7" y="359456"/>
              <a:ext cx="2802793" cy="316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0791" y="387126"/>
              <a:ext cx="6266118" cy="4721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1" y="2278743"/>
            <a:ext cx="780868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Installation of the Mobile (SOAP) service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343" y="595086"/>
            <a:ext cx="18473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146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1541" y="3533552"/>
            <a:ext cx="5691188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10510" y="478971"/>
            <a:ext cx="743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Priority Mobile Service (SOAP) Install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342" y="1074062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Download </a:t>
            </a:r>
            <a:r>
              <a:rPr lang="en-GB" sz="1600" dirty="0" smtClean="0"/>
              <a:t>and Install the latest </a:t>
            </a:r>
            <a:r>
              <a:rPr lang="en-GB" sz="1600" dirty="0" smtClean="0"/>
              <a:t>version of Mobile from:</a:t>
            </a:r>
          </a:p>
          <a:p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191648" y="1465954"/>
            <a:ext cx="5196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ftp://simon.emerge-it.co.uk</a:t>
            </a:r>
            <a:r>
              <a:rPr lang="en-GB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	</a:t>
            </a:r>
            <a:r>
              <a:rPr lang="en-GB" sz="1600" dirty="0" smtClean="0">
                <a:solidFill>
                  <a:schemeClr val="bg1"/>
                </a:solidFill>
              </a:rPr>
              <a:t>Priority </a:t>
            </a:r>
            <a:r>
              <a:rPr lang="en-GB" sz="1600" dirty="0" smtClean="0">
                <a:solidFill>
                  <a:schemeClr val="bg1"/>
                </a:solidFill>
              </a:rPr>
              <a:t>Mobile</a:t>
            </a:r>
            <a:r>
              <a:rPr lang="en-GB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	</a:t>
            </a:r>
            <a:r>
              <a:rPr lang="en-GB" sz="1600" dirty="0" smtClean="0">
                <a:solidFill>
                  <a:schemeClr val="bg1"/>
                </a:solidFill>
              </a:rPr>
              <a:t>Server/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	</a:t>
            </a:r>
            <a:r>
              <a:rPr lang="en-GB" sz="1600" dirty="0" err="1" smtClean="0">
                <a:solidFill>
                  <a:schemeClr val="bg1"/>
                </a:solidFill>
              </a:rPr>
              <a:t>PriSOAP</a:t>
            </a:r>
            <a:r>
              <a:rPr lang="en-GB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	</a:t>
            </a:r>
            <a:r>
              <a:rPr lang="en-GB" sz="1600" dirty="0" err="1" smtClean="0">
                <a:solidFill>
                  <a:schemeClr val="bg1"/>
                </a:solidFill>
              </a:rPr>
              <a:t>PriSOAPSetup</a:t>
            </a:r>
            <a:r>
              <a:rPr lang="en-GB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	Debug/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	</a:t>
            </a:r>
            <a:r>
              <a:rPr lang="en-GB" sz="1600" dirty="0" smtClean="0">
                <a:solidFill>
                  <a:schemeClr val="bg1"/>
                </a:solidFill>
              </a:rPr>
              <a:t>PriSoap.RAR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1553" y="5471887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 that installation uses the %</a:t>
            </a:r>
            <a:r>
              <a:rPr lang="en-GB" dirty="0" err="1" smtClean="0"/>
              <a:t>windir</a:t>
            </a:r>
            <a:r>
              <a:rPr lang="en-GB" dirty="0" smtClean="0"/>
              <a:t>%\tabula.ini to configure </a:t>
            </a:r>
          </a:p>
          <a:p>
            <a:r>
              <a:rPr lang="en-GB" dirty="0" smtClean="0"/>
              <a:t>Connections!  Make sure this file points to the correct Priority Install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200" y="943429"/>
            <a:ext cx="5664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6686" y="2800350"/>
            <a:ext cx="5705475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14286" y="348343"/>
            <a:ext cx="472437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Copy the web files to your \</a:t>
            </a:r>
            <a:r>
              <a:rPr lang="en-GB" sz="1800" dirty="0" err="1" smtClean="0">
                <a:solidFill>
                  <a:schemeClr val="bg1"/>
                </a:solidFill>
              </a:rPr>
              <a:t>Inetpub</a:t>
            </a:r>
            <a:r>
              <a:rPr lang="en-GB" sz="1800" dirty="0" smtClean="0">
                <a:solidFill>
                  <a:schemeClr val="bg1"/>
                </a:solidFill>
              </a:rPr>
              <a:t> folder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 rot="2971656">
            <a:off x="3933371" y="2046514"/>
            <a:ext cx="1494972" cy="78377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rgbClr val="993366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993366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993366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3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4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5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6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7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348</Words>
  <Application>Microsoft Office PowerPoint</Application>
  <PresentationFormat>On-screen Show (4:3)</PresentationFormat>
  <Paragraphs>92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eMerge Information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</dc:creator>
  <cp:lastModifiedBy>Simon Barnett</cp:lastModifiedBy>
  <cp:revision>875</cp:revision>
  <dcterms:created xsi:type="dcterms:W3CDTF">2006-03-28T13:43:28Z</dcterms:created>
  <dcterms:modified xsi:type="dcterms:W3CDTF">2011-10-04T17:14:52Z</dcterms:modified>
</cp:coreProperties>
</file>