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6abe3cd7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6abe3cd7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6abe3cd7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6abe3cd7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bbbb65fa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bbbb65fa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bbbb65fa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bbbb65fa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6abe3cd7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6abe3cd7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Poker and AI</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Zackary Medeiros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History Lesson</a:t>
            </a:r>
            <a:endParaRPr/>
          </a:p>
        </p:txBody>
      </p:sp>
      <p:sp>
        <p:nvSpPr>
          <p:cNvPr id="66" name="Google Shape;66;p14"/>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have been computer ‘bots’ for games since the creation of computers themselves. The earliest AI chess players came about in the 50’s, but they weren’t very good. It wasn’t until the 90’s until AI’s began to get good at playing games.</a:t>
            </a:r>
            <a:endParaRPr/>
          </a:p>
          <a:p>
            <a:pPr indent="0" lvl="0" marL="0" rtl="0" algn="l">
              <a:spcBef>
                <a:spcPts val="1200"/>
              </a:spcBef>
              <a:spcAft>
                <a:spcPts val="1200"/>
              </a:spcAft>
              <a:buNone/>
            </a:pPr>
            <a:r>
              <a:rPr lang="en"/>
              <a:t>AI solved ‘</a:t>
            </a:r>
            <a:r>
              <a:rPr lang="en" u="sng"/>
              <a:t>perfect information</a:t>
            </a:r>
            <a:r>
              <a:rPr lang="en"/>
              <a:t>’ games such as Chess(1997), Checkers(1995), and Go(2017).</a:t>
            </a:r>
            <a:endParaRPr/>
          </a:p>
        </p:txBody>
      </p:sp>
      <p:pic>
        <p:nvPicPr>
          <p:cNvPr id="67" name="Google Shape;67;p14"/>
          <p:cNvPicPr preferRelativeResize="0"/>
          <p:nvPr/>
        </p:nvPicPr>
        <p:blipFill>
          <a:blip r:embed="rId3">
            <a:alphaModFix/>
          </a:blip>
          <a:stretch>
            <a:fillRect/>
          </a:stretch>
        </p:blipFill>
        <p:spPr>
          <a:xfrm>
            <a:off x="4451475" y="674850"/>
            <a:ext cx="2426598" cy="1638651"/>
          </a:xfrm>
          <a:prstGeom prst="rect">
            <a:avLst/>
          </a:prstGeom>
          <a:noFill/>
          <a:ln>
            <a:noFill/>
          </a:ln>
        </p:spPr>
      </p:pic>
      <p:pic>
        <p:nvPicPr>
          <p:cNvPr id="68" name="Google Shape;68;p14"/>
          <p:cNvPicPr preferRelativeResize="0"/>
          <p:nvPr/>
        </p:nvPicPr>
        <p:blipFill>
          <a:blip r:embed="rId4">
            <a:alphaModFix/>
          </a:blip>
          <a:stretch>
            <a:fillRect/>
          </a:stretch>
        </p:blipFill>
        <p:spPr>
          <a:xfrm>
            <a:off x="6530475" y="1708562"/>
            <a:ext cx="2301826" cy="1726375"/>
          </a:xfrm>
          <a:prstGeom prst="rect">
            <a:avLst/>
          </a:prstGeom>
          <a:noFill/>
          <a:ln>
            <a:noFill/>
          </a:ln>
        </p:spPr>
      </p:pic>
      <p:pic>
        <p:nvPicPr>
          <p:cNvPr id="69" name="Google Shape;69;p14"/>
          <p:cNvPicPr preferRelativeResize="0"/>
          <p:nvPr/>
        </p:nvPicPr>
        <p:blipFill>
          <a:blip r:embed="rId5">
            <a:alphaModFix/>
          </a:blip>
          <a:stretch>
            <a:fillRect/>
          </a:stretch>
        </p:blipFill>
        <p:spPr>
          <a:xfrm>
            <a:off x="4451475" y="2571750"/>
            <a:ext cx="2301826" cy="2301826"/>
          </a:xfrm>
          <a:prstGeom prst="rect">
            <a:avLst/>
          </a:prstGeom>
          <a:noFill/>
          <a:ln>
            <a:noFill/>
          </a:ln>
        </p:spPr>
      </p:pic>
      <p:sp>
        <p:nvSpPr>
          <p:cNvPr id="70" name="Google Shape;70;p14"/>
          <p:cNvSpPr txBox="1"/>
          <p:nvPr/>
        </p:nvSpPr>
        <p:spPr>
          <a:xfrm>
            <a:off x="4572000" y="4803475"/>
            <a:ext cx="4318200" cy="2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Old Standard TT"/>
                <a:ea typeface="Old Standard TT"/>
                <a:cs typeface="Old Standard TT"/>
                <a:sym typeface="Old Standard TT"/>
              </a:rPr>
              <a:t>Images</a:t>
            </a:r>
            <a:r>
              <a:rPr lang="en" sz="1000">
                <a:solidFill>
                  <a:schemeClr val="dk1"/>
                </a:solidFill>
                <a:latin typeface="Old Standard TT"/>
                <a:ea typeface="Old Standard TT"/>
                <a:cs typeface="Old Standard TT"/>
                <a:sym typeface="Old Standard TT"/>
              </a:rPr>
              <a:t> from Webstock Review, pngimg.com, and </a:t>
            </a:r>
            <a:r>
              <a:rPr lang="en" sz="1000">
                <a:solidFill>
                  <a:schemeClr val="dk1"/>
                </a:solidFill>
                <a:latin typeface="Old Standard TT"/>
                <a:ea typeface="Old Standard TT"/>
                <a:cs typeface="Old Standard TT"/>
                <a:sym typeface="Old Standard TT"/>
              </a:rPr>
              <a:t>ubicacion de personas</a:t>
            </a:r>
            <a:endParaRPr sz="1000">
              <a:solidFill>
                <a:schemeClr val="dk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a:t>
            </a:r>
            <a:r>
              <a:rPr lang="en"/>
              <a:t>uilibrium and Solvers</a:t>
            </a:r>
            <a:endParaRPr/>
          </a:p>
        </p:txBody>
      </p:sp>
      <p:sp>
        <p:nvSpPr>
          <p:cNvPr id="76" name="Google Shape;76;p1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Nash equilibrium is a situation where no player could gain by changing their own strategy”</a:t>
            </a:r>
            <a:endParaRPr/>
          </a:p>
          <a:p>
            <a:pPr indent="0" lvl="0" marL="0" rtl="0" algn="l">
              <a:spcBef>
                <a:spcPts val="1200"/>
              </a:spcBef>
              <a:spcAft>
                <a:spcPts val="0"/>
              </a:spcAft>
              <a:buNone/>
            </a:pPr>
            <a:r>
              <a:rPr lang="en"/>
              <a:t>This was the original design of game/poker solvers. Oleg Ostroumov created the first poker solver with this in mind.</a:t>
            </a:r>
            <a:endParaRPr/>
          </a:p>
          <a:p>
            <a:pPr indent="0" lvl="0" marL="0" rtl="0" algn="l">
              <a:spcBef>
                <a:spcPts val="1200"/>
              </a:spcBef>
              <a:spcAft>
                <a:spcPts val="0"/>
              </a:spcAft>
              <a:buNone/>
            </a:pPr>
            <a:r>
              <a:rPr lang="en"/>
              <a:t>The solver was used to enhance the skills of top players </a:t>
            </a:r>
            <a:endParaRPr/>
          </a:p>
          <a:p>
            <a:pPr indent="0" lvl="0" marL="0" rtl="0" algn="l">
              <a:spcBef>
                <a:spcPts val="1200"/>
              </a:spcBef>
              <a:spcAft>
                <a:spcPts val="1200"/>
              </a:spcAft>
              <a:buNone/>
            </a:pPr>
            <a:r>
              <a:rPr lang="en"/>
              <a:t>Dota 2 and StarCraft 2 have also been solved. It is relatively easy to solve 2 entity (player, team) games compared to 3+ entity games.</a:t>
            </a:r>
            <a:endParaRPr/>
          </a:p>
        </p:txBody>
      </p:sp>
      <p:pic>
        <p:nvPicPr>
          <p:cNvPr id="77" name="Google Shape;77;p15"/>
          <p:cNvPicPr preferRelativeResize="0"/>
          <p:nvPr/>
        </p:nvPicPr>
        <p:blipFill>
          <a:blip r:embed="rId3">
            <a:alphaModFix/>
          </a:blip>
          <a:stretch>
            <a:fillRect/>
          </a:stretch>
        </p:blipFill>
        <p:spPr>
          <a:xfrm>
            <a:off x="5028038" y="886050"/>
            <a:ext cx="3418973" cy="1923175"/>
          </a:xfrm>
          <a:prstGeom prst="rect">
            <a:avLst/>
          </a:prstGeom>
          <a:noFill/>
          <a:ln cap="flat" cmpd="sng" w="28575">
            <a:solidFill>
              <a:schemeClr val="dk2"/>
            </a:solidFill>
            <a:prstDash val="solid"/>
            <a:round/>
            <a:headEnd len="sm" w="sm" type="none"/>
            <a:tailEnd len="sm" w="sm" type="none"/>
          </a:ln>
        </p:spPr>
      </p:pic>
      <p:pic>
        <p:nvPicPr>
          <p:cNvPr id="78" name="Google Shape;78;p15"/>
          <p:cNvPicPr preferRelativeResize="0"/>
          <p:nvPr/>
        </p:nvPicPr>
        <p:blipFill>
          <a:blip r:embed="rId4">
            <a:alphaModFix/>
          </a:blip>
          <a:stretch>
            <a:fillRect/>
          </a:stretch>
        </p:blipFill>
        <p:spPr>
          <a:xfrm>
            <a:off x="5562325" y="2959350"/>
            <a:ext cx="2350400" cy="1762800"/>
          </a:xfrm>
          <a:prstGeom prst="rect">
            <a:avLst/>
          </a:prstGeom>
          <a:noFill/>
          <a:ln cap="flat" cmpd="sng" w="28575">
            <a:solidFill>
              <a:schemeClr val="dk2"/>
            </a:solidFill>
            <a:prstDash val="solid"/>
            <a:round/>
            <a:headEnd len="sm" w="sm" type="none"/>
            <a:tailEnd len="sm" w="sm" type="none"/>
          </a:ln>
        </p:spPr>
      </p:pic>
      <p:sp>
        <p:nvSpPr>
          <p:cNvPr id="79" name="Google Shape;79;p15"/>
          <p:cNvSpPr txBox="1"/>
          <p:nvPr/>
        </p:nvSpPr>
        <p:spPr>
          <a:xfrm>
            <a:off x="5028050" y="4825000"/>
            <a:ext cx="3990000" cy="2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Old Standard TT"/>
                <a:ea typeface="Old Standard TT"/>
                <a:cs typeface="Old Standard TT"/>
                <a:sym typeface="Old Standard TT"/>
              </a:rPr>
              <a:t>Images from the Steam Store and Meta Games</a:t>
            </a:r>
            <a:endParaRPr sz="1000">
              <a:solidFill>
                <a:schemeClr val="dk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Libratus</a:t>
            </a:r>
            <a:endParaRPr/>
          </a:p>
        </p:txBody>
      </p:sp>
      <p:sp>
        <p:nvSpPr>
          <p:cNvPr id="85" name="Google Shape;85;p16"/>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Heads Up No Limit Texas Hold’em AI bot developed by researchers at Carnegie Mellon</a:t>
            </a:r>
            <a:endParaRPr/>
          </a:p>
          <a:p>
            <a:pPr indent="0" lvl="0" marL="0" rtl="0" algn="l">
              <a:spcBef>
                <a:spcPts val="1200"/>
              </a:spcBef>
              <a:spcAft>
                <a:spcPts val="0"/>
              </a:spcAft>
              <a:buNone/>
            </a:pPr>
            <a:r>
              <a:rPr lang="en"/>
              <a:t>Uses a three pronged approach: </a:t>
            </a:r>
            <a:endParaRPr/>
          </a:p>
          <a:p>
            <a:pPr indent="-317500" lvl="0" marL="457200" rtl="0" algn="l">
              <a:spcBef>
                <a:spcPts val="1200"/>
              </a:spcBef>
              <a:spcAft>
                <a:spcPts val="0"/>
              </a:spcAft>
              <a:buSzPts val="1400"/>
              <a:buAutoNum type="arabicParenR"/>
            </a:pPr>
            <a:r>
              <a:rPr lang="en"/>
              <a:t>Builds a blueprint strategy from an abstraction of the game</a:t>
            </a:r>
            <a:endParaRPr/>
          </a:p>
          <a:p>
            <a:pPr indent="-317500" lvl="0" marL="457200" rtl="0" algn="l">
              <a:spcBef>
                <a:spcPts val="0"/>
              </a:spcBef>
              <a:spcAft>
                <a:spcPts val="0"/>
              </a:spcAft>
              <a:buSzPts val="1400"/>
              <a:buAutoNum type="arabicParenR"/>
            </a:pPr>
            <a:r>
              <a:rPr lang="en"/>
              <a:t>Subgame solving once the game tree is relatively small</a:t>
            </a:r>
            <a:endParaRPr/>
          </a:p>
          <a:p>
            <a:pPr indent="-317500" lvl="0" marL="457200" rtl="0" algn="l">
              <a:spcBef>
                <a:spcPts val="0"/>
              </a:spcBef>
              <a:spcAft>
                <a:spcPts val="0"/>
              </a:spcAft>
              <a:buSzPts val="1400"/>
              <a:buAutoNum type="arabicParenR"/>
            </a:pPr>
            <a:r>
              <a:rPr lang="en"/>
              <a:t>Self improves the blueprint in real time, by filling in the game tree with more details where relevant</a:t>
            </a:r>
            <a:endParaRPr/>
          </a:p>
        </p:txBody>
      </p:sp>
      <p:pic>
        <p:nvPicPr>
          <p:cNvPr id="86" name="Google Shape;86;p16"/>
          <p:cNvPicPr preferRelativeResize="0"/>
          <p:nvPr/>
        </p:nvPicPr>
        <p:blipFill>
          <a:blip r:embed="rId3">
            <a:alphaModFix/>
          </a:blip>
          <a:stretch>
            <a:fillRect/>
          </a:stretch>
        </p:blipFill>
        <p:spPr>
          <a:xfrm>
            <a:off x="4926675" y="430988"/>
            <a:ext cx="3840000" cy="4281526"/>
          </a:xfrm>
          <a:prstGeom prst="rect">
            <a:avLst/>
          </a:prstGeom>
          <a:noFill/>
          <a:ln cap="flat" cmpd="sng" w="28575">
            <a:solidFill>
              <a:schemeClr val="dk2"/>
            </a:solidFill>
            <a:prstDash val="solid"/>
            <a:round/>
            <a:headEnd len="sm" w="sm" type="none"/>
            <a:tailEnd len="sm" w="sm" type="none"/>
          </a:ln>
        </p:spPr>
      </p:pic>
      <p:sp>
        <p:nvSpPr>
          <p:cNvPr id="87" name="Google Shape;87;p16"/>
          <p:cNvSpPr txBox="1"/>
          <p:nvPr/>
        </p:nvSpPr>
        <p:spPr>
          <a:xfrm>
            <a:off x="4926675" y="47125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ld Standard TT"/>
                <a:ea typeface="Old Standard TT"/>
                <a:cs typeface="Old Standard TT"/>
                <a:sym typeface="Old Standard TT"/>
              </a:rPr>
              <a:t>Image from “</a:t>
            </a:r>
            <a:r>
              <a:rPr lang="en" sz="1000">
                <a:solidFill>
                  <a:schemeClr val="dk1"/>
                </a:solidFill>
                <a:latin typeface="Old Standard TT"/>
                <a:ea typeface="Old Standard TT"/>
                <a:cs typeface="Old Standard TT"/>
                <a:sym typeface="Old Standard TT"/>
              </a:rPr>
              <a:t>Superhuman AI for heads-up no-limit poker: Libratus beats top professionals” </a:t>
            </a:r>
            <a:endParaRPr sz="1000">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Solving the game</a:t>
            </a:r>
            <a:endParaRPr/>
          </a:p>
        </p:txBody>
      </p:sp>
      <p:sp>
        <p:nvSpPr>
          <p:cNvPr id="93" name="Google Shape;93;p17"/>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HUNLTH is seen as solved because Libratus is unbeatable. Libratus beat professionals every time, and beat every other bot. It is not </a:t>
            </a:r>
            <a:r>
              <a:rPr lang="en"/>
              <a:t>believed</a:t>
            </a:r>
            <a:r>
              <a:rPr lang="en"/>
              <a:t> that a bot can do much better. </a:t>
            </a:r>
            <a:endParaRPr/>
          </a:p>
          <a:p>
            <a:pPr indent="0" lvl="0" marL="0" rtl="0" algn="l">
              <a:spcBef>
                <a:spcPts val="1200"/>
              </a:spcBef>
              <a:spcAft>
                <a:spcPts val="0"/>
              </a:spcAft>
              <a:buNone/>
            </a:pPr>
            <a:r>
              <a:rPr lang="en"/>
              <a:t>Based more on </a:t>
            </a:r>
            <a:r>
              <a:rPr lang="en"/>
              <a:t>scientific</a:t>
            </a:r>
            <a:r>
              <a:rPr lang="en"/>
              <a:t> proof, but elements of mathematical/computational proof are present.</a:t>
            </a:r>
            <a:endParaRPr/>
          </a:p>
          <a:p>
            <a:pPr indent="0" lvl="0" marL="0" rtl="0" algn="l">
              <a:spcBef>
                <a:spcPts val="1200"/>
              </a:spcBef>
              <a:spcAft>
                <a:spcPts val="1200"/>
              </a:spcAft>
              <a:buNone/>
            </a:pPr>
            <a:r>
              <a:rPr lang="en"/>
              <a:t>Now that they solved the game, they moved on to multiplayer No Limit Texas Hold’em.</a:t>
            </a:r>
            <a:endParaRPr/>
          </a:p>
        </p:txBody>
      </p:sp>
      <p:sp>
        <p:nvSpPr>
          <p:cNvPr id="94" name="Google Shape;94;p17"/>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Pluribus</a:t>
            </a:r>
            <a:endParaRPr/>
          </a:p>
          <a:p>
            <a:pPr indent="0" lvl="0" marL="0" rtl="0" algn="l">
              <a:spcBef>
                <a:spcPts val="1200"/>
              </a:spcBef>
              <a:spcAft>
                <a:spcPts val="0"/>
              </a:spcAft>
              <a:buNone/>
            </a:pPr>
            <a:r>
              <a:rPr lang="en"/>
              <a:t>Innovated on Libratus, using a new depth limited strategy to search the game tree, which allows it to still be effective, even when dealing with many opponents.</a:t>
            </a:r>
            <a:endParaRPr/>
          </a:p>
          <a:p>
            <a:pPr indent="0" lvl="0" marL="0" rtl="0" algn="l">
              <a:spcBef>
                <a:spcPts val="1200"/>
              </a:spcBef>
              <a:spcAft>
                <a:spcPts val="0"/>
              </a:spcAft>
              <a:buNone/>
            </a:pPr>
            <a:r>
              <a:rPr lang="en"/>
              <a:t>Beat pros just like its </a:t>
            </a:r>
            <a:r>
              <a:rPr lang="en"/>
              <a:t>predecessor</a:t>
            </a:r>
            <a:r>
              <a:rPr lang="en"/>
              <a:t>. 5 person 1 bot and 5 bot 1 person were beaten by the bot.</a:t>
            </a:r>
            <a:endParaRPr/>
          </a:p>
          <a:p>
            <a:pPr indent="0" lvl="0" marL="0" rtl="0" algn="l">
              <a:spcBef>
                <a:spcPts val="1200"/>
              </a:spcBef>
              <a:spcAft>
                <a:spcPts val="1200"/>
              </a:spcAft>
              <a:buNone/>
            </a:pPr>
            <a:r>
              <a:rPr lang="en"/>
              <a:t>Represents how much Heads Up was beaten, gives evidence that it was solved.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does all of this matter</a:t>
            </a:r>
            <a:endParaRPr/>
          </a:p>
        </p:txBody>
      </p:sp>
      <p:sp>
        <p:nvSpPr>
          <p:cNvPr id="100" name="Google Shape;100;p18"/>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Perfect information AI’s are relatively easy to develop, however they aren’t all that useful. </a:t>
            </a:r>
            <a:r>
              <a:rPr lang="en"/>
              <a:t>Hidden information AI’s are highly applicable in business strategy, negotiation, strategic pricing, finance, cybersecurity, military applications, etc.. They can even take up less computing resources, because they don’t have to have a complete game tree memorized.</a:t>
            </a:r>
            <a:endParaRPr/>
          </a:p>
        </p:txBody>
      </p:sp>
      <p:pic>
        <p:nvPicPr>
          <p:cNvPr id="101" name="Google Shape;101;p18"/>
          <p:cNvPicPr preferRelativeResize="0"/>
          <p:nvPr/>
        </p:nvPicPr>
        <p:blipFill>
          <a:blip r:embed="rId3">
            <a:alphaModFix/>
          </a:blip>
          <a:stretch>
            <a:fillRect/>
          </a:stretch>
        </p:blipFill>
        <p:spPr>
          <a:xfrm>
            <a:off x="5078575" y="1574787"/>
            <a:ext cx="3539051" cy="1993925"/>
          </a:xfrm>
          <a:prstGeom prst="rect">
            <a:avLst/>
          </a:prstGeom>
          <a:noFill/>
          <a:ln>
            <a:noFill/>
          </a:ln>
        </p:spPr>
      </p:pic>
      <p:sp>
        <p:nvSpPr>
          <p:cNvPr id="102" name="Google Shape;102;p18"/>
          <p:cNvSpPr txBox="1"/>
          <p:nvPr/>
        </p:nvSpPr>
        <p:spPr>
          <a:xfrm>
            <a:off x="5616600" y="3684400"/>
            <a:ext cx="18855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Old Standard TT"/>
                <a:ea typeface="Old Standard TT"/>
                <a:cs typeface="Old Standard TT"/>
                <a:sym typeface="Old Standard TT"/>
              </a:rPr>
              <a:t>Image from pngplay.com</a:t>
            </a:r>
            <a:endParaRPr sz="1000">
              <a:solidFill>
                <a:schemeClr val="dk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