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Old Standard TT"/>
      <p:regular r:id="rId10"/>
      <p:bold r:id="rId11"/>
      <p: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OldStandardTT-bold.fntdata"/><Relationship Id="rId10" Type="http://schemas.openxmlformats.org/officeDocument/2006/relationships/font" Target="fonts/OldStandardTT-regular.fntdata"/><Relationship Id="rId12" Type="http://schemas.openxmlformats.org/officeDocument/2006/relationships/font" Target="fonts/OldStandardTT-italic.fnt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6abe3cd7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6abe3cd7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16abe3cd7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16abe3cd7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16abe3cd7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16abe3cd7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Poker and AI</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Zackary Medeiros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Brief History Lesson</a:t>
            </a:r>
            <a:endParaRPr/>
          </a:p>
        </p:txBody>
      </p:sp>
      <p:sp>
        <p:nvSpPr>
          <p:cNvPr id="66" name="Google Shape;66;p14"/>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have been computer ‘bots’ for games since the creation of computers themselves. The earliest AI chess players came about in the 50’s, but they weren’t very good. It wasn’t until the 90’s until AI’s began to get good at playing games.</a:t>
            </a:r>
            <a:endParaRPr/>
          </a:p>
          <a:p>
            <a:pPr indent="0" lvl="0" marL="0" rtl="0" algn="l">
              <a:spcBef>
                <a:spcPts val="1200"/>
              </a:spcBef>
              <a:spcAft>
                <a:spcPts val="1200"/>
              </a:spcAft>
              <a:buNone/>
            </a:pPr>
            <a:r>
              <a:rPr lang="en"/>
              <a:t>AI solved ‘</a:t>
            </a:r>
            <a:r>
              <a:rPr lang="en" u="sng"/>
              <a:t>perfect information</a:t>
            </a:r>
            <a:r>
              <a:rPr lang="en"/>
              <a:t>’ games such as Chess, Checkers, and Go.</a:t>
            </a:r>
            <a:endParaRPr/>
          </a:p>
        </p:txBody>
      </p:sp>
      <p:pic>
        <p:nvPicPr>
          <p:cNvPr id="67" name="Google Shape;67;p14"/>
          <p:cNvPicPr preferRelativeResize="0"/>
          <p:nvPr/>
        </p:nvPicPr>
        <p:blipFill>
          <a:blip r:embed="rId3">
            <a:alphaModFix/>
          </a:blip>
          <a:stretch>
            <a:fillRect/>
          </a:stretch>
        </p:blipFill>
        <p:spPr>
          <a:xfrm>
            <a:off x="4451475" y="674850"/>
            <a:ext cx="2426598" cy="1638651"/>
          </a:xfrm>
          <a:prstGeom prst="rect">
            <a:avLst/>
          </a:prstGeom>
          <a:noFill/>
          <a:ln>
            <a:noFill/>
          </a:ln>
        </p:spPr>
      </p:pic>
      <p:pic>
        <p:nvPicPr>
          <p:cNvPr id="68" name="Google Shape;68;p14"/>
          <p:cNvPicPr preferRelativeResize="0"/>
          <p:nvPr/>
        </p:nvPicPr>
        <p:blipFill>
          <a:blip r:embed="rId4">
            <a:alphaModFix/>
          </a:blip>
          <a:stretch>
            <a:fillRect/>
          </a:stretch>
        </p:blipFill>
        <p:spPr>
          <a:xfrm>
            <a:off x="6530475" y="1708562"/>
            <a:ext cx="2301826" cy="1726375"/>
          </a:xfrm>
          <a:prstGeom prst="rect">
            <a:avLst/>
          </a:prstGeom>
          <a:noFill/>
          <a:ln>
            <a:noFill/>
          </a:ln>
        </p:spPr>
      </p:pic>
      <p:pic>
        <p:nvPicPr>
          <p:cNvPr id="69" name="Google Shape;69;p14"/>
          <p:cNvPicPr preferRelativeResize="0"/>
          <p:nvPr/>
        </p:nvPicPr>
        <p:blipFill>
          <a:blip r:embed="rId5">
            <a:alphaModFix/>
          </a:blip>
          <a:stretch>
            <a:fillRect/>
          </a:stretch>
        </p:blipFill>
        <p:spPr>
          <a:xfrm>
            <a:off x="4451475" y="2734900"/>
            <a:ext cx="2301826" cy="23018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Nash Eq</a:t>
            </a:r>
            <a:r>
              <a:rPr lang="en"/>
              <a:t>uilibrium, The Goal, Until it wasn’t</a:t>
            </a:r>
            <a:endParaRPr/>
          </a:p>
        </p:txBody>
      </p:sp>
      <p:sp>
        <p:nvSpPr>
          <p:cNvPr id="75" name="Google Shape;75;p1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Nash equilibrium is a situation where no player could gain by changing their own strategy”</a:t>
            </a:r>
            <a:endParaRPr/>
          </a:p>
          <a:p>
            <a:pPr indent="0" lvl="0" marL="0" rtl="0" algn="l">
              <a:spcBef>
                <a:spcPts val="1200"/>
              </a:spcBef>
              <a:spcAft>
                <a:spcPts val="0"/>
              </a:spcAft>
              <a:buNone/>
            </a:pPr>
            <a:r>
              <a:rPr lang="en"/>
              <a:t>This was the original design of game/poker solvers. Oleg Ostroumov created the first poker solver with this in mind.</a:t>
            </a:r>
            <a:endParaRPr/>
          </a:p>
          <a:p>
            <a:pPr indent="0" lvl="0" marL="0" rtl="0" algn="l">
              <a:spcBef>
                <a:spcPts val="1200"/>
              </a:spcBef>
              <a:spcAft>
                <a:spcPts val="0"/>
              </a:spcAft>
              <a:buNone/>
            </a:pPr>
            <a:r>
              <a:rPr lang="en"/>
              <a:t>The solver was used to enhance the skills of top players </a:t>
            </a:r>
            <a:endParaRPr/>
          </a:p>
          <a:p>
            <a:pPr indent="0" lvl="0" marL="0" rtl="0" algn="l">
              <a:spcBef>
                <a:spcPts val="1200"/>
              </a:spcBef>
              <a:spcAft>
                <a:spcPts val="1200"/>
              </a:spcAft>
              <a:buNone/>
            </a:pPr>
            <a:r>
              <a:rPr lang="en"/>
              <a:t>Dota 2 and StarCraft 2 have also been solved. It is relatively easy to solve 2 entity (player, team) games compared to 3+ entity games.</a:t>
            </a:r>
            <a:endParaRPr/>
          </a:p>
        </p:txBody>
      </p:sp>
      <p:sp>
        <p:nvSpPr>
          <p:cNvPr id="76" name="Google Shape;76;p1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lang="en"/>
              <a:t>Libratus:</a:t>
            </a:r>
            <a:endParaRPr/>
          </a:p>
          <a:p>
            <a:pPr indent="0" lvl="0" marL="0" rtl="0" algn="l">
              <a:spcBef>
                <a:spcPts val="1800"/>
              </a:spcBef>
              <a:spcAft>
                <a:spcPts val="0"/>
              </a:spcAft>
              <a:buNone/>
            </a:pPr>
            <a:r>
              <a:rPr lang="en"/>
              <a:t>Poker AI that doesn’t use Nash Equilibrium. ‘Solved’ HUNLTH. Solved here means it always beat top humans in the long run, and all other AI’s.</a:t>
            </a:r>
            <a:endParaRPr/>
          </a:p>
          <a:p>
            <a:pPr indent="0" lvl="0" marL="0" rtl="0" algn="l">
              <a:spcBef>
                <a:spcPts val="1800"/>
              </a:spcBef>
              <a:spcAft>
                <a:spcPts val="0"/>
              </a:spcAft>
              <a:buClr>
                <a:schemeClr val="dk1"/>
              </a:buClr>
              <a:buSzPts val="1100"/>
              <a:buFont typeface="Arial"/>
              <a:buNone/>
            </a:pPr>
            <a:r>
              <a:rPr lang="en"/>
              <a:t>Three-pronged approach:</a:t>
            </a:r>
            <a:br>
              <a:rPr lang="en"/>
            </a:br>
            <a:r>
              <a:rPr lang="en"/>
              <a:t>Precomputing an overall strategy</a:t>
            </a:r>
            <a:br>
              <a:rPr lang="en"/>
            </a:br>
            <a:r>
              <a:rPr lang="en"/>
              <a:t>Adapting the strategy to actual gameplay</a:t>
            </a:r>
            <a:br>
              <a:rPr lang="en"/>
            </a:br>
            <a:r>
              <a:rPr lang="en"/>
              <a:t>Learning from its opponent</a:t>
            </a:r>
            <a:endParaRPr/>
          </a:p>
          <a:p>
            <a:pPr indent="0" lvl="0" marL="0" rtl="0" algn="l">
              <a:spcBef>
                <a:spcPts val="4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does all of this matter</a:t>
            </a:r>
            <a:endParaRPr/>
          </a:p>
        </p:txBody>
      </p:sp>
      <p:sp>
        <p:nvSpPr>
          <p:cNvPr id="82" name="Google Shape;82;p16"/>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Perfect information AI’s are relatively easy to develop, however they aren’t all that useful. </a:t>
            </a:r>
            <a:r>
              <a:rPr lang="en" u="sng"/>
              <a:t>Hidden information</a:t>
            </a:r>
            <a:r>
              <a:rPr lang="en"/>
              <a:t> AI’s are highly applicable in business strategy, negotiation, strategic pricing, finance, cybersecurity, military applications, etc.. They can even take up less computing resources.</a:t>
            </a:r>
            <a:endParaRPr/>
          </a:p>
        </p:txBody>
      </p:sp>
      <p:sp>
        <p:nvSpPr>
          <p:cNvPr id="83" name="Google Shape;83;p16"/>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Pluribus:</a:t>
            </a:r>
            <a:endParaRPr/>
          </a:p>
          <a:p>
            <a:pPr indent="0" lvl="0" marL="0" rtl="0" algn="l">
              <a:spcBef>
                <a:spcPts val="1200"/>
              </a:spcBef>
              <a:spcAft>
                <a:spcPts val="0"/>
              </a:spcAft>
              <a:buNone/>
            </a:pPr>
            <a:r>
              <a:rPr lang="en"/>
              <a:t>Multiplayer Playing Bot!</a:t>
            </a:r>
            <a:endParaRPr/>
          </a:p>
          <a:p>
            <a:pPr indent="0" lvl="0" marL="0" rtl="0" algn="l">
              <a:spcBef>
                <a:spcPts val="1200"/>
              </a:spcBef>
              <a:spcAft>
                <a:spcPts val="0"/>
              </a:spcAft>
              <a:buNone/>
            </a:pPr>
            <a:r>
              <a:rPr lang="en"/>
              <a:t>May have solved 6 player NLTH.</a:t>
            </a:r>
            <a:endParaRPr/>
          </a:p>
          <a:p>
            <a:pPr indent="0" lvl="0" marL="0" rtl="0" algn="l">
              <a:spcBef>
                <a:spcPts val="1200"/>
              </a:spcBef>
              <a:spcAft>
                <a:spcPts val="0"/>
              </a:spcAft>
              <a:buNone/>
            </a:pPr>
            <a:r>
              <a:rPr lang="en"/>
              <a:t>Works on more live decisions, </a:t>
            </a:r>
            <a:r>
              <a:rPr lang="en"/>
              <a:t>therefore there is less information to store, so this model of AI uses less computational resources.</a:t>
            </a:r>
            <a:endParaRPr/>
          </a:p>
          <a:p>
            <a:pPr indent="0" lvl="0" marL="0" rtl="0" algn="l">
              <a:spcBef>
                <a:spcPts val="1200"/>
              </a:spcBef>
              <a:spcAft>
                <a:spcPts val="1200"/>
              </a:spcAft>
              <a:buNone/>
            </a:pPr>
            <a:r>
              <a:rPr lang="en"/>
              <a:t>I may be diving into this deeper, it was originally more of a stretch goal, but there seems to be a lot of information out there, and it ties directly from Libratus </a:t>
            </a:r>
            <a:endParaRPr/>
          </a:p>
        </p:txBody>
      </p:sp>
      <p:pic>
        <p:nvPicPr>
          <p:cNvPr id="84" name="Google Shape;84;p16"/>
          <p:cNvPicPr preferRelativeResize="0"/>
          <p:nvPr/>
        </p:nvPicPr>
        <p:blipFill>
          <a:blip r:embed="rId3">
            <a:alphaModFix/>
          </a:blip>
          <a:stretch>
            <a:fillRect/>
          </a:stretch>
        </p:blipFill>
        <p:spPr>
          <a:xfrm>
            <a:off x="311700" y="2867200"/>
            <a:ext cx="3539051" cy="1993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