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56" r:id="rId2"/>
    <p:sldId id="257" r:id="rId3"/>
    <p:sldId id="286" r:id="rId4"/>
    <p:sldId id="287" r:id="rId5"/>
    <p:sldId id="303" r:id="rId6"/>
    <p:sldId id="288" r:id="rId7"/>
    <p:sldId id="298" r:id="rId8"/>
    <p:sldId id="304" r:id="rId9"/>
    <p:sldId id="289" r:id="rId10"/>
    <p:sldId id="290" r:id="rId11"/>
    <p:sldId id="305" r:id="rId12"/>
    <p:sldId id="306" r:id="rId13"/>
    <p:sldId id="307" r:id="rId14"/>
    <p:sldId id="308" r:id="rId15"/>
    <p:sldId id="291" r:id="rId16"/>
    <p:sldId id="292" r:id="rId17"/>
    <p:sldId id="285" r:id="rId18"/>
    <p:sldId id="29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cente" initials="d" lastIdx="1" clrIdx="0">
    <p:extLst>
      <p:ext uri="{19B8F6BF-5375-455C-9EA6-DF929625EA0E}">
        <p15:presenceInfo xmlns:p15="http://schemas.microsoft.com/office/powerpoint/2012/main" userId="doc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926"/>
    <a:srgbClr val="699840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0167" autoAdjust="0"/>
  </p:normalViewPr>
  <p:slideViewPr>
    <p:cSldViewPr snapToGrid="0">
      <p:cViewPr varScale="1">
        <p:scale>
          <a:sx n="61" d="100"/>
          <a:sy n="61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58634-BD66-4CF8-ACFB-E2D8D0E1DD27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C3CB-3E48-43E9-9D52-40394FD5B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Dizendo de modo simples: o algoritmo de florestas aleatórias cria várias árvores de decisão e as combina para obter uma predição com maior acurácia e mais estável.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2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Portabilidade de código bastante interessante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4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totalizando 106 informações de 380 confrontos.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09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0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Aproximadamente 85% desconsiderando empates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30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66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Maior diferença encontrada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C3CB-3E48-43E9-9D52-40394FD5B8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8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70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24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66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4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0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1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3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6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96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7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6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5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092B-ABA3-44C4-9100-FAD8981D31D9}" type="datetimeFigureOut">
              <a:rPr lang="pt-BR" smtClean="0"/>
              <a:t>20/12/2019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BC0B4F-E68D-4370-94C7-AF527CDE1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86D-344C-47A7-9EBA-B6B40AD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11344"/>
            <a:ext cx="7766936" cy="1646302"/>
          </a:xfrm>
        </p:spPr>
        <p:txBody>
          <a:bodyPr/>
          <a:lstStyle/>
          <a:p>
            <a:pPr algn="just"/>
            <a:r>
              <a:rPr lang="pt-BR" sz="3600" dirty="0"/>
              <a:t>Utilização de Algoritmos </a:t>
            </a:r>
            <a:r>
              <a:rPr lang="pt-BR" sz="3600" i="1" dirty="0" err="1"/>
              <a:t>Random</a:t>
            </a:r>
            <a:r>
              <a:rPr lang="pt-BR" sz="3600" i="1" dirty="0"/>
              <a:t> Forest</a:t>
            </a:r>
            <a:r>
              <a:rPr lang="pt-BR" sz="3600" dirty="0"/>
              <a:t> e </a:t>
            </a:r>
            <a:r>
              <a:rPr lang="pt-BR" sz="3600" i="1" dirty="0" err="1"/>
              <a:t>XGBoost</a:t>
            </a:r>
            <a:r>
              <a:rPr lang="pt-BR" sz="3600" dirty="0"/>
              <a:t> para a Predição de Resultados Esportivos.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A0723-0249-4A54-A81A-E6144333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5733" y="3604185"/>
            <a:ext cx="3888270" cy="1857095"/>
          </a:xfrm>
        </p:spPr>
        <p:txBody>
          <a:bodyPr>
            <a:normAutofit fontScale="77500" lnSpcReduction="20000"/>
          </a:bodyPr>
          <a:lstStyle/>
          <a:p>
            <a:r>
              <a:rPr lang="pt-BR" sz="2200" dirty="0"/>
              <a:t>Aluno Lucas Peres de Medeiros</a:t>
            </a:r>
          </a:p>
          <a:p>
            <a:r>
              <a:rPr lang="pt-BR" sz="2200" dirty="0"/>
              <a:t>Professor </a:t>
            </a:r>
            <a:r>
              <a:rPr lang="pt-BR" sz="2200" dirty="0" err="1"/>
              <a:t>Lucian</a:t>
            </a:r>
            <a:r>
              <a:rPr lang="pt-BR" sz="2200" dirty="0"/>
              <a:t> Soares </a:t>
            </a:r>
            <a:r>
              <a:rPr lang="pt-BR" sz="2200" dirty="0" err="1"/>
              <a:t>Schiavon</a:t>
            </a:r>
            <a:endParaRPr lang="pt-BR" sz="2200" dirty="0"/>
          </a:p>
          <a:p>
            <a:endParaRPr lang="pt-BR" dirty="0"/>
          </a:p>
          <a:p>
            <a:r>
              <a:rPr lang="pt-BR" sz="2100" dirty="0"/>
              <a:t>Instituto Federal de Educação, Ciência e tecnologia Sul-rio-grandense</a:t>
            </a:r>
          </a:p>
          <a:p>
            <a:r>
              <a:rPr lang="pt-BR" sz="2100" dirty="0"/>
              <a:t>Campus Pelotas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0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102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8F0FF-DA39-4529-9695-975F9863B046}"/>
              </a:ext>
            </a:extLst>
          </p:cNvPr>
          <p:cNvSpPr txBox="1"/>
          <p:nvPr/>
        </p:nvSpPr>
        <p:spPr>
          <a:xfrm>
            <a:off x="3636497" y="5537888"/>
            <a:ext cx="2983894" cy="369332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90C226"/>
                </a:solidFill>
              </a:rPr>
              <a:t>Pelotas, dezembro de 2019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07067" y="1396720"/>
            <a:ext cx="9294431" cy="4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0C226"/>
                </a:solidFill>
              </a:rPr>
              <a:t>Tópicos Especiais em Engenharia Elétrica A (75H)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97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Equipe Vencedora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03531"/>
            <a:ext cx="8596668" cy="1185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i="1" dirty="0" err="1"/>
              <a:t>Random</a:t>
            </a:r>
            <a:r>
              <a:rPr lang="pt-BR" sz="2400" i="1" dirty="0"/>
              <a:t> Forest: </a:t>
            </a:r>
            <a:r>
              <a:rPr lang="pt-BR" sz="2400" dirty="0"/>
              <a:t>63,1 % </a:t>
            </a:r>
          </a:p>
          <a:p>
            <a:pPr marL="0" indent="0" algn="just">
              <a:buNone/>
            </a:pPr>
            <a:r>
              <a:rPr lang="pt-BR" sz="2400" i="1" dirty="0" err="1"/>
              <a:t>XGBoost</a:t>
            </a:r>
            <a:r>
              <a:rPr lang="pt-BR" sz="2400" i="1" dirty="0"/>
              <a:t>: </a:t>
            </a:r>
            <a:r>
              <a:rPr lang="pt-BR" sz="2400" dirty="0"/>
              <a:t>64,74 %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2F5F14-67FD-4DD7-9576-91A089D74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" y="1578252"/>
            <a:ext cx="5263968" cy="2426190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4D36281-9E49-4C55-857F-6AA69E4B6F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75" y="1273755"/>
            <a:ext cx="4566428" cy="29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Mandante ganha?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03531"/>
            <a:ext cx="8596668" cy="1185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i="1" dirty="0" err="1"/>
              <a:t>Random</a:t>
            </a:r>
            <a:r>
              <a:rPr lang="pt-BR" sz="2400" i="1" dirty="0"/>
              <a:t> Forest: </a:t>
            </a:r>
            <a:r>
              <a:rPr lang="pt-BR" sz="2400" dirty="0"/>
              <a:t>74,74 %</a:t>
            </a:r>
            <a:endParaRPr lang="pt-BR" sz="2400" i="1" dirty="0"/>
          </a:p>
          <a:p>
            <a:pPr marL="0" indent="0" algn="just">
              <a:buNone/>
            </a:pPr>
            <a:r>
              <a:rPr lang="pt-BR" sz="2400" i="1" dirty="0" err="1"/>
              <a:t>XGBoost</a:t>
            </a:r>
            <a:r>
              <a:rPr lang="pt-BR" sz="2400" i="1" dirty="0"/>
              <a:t>: </a:t>
            </a:r>
            <a:r>
              <a:rPr lang="pt-BR" sz="2400" dirty="0"/>
              <a:t>75,26 %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26DC53C1-853E-49BE-BF3B-693402992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9" y="1584378"/>
            <a:ext cx="5287814" cy="2444435"/>
          </a:xfrm>
          <a:prstGeom prst="rect">
            <a:avLst/>
          </a:prstGeom>
        </p:spPr>
      </p:pic>
      <p:pic>
        <p:nvPicPr>
          <p:cNvPr id="14" name="Imagem 13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id="{3B29906A-C311-4604-BE84-7C82CA6BA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02" y="1436074"/>
            <a:ext cx="4284025" cy="28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Visitante ganha?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03531"/>
            <a:ext cx="8596668" cy="1185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i="1" dirty="0" err="1"/>
              <a:t>Random</a:t>
            </a:r>
            <a:r>
              <a:rPr lang="pt-BR" sz="2400" i="1" dirty="0"/>
              <a:t> Forest: </a:t>
            </a:r>
            <a:r>
              <a:rPr lang="pt-BR" sz="2400" dirty="0"/>
              <a:t>78,42 %</a:t>
            </a:r>
            <a:endParaRPr lang="pt-BR" sz="2400" i="1" dirty="0"/>
          </a:p>
          <a:p>
            <a:pPr marL="0" indent="0" algn="just">
              <a:buNone/>
            </a:pPr>
            <a:r>
              <a:rPr lang="pt-BR" sz="2400" i="1" dirty="0" err="1"/>
              <a:t>XGBoost</a:t>
            </a:r>
            <a:r>
              <a:rPr lang="pt-BR" sz="2400" i="1" dirty="0"/>
              <a:t>: </a:t>
            </a:r>
            <a:r>
              <a:rPr lang="pt-BR" sz="2400" dirty="0"/>
              <a:t>80,26 %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A079689-33D7-4E66-8B71-8C8654A98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" y="1584378"/>
            <a:ext cx="5322028" cy="2463631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3293F2-3DAE-4FCD-9747-F63D317820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29" y="1411311"/>
            <a:ext cx="4416909" cy="29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Over 1,5 gols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03531"/>
            <a:ext cx="8596668" cy="1185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i="1" dirty="0" err="1"/>
              <a:t>Random</a:t>
            </a:r>
            <a:r>
              <a:rPr lang="pt-BR" sz="2400" i="1" dirty="0"/>
              <a:t> Forest: </a:t>
            </a:r>
            <a:r>
              <a:rPr lang="pt-BR" sz="2400" dirty="0"/>
              <a:t>79,02 % </a:t>
            </a:r>
          </a:p>
          <a:p>
            <a:pPr marL="0" indent="0" algn="just">
              <a:buNone/>
            </a:pPr>
            <a:r>
              <a:rPr lang="pt-BR" sz="2400" i="1" dirty="0" err="1"/>
              <a:t>XGBoost</a:t>
            </a:r>
            <a:r>
              <a:rPr lang="pt-BR" sz="2400" i="1" dirty="0"/>
              <a:t>: </a:t>
            </a:r>
            <a:r>
              <a:rPr lang="pt-BR" sz="2400" dirty="0"/>
              <a:t>80,52 %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96A1DE0-DE3D-4DA1-9054-96738207D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085"/>
            <a:ext cx="5424491" cy="2503611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2D58344-6FFC-4B01-B29F-41E613AE62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5" y="1260874"/>
            <a:ext cx="4399433" cy="29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Over 2,5 gols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603531"/>
            <a:ext cx="8596668" cy="1185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i="1" dirty="0" err="1"/>
              <a:t>Random</a:t>
            </a:r>
            <a:r>
              <a:rPr lang="pt-BR" sz="2400" i="1" dirty="0"/>
              <a:t> Forest: </a:t>
            </a:r>
            <a:r>
              <a:rPr lang="pt-BR" sz="2400" dirty="0"/>
              <a:t>54,41 % </a:t>
            </a:r>
          </a:p>
          <a:p>
            <a:pPr marL="0" indent="0" algn="just">
              <a:buNone/>
            </a:pPr>
            <a:r>
              <a:rPr lang="pt-BR" sz="2400" i="1" dirty="0" err="1"/>
              <a:t>XGBoost</a:t>
            </a:r>
            <a:r>
              <a:rPr lang="pt-BR" sz="2400" i="1" dirty="0"/>
              <a:t>: </a:t>
            </a:r>
            <a:r>
              <a:rPr lang="pt-BR" sz="2400" dirty="0"/>
              <a:t>73,42 %</a:t>
            </a:r>
            <a:endParaRPr lang="pt-BR" sz="2400" i="1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C6A90E8-57CD-43CF-B68A-2520CC109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623"/>
            <a:ext cx="5438293" cy="2506538"/>
          </a:xfrm>
          <a:prstGeom prst="rect">
            <a:avLst/>
          </a:prstGeom>
        </p:spPr>
      </p:pic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D6AB6D-9C67-4032-BB55-1BD58FFC9B9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92" y="1449201"/>
            <a:ext cx="4280545" cy="28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9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dirty="0"/>
              <a:t>Quadro Comparativo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47A9850-0391-464A-968C-05A3A532016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28" y="2178886"/>
            <a:ext cx="7005080" cy="2500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57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dirty="0"/>
              <a:t>Considerações Finais e próximos passos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dirty="0"/>
              <a:t>Resultados</a:t>
            </a:r>
          </a:p>
          <a:p>
            <a:pPr lvl="1" algn="just"/>
            <a:r>
              <a:rPr lang="pt-BR" sz="2600" dirty="0"/>
              <a:t>Ligeira vantagem do </a:t>
            </a:r>
            <a:r>
              <a:rPr lang="pt-BR" sz="2600" dirty="0" err="1"/>
              <a:t>XGBoost</a:t>
            </a:r>
            <a:endParaRPr lang="pt-BR" sz="2600" dirty="0"/>
          </a:p>
          <a:p>
            <a:pPr lvl="1" algn="just"/>
            <a:r>
              <a:rPr lang="pt-BR" sz="2400" dirty="0"/>
              <a:t>Bons resultados em ambos os algoritmos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Aprimoramento do </a:t>
            </a:r>
            <a:r>
              <a:rPr lang="pt-BR" sz="2400" i="1" dirty="0" err="1"/>
              <a:t>dataset</a:t>
            </a:r>
            <a:endParaRPr lang="pt-BR" sz="2400" i="1" dirty="0"/>
          </a:p>
          <a:p>
            <a:pPr lvl="1" algn="just"/>
            <a:r>
              <a:rPr lang="pt-BR" sz="2600" dirty="0"/>
              <a:t>Mais informações e maior validade</a:t>
            </a:r>
          </a:p>
          <a:p>
            <a:pPr algn="just"/>
            <a:endParaRPr lang="pt-BR" sz="2400" i="1" dirty="0"/>
          </a:p>
          <a:p>
            <a:pPr algn="just"/>
            <a:r>
              <a:rPr lang="pt-BR" sz="2400" dirty="0"/>
              <a:t>Estudo sobre a auto calibração do </a:t>
            </a:r>
            <a:r>
              <a:rPr lang="pt-BR" sz="2400" dirty="0" err="1"/>
              <a:t>XGBoost</a:t>
            </a:r>
            <a:endParaRPr lang="pt-BR" sz="2400" dirty="0"/>
          </a:p>
          <a:p>
            <a:pPr lvl="1" algn="just"/>
            <a:r>
              <a:rPr lang="pt-BR" sz="2600" dirty="0"/>
              <a:t>Melhor resultados</a:t>
            </a:r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70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pt-BR" sz="2200" dirty="0"/>
              <a:t>ANICETO, Maria. Classificadores Ensemble, tipos </a:t>
            </a:r>
            <a:r>
              <a:rPr lang="pt-BR" sz="2200" dirty="0" err="1"/>
              <a:t>Bagging</a:t>
            </a:r>
            <a:r>
              <a:rPr lang="pt-BR" sz="2200" dirty="0"/>
              <a:t> e </a:t>
            </a:r>
            <a:r>
              <a:rPr lang="pt-BR" sz="2200" dirty="0" err="1"/>
              <a:t>Boosting</a:t>
            </a:r>
            <a:r>
              <a:rPr lang="pt-BR" sz="2200" dirty="0"/>
              <a:t>. 2017. Disponível em: https://lamfo-unb.github.io/2017/09/27/</a:t>
            </a:r>
            <a:r>
              <a:rPr lang="pt-BR" sz="2200" dirty="0" err="1"/>
              <a:t>BaggingVsBoosting</a:t>
            </a:r>
            <a:r>
              <a:rPr lang="pt-BR" sz="2200" dirty="0"/>
              <a:t>/. Acesso em: 15 dez. 2019.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 err="1"/>
              <a:t>Pedregosa</a:t>
            </a:r>
            <a:r>
              <a:rPr lang="en-US" sz="2200" dirty="0"/>
              <a:t> et al. </a:t>
            </a:r>
            <a:r>
              <a:rPr lang="en-US" sz="2200" dirty="0" err="1"/>
              <a:t>Scikit</a:t>
            </a:r>
            <a:r>
              <a:rPr lang="en-US" sz="2200" dirty="0"/>
              <a:t>-learn: Machine Learning in Python. JMLR 12, pp. 2825-2830, 2011.</a:t>
            </a:r>
          </a:p>
          <a:p>
            <a:pPr marL="457200" lvl="1" indent="0">
              <a:buNone/>
            </a:pPr>
            <a:r>
              <a:rPr lang="en-US" sz="2200" dirty="0"/>
              <a:t>J. D. Hunter. Matplotlib: A 2D Graphics Environment. Computing in Science &amp; Engineering, vol. 9, no. 3, pp. 90-95, 2007.</a:t>
            </a:r>
          </a:p>
          <a:p>
            <a:pPr marL="457200" lvl="1" indent="0">
              <a:buNone/>
            </a:pPr>
            <a:r>
              <a:rPr lang="pt-BR" sz="2200" dirty="0"/>
              <a:t>SILVA, Josenildo Costa da. Aprendendo em uma floresta aleatória. </a:t>
            </a:r>
            <a:r>
              <a:rPr lang="pt-BR" sz="2200" dirty="0" err="1"/>
              <a:t>Machina</a:t>
            </a:r>
            <a:r>
              <a:rPr lang="pt-BR" sz="2200" dirty="0"/>
              <a:t> Sapiens. 2018. Disponível em: https://medium.com/</a:t>
            </a:r>
            <a:r>
              <a:rPr lang="pt-BR" sz="2200" dirty="0" err="1"/>
              <a:t>machina</a:t>
            </a:r>
            <a:r>
              <a:rPr lang="pt-BR" sz="2200" dirty="0"/>
              <a:t>-sapiens/o-algoritmo-da-floresta-aleat%C3%B3ria-3545f6babdf8. Acesso em: 14 dez. 2019.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0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8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86D-344C-47A7-9EBA-B6B40AD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11344"/>
            <a:ext cx="7766936" cy="1646302"/>
          </a:xfrm>
        </p:spPr>
        <p:txBody>
          <a:bodyPr/>
          <a:lstStyle/>
          <a:p>
            <a:pPr algn="just"/>
            <a:r>
              <a:rPr lang="pt-BR" sz="3600" dirty="0"/>
              <a:t>Utilização </a:t>
            </a:r>
            <a:r>
              <a:rPr lang="pt-BR" sz="3600"/>
              <a:t>de Algoritmos </a:t>
            </a:r>
            <a:r>
              <a:rPr lang="pt-BR" sz="3600" i="1" dirty="0" err="1"/>
              <a:t>Random</a:t>
            </a:r>
            <a:r>
              <a:rPr lang="pt-BR" sz="3600" i="1" dirty="0"/>
              <a:t> Forest</a:t>
            </a:r>
            <a:r>
              <a:rPr lang="pt-BR" sz="3600" dirty="0"/>
              <a:t> e </a:t>
            </a:r>
            <a:r>
              <a:rPr lang="pt-BR" sz="3600" i="1" dirty="0" err="1"/>
              <a:t>XGBoost</a:t>
            </a:r>
            <a:r>
              <a:rPr lang="pt-BR" sz="3600" dirty="0"/>
              <a:t> para a Predição de Resultados Esportivos.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A0723-0249-4A54-A81A-E6144333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25336"/>
            <a:ext cx="7766936" cy="153594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Obrigado!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0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102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8F0FF-DA39-4529-9695-975F9863B046}"/>
              </a:ext>
            </a:extLst>
          </p:cNvPr>
          <p:cNvSpPr txBox="1"/>
          <p:nvPr/>
        </p:nvSpPr>
        <p:spPr>
          <a:xfrm>
            <a:off x="3636497" y="5537888"/>
            <a:ext cx="2983894" cy="369332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90C226"/>
                </a:solidFill>
              </a:rPr>
              <a:t>Pelotas, dezembro de 2019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07067" y="1396720"/>
            <a:ext cx="9294431" cy="4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0C226"/>
                </a:solidFill>
              </a:rPr>
              <a:t>Tópicos Especiais em Engenharia Elétrica A (75H)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996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Evolução do universo de investimentos com o acesso universal à internet.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Mais de </a:t>
            </a:r>
            <a:r>
              <a:rPr lang="pt-BR" sz="2400" b="1" dirty="0">
                <a:solidFill>
                  <a:schemeClr val="accent2"/>
                </a:solidFill>
              </a:rPr>
              <a:t>R$ 7.000.000.000,00</a:t>
            </a:r>
            <a:r>
              <a:rPr lang="pt-BR" sz="2400" dirty="0"/>
              <a:t> movimentados em apostas esportivas </a:t>
            </a:r>
            <a:r>
              <a:rPr lang="pt-BR" sz="2400" b="1" dirty="0">
                <a:solidFill>
                  <a:schemeClr val="accent2"/>
                </a:solidFill>
              </a:rPr>
              <a:t>APENAS EM 2018</a:t>
            </a:r>
            <a:r>
              <a:rPr lang="pt-BR" sz="2400" dirty="0"/>
              <a:t>. *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Possibilidade de utilização da “Inteligência Computacional” como ferramentas de redução de riscos.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B65871-2589-4769-ABED-CDC43754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07" y="2198378"/>
            <a:ext cx="6759819" cy="459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i="1" dirty="0" err="1"/>
              <a:t>Random</a:t>
            </a:r>
            <a:r>
              <a:rPr lang="pt-BR" i="1" dirty="0"/>
              <a:t> Forest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 numCol="1" spcCol="720000">
            <a:normAutofit/>
          </a:bodyPr>
          <a:lstStyle/>
          <a:p>
            <a:pPr algn="just"/>
            <a:r>
              <a:rPr lang="pt-BR" sz="2400" dirty="0"/>
              <a:t>Algoritmo Flexível</a:t>
            </a:r>
          </a:p>
          <a:p>
            <a:pPr lvl="1" algn="just"/>
            <a:r>
              <a:rPr lang="pt-BR" sz="2200" dirty="0"/>
              <a:t>Combinação de Árvores de Decisão</a:t>
            </a:r>
          </a:p>
          <a:p>
            <a:pPr lvl="2" algn="just"/>
            <a:r>
              <a:rPr lang="pt-BR" sz="2000" dirty="0"/>
              <a:t>Maior acurácia e mais estável.</a:t>
            </a:r>
          </a:p>
          <a:p>
            <a:pPr algn="just"/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i="1" dirty="0" err="1"/>
              <a:t>XGBoost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Algoritmo de aprendizado de máquina baseado em árvore de decisão.</a:t>
            </a:r>
          </a:p>
          <a:p>
            <a:pPr lvl="1" algn="just"/>
            <a:r>
              <a:rPr lang="pt-BR" sz="2200" dirty="0"/>
              <a:t>Utiliza uma estrutura aprimorada de </a:t>
            </a:r>
            <a:r>
              <a:rPr lang="pt-BR" sz="2200" i="1" dirty="0" err="1"/>
              <a:t>Gradient</a:t>
            </a:r>
            <a:r>
              <a:rPr lang="pt-BR" sz="2200" i="1" dirty="0"/>
              <a:t> </a:t>
            </a:r>
            <a:r>
              <a:rPr lang="pt-BR" sz="2200" i="1" dirty="0" err="1"/>
              <a:t>boosting</a:t>
            </a:r>
            <a:r>
              <a:rPr lang="pt-BR" sz="2200" dirty="0"/>
              <a:t>.</a:t>
            </a:r>
          </a:p>
          <a:p>
            <a:pPr lvl="1" algn="just"/>
            <a:endParaRPr lang="pt-BR" sz="2200" dirty="0"/>
          </a:p>
          <a:p>
            <a:pPr algn="just"/>
            <a:r>
              <a:rPr lang="pt-BR" sz="2400" dirty="0"/>
              <a:t>Numa média geral o algoritmo tem sido o mais vitorioso no </a:t>
            </a:r>
            <a:r>
              <a:rPr lang="pt-BR" sz="2400" i="1" dirty="0" err="1"/>
              <a:t>Kaggle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Suporte para as principais linguagens de programação</a:t>
            </a:r>
          </a:p>
          <a:p>
            <a:pPr lvl="1" algn="just"/>
            <a:r>
              <a:rPr lang="pt-BR" sz="2200" dirty="0"/>
              <a:t>Python, C++, R, Julia, etc., independente de S.O.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i="1" dirty="0" err="1"/>
              <a:t>XGBoost</a:t>
            </a:r>
            <a:endParaRPr lang="pt-BR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AC2AEAC-4F1F-48A7-82BD-C6105E7A6C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554" y="1597106"/>
            <a:ext cx="9538268" cy="36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i="1" dirty="0" err="1"/>
              <a:t>Dataset</a:t>
            </a:r>
            <a:r>
              <a:rPr lang="pt-BR" dirty="0"/>
              <a:t>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“Historical Football Results and Betting Odds Data” da Premier League 2018/2019.</a:t>
            </a:r>
          </a:p>
          <a:p>
            <a:pPr lvl="1" algn="just"/>
            <a:r>
              <a:rPr lang="en-US" sz="2200" dirty="0" err="1"/>
              <a:t>Estatísticas</a:t>
            </a:r>
            <a:r>
              <a:rPr lang="en-US" sz="2200" dirty="0"/>
              <a:t> por </a:t>
            </a:r>
            <a:r>
              <a:rPr lang="en-US" sz="2200" dirty="0" err="1"/>
              <a:t>jogo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Dados de casas de </a:t>
            </a:r>
            <a:r>
              <a:rPr lang="en-US" sz="2200" dirty="0" err="1"/>
              <a:t>apostas</a:t>
            </a:r>
            <a:r>
              <a:rPr lang="en-US" sz="2200" dirty="0"/>
              <a:t>.</a:t>
            </a:r>
          </a:p>
          <a:p>
            <a:pPr lvl="1" algn="just"/>
            <a:r>
              <a:rPr lang="pt-BR" sz="2200" dirty="0"/>
              <a:t>Etc.</a:t>
            </a:r>
            <a:endParaRPr lang="pt-BR" sz="2400" dirty="0"/>
          </a:p>
          <a:p>
            <a:pPr algn="just"/>
            <a:r>
              <a:rPr lang="pt-BR" sz="2400" dirty="0">
                <a:solidFill>
                  <a:srgbClr val="C00000"/>
                </a:solidFill>
              </a:rPr>
              <a:t>PROBLEMA:</a:t>
            </a:r>
          </a:p>
          <a:p>
            <a:pPr lvl="1" algn="just"/>
            <a:r>
              <a:rPr lang="pt-BR" sz="2200" dirty="0"/>
              <a:t>As estatísticas só são conhecidas após a partida, impedindo a utilização das mesmas como elementos de entrada para a predição.</a:t>
            </a:r>
          </a:p>
          <a:p>
            <a:pPr algn="just"/>
            <a:endParaRPr lang="pt-B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i="1" dirty="0" err="1"/>
              <a:t>Dataset</a:t>
            </a:r>
            <a:r>
              <a:rPr lang="pt-BR" dirty="0"/>
              <a:t> Desenvolvido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Média até o momento da partida:</a:t>
            </a:r>
          </a:p>
          <a:p>
            <a:pPr lvl="1" algn="just"/>
            <a:r>
              <a:rPr lang="pt-BR" sz="2200" dirty="0"/>
              <a:t>Pontos conquistados por confronto</a:t>
            </a:r>
          </a:p>
          <a:p>
            <a:pPr lvl="1" algn="just"/>
            <a:r>
              <a:rPr lang="pt-BR" sz="2200" dirty="0"/>
              <a:t>Gols marcados por confronto</a:t>
            </a:r>
          </a:p>
          <a:p>
            <a:pPr lvl="1" algn="just"/>
            <a:r>
              <a:rPr lang="pt-BR" sz="2200" dirty="0"/>
              <a:t>Finalizações por confronto</a:t>
            </a:r>
          </a:p>
          <a:p>
            <a:pPr lvl="1" algn="just"/>
            <a:r>
              <a:rPr lang="pt-BR" sz="2200" dirty="0"/>
              <a:t>Finalizações no gol por confronto</a:t>
            </a:r>
          </a:p>
          <a:p>
            <a:pPr lvl="1" algn="just"/>
            <a:r>
              <a:rPr lang="pt-BR" sz="2200" dirty="0"/>
              <a:t>Mais de um gol e meio por confronto</a:t>
            </a:r>
          </a:p>
          <a:p>
            <a:pPr lvl="1" algn="just"/>
            <a:r>
              <a:rPr lang="pt-BR" sz="2200" dirty="0"/>
              <a:t>Mais de dois gols e meio por confronto</a:t>
            </a:r>
          </a:p>
          <a:p>
            <a:pPr lvl="1" algn="just"/>
            <a:endParaRPr lang="pt-BR" sz="2200" dirty="0"/>
          </a:p>
          <a:p>
            <a:pPr lvl="1" algn="just"/>
            <a:endParaRPr lang="pt-B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6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Desenvolvido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Possíveis saídas</a:t>
            </a:r>
          </a:p>
          <a:p>
            <a:pPr lvl="1" algn="just"/>
            <a:r>
              <a:rPr lang="pt-BR" sz="2000" dirty="0"/>
              <a:t>Equipe vencedora (Mandante, empate, visitante)</a:t>
            </a:r>
          </a:p>
          <a:p>
            <a:pPr lvl="1" algn="just"/>
            <a:r>
              <a:rPr lang="pt-BR" sz="2000" dirty="0"/>
              <a:t>Equipe mandante ganhou? (Sim / Não)</a:t>
            </a:r>
          </a:p>
          <a:p>
            <a:pPr lvl="1" algn="just"/>
            <a:r>
              <a:rPr lang="pt-BR" sz="2000" dirty="0"/>
              <a:t>Equipe visitante ganhou? (Sim / Não)</a:t>
            </a:r>
          </a:p>
          <a:p>
            <a:pPr lvl="1" algn="just"/>
            <a:r>
              <a:rPr lang="pt-BR" sz="2000" dirty="0"/>
              <a:t>Houve mais de um gol e meio? (Sim / Não)</a:t>
            </a:r>
          </a:p>
          <a:p>
            <a:pPr lvl="1" algn="just"/>
            <a:r>
              <a:rPr lang="pt-BR" sz="2000" dirty="0"/>
              <a:t>Houve mais de dois gols e meio? (Sim / Não)</a:t>
            </a:r>
          </a:p>
          <a:p>
            <a:pPr lvl="1" algn="just"/>
            <a:endParaRPr lang="pt-BR" sz="2200" dirty="0"/>
          </a:p>
          <a:p>
            <a:pPr lvl="1" algn="just"/>
            <a:endParaRPr lang="pt-B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3578"/>
            <a:ext cx="8596668" cy="1320800"/>
          </a:xfrm>
        </p:spPr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4740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Dados lidos nos algoritmos</a:t>
            </a:r>
          </a:p>
          <a:p>
            <a:pPr lvl="1" algn="just"/>
            <a:r>
              <a:rPr lang="pt-BR" sz="2200" i="1" dirty="0" err="1"/>
              <a:t>Random</a:t>
            </a:r>
            <a:r>
              <a:rPr lang="pt-BR" sz="2200" i="1" dirty="0"/>
              <a:t> Forest: </a:t>
            </a:r>
            <a:r>
              <a:rPr lang="pt-BR" sz="2200" dirty="0"/>
              <a:t>Desenvolvido pelo autor</a:t>
            </a:r>
          </a:p>
          <a:p>
            <a:pPr lvl="1" algn="just"/>
            <a:r>
              <a:rPr lang="pt-BR" sz="2200" i="1" dirty="0" err="1"/>
              <a:t>XGBoost</a:t>
            </a:r>
            <a:r>
              <a:rPr lang="pt-BR" sz="2200" i="1" dirty="0"/>
              <a:t>: </a:t>
            </a:r>
            <a:r>
              <a:rPr lang="pt-BR" sz="2200" dirty="0"/>
              <a:t>Aplicação para Python</a:t>
            </a:r>
          </a:p>
          <a:p>
            <a:pPr lvl="1" algn="just"/>
            <a:endParaRPr lang="pt-BR" sz="2200" i="1" dirty="0"/>
          </a:p>
          <a:p>
            <a:pPr algn="just"/>
            <a:r>
              <a:rPr lang="pt-BR" sz="2400" i="1" dirty="0"/>
              <a:t>Predição:</a:t>
            </a:r>
          </a:p>
          <a:p>
            <a:pPr lvl="1" algn="just"/>
            <a:r>
              <a:rPr lang="pt-BR" sz="2200" dirty="0"/>
              <a:t>Validação cruzada:</a:t>
            </a:r>
            <a:r>
              <a:rPr lang="pt-BR" sz="2200" i="1" dirty="0"/>
              <a:t> K-</a:t>
            </a:r>
            <a:r>
              <a:rPr lang="pt-BR" sz="2200" i="1" dirty="0" err="1"/>
              <a:t>fold</a:t>
            </a:r>
            <a:r>
              <a:rPr lang="pt-BR" sz="2200" i="1" dirty="0"/>
              <a:t> </a:t>
            </a:r>
            <a:r>
              <a:rPr lang="pt-BR" sz="2200" dirty="0"/>
              <a:t>(k = 10)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A2C75-3D39-43BF-87E0-8EE73D6B6917}"/>
              </a:ext>
            </a:extLst>
          </p:cNvPr>
          <p:cNvSpPr/>
          <p:nvPr/>
        </p:nvSpPr>
        <p:spPr>
          <a:xfrm>
            <a:off x="-23512" y="6242180"/>
            <a:ext cx="12192000" cy="615820"/>
          </a:xfrm>
          <a:prstGeom prst="rect">
            <a:avLst/>
          </a:prstGeom>
          <a:solidFill>
            <a:srgbClr val="508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457D1-F2A1-499F-BA47-24D1727F9519}"/>
              </a:ext>
            </a:extLst>
          </p:cNvPr>
          <p:cNvSpPr/>
          <p:nvPr/>
        </p:nvSpPr>
        <p:spPr>
          <a:xfrm>
            <a:off x="10851502" y="5720061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1FCE0-5C4A-4F3E-8ED4-D3ECB504223B}"/>
              </a:ext>
            </a:extLst>
          </p:cNvPr>
          <p:cNvSpPr/>
          <p:nvPr/>
        </p:nvSpPr>
        <p:spPr>
          <a:xfrm>
            <a:off x="9548327" y="5720060"/>
            <a:ext cx="1119673" cy="10442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47D0E9-0E9F-448A-B313-1CA5F66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838" y="5918312"/>
            <a:ext cx="778649" cy="647726"/>
          </a:xfrm>
          <a:prstGeom prst="rect">
            <a:avLst/>
          </a:prstGeom>
        </p:spPr>
      </p:pic>
      <p:pic>
        <p:nvPicPr>
          <p:cNvPr id="8" name="Picture 4" descr="Resultado de imagem para IF logo">
            <a:extLst>
              <a:ext uri="{FF2B5EF4-FFF2-40B4-BE49-F238E27FC236}">
                <a16:creationId xmlns:a16="http://schemas.microsoft.com/office/drawing/2014/main" id="{307F2662-9C10-49B9-B997-3BC4E11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653" y="5874490"/>
            <a:ext cx="735369" cy="7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31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662</Words>
  <Application>Microsoft Office PowerPoint</Application>
  <PresentationFormat>Widescreen</PresentationFormat>
  <Paragraphs>103</Paragraphs>
  <Slides>18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Utilização de Algoritmos Random Forest e XGBoost para a Predição de Resultados Esportivos.</vt:lpstr>
      <vt:lpstr>Motivação</vt:lpstr>
      <vt:lpstr>Random Forest</vt:lpstr>
      <vt:lpstr>XGBoost</vt:lpstr>
      <vt:lpstr>XGBoost</vt:lpstr>
      <vt:lpstr>Dataset Base</vt:lpstr>
      <vt:lpstr>Dataset Desenvolvido</vt:lpstr>
      <vt:lpstr>Dataset Desenvolvido</vt:lpstr>
      <vt:lpstr>Aplicação</vt:lpstr>
      <vt:lpstr>RESULTADOS Equipe Vencedora</vt:lpstr>
      <vt:lpstr>RESULTADOS Mandante ganha?</vt:lpstr>
      <vt:lpstr>RESULTADOS Visitante ganha?</vt:lpstr>
      <vt:lpstr>RESULTADOS Over 1,5 gols</vt:lpstr>
      <vt:lpstr>RESULTADOS Over 2,5 gols</vt:lpstr>
      <vt:lpstr>Quadro Comparativo</vt:lpstr>
      <vt:lpstr>Considerações Finais e próximos passos</vt:lpstr>
      <vt:lpstr>Referências</vt:lpstr>
      <vt:lpstr>Utilização de Algoritmos Random Forest e XGBoost para a Predição de Resultados Esportivos.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Medeiros</dc:creator>
  <cp:lastModifiedBy>Lucas Medeiros | GEBRAS</cp:lastModifiedBy>
  <cp:revision>105</cp:revision>
  <dcterms:created xsi:type="dcterms:W3CDTF">2017-10-15T13:54:46Z</dcterms:created>
  <dcterms:modified xsi:type="dcterms:W3CDTF">2019-12-20T15:50:44Z</dcterms:modified>
</cp:coreProperties>
</file>