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7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75" r:id="rId10"/>
    <p:sldId id="276" r:id="rId11"/>
    <p:sldId id="338" r:id="rId12"/>
    <p:sldId id="339" r:id="rId13"/>
    <p:sldId id="288" r:id="rId14"/>
    <p:sldId id="298" r:id="rId15"/>
    <p:sldId id="304" r:id="rId16"/>
    <p:sldId id="313" r:id="rId17"/>
    <p:sldId id="32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25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BE402-4AAB-4234-A0CC-B730C17C6FDE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A2144-870B-4CB8-9EF2-FE2B1B875D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17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A2144-870B-4CB8-9EF2-FE2B1B875D1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697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A2144-870B-4CB8-9EF2-FE2B1B875D1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4661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F7FC89-C4C7-4635-B339-FB551BDCF4F6}" type="datetimeFigureOut">
              <a:rPr lang="ru-RU" smtClean="0"/>
              <a:pPr/>
              <a:t>25.11.2016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D92A41-7375-4CEF-BFA6-C1EE39B45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23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24544" y="-171400"/>
            <a:ext cx="9937104" cy="7790060"/>
          </a:xfrm>
        </p:spPr>
      </p:pic>
      <p:sp>
        <p:nvSpPr>
          <p:cNvPr id="3" name="TextBox 2"/>
          <p:cNvSpPr txBox="1"/>
          <p:nvPr/>
        </p:nvSpPr>
        <p:spPr>
          <a:xfrm>
            <a:off x="118750" y="406176"/>
            <a:ext cx="8892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 Narrow" panose="020B0606020202030204" pitchFamily="34" charset="0"/>
                <a:cs typeface="Times New Roman" pitchFamily="18" charset="0"/>
              </a:rPr>
              <a:t>«Автотранспортное Объединение»</a:t>
            </a:r>
          </a:p>
          <a:p>
            <a:pPr algn="ctr"/>
            <a:r>
              <a:rPr lang="ru-RU" sz="3200" b="1" dirty="0" smtClean="0">
                <a:latin typeface="Arial Narrow" panose="020B0606020202030204" pitchFamily="34" charset="0"/>
                <a:cs typeface="Times New Roman" pitchFamily="18" charset="0"/>
              </a:rPr>
              <a:t> при Управлении Делами </a:t>
            </a:r>
          </a:p>
          <a:p>
            <a:pPr algn="ctr"/>
            <a:r>
              <a:rPr lang="ru-RU" sz="3200" b="1" dirty="0" smtClean="0">
                <a:latin typeface="Arial Narrow" panose="020B0606020202030204" pitchFamily="34" charset="0"/>
                <a:cs typeface="Arabic Typesetting" panose="03020402040406030203" pitchFamily="66" charset="-78"/>
              </a:rPr>
              <a:t>Президента</a:t>
            </a:r>
            <a:r>
              <a:rPr lang="ru-RU" sz="3200" b="1" dirty="0" smtClean="0">
                <a:latin typeface="Arial Narrow" panose="020B0606020202030204" pitchFamily="34" charset="0"/>
                <a:cs typeface="Times New Roman" pitchFamily="18" charset="0"/>
              </a:rPr>
              <a:t> и Правительства </a:t>
            </a:r>
          </a:p>
          <a:p>
            <a:pPr algn="ctr"/>
            <a:r>
              <a:rPr lang="ru-RU" sz="3200" b="1" dirty="0" err="1" smtClean="0">
                <a:latin typeface="Arial Narrow" panose="020B0606020202030204" pitchFamily="34" charset="0"/>
                <a:cs typeface="Times New Roman" pitchFamily="18" charset="0"/>
              </a:rPr>
              <a:t>Кыргызской</a:t>
            </a:r>
            <a:r>
              <a:rPr lang="ru-RU" sz="3200" b="1" dirty="0" smtClean="0">
                <a:latin typeface="Arial Narrow" panose="020B0606020202030204" pitchFamily="34" charset="0"/>
                <a:cs typeface="Times New Roman" pitchFamily="18" charset="0"/>
              </a:rPr>
              <a:t> Республики</a:t>
            </a:r>
            <a:endParaRPr lang="ru-RU" sz="3200" b="1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8340777"/>
              </p:ext>
            </p:extLst>
          </p:nvPr>
        </p:nvGraphicFramePr>
        <p:xfrm>
          <a:off x="0" y="20186"/>
          <a:ext cx="9116782" cy="6837816"/>
        </p:xfrm>
        <a:graphic>
          <a:graphicData uri="http://schemas.openxmlformats.org/drawingml/2006/table">
            <a:tbl>
              <a:tblPr/>
              <a:tblGrid>
                <a:gridCol w="566777"/>
                <a:gridCol w="1772975"/>
                <a:gridCol w="864096"/>
                <a:gridCol w="1296144"/>
                <a:gridCol w="915156"/>
                <a:gridCol w="1365662"/>
                <a:gridCol w="1306286"/>
                <a:gridCol w="1029686"/>
              </a:tblGrid>
              <a:tr h="1523343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r>
                        <a:rPr lang="ru-RU" sz="1800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№</a:t>
                      </a:r>
                    </a:p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п\п</a:t>
                      </a:r>
                      <a:endParaRPr lang="ru-RU" sz="18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algn="l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Наименование</a:t>
                      </a:r>
                      <a:endParaRPr lang="ru-RU" sz="17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транспорта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Кол-во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10033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ед.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1625" algn="l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В </a:t>
                      </a:r>
                      <a:r>
                        <a:rPr lang="ru-RU" sz="1700" b="1" dirty="0" err="1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техн</a:t>
                      </a: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исправном</a:t>
                      </a:r>
                      <a:r>
                        <a:rPr lang="ru-RU" sz="1700" b="1" baseline="0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 с</a:t>
                      </a: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остоянии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2730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2730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2730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err="1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Техн</a:t>
                      </a: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2730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2730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ru-RU" sz="1700" b="1" dirty="0" err="1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испр</a:t>
                      </a: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.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Подлежит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Списанию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34734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marR="3473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Подлежат </a:t>
                      </a:r>
                      <a:r>
                        <a:rPr lang="ru-RU" sz="17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передаче в другие </a:t>
                      </a: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00" b="1" dirty="0" err="1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орг-ции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17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7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Прим.</a:t>
                      </a:r>
                      <a:endParaRPr lang="ru-RU" sz="1700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288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42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Легковые</a:t>
                      </a:r>
                    </a:p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автомашины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153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138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91440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91440" algn="l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2-списание</a:t>
                      </a:r>
                    </a:p>
                    <a:p>
                      <a:pPr marL="91440" marR="201295" algn="l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ru-RU" sz="16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91440" marR="201295" algn="l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5-реализац.</a:t>
                      </a:r>
                      <a:endParaRPr lang="ru-RU" sz="16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42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угон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96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Микроавтобусы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7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Грузовые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7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Автобусы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7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прицеп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745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15000"/>
                        </a:lnSpc>
                        <a:spcAft>
                          <a:spcPts val="21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Спецтранспорт</a:t>
                      </a:r>
                    </a:p>
                    <a:p>
                      <a:pPr marL="730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медицинский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36"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173990" algn="l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73025" marR="173990" algn="l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Бензовоз </a:t>
                      </a: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Итого :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179</a:t>
                      </a: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16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164</a:t>
                      </a:r>
                      <a:endParaRPr lang="ru-RU" sz="1800" b="1" dirty="0"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55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506" marR="6506" marT="6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0299988"/>
              </p:ext>
            </p:extLst>
          </p:nvPr>
        </p:nvGraphicFramePr>
        <p:xfrm>
          <a:off x="136477" y="1199134"/>
          <a:ext cx="8707272" cy="5327904"/>
        </p:xfrm>
        <a:graphic>
          <a:graphicData uri="http://schemas.openxmlformats.org/drawingml/2006/table">
            <a:tbl>
              <a:tblPr firstRow="1" firstCol="1" bandRow="1"/>
              <a:tblGrid>
                <a:gridCol w="257737"/>
                <a:gridCol w="2347481"/>
                <a:gridCol w="6102054"/>
              </a:tblGrid>
              <a:tr h="728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Оборудования  зоны  подготовки к покраске автомашин,  покраска в специализированной камере.  </a:t>
                      </a:r>
                      <a:endParaRPr lang="ru-RU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Позволит значительно  облегчить работу по подготовке машин к покраске,   существенно  сократить  общие сроки ремонта  и  обеспечить  надлежащее соблюдение санитарно –технических норм.  Покраска в специализированной камере обеспечивает  высокое качество  покраски.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Оборудование   для    проведения  кузовных  работ  </a:t>
                      </a:r>
                      <a:endParaRPr lang="ru-RU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Позволит  проводить  работы  по рихтовке  и восстановлению  деталей   и   восстановлению геометрии кузова   до заводских параметров.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Заправка автомашин фреоном. 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Позволит  сократить расходы   по заправке и обслуживанию  кондиционеров автомашин АТО, а так  же сторонних машин    на платной основе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Стенд геометрии колес. 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Стенд  сход-развала  позволяет с высокой точностью проводить регулировку колес,  что дает   стабильность  хода  автомобиля  и   предотвращает   преждевременный  износ  автошин  и   увеличенный  расход  топлива.    В   перспективе планируется его  широкое использование   для  пополнения  доходной  части  бюджета  АТО.</a:t>
                      </a:r>
                      <a:endParaRPr lang="ru-RU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Химчистка салона автомашин, тонировка пленкой, ремонт  автостекол.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С   приобретением необходимого оборудования и расходных материалов   отпадает  необходимость   тратить на это бюджетные средства   и появится возможность самим оказывать эти услуги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34621" y="245027"/>
            <a:ext cx="8209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Мероприятия по укреплению материально –технической базы АТО  на  2016 г.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227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3634237"/>
              </p:ext>
            </p:extLst>
          </p:nvPr>
        </p:nvGraphicFramePr>
        <p:xfrm>
          <a:off x="211540" y="839694"/>
          <a:ext cx="8707272" cy="5047488"/>
        </p:xfrm>
        <a:graphic>
          <a:graphicData uri="http://schemas.openxmlformats.org/drawingml/2006/table">
            <a:tbl>
              <a:tblPr firstRow="1" firstCol="1" bandRow="1"/>
              <a:tblGrid>
                <a:gridCol w="257737"/>
                <a:gridCol w="2347481"/>
                <a:gridCol w="6102054"/>
              </a:tblGrid>
              <a:tr h="728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Шиномонтаж</a:t>
                      </a:r>
                      <a:r>
                        <a:rPr lang="ru-RU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и балансировка бронированных колес, микроавтобусов</a:t>
                      </a:r>
                      <a:endParaRPr lang="ru-RU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Приобретение  нового  шиномонтажного и балансировочного станков позволяет обеспечить стабильную  работу участка вулканизации  и  оказание платных  услуг шиномонтажа,    в том числе колес бронированных машин и микроавтобусов  сторонним лицам.        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Оборудование замены масла АКПП 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Позволит избежать  расходов по замене масла АКПП на сторонних СТО  и  позволяет обеспечить оказание платных  услуг  сторонним лицам и организациям.        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Расширение видов оказываемых услуг по  ремонту и техническому обслуживанию сторонних автомашин </a:t>
                      </a:r>
                      <a:endParaRPr lang="ru-RU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 правильной  организации    ремонта  автомашин частных лиц  и  сторонних организаций  позволит    стабильный  доход  по  спецсредствам,  но  и  существенно   снизить бюджетные  траты  на содержание АТО.                      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Компьютерная диагностика автомашин   </a:t>
                      </a:r>
                      <a:endParaRPr lang="ru-RU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Каждая современная СТО  начинает ремонт  с проведения  различных  диагностических  работ.   Отсутствие оборудования  полноценной диагностики  значительно снижает  экономическую эффективность работ и    негативно  отражается  на  общем имидже СТО. Диагностика   различных систем машины  значительно  ускоряет и упрощает подход к поиску и устранению неисправной и включается  в общую стоимость  ремонта.</a:t>
                      </a:r>
                    </a:p>
                  </a:txBody>
                  <a:tcPr marL="29419" marR="294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70587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DSC05506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12520" y="493306"/>
            <a:ext cx="7220076" cy="5415056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Будни АТО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1867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70889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415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83622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В </a:t>
            </a:r>
            <a:r>
              <a:rPr lang="ru-RU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1951 </a:t>
            </a:r>
            <a:r>
              <a:rPr lang="ru-RU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г</a:t>
            </a:r>
            <a:r>
              <a:rPr lang="ru-RU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.</a:t>
            </a:r>
            <a:r>
              <a:rPr lang="ru-RU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разработан проект гаража Совета министров Киргизской ССР на 56 автомашин</a:t>
            </a:r>
            <a:b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В </a:t>
            </a:r>
            <a:r>
              <a:rPr lang="ru-RU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1976 г.</a:t>
            </a:r>
            <a:r>
              <a:rPr lang="ru-RU" b="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произошло разделение автомашин по структуре обслуживаемых государственных органов</a:t>
            </a:r>
            <a:endParaRPr lang="ru-RU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9877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- Председатель Совета министров</a:t>
            </a:r>
            <a:b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  - Аппарат совета министров Киргизской ССР</a:t>
            </a:r>
            <a:b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  - Председатель Президиума Верховного Совета</a:t>
            </a:r>
            <a:b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  - Аппарат Президиума Верховного Совета</a:t>
            </a:r>
            <a:b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  - Комитет народного контроля</a:t>
            </a:r>
            <a:b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  - Министерства и Ведомства Киргизской ССР</a:t>
            </a:r>
            <a:b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b="0" dirty="0" smtClean="0"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b="0" dirty="0" smtClean="0">
                <a:latin typeface="Arial Narrow" panose="020B0606020202030204" pitchFamily="34" charset="0"/>
              </a:rPr>
              <a:t/>
            </a:r>
            <a:br>
              <a:rPr lang="ru-RU" b="0" dirty="0" smtClean="0">
                <a:latin typeface="Arial Narrow" panose="020B0606020202030204" pitchFamily="34" charset="0"/>
              </a:rPr>
            </a:br>
            <a:endParaRPr lang="ru-RU" b="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260" y="274638"/>
            <a:ext cx="8431480" cy="5674642"/>
          </a:xfrm>
        </p:spPr>
        <p:txBody>
          <a:bodyPr>
            <a:normAutofit fontScale="90000"/>
          </a:bodyPr>
          <a:lstStyle/>
          <a:p>
            <a:r>
              <a:rPr lang="ru-RU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В </a:t>
            </a:r>
            <a:r>
              <a:rPr lang="ru-RU" sz="28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1982 г.</a:t>
            </a:r>
            <a:r>
              <a:rPr lang="ru-RU" sz="2800" b="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было произведено расширение гаража</a:t>
            </a:r>
            <a:br>
              <a:rPr lang="ru-RU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ru-RU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В </a:t>
            </a:r>
            <a:r>
              <a:rPr lang="ru-RU" sz="27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1991 г.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гараж переименован в Автопредприятие Управления делами Администрации Президента </a:t>
            </a:r>
            <a:r>
              <a:rPr lang="ru-RU" sz="27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Кыргызской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Республики</a:t>
            </a:r>
            <a:r>
              <a:rPr lang="en-US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en-US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en-US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en-US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- В </a:t>
            </a:r>
            <a:r>
              <a:rPr lang="ru-RU" sz="27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1994 г.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произошло отделение   автомашин, обслуживающих Аппарат </a:t>
            </a:r>
            <a:r>
              <a:rPr lang="ru-RU" sz="27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Жогорку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sz="27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Кенеш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sz="27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Кыргызской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Республики</a:t>
            </a:r>
            <a:b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В </a:t>
            </a:r>
            <a:r>
              <a:rPr lang="ru-RU" sz="2700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2001 г.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было создано Автотранспортное объединение Управления делами Президента </a:t>
            </a:r>
            <a:r>
              <a:rPr lang="ru-RU" sz="27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Кыргызской</a:t>
            </a:r>
            <a:r>
              <a:rPr lang="ru-RU" sz="27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Республики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endParaRPr lang="ru-RU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Президента Кыргызской Республики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Премьер министра Кыргызской Республики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Вице-Премьер-Министров КР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Аппарата Президента КР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Аппарата Правительства КР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Управления Делами Президента </a:t>
            </a:r>
            <a:r>
              <a:rPr lang="ky-KG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и Правительства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КР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 и ведомств КР</a:t>
            </a:r>
          </a:p>
          <a:p>
            <a:pPr marL="109728" indent="0">
              <a:buNone/>
            </a:pP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Клинической больницы УДППКР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52995" y="227137"/>
            <a:ext cx="723801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Основные виды деятельности -</a:t>
            </a:r>
            <a:b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автотранспортное обеспечение:</a:t>
            </a:r>
            <a:endParaRPr lang="ru-RU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579418"/>
            <a:ext cx="8229600" cy="453637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Министерство финансов КР</a:t>
            </a: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Министерство иностранных Дел КР</a:t>
            </a: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Министерство образования и науки КР</a:t>
            </a: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Министерство социального развития КР</a:t>
            </a: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Министерство сельского хозяйства и мелиорации КР</a:t>
            </a: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Министерство труда и социального развития КР</a:t>
            </a: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Гос.агентство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физической культуры и спорта</a:t>
            </a:r>
          </a:p>
          <a:p>
            <a:pPr marL="109728" indent="0">
              <a:buFontTx/>
              <a:buChar char="-"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Конституционная Палата при Верховном Суде КР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Обслуживание официальных визитов зарубежных Глав государств, Правительственных и не Правительственных делегаций, различных мероприятий государственного значения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- Предоставление 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автоуслуг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и ремонт автомашин по договорам, заявкам различных организаций и частных лиц</a:t>
            </a:r>
          </a:p>
          <a:p>
            <a:pPr marL="109728" indent="0">
              <a:buFontTx/>
              <a:buChar char="-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  <a:p>
            <a:pPr marL="109728" indent="0">
              <a:buFontTx/>
              <a:buChar char="-"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Заключены договора на предоставление </a:t>
            </a:r>
            <a:r>
              <a:rPr lang="ru-RU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автоуслуг</a:t>
            </a:r>
            <a:r>
              <a:rPr 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 с министерствами: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668483" y="929265"/>
            <a:ext cx="8229600" cy="5495285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Диагностика и ремонт ходовой части авто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Диагностика и ремонт АКПП и МКПП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Компьютерная диагностика и ремонт двигателя </a:t>
            </a:r>
          </a:p>
          <a:p>
            <a:pPr marL="109728" indent="0">
              <a:buNone/>
            </a:pPr>
            <a:r>
              <a:rPr lang="ru-RU" sz="2800" dirty="0"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 автомобиля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Кузовные и покрасочные работы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Замена масел и фильтра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</a:t>
            </a:r>
            <a:r>
              <a:rPr lang="ru-RU" sz="2800" dirty="0" err="1" smtClean="0">
                <a:latin typeface="Arial Narrow" panose="020B0606020202030204" pitchFamily="34" charset="0"/>
                <a:cs typeface="Times New Roman" pitchFamily="18" charset="0"/>
              </a:rPr>
              <a:t>Шиномонтаж</a:t>
            </a: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 и балансировка колес, в том числе </a:t>
            </a:r>
          </a:p>
          <a:p>
            <a:pPr marL="109728" indent="0">
              <a:buNone/>
            </a:pPr>
            <a:r>
              <a:rPr lang="ru-RU" sz="2800" dirty="0"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 микроавтобусов и бронированных автомашин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Химчистка салона автомашин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Заправка кондиционеров</a:t>
            </a:r>
          </a:p>
          <a:p>
            <a:pPr marL="109728" indent="0">
              <a:buNone/>
            </a:pPr>
            <a:r>
              <a:rPr lang="ru-RU" sz="2800" dirty="0" smtClean="0">
                <a:latin typeface="Arial Narrow" panose="020B0606020202030204" pitchFamily="34" charset="0"/>
                <a:cs typeface="Times New Roman" pitchFamily="18" charset="0"/>
              </a:rPr>
              <a:t>- Регулировка развал/схождения колес</a:t>
            </a:r>
          </a:p>
          <a:p>
            <a:pPr>
              <a:buFontTx/>
              <a:buChar char="-"/>
            </a:pPr>
            <a:endParaRPr lang="ru-RU" sz="3000" dirty="0" smtClean="0">
              <a:latin typeface="Arial Narrow" panose="020B0606020202030204" pitchFamily="34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3000" dirty="0" smtClean="0">
              <a:latin typeface="Arial Narrow" panose="020B0606020202030204" pitchFamily="34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300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На базе имеющихся ремонтных мастерских, выполняют следующие виды работ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76946" y="1425407"/>
            <a:ext cx="8354291" cy="5260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400" b="1" i="1" dirty="0" smtClean="0">
                <a:latin typeface="Arial Narrow" panose="020B0606020202030204" pitchFamily="34" charset="0"/>
                <a:cs typeface="Times New Roman" pitchFamily="18" charset="0"/>
              </a:rPr>
              <a:t>- 1993 г.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– «Мерседес-</a:t>
            </a:r>
            <a:r>
              <a:rPr lang="ru-RU" sz="2400" dirty="0" err="1" smtClean="0">
                <a:latin typeface="Arial Narrow" panose="020B0606020202030204" pitchFamily="34" charset="0"/>
                <a:cs typeface="Times New Roman" pitchFamily="18" charset="0"/>
              </a:rPr>
              <a:t>Бенц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-190» -30 ед.</a:t>
            </a:r>
          </a:p>
          <a:p>
            <a:pPr marL="109728" indent="0">
              <a:buNone/>
            </a:pPr>
            <a:r>
              <a:rPr lang="ru-RU" sz="2400" b="1" i="1" dirty="0" smtClean="0">
                <a:latin typeface="Arial Narrow" panose="020B0606020202030204" pitchFamily="34" charset="0"/>
                <a:cs typeface="Times New Roman" pitchFamily="18" charset="0"/>
              </a:rPr>
              <a:t>- 1997 г.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– Дэу «принц» – 20 ед.</a:t>
            </a:r>
          </a:p>
          <a:p>
            <a:pPr marL="109728" indent="0">
              <a:buNone/>
            </a:pPr>
            <a:r>
              <a:rPr lang="ru-RU" sz="2400" b="1" i="1" dirty="0" smtClean="0">
                <a:latin typeface="Arial Narrow" panose="020B0606020202030204" pitchFamily="34" charset="0"/>
                <a:cs typeface="Times New Roman" pitchFamily="18" charset="0"/>
              </a:rPr>
              <a:t>- 1998 г. 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– Ниссан «Максима» – 6 ед.</a:t>
            </a:r>
          </a:p>
          <a:p>
            <a:pPr marL="109728" indent="0">
              <a:buNone/>
            </a:pPr>
            <a:r>
              <a:rPr lang="ru-RU" sz="2400" b="1" i="1" dirty="0" smtClean="0">
                <a:latin typeface="Arial Narrow" panose="020B0606020202030204" pitchFamily="34" charset="0"/>
                <a:cs typeface="Times New Roman" pitchFamily="18" charset="0"/>
              </a:rPr>
              <a:t>- 2002 г. 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– джип «Тата сафари» – 10 ед.</a:t>
            </a:r>
          </a:p>
          <a:p>
            <a:pPr marL="109728" indent="0">
              <a:buNone/>
            </a:pPr>
            <a:r>
              <a:rPr lang="ru-RU" sz="2400" b="1" i="1" dirty="0" smtClean="0">
                <a:latin typeface="Arial Narrow" panose="020B0606020202030204" pitchFamily="34" charset="0"/>
                <a:cs typeface="Times New Roman" pitchFamily="18" charset="0"/>
              </a:rPr>
              <a:t>- 2007 г. 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– а\м  «</a:t>
            </a:r>
            <a:r>
              <a:rPr lang="ru-RU" sz="2400" dirty="0" err="1" smtClean="0">
                <a:latin typeface="Arial Narrow" panose="020B0606020202030204" pitchFamily="34" charset="0"/>
                <a:cs typeface="Times New Roman" pitchFamily="18" charset="0"/>
              </a:rPr>
              <a:t>Ровер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– 750 </a:t>
            </a:r>
            <a:r>
              <a:rPr lang="en-US" sz="2400" dirty="0" smtClean="0">
                <a:latin typeface="Arial Narrow" panose="020B0606020202030204" pitchFamily="34" charset="0"/>
                <a:cs typeface="Times New Roman" pitchFamily="18" charset="0"/>
              </a:rPr>
              <a:t>D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» – 30 ед.</a:t>
            </a:r>
          </a:p>
          <a:p>
            <a:pPr marL="109728" indent="0"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           - автобус «Тайху» – 10 ед.</a:t>
            </a:r>
          </a:p>
          <a:p>
            <a:pPr marL="109728" indent="0">
              <a:buNone/>
            </a:pPr>
            <a:r>
              <a:rPr lang="ru-RU" sz="2400" b="1" i="1" dirty="0" smtClean="0">
                <a:latin typeface="Arial Narrow" panose="020B0606020202030204" pitchFamily="34" charset="0"/>
                <a:cs typeface="Times New Roman" pitchFamily="18" charset="0"/>
              </a:rPr>
              <a:t>- 2013 г. 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– а\м «Кадиллак» – 46 ед.</a:t>
            </a:r>
          </a:p>
          <a:p>
            <a:pPr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       микроавтобусы «</a:t>
            </a:r>
            <a:r>
              <a:rPr lang="ru-RU" sz="2400" dirty="0" err="1" smtClean="0">
                <a:latin typeface="Arial Narrow" panose="020B0606020202030204" pitchFamily="34" charset="0"/>
                <a:cs typeface="Times New Roman" pitchFamily="18" charset="0"/>
              </a:rPr>
              <a:t>Датум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» – 4 ед.</a:t>
            </a:r>
          </a:p>
          <a:p>
            <a:pPr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       а\м Тойота «</a:t>
            </a:r>
            <a:r>
              <a:rPr lang="ru-RU" sz="2400" dirty="0" err="1" smtClean="0">
                <a:latin typeface="Arial Narrow" panose="020B0606020202030204" pitchFamily="34" charset="0"/>
                <a:cs typeface="Times New Roman" pitchFamily="18" charset="0"/>
              </a:rPr>
              <a:t>Королла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» – 31 ед.</a:t>
            </a:r>
          </a:p>
          <a:p>
            <a:pPr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       а\м Тойота «</a:t>
            </a:r>
            <a:r>
              <a:rPr lang="ru-RU" sz="2400" dirty="0" err="1" smtClean="0">
                <a:latin typeface="Arial Narrow" panose="020B0606020202030204" pitchFamily="34" charset="0"/>
                <a:cs typeface="Times New Roman" pitchFamily="18" charset="0"/>
              </a:rPr>
              <a:t>Камри</a:t>
            </a: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»    - 1 ед. </a:t>
            </a:r>
          </a:p>
          <a:p>
            <a:pPr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       микроавтобусы Форд «Транзит» - 10 ед.</a:t>
            </a:r>
          </a:p>
          <a:p>
            <a:pPr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       а\м «БМВ»(бронь) – 5 ед.</a:t>
            </a:r>
          </a:p>
          <a:p>
            <a:pPr>
              <a:buNone/>
            </a:pPr>
            <a:r>
              <a:rPr lang="ru-RU" sz="2400" dirty="0" smtClean="0">
                <a:latin typeface="Arial Narrow" panose="020B0606020202030204" pitchFamily="34" charset="0"/>
                <a:cs typeface="Times New Roman" pitchFamily="18" charset="0"/>
              </a:rPr>
              <a:t>       </a:t>
            </a:r>
            <a:endParaRPr lang="ru-RU" sz="240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ru-RU" sz="36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Поступления автотранспорта за период с 1993-2013 гг.:</a:t>
            </a:r>
            <a:endParaRPr lang="ru-RU" sz="36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Состав и состояние транспортных средств</a:t>
            </a:r>
            <a:endParaRPr lang="ru-RU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790</Words>
  <Application>Microsoft Office PowerPoint</Application>
  <PresentationFormat>Экран (4:3)</PresentationFormat>
  <Paragraphs>161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Открытая</vt:lpstr>
      <vt:lpstr>Слайд 1</vt:lpstr>
      <vt:lpstr>- В 1951 г. разработан проект гаража Совета министров Киргизской ССР на 56 автомашин  - В 1976 г. произошло разделение автомашин по структуре обслуживаемых государственных органов</vt:lpstr>
      <vt:lpstr>    - Председатель Совета министров   - Аппарат совета министров Киргизской ССР   - Председатель Президиума Верховного Совета   - Аппарат Президиума Верховного Совета   - Комитет народного контроля   - Министерства и Ведомства Киргизской ССР   </vt:lpstr>
      <vt:lpstr>В 1982 г. было произведено расширение гаража  В 1991 г. гараж переименован в Автопредприятие Управления делами Администрации Президента Кыргызской Республики   - В 1994 г. произошло отделение   автомашин, обслуживающих Аппарат Жогорку Кенеш Кыргызской Республики  - В 2001 г. было создано Автотранспортное объединение Управления делами Президента Кыргызской Республики  </vt:lpstr>
      <vt:lpstr>Основные виды деятельности - автотранспортное обеспечение:</vt:lpstr>
      <vt:lpstr>Заключены договора на предоставление автоуслуг с министерствами:</vt:lpstr>
      <vt:lpstr> На базе имеющихся ремонтных мастерских, выполняют следующие виды работ </vt:lpstr>
      <vt:lpstr>Поступления автотранспорта за период с 1993-2013 гг.:</vt:lpstr>
      <vt:lpstr>Состав и состояние транспортных средств</vt:lpstr>
      <vt:lpstr>Слайд 10</vt:lpstr>
      <vt:lpstr>Слайд 11</vt:lpstr>
      <vt:lpstr>Слайд 12</vt:lpstr>
      <vt:lpstr>Будни АТО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 Buriachenko</dc:creator>
  <cp:lastModifiedBy>Валентина</cp:lastModifiedBy>
  <cp:revision>35</cp:revision>
  <dcterms:modified xsi:type="dcterms:W3CDTF">2016-11-25T11:35:55Z</dcterms:modified>
</cp:coreProperties>
</file>