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865BB-80E8-4E0B-A3A9-220A105B73D7}">
  <a:tblStyle styleId="{A2B865BB-80E8-4E0B-A3A9-220A105B7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fa6414e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fa6414e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fa6414e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fa6414e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fa6414e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fa6414e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fa6414e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fa6414e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fa6414e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fa6414e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fa6414e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fa6414e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fa6414e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fa6414e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fa6414e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fa6414e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fa6414e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fa6414e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774626b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774626b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864963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864963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a6414e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a6414e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774626bb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774626bb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fa6414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fa6414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fa6414ed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fa6414ed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fa6414e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fa6414e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fa6414e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fa6414e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à la POO avec Python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Programmation Python Avancée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Instancier un objet : 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NomClasse()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my_attribute):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>
                <a:latin typeface="Courier New"/>
                <a:ea typeface="Courier New"/>
                <a:cs typeface="Courier New"/>
                <a:sym typeface="Courier New"/>
              </a:rPr>
              <a:t># Instance de MyClass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obj = MyClass(my_attribute=‘Hello’)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89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445"/>
              <a:t>Appeler une méthode d’instance</a:t>
            </a:r>
            <a:endParaRPr sz="24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my_attribute):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def my_method(self):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	print(‘Hello World !’)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obj = MyClass(my_attribute=‘Hello’)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obj.my_method()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Conventions de nommage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9286" lvl="0" marL="457200" rtl="0" algn="l">
              <a:spcBef>
                <a:spcPts val="0"/>
              </a:spcBef>
              <a:spcAft>
                <a:spcPts val="0"/>
              </a:spcAft>
              <a:buSzPts val="2058"/>
              <a:buChar char="●"/>
            </a:pPr>
            <a:r>
              <a:rPr lang="fr" sz="2058"/>
              <a:t>Classe : Première lettre en majuscule, tout attaché, majuscule à chaque nouveau mot (exemple: </a:t>
            </a:r>
            <a:r>
              <a:rPr lang="fr" sz="2058">
                <a:latin typeface="Courier New"/>
                <a:ea typeface="Courier New"/>
                <a:cs typeface="Courier New"/>
                <a:sym typeface="Courier New"/>
              </a:rPr>
              <a:t>DataScientist</a:t>
            </a:r>
            <a:r>
              <a:rPr lang="fr" sz="2058"/>
              <a:t>, </a:t>
            </a:r>
            <a:r>
              <a:rPr lang="fr" sz="2058">
                <a:latin typeface="Courier New"/>
                <a:ea typeface="Courier New"/>
                <a:cs typeface="Courier New"/>
                <a:sym typeface="Courier New"/>
              </a:rPr>
              <a:t>AnimalSauvage</a:t>
            </a:r>
            <a:r>
              <a:rPr lang="fr" sz="2058"/>
              <a:t>, etc.)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9286" lvl="0" marL="457200" rtl="0" algn="l">
              <a:spcBef>
                <a:spcPts val="0"/>
              </a:spcBef>
              <a:spcAft>
                <a:spcPts val="0"/>
              </a:spcAft>
              <a:buSzPts val="2058"/>
              <a:buChar char="●"/>
            </a:pPr>
            <a:r>
              <a:rPr lang="fr" sz="2058"/>
              <a:t>Méthodes et attributs : tout en minuscule, séparé pardes underscore “_” (exemple: </a:t>
            </a:r>
            <a:r>
              <a:rPr lang="fr" sz="2058">
                <a:latin typeface="Courier New"/>
                <a:ea typeface="Courier New"/>
                <a:cs typeface="Courier New"/>
                <a:sym typeface="Courier New"/>
              </a:rPr>
              <a:t>ma_methode()</a:t>
            </a:r>
            <a:r>
              <a:rPr lang="fr" sz="2058"/>
              <a:t>, </a:t>
            </a:r>
            <a:r>
              <a:rPr lang="fr" sz="2058">
                <a:latin typeface="Courier New"/>
                <a:ea typeface="Courier New"/>
                <a:cs typeface="Courier New"/>
                <a:sym typeface="Courier New"/>
              </a:rPr>
              <a:t>mon_attribut</a:t>
            </a:r>
            <a:r>
              <a:rPr lang="fr" sz="2058"/>
              <a:t>, etc.)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Typage des attributs et des méthodes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9286" lvl="0" marL="457200" rtl="0" algn="l">
              <a:spcBef>
                <a:spcPts val="0"/>
              </a:spcBef>
              <a:spcAft>
                <a:spcPts val="0"/>
              </a:spcAft>
              <a:buSzPts val="2058"/>
              <a:buChar char="●"/>
            </a:pPr>
            <a:r>
              <a:rPr lang="fr" sz="2058"/>
              <a:t>Types natifs en Python </a:t>
            </a:r>
            <a:r>
              <a:rPr lang="fr" sz="2058"/>
              <a:t>: (ce sont aussi des objets !)</a:t>
            </a:r>
            <a:endParaRPr sz="205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int, str, float, list, tuple, set, dict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9286" lvl="0" marL="457200" rtl="0" algn="l">
              <a:spcBef>
                <a:spcPts val="1200"/>
              </a:spcBef>
              <a:spcAft>
                <a:spcPts val="0"/>
              </a:spcAft>
              <a:buSzPts val="2058"/>
              <a:buChar char="●"/>
            </a:pPr>
            <a:r>
              <a:rPr lang="fr" sz="2058"/>
              <a:t>Type natif </a:t>
            </a:r>
            <a:r>
              <a:rPr lang="fr" sz="2058"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lang="fr" sz="2058"/>
              <a:t> : qui vous permet de typer votre objet avec le nom d’une classe.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Typage des attributs et des méthodes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058"/>
              <a:t>Typage des attributs :</a:t>
            </a:r>
            <a:endParaRPr sz="205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my_attribute: str):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2058"/>
              <a:t>Typage des retours de méthodes :</a:t>
            </a:r>
            <a:endParaRPr sz="205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my_method(self, value: int) -&gt; int: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return value *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spéciales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La méthode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__str__()</a:t>
            </a:r>
            <a:r>
              <a:rPr lang="fr"/>
              <a:t> : permet d’afficher l’objet en utilisant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lang="fr"/>
              <a:t>. Doit retourner une chaîne de caractères décrivant l’objet.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my_attribute):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def __str__(self):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	return f”Attribute value: {self.my_attribute}”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obj = MyClass(my_attribute=”Hello”)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print(obj)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spéciales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65249"/>
              <a:buChar char="●"/>
            </a:pPr>
            <a:r>
              <a:rPr lang="fr" sz="2758"/>
              <a:t>Destructeur</a:t>
            </a:r>
            <a:r>
              <a:rPr lang="fr" sz="2758"/>
              <a:t> : </a:t>
            </a:r>
            <a:r>
              <a:rPr lang="fr" sz="2758">
                <a:latin typeface="Courier New"/>
                <a:ea typeface="Courier New"/>
                <a:cs typeface="Courier New"/>
                <a:sym typeface="Courier New"/>
              </a:rPr>
              <a:t>__del__() </a:t>
            </a:r>
            <a:r>
              <a:rPr lang="fr" sz="2758"/>
              <a:t>Permet de faire des actions lors de la destruction d’un objet</a:t>
            </a:r>
            <a:r>
              <a:rPr lang="fr" sz="2747"/>
              <a:t>.</a:t>
            </a:r>
            <a:endParaRPr sz="274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Voiture: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couleur: Couleur):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self.couleur =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__del__(self):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print(‘Cet objet est sur le point d’être supprimé’)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voiture = Voiture(couleur=’rouge’)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del voiture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Attributs spéciaux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L’attribut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__class__</a:t>
            </a:r>
            <a:r>
              <a:rPr lang="fr"/>
              <a:t> : permet d’afficher la classe de l’objet.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Voiture: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couleur: Couleur):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self.couleur = couleur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voiture = Voiture(couleur=’rouge’)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print(voiture.__class__)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utile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La fonction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isinstance(object, type)</a:t>
            </a:r>
            <a:r>
              <a:rPr lang="fr"/>
              <a:t>: retourne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fr"/>
              <a:t>si un objet est une instance d’un type donné,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fr"/>
              <a:t>sinon.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obj = MyClass()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isinstance(obj, MyClass) -&gt;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isinstance(obj, str) -&gt;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Orientée Objet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355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La Programmation Orientée Objet (POO), ou </a:t>
            </a:r>
            <a:r>
              <a:rPr i="1" lang="fr">
                <a:solidFill>
                  <a:srgbClr val="444444"/>
                </a:solidFill>
                <a:highlight>
                  <a:srgbClr val="FFFFFF"/>
                </a:highlight>
              </a:rPr>
              <a:t>Object Oriented Programming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 (OOP) en anglais, est un </a:t>
            </a:r>
            <a:r>
              <a:rPr b="1" lang="fr">
                <a:solidFill>
                  <a:srgbClr val="444444"/>
                </a:solidFill>
                <a:highlight>
                  <a:srgbClr val="FFFFFF"/>
                </a:highlight>
              </a:rPr>
              <a:t>paradigme 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de programmation. 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Tout programme est structuré autour d'</a:t>
            </a:r>
            <a:r>
              <a:rPr b="1" lang="fr">
                <a:solidFill>
                  <a:srgbClr val="444444"/>
                </a:solidFill>
                <a:highlight>
                  <a:srgbClr val="FFFFFF"/>
                </a:highlight>
              </a:rPr>
              <a:t>objets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communiquant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 entre eux, chaque objet représente une </a:t>
            </a:r>
            <a:r>
              <a:rPr b="1" lang="fr">
                <a:solidFill>
                  <a:srgbClr val="444444"/>
                </a:solidFill>
                <a:highlight>
                  <a:srgbClr val="FFFFFF"/>
                </a:highlight>
              </a:rPr>
              <a:t>entité 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du problème traité, </a:t>
            </a:r>
            <a:r>
              <a:rPr b="1" lang="fr">
                <a:solidFill>
                  <a:srgbClr val="444444"/>
                </a:solidFill>
                <a:highlight>
                  <a:srgbClr val="FFFFFF"/>
                </a:highlight>
              </a:rPr>
              <a:t>concrète ou abstraite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 (par exemple une voiture ou un ensemble de données).</a:t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800"/>
              <a:buChar char="●"/>
            </a:pP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Un objet est défini par son </a:t>
            </a:r>
            <a:r>
              <a:rPr b="1" lang="fr">
                <a:solidFill>
                  <a:srgbClr val="444444"/>
                </a:solidFill>
                <a:highlight>
                  <a:srgbClr val="FFFFFF"/>
                </a:highlight>
              </a:rPr>
              <a:t>état 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(les données qu'il représente) et ses </a:t>
            </a:r>
            <a:r>
              <a:rPr b="1" lang="fr">
                <a:solidFill>
                  <a:srgbClr val="444444"/>
                </a:solidFill>
                <a:highlight>
                  <a:srgbClr val="FFFFFF"/>
                </a:highlight>
              </a:rPr>
              <a:t>comportements </a:t>
            </a:r>
            <a:r>
              <a:rPr lang="fr">
                <a:solidFill>
                  <a:srgbClr val="444444"/>
                </a:solidFill>
                <a:highlight>
                  <a:srgbClr val="FFFFFF"/>
                </a:highlight>
              </a:rPr>
              <a:t>(les actions qui peuvent lui être appliquées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Orientée Objet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355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Comparaison :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5188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{A2B865BB-80E8-4E0B-A3A9-220A105B73D7}</a:tableStyleId>
              </a:tblPr>
              <a:tblGrid>
                <a:gridCol w="4118650"/>
                <a:gridCol w="4118650"/>
              </a:tblGrid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Programmation Orientée Objet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Programmation Structurée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1031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Petits morceaux de code réutilisés à de nombreux endroits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plus lisible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 de répétition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Meilleure maintenance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Adapté aux grands projets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Une grande quantité de code à quelques endroits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Code non lisible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Répétitif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Difficile à maintenir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fr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Adapté aux petits programmes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Orientée Objet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Objet : Voiture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Attributs qui </a:t>
            </a:r>
            <a:r>
              <a:rPr b="1" lang="fr"/>
              <a:t>caractérisent </a:t>
            </a:r>
            <a:r>
              <a:rPr lang="fr"/>
              <a:t>l’objet</a:t>
            </a:r>
            <a:r>
              <a:rPr b="1" lang="fr"/>
              <a:t> </a:t>
            </a:r>
            <a:r>
              <a:rPr lang="fr"/>
              <a:t>: couleur de la voiture, nombre de roues,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Méthodes, ou bien </a:t>
            </a:r>
            <a:r>
              <a:rPr b="1" lang="fr"/>
              <a:t>comportement </a:t>
            </a:r>
            <a:r>
              <a:rPr lang="fr"/>
              <a:t>de l’objet</a:t>
            </a:r>
            <a:r>
              <a:rPr lang="fr"/>
              <a:t> :  accélérer, décélérer.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en POO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Classe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Attribut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Méthode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Classe : squelette d’un objet, où est </a:t>
            </a:r>
            <a:r>
              <a:rPr lang="fr"/>
              <a:t>définie</a:t>
            </a:r>
            <a:r>
              <a:rPr lang="fr"/>
              <a:t> la structure de l’objet (ses attributs et ses méthodes).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Déclaration : dans un fichier .py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pass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Constructeur: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my_attribute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</a:t>
            </a: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objet est une instance d'une classe . On peut créer </a:t>
            </a:r>
            <a:r>
              <a:rPr b="1" lang="fr"/>
              <a:t>autant d'objets que l'on désire</a:t>
            </a:r>
            <a:r>
              <a:rPr lang="fr"/>
              <a:t> avec une classe.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Voiture: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couleur):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self.couleur = couleur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voiture_1 = Voiture(couleur=’rouge’)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voiture_2 = Voiture(couleur=’noir’)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Attribut : variable décrivant l’état d’un objet.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Déclaration : dans le constructeur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my_attribute):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Concepts de POO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Méthode </a:t>
            </a:r>
            <a:r>
              <a:rPr lang="fr"/>
              <a:t>: décrit le comportement d’un objet. Prends la forme d’une fonction.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Déclaration : dans la classe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class MyClass: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def __init__(self, my_attribute):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self.my_attribute = my_attribute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def my_method(self):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Courier New"/>
                <a:ea typeface="Courier New"/>
                <a:cs typeface="Courier New"/>
                <a:sym typeface="Courier New"/>
              </a:rPr>
              <a:t>			print(“Hello World !”)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