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e928777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e928777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e928777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e928777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e928777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e928777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fr" sz="1400">
                <a:solidFill>
                  <a:srgbClr val="444444"/>
                </a:solidFill>
                <a:highlight>
                  <a:srgbClr val="FFFFFF"/>
                </a:highlight>
                <a:latin typeface="Roboto"/>
                <a:ea typeface="Roboto"/>
                <a:cs typeface="Roboto"/>
                <a:sym typeface="Roboto"/>
              </a:rPr>
              <a:t>Exemple : Ecole, Etudiants, Intervenant, Personnel, héritage classe Personne, et dans école collections du staff de type List[Personne]</a:t>
            </a:r>
            <a:endParaRPr sz="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e9287778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e9287778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774626bbd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774626bbd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774626bbd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774626bbd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774626bb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774626bb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6e928777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6e928777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6e9287778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6e9287778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e928777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e928777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e928777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e928777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e9287778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e928777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e9287778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e9287778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Exemple : </a:t>
            </a:r>
            <a:r>
              <a:rPr lang="fr"/>
              <a:t>Étudiant</a:t>
            </a:r>
            <a:r>
              <a:rPr lang="fr"/>
              <a:t> et Professeur extends Personne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a:t>Encapsulation, Héritage et Polymorphisme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fr" sz="4200"/>
              <a:t>Programmation Python Avancée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Polymorphisme</a:t>
            </a:r>
            <a:endParaRPr/>
          </a:p>
        </p:txBody>
      </p:sp>
      <p:sp>
        <p:nvSpPr>
          <p:cNvPr id="140" name="Google Shape;140;p22"/>
          <p:cNvSpPr txBox="1"/>
          <p:nvPr>
            <p:ph idx="1" type="body"/>
          </p:nvPr>
        </p:nvSpPr>
        <p:spPr>
          <a:xfrm>
            <a:off x="2355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fr" sz="2200"/>
              <a:t>Le polymorphisme permet aux fonctions de s’adapter à l’objet y faisant appel.</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Polymorphisme</a:t>
            </a:r>
            <a:endParaRPr/>
          </a:p>
        </p:txBody>
      </p:sp>
      <p:sp>
        <p:nvSpPr>
          <p:cNvPr id="146" name="Google Shape;146;p23"/>
          <p:cNvSpPr txBox="1"/>
          <p:nvPr>
            <p:ph idx="1" type="body"/>
          </p:nvPr>
        </p:nvSpPr>
        <p:spPr>
          <a:xfrm>
            <a:off x="2355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200"/>
              <a:t>Deux manières d’appliquer le polymorphisme : </a:t>
            </a:r>
            <a:endParaRPr sz="2200"/>
          </a:p>
          <a:p>
            <a:pPr indent="-368300" lvl="0" marL="457200" rtl="0" algn="l">
              <a:spcBef>
                <a:spcPts val="1200"/>
              </a:spcBef>
              <a:spcAft>
                <a:spcPts val="0"/>
              </a:spcAft>
              <a:buSzPts val="2200"/>
              <a:buChar char="●"/>
            </a:pPr>
            <a:r>
              <a:rPr lang="fr" sz="2200"/>
              <a:t>Surcharge : une méthode est surchargée si elle garde la même signature que la méthode de la classe mère et contient un code différent.</a:t>
            </a:r>
            <a:endParaRPr sz="2200"/>
          </a:p>
          <a:p>
            <a:pPr indent="-368300" lvl="0" marL="457200" rtl="0" algn="l">
              <a:spcBef>
                <a:spcPts val="0"/>
              </a:spcBef>
              <a:spcAft>
                <a:spcPts val="0"/>
              </a:spcAft>
              <a:buSzPts val="2200"/>
              <a:buChar char="●"/>
            </a:pPr>
            <a:r>
              <a:rPr lang="fr" sz="2200"/>
              <a:t>Redéfinition : une méthode est redéfinie si elle a une signature différente de celle de la classe mère, avec un code différent également.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Polymorphisme</a:t>
            </a:r>
            <a:endParaRPr/>
          </a:p>
        </p:txBody>
      </p:sp>
      <p:sp>
        <p:nvSpPr>
          <p:cNvPr id="152" name="Google Shape;152;p24"/>
          <p:cNvSpPr txBox="1"/>
          <p:nvPr>
            <p:ph idx="1" type="body"/>
          </p:nvPr>
        </p:nvSpPr>
        <p:spPr>
          <a:xfrm>
            <a:off x="2355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444444"/>
              </a:buClr>
              <a:buSzPts val="2200"/>
              <a:buChar char="●"/>
            </a:pPr>
            <a:r>
              <a:rPr lang="fr" sz="2200">
                <a:solidFill>
                  <a:srgbClr val="444444"/>
                </a:solidFill>
                <a:highlight>
                  <a:srgbClr val="FFFFFF"/>
                </a:highlight>
              </a:rPr>
              <a:t>Le polymorphisme permet par exemple de stocker (manipuler) ensemble plusieurs objets de types différents si leurs classes héritent toutes d'une même classe mère, au moyen par exemple d'un tableau du type de la classe mère.</a:t>
            </a:r>
            <a:endParaRPr sz="2200">
              <a:solidFill>
                <a:srgbClr val="444444"/>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fr"/>
              <a:t>Objet p</a:t>
            </a:r>
            <a:r>
              <a:rPr i="1" lang="fr"/>
              <a:t>roperty</a:t>
            </a:r>
            <a:endParaRPr i="1"/>
          </a:p>
        </p:txBody>
      </p:sp>
      <p:sp>
        <p:nvSpPr>
          <p:cNvPr id="158" name="Google Shape;158;p25"/>
          <p:cNvSpPr txBox="1"/>
          <p:nvPr>
            <p:ph idx="1" type="body"/>
          </p:nvPr>
        </p:nvSpPr>
        <p:spPr>
          <a:xfrm>
            <a:off x="235500" y="1229875"/>
            <a:ext cx="8520600" cy="3339000"/>
          </a:xfrm>
          <a:prstGeom prst="rect">
            <a:avLst/>
          </a:prstGeom>
        </p:spPr>
        <p:txBody>
          <a:bodyPr anchorCtr="0" anchor="t" bIns="91425" lIns="91425" spcFirstLastPara="1" rIns="91425" wrap="square" tIns="91425">
            <a:normAutofit/>
          </a:bodyPr>
          <a:lstStyle/>
          <a:p>
            <a:pPr indent="0" lvl="0" marL="139700" marR="139700" rtl="0" algn="l">
              <a:lnSpc>
                <a:spcPct val="150000"/>
              </a:lnSpc>
              <a:spcBef>
                <a:spcPts val="0"/>
              </a:spcBef>
              <a:spcAft>
                <a:spcPts val="0"/>
              </a:spcAft>
              <a:buNone/>
            </a:pPr>
            <a:r>
              <a:rPr lang="fr" sz="1400">
                <a:solidFill>
                  <a:srgbClr val="204A87"/>
                </a:solidFill>
                <a:highlight>
                  <a:srgbClr val="F6F6F6"/>
                </a:highlight>
                <a:latin typeface="Courier New"/>
                <a:ea typeface="Courier New"/>
                <a:cs typeface="Courier New"/>
                <a:sym typeface="Courier New"/>
              </a:rPr>
              <a:t>property</a:t>
            </a:r>
            <a:r>
              <a:rPr lang="fr" sz="1400">
                <a:solidFill>
                  <a:srgbClr val="000000"/>
                </a:solidFill>
                <a:highlight>
                  <a:srgbClr val="F6F6F6"/>
                </a:highlight>
                <a:latin typeface="Courier New"/>
                <a:ea typeface="Courier New"/>
                <a:cs typeface="Courier New"/>
                <a:sym typeface="Courier New"/>
              </a:rPr>
              <a:t>(fget</a:t>
            </a:r>
            <a:r>
              <a:rPr lang="fr" sz="1400">
                <a:solidFill>
                  <a:srgbClr val="CE5C00"/>
                </a:solidFill>
                <a:highlight>
                  <a:srgbClr val="F6F6F6"/>
                </a:highlight>
                <a:latin typeface="Courier New"/>
                <a:ea typeface="Courier New"/>
                <a:cs typeface="Courier New"/>
                <a:sym typeface="Courier New"/>
              </a:rPr>
              <a:t>=</a:t>
            </a:r>
            <a:r>
              <a:rPr lang="fr" sz="1400">
                <a:solidFill>
                  <a:srgbClr val="204A87"/>
                </a:solidFill>
                <a:highlight>
                  <a:srgbClr val="F6F6F6"/>
                </a:highlight>
                <a:latin typeface="Courier New"/>
                <a:ea typeface="Courier New"/>
                <a:cs typeface="Courier New"/>
                <a:sym typeface="Courier New"/>
              </a:rPr>
              <a:t>None</a:t>
            </a:r>
            <a:r>
              <a:rPr lang="fr" sz="1400">
                <a:solidFill>
                  <a:srgbClr val="000000"/>
                </a:solidFill>
                <a:highlight>
                  <a:srgbClr val="F6F6F6"/>
                </a:highlight>
                <a:latin typeface="Courier New"/>
                <a:ea typeface="Courier New"/>
                <a:cs typeface="Courier New"/>
                <a:sym typeface="Courier New"/>
              </a:rPr>
              <a:t>,</a:t>
            </a:r>
            <a:r>
              <a:rPr lang="fr" sz="1400">
                <a:solidFill>
                  <a:srgbClr val="212529"/>
                </a:solidFill>
                <a:highlight>
                  <a:srgbClr val="F6F6F6"/>
                </a:highlight>
                <a:latin typeface="Courier New"/>
                <a:ea typeface="Courier New"/>
                <a:cs typeface="Courier New"/>
                <a:sym typeface="Courier New"/>
              </a:rPr>
              <a:t> </a:t>
            </a:r>
            <a:r>
              <a:rPr lang="fr" sz="1400">
                <a:solidFill>
                  <a:srgbClr val="000000"/>
                </a:solidFill>
                <a:highlight>
                  <a:srgbClr val="F6F6F6"/>
                </a:highlight>
                <a:latin typeface="Courier New"/>
                <a:ea typeface="Courier New"/>
                <a:cs typeface="Courier New"/>
                <a:sym typeface="Courier New"/>
              </a:rPr>
              <a:t>fset</a:t>
            </a:r>
            <a:r>
              <a:rPr lang="fr" sz="1400">
                <a:solidFill>
                  <a:srgbClr val="CE5C00"/>
                </a:solidFill>
                <a:highlight>
                  <a:srgbClr val="F6F6F6"/>
                </a:highlight>
                <a:latin typeface="Courier New"/>
                <a:ea typeface="Courier New"/>
                <a:cs typeface="Courier New"/>
                <a:sym typeface="Courier New"/>
              </a:rPr>
              <a:t>=</a:t>
            </a:r>
            <a:r>
              <a:rPr lang="fr" sz="1400">
                <a:solidFill>
                  <a:srgbClr val="204A87"/>
                </a:solidFill>
                <a:highlight>
                  <a:srgbClr val="F6F6F6"/>
                </a:highlight>
                <a:latin typeface="Courier New"/>
                <a:ea typeface="Courier New"/>
                <a:cs typeface="Courier New"/>
                <a:sym typeface="Courier New"/>
              </a:rPr>
              <a:t>None</a:t>
            </a:r>
            <a:r>
              <a:rPr lang="fr" sz="1400">
                <a:solidFill>
                  <a:srgbClr val="000000"/>
                </a:solidFill>
                <a:highlight>
                  <a:srgbClr val="F6F6F6"/>
                </a:highlight>
                <a:latin typeface="Courier New"/>
                <a:ea typeface="Courier New"/>
                <a:cs typeface="Courier New"/>
                <a:sym typeface="Courier New"/>
              </a:rPr>
              <a:t>,</a:t>
            </a:r>
            <a:r>
              <a:rPr lang="fr" sz="1400">
                <a:solidFill>
                  <a:srgbClr val="212529"/>
                </a:solidFill>
                <a:highlight>
                  <a:srgbClr val="F6F6F6"/>
                </a:highlight>
                <a:latin typeface="Courier New"/>
                <a:ea typeface="Courier New"/>
                <a:cs typeface="Courier New"/>
                <a:sym typeface="Courier New"/>
              </a:rPr>
              <a:t> </a:t>
            </a:r>
            <a:r>
              <a:rPr lang="fr" sz="1400">
                <a:solidFill>
                  <a:srgbClr val="000000"/>
                </a:solidFill>
                <a:highlight>
                  <a:srgbClr val="F6F6F6"/>
                </a:highlight>
                <a:latin typeface="Courier New"/>
                <a:ea typeface="Courier New"/>
                <a:cs typeface="Courier New"/>
                <a:sym typeface="Courier New"/>
              </a:rPr>
              <a:t>fdel</a:t>
            </a:r>
            <a:r>
              <a:rPr lang="fr" sz="1400">
                <a:solidFill>
                  <a:srgbClr val="CE5C00"/>
                </a:solidFill>
                <a:highlight>
                  <a:srgbClr val="F6F6F6"/>
                </a:highlight>
                <a:latin typeface="Courier New"/>
                <a:ea typeface="Courier New"/>
                <a:cs typeface="Courier New"/>
                <a:sym typeface="Courier New"/>
              </a:rPr>
              <a:t>=</a:t>
            </a:r>
            <a:r>
              <a:rPr lang="fr" sz="1400">
                <a:solidFill>
                  <a:srgbClr val="204A87"/>
                </a:solidFill>
                <a:highlight>
                  <a:srgbClr val="F6F6F6"/>
                </a:highlight>
                <a:latin typeface="Courier New"/>
                <a:ea typeface="Courier New"/>
                <a:cs typeface="Courier New"/>
                <a:sym typeface="Courier New"/>
              </a:rPr>
              <a:t>None</a:t>
            </a:r>
            <a:r>
              <a:rPr lang="fr" sz="1400">
                <a:solidFill>
                  <a:srgbClr val="000000"/>
                </a:solidFill>
                <a:highlight>
                  <a:srgbClr val="F6F6F6"/>
                </a:highlight>
                <a:latin typeface="Courier New"/>
                <a:ea typeface="Courier New"/>
                <a:cs typeface="Courier New"/>
                <a:sym typeface="Courier New"/>
              </a:rPr>
              <a:t>,</a:t>
            </a:r>
            <a:r>
              <a:rPr lang="fr" sz="1400">
                <a:solidFill>
                  <a:srgbClr val="212529"/>
                </a:solidFill>
                <a:highlight>
                  <a:srgbClr val="F6F6F6"/>
                </a:highlight>
                <a:latin typeface="Courier New"/>
                <a:ea typeface="Courier New"/>
                <a:cs typeface="Courier New"/>
                <a:sym typeface="Courier New"/>
              </a:rPr>
              <a:t> </a:t>
            </a:r>
            <a:r>
              <a:rPr lang="fr" sz="1400">
                <a:solidFill>
                  <a:srgbClr val="000000"/>
                </a:solidFill>
                <a:highlight>
                  <a:srgbClr val="F6F6F6"/>
                </a:highlight>
                <a:latin typeface="Courier New"/>
                <a:ea typeface="Courier New"/>
                <a:cs typeface="Courier New"/>
                <a:sym typeface="Courier New"/>
              </a:rPr>
              <a:t>doc</a:t>
            </a:r>
            <a:r>
              <a:rPr lang="fr" sz="1400">
                <a:solidFill>
                  <a:srgbClr val="CE5C00"/>
                </a:solidFill>
                <a:highlight>
                  <a:srgbClr val="F6F6F6"/>
                </a:highlight>
                <a:latin typeface="Courier New"/>
                <a:ea typeface="Courier New"/>
                <a:cs typeface="Courier New"/>
                <a:sym typeface="Courier New"/>
              </a:rPr>
              <a:t>=</a:t>
            </a:r>
            <a:r>
              <a:rPr lang="fr" sz="1400">
                <a:solidFill>
                  <a:srgbClr val="204A87"/>
                </a:solidFill>
                <a:highlight>
                  <a:srgbClr val="F6F6F6"/>
                </a:highlight>
                <a:latin typeface="Courier New"/>
                <a:ea typeface="Courier New"/>
                <a:cs typeface="Courier New"/>
                <a:sym typeface="Courier New"/>
              </a:rPr>
              <a:t>None</a:t>
            </a:r>
            <a:r>
              <a:rPr lang="fr" sz="1400">
                <a:solidFill>
                  <a:srgbClr val="000000"/>
                </a:solidFill>
                <a:highlight>
                  <a:srgbClr val="F6F6F6"/>
                </a:highlight>
                <a:latin typeface="Courier New"/>
                <a:ea typeface="Courier New"/>
                <a:cs typeface="Courier New"/>
                <a:sym typeface="Courier New"/>
              </a:rPr>
              <a:t>)</a:t>
            </a:r>
            <a:endParaRPr sz="1400">
              <a:solidFill>
                <a:srgbClr val="000000"/>
              </a:solidFill>
              <a:highlight>
                <a:srgbClr val="F6F6F6"/>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700">
              <a:solidFill>
                <a:srgbClr val="444444"/>
              </a:solidFill>
              <a:highlight>
                <a:schemeClr val="lt1"/>
              </a:highlight>
            </a:endParaRPr>
          </a:p>
          <a:p>
            <a:pPr indent="0" lvl="0" marL="0" rtl="0" algn="l">
              <a:lnSpc>
                <a:spcPct val="100000"/>
              </a:lnSpc>
              <a:spcBef>
                <a:spcPts val="1200"/>
              </a:spcBef>
              <a:spcAft>
                <a:spcPts val="1200"/>
              </a:spcAft>
              <a:buNone/>
            </a:pPr>
            <a:r>
              <a:t/>
            </a:r>
            <a:endParaRPr sz="1700">
              <a:solidFill>
                <a:srgbClr val="444444"/>
              </a:solidFill>
              <a:highlight>
                <a:schemeClr val="lt1"/>
              </a:highlight>
            </a:endParaRPr>
          </a:p>
        </p:txBody>
      </p:sp>
      <p:pic>
        <p:nvPicPr>
          <p:cNvPr id="159" name="Google Shape;159;p25"/>
          <p:cNvPicPr preferRelativeResize="0"/>
          <p:nvPr/>
        </p:nvPicPr>
        <p:blipFill>
          <a:blip r:embed="rId3">
            <a:alphaModFix/>
          </a:blip>
          <a:stretch>
            <a:fillRect/>
          </a:stretch>
        </p:blipFill>
        <p:spPr>
          <a:xfrm>
            <a:off x="378950" y="1766663"/>
            <a:ext cx="6402851" cy="240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Décorateur</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fr"/>
              <a:t>Fonction </a:t>
            </a:r>
            <a:r>
              <a:rPr lang="fr"/>
              <a:t>qui prend en paramètre une fonction alors on transforme </a:t>
            </a:r>
            <a:r>
              <a:rPr b="1" lang="fr"/>
              <a:t>cette fonction </a:t>
            </a:r>
            <a:r>
              <a:rPr lang="fr"/>
              <a:t>en décorateur  -&gt; @</a:t>
            </a:r>
            <a:r>
              <a:rPr b="1" lang="fr"/>
              <a:t>nom_de_la_fonction</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Concepts de POO - suite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Encapsulation</a:t>
            </a:r>
            <a:endParaRPr/>
          </a:p>
          <a:p>
            <a:pPr indent="-342900" lvl="0" marL="457200" rtl="0" algn="l">
              <a:spcBef>
                <a:spcPts val="0"/>
              </a:spcBef>
              <a:spcAft>
                <a:spcPts val="0"/>
              </a:spcAft>
              <a:buSzPts val="1800"/>
              <a:buChar char="●"/>
            </a:pPr>
            <a:r>
              <a:rPr lang="fr"/>
              <a:t>Héritage</a:t>
            </a:r>
            <a:endParaRPr/>
          </a:p>
          <a:p>
            <a:pPr indent="-342900" lvl="0" marL="457200" rtl="0" algn="l">
              <a:spcBef>
                <a:spcPts val="0"/>
              </a:spcBef>
              <a:spcAft>
                <a:spcPts val="0"/>
              </a:spcAft>
              <a:buSzPts val="1800"/>
              <a:buChar char="●"/>
            </a:pPr>
            <a:r>
              <a:rPr lang="fr"/>
              <a:t>Polymorphisme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Encapsulation</a:t>
            </a:r>
            <a:endParaRPr/>
          </a:p>
        </p:txBody>
      </p:sp>
      <p:sp>
        <p:nvSpPr>
          <p:cNvPr id="98" name="Google Shape;98;p15"/>
          <p:cNvSpPr txBox="1"/>
          <p:nvPr>
            <p:ph idx="1" type="body"/>
          </p:nvPr>
        </p:nvSpPr>
        <p:spPr>
          <a:xfrm>
            <a:off x="235500" y="1229875"/>
            <a:ext cx="8520600" cy="3339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rgbClr val="444444"/>
              </a:buClr>
              <a:buSzPts val="2000"/>
              <a:buChar char="●"/>
            </a:pPr>
            <a:r>
              <a:rPr lang="fr" sz="2000">
                <a:solidFill>
                  <a:srgbClr val="444444"/>
                </a:solidFill>
                <a:highlight>
                  <a:srgbClr val="FFFFFF"/>
                </a:highlight>
              </a:rPr>
              <a:t>Encapsulation : Permet de spécifier si les attributs ou méthodes d’un objet sont public, private ou protected.</a:t>
            </a:r>
            <a:endParaRPr sz="2000">
              <a:solidFill>
                <a:srgbClr val="444444"/>
              </a:solidFill>
              <a:highlight>
                <a:srgbClr val="FFFFFF"/>
              </a:highlight>
            </a:endParaRPr>
          </a:p>
          <a:p>
            <a:pPr indent="-355600" lvl="0" marL="457200" rtl="0" algn="l">
              <a:spcBef>
                <a:spcPts val="0"/>
              </a:spcBef>
              <a:spcAft>
                <a:spcPts val="0"/>
              </a:spcAft>
              <a:buClr>
                <a:srgbClr val="444444"/>
              </a:buClr>
              <a:buSzPts val="2000"/>
              <a:buChar char="●"/>
            </a:pPr>
            <a:r>
              <a:rPr lang="fr" sz="2000">
                <a:solidFill>
                  <a:srgbClr val="444444"/>
                </a:solidFill>
                <a:highlight>
                  <a:srgbClr val="FFFFFF"/>
                </a:highlight>
              </a:rPr>
              <a:t>Attributs :</a:t>
            </a:r>
            <a:endParaRPr sz="2000">
              <a:solidFill>
                <a:srgbClr val="444444"/>
              </a:solidFill>
              <a:highlight>
                <a:srgbClr val="FFFFFF"/>
              </a:highlight>
            </a:endParaRPr>
          </a:p>
          <a:p>
            <a:pPr indent="-336550" lvl="1" marL="914400" rtl="0" algn="l">
              <a:spcBef>
                <a:spcPts val="0"/>
              </a:spcBef>
              <a:spcAft>
                <a:spcPts val="0"/>
              </a:spcAft>
              <a:buClr>
                <a:srgbClr val="444444"/>
              </a:buClr>
              <a:buSzPts val="1700"/>
              <a:buChar char="○"/>
            </a:pPr>
            <a:r>
              <a:rPr lang="fr" sz="1700">
                <a:solidFill>
                  <a:srgbClr val="444444"/>
                </a:solidFill>
                <a:highlight>
                  <a:srgbClr val="FFFFFF"/>
                </a:highlight>
              </a:rPr>
              <a:t>Public : Tout le monde peut y accéder.</a:t>
            </a:r>
            <a:endParaRPr sz="1700">
              <a:solidFill>
                <a:srgbClr val="444444"/>
              </a:solidFill>
              <a:highlight>
                <a:srgbClr val="FFFFFF"/>
              </a:highlight>
            </a:endParaRPr>
          </a:p>
          <a:p>
            <a:pPr indent="-336550" lvl="1" marL="914400" rtl="0" algn="l">
              <a:spcBef>
                <a:spcPts val="0"/>
              </a:spcBef>
              <a:spcAft>
                <a:spcPts val="0"/>
              </a:spcAft>
              <a:buClr>
                <a:srgbClr val="444444"/>
              </a:buClr>
              <a:buSzPts val="1700"/>
              <a:buChar char="○"/>
            </a:pPr>
            <a:r>
              <a:rPr lang="fr" sz="1700">
                <a:solidFill>
                  <a:srgbClr val="444444"/>
                </a:solidFill>
                <a:highlight>
                  <a:srgbClr val="FFFFFF"/>
                </a:highlight>
              </a:rPr>
              <a:t>Private : On y accède que par l’objet lui-même. On précède le nom d’un attribut private par 2 underscores (__).</a:t>
            </a:r>
            <a:endParaRPr sz="1700">
              <a:solidFill>
                <a:srgbClr val="444444"/>
              </a:solidFill>
              <a:highlight>
                <a:srgbClr val="FFFFFF"/>
              </a:highlight>
            </a:endParaRPr>
          </a:p>
          <a:p>
            <a:pPr indent="-336550" lvl="1" marL="914400" rtl="0" algn="l">
              <a:spcBef>
                <a:spcPts val="0"/>
              </a:spcBef>
              <a:spcAft>
                <a:spcPts val="0"/>
              </a:spcAft>
              <a:buClr>
                <a:srgbClr val="444444"/>
              </a:buClr>
              <a:buSzPts val="1700"/>
              <a:buChar char="○"/>
            </a:pPr>
            <a:r>
              <a:rPr lang="fr" sz="1700">
                <a:solidFill>
                  <a:srgbClr val="444444"/>
                </a:solidFill>
                <a:highlight>
                  <a:srgbClr val="FFFFFF"/>
                </a:highlight>
              </a:rPr>
              <a:t>Protected : De plus d’y accéder que par l’objet lui-même, il y a possibilité qu’une classe fille y accède. </a:t>
            </a:r>
            <a:r>
              <a:rPr lang="fr" sz="1700">
                <a:solidFill>
                  <a:srgbClr val="444444"/>
                </a:solidFill>
                <a:highlight>
                  <a:schemeClr val="lt1"/>
                </a:highlight>
              </a:rPr>
              <a:t>On précède le nom d’un attribut protected par 1 underscore (_).</a:t>
            </a:r>
            <a:endParaRPr sz="1700">
              <a:solidFill>
                <a:srgbClr val="444444"/>
              </a:solidFill>
              <a:highlight>
                <a:schemeClr val="lt1"/>
              </a:highlight>
            </a:endParaRPr>
          </a:p>
          <a:p>
            <a:pPr indent="-336550" lvl="0" marL="457200" rtl="0" algn="l">
              <a:spcBef>
                <a:spcPts val="0"/>
              </a:spcBef>
              <a:spcAft>
                <a:spcPts val="0"/>
              </a:spcAft>
              <a:buClr>
                <a:srgbClr val="444444"/>
              </a:buClr>
              <a:buSzPts val="1700"/>
              <a:buChar char="●"/>
            </a:pPr>
            <a:r>
              <a:rPr lang="fr" sz="1700">
                <a:solidFill>
                  <a:srgbClr val="444444"/>
                </a:solidFill>
                <a:highlight>
                  <a:schemeClr val="lt1"/>
                </a:highlight>
              </a:rPr>
              <a:t>Par convention, on considérera que tout ce qui est préfixé par _ est private (méthode ou attribut)</a:t>
            </a:r>
            <a:endParaRPr sz="1700">
              <a:solidFill>
                <a:srgbClr val="444444"/>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Encapsulation - </a:t>
            </a:r>
            <a:r>
              <a:rPr i="1" lang="fr"/>
              <a:t>Getters &amp; Setters</a:t>
            </a:r>
            <a:endParaRPr i="1"/>
          </a:p>
        </p:txBody>
      </p:sp>
      <p:sp>
        <p:nvSpPr>
          <p:cNvPr id="104" name="Google Shape;104;p16"/>
          <p:cNvSpPr txBox="1"/>
          <p:nvPr>
            <p:ph idx="1" type="body"/>
          </p:nvPr>
        </p:nvSpPr>
        <p:spPr>
          <a:xfrm>
            <a:off x="235500" y="1229875"/>
            <a:ext cx="8520600" cy="3339000"/>
          </a:xfrm>
          <a:prstGeom prst="rect">
            <a:avLst/>
          </a:prstGeom>
        </p:spPr>
        <p:txBody>
          <a:bodyPr anchorCtr="0" anchor="t" bIns="91425" lIns="91425" spcFirstLastPara="1" rIns="91425" wrap="square" tIns="91425">
            <a:normAutofit fontScale="85000" lnSpcReduction="20000"/>
          </a:bodyPr>
          <a:lstStyle/>
          <a:p>
            <a:pPr indent="-320357" lvl="0" marL="457200" rtl="0" algn="l">
              <a:spcBef>
                <a:spcPts val="0"/>
              </a:spcBef>
              <a:spcAft>
                <a:spcPts val="0"/>
              </a:spcAft>
              <a:buClr>
                <a:srgbClr val="444444"/>
              </a:buClr>
              <a:buSzPct val="100000"/>
              <a:buChar char="●"/>
            </a:pPr>
            <a:r>
              <a:rPr i="1" lang="fr" sz="1700">
                <a:solidFill>
                  <a:srgbClr val="444444"/>
                </a:solidFill>
                <a:highlight>
                  <a:schemeClr val="lt1"/>
                </a:highlight>
              </a:rPr>
              <a:t>Getter </a:t>
            </a:r>
            <a:r>
              <a:rPr lang="fr" sz="1700">
                <a:solidFill>
                  <a:srgbClr val="444444"/>
                </a:solidFill>
                <a:highlight>
                  <a:schemeClr val="lt1"/>
                </a:highlight>
              </a:rPr>
              <a:t>(accesseur) : Permet d’accéder aux attributs privés d’un objet. On définit un </a:t>
            </a:r>
            <a:r>
              <a:rPr i="1" lang="fr" sz="1700">
                <a:solidFill>
                  <a:srgbClr val="444444"/>
                </a:solidFill>
                <a:highlight>
                  <a:schemeClr val="lt1"/>
                </a:highlight>
              </a:rPr>
              <a:t>getter </a:t>
            </a:r>
            <a:r>
              <a:rPr lang="fr" sz="1700">
                <a:solidFill>
                  <a:srgbClr val="444444"/>
                </a:solidFill>
                <a:highlight>
                  <a:schemeClr val="lt1"/>
                </a:highlight>
              </a:rPr>
              <a:t>par attribut privé.</a:t>
            </a:r>
            <a:endParaRPr sz="1700">
              <a:solidFill>
                <a:srgbClr val="444444"/>
              </a:solidFill>
              <a:highlight>
                <a:schemeClr val="lt1"/>
              </a:highlight>
            </a:endParaRPr>
          </a:p>
          <a:p>
            <a:pPr indent="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class A:</a:t>
            </a:r>
            <a:endParaRPr sz="1700">
              <a:solidFill>
                <a:srgbClr val="444444"/>
              </a:solidFill>
              <a:highlight>
                <a:schemeClr val="lt1"/>
              </a:highlight>
              <a:latin typeface="Courier New"/>
              <a:ea typeface="Courier New"/>
              <a:cs typeface="Courier New"/>
              <a:sym typeface="Courier New"/>
            </a:endParaRPr>
          </a:p>
          <a:p>
            <a:pPr indent="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def __init__(self, attribut):</a:t>
            </a:r>
            <a:endParaRPr sz="1700">
              <a:solidFill>
                <a:srgbClr val="444444"/>
              </a:solidFill>
              <a:highlight>
                <a:schemeClr val="lt1"/>
              </a:highlight>
              <a:latin typeface="Courier New"/>
              <a:ea typeface="Courier New"/>
              <a:cs typeface="Courier New"/>
              <a:sym typeface="Courier New"/>
            </a:endParaRPr>
          </a:p>
          <a:p>
            <a:pPr indent="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self.__attribut = attribut</a:t>
            </a:r>
            <a:endParaRPr sz="1700">
              <a:solidFill>
                <a:srgbClr val="444444"/>
              </a:solidFill>
              <a:highlight>
                <a:schemeClr val="lt1"/>
              </a:highlight>
              <a:latin typeface="Courier New"/>
              <a:ea typeface="Courier New"/>
              <a:cs typeface="Courier New"/>
              <a:sym typeface="Courier New"/>
            </a:endParaRPr>
          </a:p>
          <a:p>
            <a:pPr indent="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a:t>
            </a:r>
            <a:endParaRPr sz="1700">
              <a:solidFill>
                <a:srgbClr val="444444"/>
              </a:solidFill>
              <a:highlight>
                <a:schemeClr val="lt1"/>
              </a:highlight>
              <a:latin typeface="Courier New"/>
              <a:ea typeface="Courier New"/>
              <a:cs typeface="Courier New"/>
              <a:sym typeface="Courier New"/>
            </a:endParaRPr>
          </a:p>
          <a:p>
            <a:pPr indent="45720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@proprety</a:t>
            </a:r>
            <a:endParaRPr sz="1700">
              <a:solidFill>
                <a:srgbClr val="444444"/>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def attribut(self):</a:t>
            </a:r>
            <a:endParaRPr sz="1700">
              <a:solidFill>
                <a:srgbClr val="444444"/>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return self.__attribut</a:t>
            </a:r>
            <a:endParaRPr sz="1700">
              <a:solidFill>
                <a:srgbClr val="444444"/>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sz="1700">
              <a:solidFill>
                <a:srgbClr val="444444"/>
              </a:solidFill>
              <a:highlight>
                <a:schemeClr val="lt1"/>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Encapsulation - </a:t>
            </a:r>
            <a:r>
              <a:rPr i="1" lang="fr"/>
              <a:t>Getters &amp; Setters</a:t>
            </a:r>
            <a:endParaRPr i="1"/>
          </a:p>
        </p:txBody>
      </p:sp>
      <p:sp>
        <p:nvSpPr>
          <p:cNvPr id="110" name="Google Shape;110;p17"/>
          <p:cNvSpPr txBox="1"/>
          <p:nvPr>
            <p:ph idx="1" type="body"/>
          </p:nvPr>
        </p:nvSpPr>
        <p:spPr>
          <a:xfrm>
            <a:off x="235500" y="1229875"/>
            <a:ext cx="8520600" cy="33390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rgbClr val="444444"/>
              </a:buClr>
              <a:buSzPts val="1700"/>
              <a:buChar char="●"/>
            </a:pPr>
            <a:r>
              <a:rPr i="1" lang="fr" sz="1700">
                <a:solidFill>
                  <a:srgbClr val="444444"/>
                </a:solidFill>
                <a:highlight>
                  <a:schemeClr val="lt1"/>
                </a:highlight>
              </a:rPr>
              <a:t>Setter </a:t>
            </a:r>
            <a:r>
              <a:rPr lang="fr" sz="1700">
                <a:solidFill>
                  <a:srgbClr val="444444"/>
                </a:solidFill>
                <a:highlight>
                  <a:schemeClr val="lt1"/>
                </a:highlight>
              </a:rPr>
              <a:t>(mutateur) : Permet de modifier un attribut privé d’un objet avec la valeur passée en paramètre. On définit un </a:t>
            </a:r>
            <a:r>
              <a:rPr i="1" lang="fr" sz="1700">
                <a:solidFill>
                  <a:srgbClr val="444444"/>
                </a:solidFill>
                <a:highlight>
                  <a:schemeClr val="lt1"/>
                </a:highlight>
              </a:rPr>
              <a:t>setter </a:t>
            </a:r>
            <a:r>
              <a:rPr lang="fr" sz="1700">
                <a:solidFill>
                  <a:srgbClr val="444444"/>
                </a:solidFill>
                <a:highlight>
                  <a:schemeClr val="lt1"/>
                </a:highlight>
              </a:rPr>
              <a:t>par attribut privé.</a:t>
            </a:r>
            <a:endParaRPr i="1" sz="1700">
              <a:solidFill>
                <a:srgbClr val="444444"/>
              </a:solidFill>
              <a:highlight>
                <a:schemeClr val="lt1"/>
              </a:highlight>
            </a:endParaRPr>
          </a:p>
          <a:p>
            <a:pPr indent="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class A:</a:t>
            </a:r>
            <a:endParaRPr sz="1700">
              <a:solidFill>
                <a:srgbClr val="444444"/>
              </a:solidFill>
              <a:highlight>
                <a:schemeClr val="lt1"/>
              </a:highlight>
              <a:latin typeface="Courier New"/>
              <a:ea typeface="Courier New"/>
              <a:cs typeface="Courier New"/>
              <a:sym typeface="Courier New"/>
            </a:endParaRPr>
          </a:p>
          <a:p>
            <a:pPr indent="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def __init__(self, attribut):</a:t>
            </a:r>
            <a:endParaRPr sz="1700">
              <a:solidFill>
                <a:srgbClr val="444444"/>
              </a:solidFill>
              <a:highlight>
                <a:schemeClr val="lt1"/>
              </a:highlight>
              <a:latin typeface="Courier New"/>
              <a:ea typeface="Courier New"/>
              <a:cs typeface="Courier New"/>
              <a:sym typeface="Courier New"/>
            </a:endParaRPr>
          </a:p>
          <a:p>
            <a:pPr indent="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self.__attribut = attribut</a:t>
            </a:r>
            <a:endParaRPr sz="1700">
              <a:solidFill>
                <a:srgbClr val="444444"/>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a:t>
            </a:r>
            <a:endParaRPr sz="1700">
              <a:solidFill>
                <a:srgbClr val="444444"/>
              </a:solidFill>
              <a:highlight>
                <a:schemeClr val="lt1"/>
              </a:highlight>
              <a:latin typeface="Courier New"/>
              <a:ea typeface="Courier New"/>
              <a:cs typeface="Courier New"/>
              <a:sym typeface="Courier New"/>
            </a:endParaRPr>
          </a:p>
          <a:p>
            <a:pPr indent="457200" lvl="0" marL="45720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@attribut.setter</a:t>
            </a:r>
            <a:endParaRPr sz="1700">
              <a:solidFill>
                <a:srgbClr val="444444"/>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fr" sz="1700">
                <a:solidFill>
                  <a:srgbClr val="444444"/>
                </a:solidFill>
                <a:highlight>
                  <a:schemeClr val="lt1"/>
                </a:highlight>
                <a:latin typeface="Courier New"/>
                <a:ea typeface="Courier New"/>
                <a:cs typeface="Courier New"/>
                <a:sym typeface="Courier New"/>
              </a:rPr>
              <a:t>		def attribut(self, value):</a:t>
            </a:r>
            <a:endParaRPr sz="1700">
              <a:solidFill>
                <a:srgbClr val="444444"/>
              </a:solidFill>
              <a:highlight>
                <a:schemeClr val="lt1"/>
              </a:highlight>
              <a:latin typeface="Courier New"/>
              <a:ea typeface="Courier New"/>
              <a:cs typeface="Courier New"/>
              <a:sym typeface="Courier New"/>
            </a:endParaRPr>
          </a:p>
          <a:p>
            <a:pPr indent="0" lvl="0" marL="0" rtl="0" algn="l">
              <a:lnSpc>
                <a:spcPct val="100000"/>
              </a:lnSpc>
              <a:spcBef>
                <a:spcPts val="1200"/>
              </a:spcBef>
              <a:spcAft>
                <a:spcPts val="1200"/>
              </a:spcAft>
              <a:buNone/>
            </a:pPr>
            <a:r>
              <a:rPr lang="fr" sz="1700">
                <a:solidFill>
                  <a:srgbClr val="444444"/>
                </a:solidFill>
                <a:highlight>
                  <a:schemeClr val="lt1"/>
                </a:highlight>
                <a:latin typeface="Courier New"/>
                <a:ea typeface="Courier New"/>
                <a:cs typeface="Courier New"/>
                <a:sym typeface="Courier New"/>
              </a:rPr>
              <a:t>			self.__attribut = value</a:t>
            </a:r>
            <a:endParaRPr sz="1700">
              <a:solidFill>
                <a:srgbClr val="444444"/>
              </a:solidFill>
              <a:highlight>
                <a:schemeClr val="lt1"/>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Héritage</a:t>
            </a:r>
            <a:endParaRPr/>
          </a:p>
        </p:txBody>
      </p:sp>
      <p:sp>
        <p:nvSpPr>
          <p:cNvPr id="116" name="Google Shape;116;p18"/>
          <p:cNvSpPr txBox="1"/>
          <p:nvPr>
            <p:ph idx="1" type="body"/>
          </p:nvPr>
        </p:nvSpPr>
        <p:spPr>
          <a:xfrm>
            <a:off x="235500" y="1229875"/>
            <a:ext cx="8520600" cy="3339000"/>
          </a:xfrm>
          <a:prstGeom prst="rect">
            <a:avLst/>
          </a:prstGeom>
        </p:spPr>
        <p:txBody>
          <a:bodyPr anchorCtr="0" anchor="t" bIns="91425" lIns="91425" spcFirstLastPara="1" rIns="91425" wrap="square" tIns="91425">
            <a:normAutofit/>
          </a:bodyPr>
          <a:lstStyle/>
          <a:p>
            <a:pPr indent="-321627" lvl="0" marL="457200" rtl="0" algn="l">
              <a:lnSpc>
                <a:spcPct val="105000"/>
              </a:lnSpc>
              <a:spcBef>
                <a:spcPts val="0"/>
              </a:spcBef>
              <a:spcAft>
                <a:spcPts val="0"/>
              </a:spcAft>
              <a:buClr>
                <a:srgbClr val="444444"/>
              </a:buClr>
              <a:buSzPts val="1465"/>
              <a:buChar char="●"/>
            </a:pPr>
            <a:r>
              <a:rPr lang="fr" sz="2020"/>
              <a:t>Le processus consistant à hériter des propriétés de la classe parentale dans une classe enfant est appelé héritage. La classe existante est appelée </a:t>
            </a:r>
            <a:r>
              <a:rPr b="1" lang="fr" sz="2020"/>
              <a:t>classe de base</a:t>
            </a:r>
            <a:r>
              <a:rPr lang="fr" sz="2020"/>
              <a:t> ou </a:t>
            </a:r>
            <a:r>
              <a:rPr b="1" lang="fr" sz="2020"/>
              <a:t>classe mère</a:t>
            </a:r>
            <a:r>
              <a:rPr lang="fr" sz="2020"/>
              <a:t> et la nouvelle classe est appelée </a:t>
            </a:r>
            <a:r>
              <a:rPr b="1" lang="fr" sz="2020"/>
              <a:t>sous-classe</a:t>
            </a:r>
            <a:r>
              <a:rPr lang="fr" sz="2020"/>
              <a:t> ou </a:t>
            </a:r>
            <a:r>
              <a:rPr b="1" lang="fr" sz="2020"/>
              <a:t>classe fille</a:t>
            </a:r>
            <a:r>
              <a:rPr lang="fr" sz="2020"/>
              <a:t>.</a:t>
            </a:r>
            <a:endParaRPr sz="2020"/>
          </a:p>
          <a:p>
            <a:pPr indent="0" lvl="0" marL="0" rtl="0" algn="l">
              <a:lnSpc>
                <a:spcPct val="105000"/>
              </a:lnSpc>
              <a:spcBef>
                <a:spcPts val="1200"/>
              </a:spcBef>
              <a:spcAft>
                <a:spcPts val="0"/>
              </a:spcAft>
              <a:buSzPts val="1018"/>
              <a:buNone/>
            </a:pPr>
            <a:r>
              <a:t/>
            </a:r>
            <a:endParaRPr sz="2020"/>
          </a:p>
          <a:p>
            <a:pPr indent="-356870" lvl="0" marL="457200" rtl="0" algn="l">
              <a:lnSpc>
                <a:spcPct val="105000"/>
              </a:lnSpc>
              <a:spcBef>
                <a:spcPts val="1200"/>
              </a:spcBef>
              <a:spcAft>
                <a:spcPts val="0"/>
              </a:spcAft>
              <a:buSzPts val="2020"/>
              <a:buChar char="●"/>
            </a:pPr>
            <a:r>
              <a:rPr lang="fr" sz="2020"/>
              <a:t>L'objectif principal de l'héritage est la réutilisation du code, car nous pouvons utiliser la classe existante pour créer une nouvelle classe au lieu de la créer à partir de zéro.</a:t>
            </a:r>
            <a:endParaRPr sz="20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Héritage</a:t>
            </a:r>
            <a:endParaRPr/>
          </a:p>
        </p:txBody>
      </p:sp>
      <p:sp>
        <p:nvSpPr>
          <p:cNvPr id="122" name="Google Shape;122;p19"/>
          <p:cNvSpPr txBox="1"/>
          <p:nvPr>
            <p:ph idx="1" type="body"/>
          </p:nvPr>
        </p:nvSpPr>
        <p:spPr>
          <a:xfrm>
            <a:off x="2355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fr" sz="2200"/>
              <a:t>Dans l'héritage, la classe fille acquiert toutes les propriétés et méthodes de la classe mère. En outre, une classe fille peut également fournir son implémentation spécifique des méthodes de la classe mère.</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Héritage</a:t>
            </a:r>
            <a:endParaRPr/>
          </a:p>
        </p:txBody>
      </p:sp>
      <p:sp>
        <p:nvSpPr>
          <p:cNvPr id="128" name="Google Shape;128;p20"/>
          <p:cNvSpPr txBox="1"/>
          <p:nvPr>
            <p:ph idx="1" type="body"/>
          </p:nvPr>
        </p:nvSpPr>
        <p:spPr>
          <a:xfrm>
            <a:off x="235500" y="1229875"/>
            <a:ext cx="8520600" cy="333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sz="2400">
                <a:latin typeface="Courier New"/>
                <a:ea typeface="Courier New"/>
                <a:cs typeface="Courier New"/>
                <a:sym typeface="Courier New"/>
              </a:rPr>
              <a:t>class A:</a:t>
            </a:r>
            <a:endParaRPr sz="2400">
              <a:latin typeface="Courier New"/>
              <a:ea typeface="Courier New"/>
              <a:cs typeface="Courier New"/>
              <a:sym typeface="Courier New"/>
            </a:endParaRPr>
          </a:p>
          <a:p>
            <a:pPr indent="0" lvl="0" marL="0" rtl="0" algn="l">
              <a:spcBef>
                <a:spcPts val="1200"/>
              </a:spcBef>
              <a:spcAft>
                <a:spcPts val="0"/>
              </a:spcAft>
              <a:buNone/>
            </a:pPr>
            <a:r>
              <a:rPr lang="fr" sz="2400">
                <a:latin typeface="Courier New"/>
                <a:ea typeface="Courier New"/>
                <a:cs typeface="Courier New"/>
                <a:sym typeface="Courier New"/>
              </a:rPr>
              <a:t>	pass</a:t>
            </a:r>
            <a:endParaRPr sz="2400">
              <a:latin typeface="Courier New"/>
              <a:ea typeface="Courier New"/>
              <a:cs typeface="Courier New"/>
              <a:sym typeface="Courier New"/>
            </a:endParaRPr>
          </a:p>
          <a:p>
            <a:pPr indent="0" lvl="0" marL="0" rtl="0" algn="l">
              <a:spcBef>
                <a:spcPts val="1200"/>
              </a:spcBef>
              <a:spcAft>
                <a:spcPts val="0"/>
              </a:spcAft>
              <a:buNone/>
            </a:pPr>
            <a:r>
              <a:t/>
            </a:r>
            <a:endParaRPr sz="2400">
              <a:latin typeface="Courier New"/>
              <a:ea typeface="Courier New"/>
              <a:cs typeface="Courier New"/>
              <a:sym typeface="Courier New"/>
            </a:endParaRPr>
          </a:p>
          <a:p>
            <a:pPr indent="0" lvl="0" marL="0" rtl="0" algn="l">
              <a:spcBef>
                <a:spcPts val="1200"/>
              </a:spcBef>
              <a:spcAft>
                <a:spcPts val="0"/>
              </a:spcAft>
              <a:buNone/>
            </a:pPr>
            <a:r>
              <a:rPr lang="fr" sz="2400">
                <a:latin typeface="Courier New"/>
                <a:ea typeface="Courier New"/>
                <a:cs typeface="Courier New"/>
                <a:sym typeface="Courier New"/>
              </a:rPr>
              <a:t>class B(A):</a:t>
            </a:r>
            <a:endParaRPr sz="2400">
              <a:latin typeface="Courier New"/>
              <a:ea typeface="Courier New"/>
              <a:cs typeface="Courier New"/>
              <a:sym typeface="Courier New"/>
            </a:endParaRPr>
          </a:p>
          <a:p>
            <a:pPr indent="457200" lvl="0" marL="0" rtl="0" algn="l">
              <a:spcBef>
                <a:spcPts val="1200"/>
              </a:spcBef>
              <a:spcAft>
                <a:spcPts val="0"/>
              </a:spcAft>
              <a:buNone/>
            </a:pPr>
            <a:r>
              <a:rPr lang="fr" sz="2400">
                <a:latin typeface="Courier New"/>
                <a:ea typeface="Courier New"/>
                <a:cs typeface="Courier New"/>
                <a:sym typeface="Courier New"/>
              </a:rPr>
              <a:t>pass</a:t>
            </a:r>
            <a:endParaRPr sz="2400">
              <a:latin typeface="Courier New"/>
              <a:ea typeface="Courier New"/>
              <a:cs typeface="Courier New"/>
              <a:sym typeface="Courier New"/>
            </a:endParaRPr>
          </a:p>
          <a:p>
            <a:pPr indent="457200" lvl="0" marL="0" rtl="0" algn="l">
              <a:spcBef>
                <a:spcPts val="1200"/>
              </a:spcBef>
              <a:spcAft>
                <a:spcPts val="0"/>
              </a:spcAft>
              <a:buNone/>
            </a:pPr>
            <a:r>
              <a:t/>
            </a:r>
            <a:endParaRPr sz="2400">
              <a:latin typeface="Courier New"/>
              <a:ea typeface="Courier New"/>
              <a:cs typeface="Courier New"/>
              <a:sym typeface="Courier New"/>
            </a:endParaRPr>
          </a:p>
          <a:p>
            <a:pPr indent="0" lvl="0" marL="0" rtl="0" algn="l">
              <a:spcBef>
                <a:spcPts val="1200"/>
              </a:spcBef>
              <a:spcAft>
                <a:spcPts val="1200"/>
              </a:spcAft>
              <a:buNone/>
            </a:pPr>
            <a:r>
              <a:rPr lang="fr" sz="2400"/>
              <a:t>La classe B hérite de la classe A ainsi que de tous ses attributs et de ses méthodes.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Héritage multiple</a:t>
            </a:r>
            <a:endParaRPr/>
          </a:p>
        </p:txBody>
      </p:sp>
      <p:sp>
        <p:nvSpPr>
          <p:cNvPr id="134" name="Google Shape;134;p21"/>
          <p:cNvSpPr txBox="1"/>
          <p:nvPr>
            <p:ph idx="1" type="body"/>
          </p:nvPr>
        </p:nvSpPr>
        <p:spPr>
          <a:xfrm>
            <a:off x="235500" y="1229875"/>
            <a:ext cx="8520600" cy="33390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lang="fr" sz="5000">
                <a:latin typeface="Courier New"/>
                <a:ea typeface="Courier New"/>
                <a:cs typeface="Courier New"/>
                <a:sym typeface="Courier New"/>
              </a:rPr>
              <a:t>class A:</a:t>
            </a:r>
            <a:endParaRPr sz="5000">
              <a:latin typeface="Courier New"/>
              <a:ea typeface="Courier New"/>
              <a:cs typeface="Courier New"/>
              <a:sym typeface="Courier New"/>
            </a:endParaRPr>
          </a:p>
          <a:p>
            <a:pPr indent="0" lvl="0" marL="0" rtl="0" algn="l">
              <a:spcBef>
                <a:spcPts val="1200"/>
              </a:spcBef>
              <a:spcAft>
                <a:spcPts val="0"/>
              </a:spcAft>
              <a:buNone/>
            </a:pPr>
            <a:r>
              <a:rPr lang="fr" sz="5000">
                <a:latin typeface="Courier New"/>
                <a:ea typeface="Courier New"/>
                <a:cs typeface="Courier New"/>
                <a:sym typeface="Courier New"/>
              </a:rPr>
              <a:t>	</a:t>
            </a:r>
            <a:r>
              <a:rPr lang="fr" sz="5000">
                <a:latin typeface="Courier New"/>
                <a:ea typeface="Courier New"/>
                <a:cs typeface="Courier New"/>
                <a:sym typeface="Courier New"/>
              </a:rPr>
              <a:t>pass</a:t>
            </a:r>
            <a:endParaRPr sz="5000">
              <a:latin typeface="Courier New"/>
              <a:ea typeface="Courier New"/>
              <a:cs typeface="Courier New"/>
              <a:sym typeface="Courier New"/>
            </a:endParaRPr>
          </a:p>
          <a:p>
            <a:pPr indent="0" lvl="0" marL="0" rtl="0" algn="l">
              <a:spcBef>
                <a:spcPts val="1200"/>
              </a:spcBef>
              <a:spcAft>
                <a:spcPts val="0"/>
              </a:spcAft>
              <a:buNone/>
            </a:pPr>
            <a:r>
              <a:rPr lang="fr" sz="5000">
                <a:latin typeface="Courier New"/>
                <a:ea typeface="Courier New"/>
                <a:cs typeface="Courier New"/>
                <a:sym typeface="Courier New"/>
              </a:rPr>
              <a:t>class B:</a:t>
            </a:r>
            <a:endParaRPr sz="5000">
              <a:latin typeface="Courier New"/>
              <a:ea typeface="Courier New"/>
              <a:cs typeface="Courier New"/>
              <a:sym typeface="Courier New"/>
            </a:endParaRPr>
          </a:p>
          <a:p>
            <a:pPr indent="457200" lvl="0" marL="0" rtl="0" algn="l">
              <a:spcBef>
                <a:spcPts val="1200"/>
              </a:spcBef>
              <a:spcAft>
                <a:spcPts val="0"/>
              </a:spcAft>
              <a:buNone/>
            </a:pPr>
            <a:r>
              <a:rPr lang="fr" sz="5000">
                <a:latin typeface="Courier New"/>
                <a:ea typeface="Courier New"/>
                <a:cs typeface="Courier New"/>
                <a:sym typeface="Courier New"/>
              </a:rPr>
              <a:t>pass</a:t>
            </a:r>
            <a:endParaRPr sz="5000">
              <a:latin typeface="Courier New"/>
              <a:ea typeface="Courier New"/>
              <a:cs typeface="Courier New"/>
              <a:sym typeface="Courier New"/>
            </a:endParaRPr>
          </a:p>
          <a:p>
            <a:pPr indent="0" lvl="0" marL="0" rtl="0" algn="l">
              <a:spcBef>
                <a:spcPts val="1200"/>
              </a:spcBef>
              <a:spcAft>
                <a:spcPts val="0"/>
              </a:spcAft>
              <a:buNone/>
            </a:pPr>
            <a:r>
              <a:rPr lang="fr" sz="5000">
                <a:latin typeface="Courier New"/>
                <a:ea typeface="Courier New"/>
                <a:cs typeface="Courier New"/>
                <a:sym typeface="Courier New"/>
              </a:rPr>
              <a:t>class C(A, B):</a:t>
            </a:r>
            <a:endParaRPr sz="5000">
              <a:latin typeface="Courier New"/>
              <a:ea typeface="Courier New"/>
              <a:cs typeface="Courier New"/>
              <a:sym typeface="Courier New"/>
            </a:endParaRPr>
          </a:p>
          <a:p>
            <a:pPr indent="457200" lvl="0" marL="0" rtl="0" algn="l">
              <a:spcBef>
                <a:spcPts val="1200"/>
              </a:spcBef>
              <a:spcAft>
                <a:spcPts val="0"/>
              </a:spcAft>
              <a:buNone/>
            </a:pPr>
            <a:r>
              <a:rPr lang="fr" sz="5000">
                <a:latin typeface="Courier New"/>
                <a:ea typeface="Courier New"/>
                <a:cs typeface="Courier New"/>
                <a:sym typeface="Courier New"/>
              </a:rPr>
              <a:t>pass</a:t>
            </a:r>
            <a:endParaRPr sz="5000">
              <a:latin typeface="Courier New"/>
              <a:ea typeface="Courier New"/>
              <a:cs typeface="Courier New"/>
              <a:sym typeface="Courier New"/>
            </a:endParaRPr>
          </a:p>
          <a:p>
            <a:pPr indent="0" lvl="0" marL="0" rtl="0" algn="l">
              <a:spcBef>
                <a:spcPts val="1200"/>
              </a:spcBef>
              <a:spcAft>
                <a:spcPts val="1200"/>
              </a:spcAft>
              <a:buNone/>
            </a:pPr>
            <a:r>
              <a:rPr lang="fr" sz="4500"/>
              <a:t>La classe C hérite des deux classes A et B ainsi que de tous leurs attributs et méthodes. A utiliser avec précaution !</a:t>
            </a:r>
            <a:endParaRPr sz="4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