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1" r:id="rId7"/>
    <p:sldId id="263" r:id="rId8"/>
    <p:sldId id="272" r:id="rId9"/>
    <p:sldId id="271" r:id="rId10"/>
    <p:sldId id="264" r:id="rId11"/>
    <p:sldId id="273" r:id="rId12"/>
    <p:sldId id="265" r:id="rId13"/>
    <p:sldId id="274" r:id="rId14"/>
    <p:sldId id="275" r:id="rId15"/>
    <p:sldId id="267" r:id="rId16"/>
    <p:sldId id="268" r:id="rId17"/>
    <p:sldId id="269" r:id="rId18"/>
    <p:sldId id="278" r:id="rId19"/>
    <p:sldId id="276" r:id="rId20"/>
    <p:sldId id="277" r:id="rId21"/>
    <p:sldId id="279" r:id="rId22"/>
    <p:sldId id="280" r:id="rId23"/>
    <p:sldId id="28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16841-47FC-A949-EEA5-56628BAF7A07}" v="2523" dt="2025-04-14T01:45:33.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34948" y="717224"/>
            <a:ext cx="6151074" cy="2154370"/>
          </a:xfrm>
        </p:spPr>
        <p:txBody>
          <a:bodyPr anchor="b">
            <a:normAutofit/>
          </a:bodyPr>
          <a:lstStyle/>
          <a:p>
            <a:pPr algn="r"/>
            <a:r>
              <a:rPr lang="en-US" sz="4800">
                <a:solidFill>
                  <a:schemeClr val="bg1"/>
                </a:solidFill>
              </a:rPr>
              <a:t>Database (Cs 1103) Project</a:t>
            </a:r>
          </a:p>
        </p:txBody>
      </p:sp>
      <p:sp>
        <p:nvSpPr>
          <p:cNvPr id="3" name="Subtitle 2"/>
          <p:cNvSpPr>
            <a:spLocks noGrp="1"/>
          </p:cNvSpPr>
          <p:nvPr>
            <p:ph type="subTitle" idx="1"/>
          </p:nvPr>
        </p:nvSpPr>
        <p:spPr>
          <a:xfrm>
            <a:off x="6360607" y="4214848"/>
            <a:ext cx="3842778" cy="489643"/>
          </a:xfrm>
        </p:spPr>
        <p:txBody>
          <a:bodyPr vert="horz" lIns="91440" tIns="45720" rIns="91440" bIns="45720" rtlCol="0" anchor="b">
            <a:noAutofit/>
          </a:bodyPr>
          <a:lstStyle/>
          <a:p>
            <a:pPr algn="l"/>
            <a:r>
              <a:rPr lang="en-US" sz="2000" dirty="0">
                <a:solidFill>
                  <a:schemeClr val="bg1"/>
                </a:solidFill>
              </a:rPr>
              <a:t>By: Medha Devi Madhub, Gabrielle Lal, Victoria </a:t>
            </a:r>
            <a:r>
              <a:rPr lang="en-US" sz="2000" dirty="0" err="1">
                <a:solidFill>
                  <a:schemeClr val="bg1"/>
                </a:solidFill>
              </a:rPr>
              <a:t>Iromaka</a:t>
            </a:r>
            <a:r>
              <a:rPr lang="en-US" sz="2000" dirty="0">
                <a:solidFill>
                  <a:schemeClr val="bg1"/>
                </a:solidFill>
              </a:rPr>
              <a:t>, Fatima Asif, Hanna Jossy</a:t>
            </a:r>
          </a:p>
        </p:txBody>
      </p:sp>
      <p:cxnSp>
        <p:nvCxnSpPr>
          <p:cNvPr id="10" name="Straight Connector 9">
            <a:extLst>
              <a:ext uri="{FF2B5EF4-FFF2-40B4-BE49-F238E27FC236}">
                <a16:creationId xmlns:a16="http://schemas.microsoft.com/office/drawing/2014/main" id="{C4C8A451-B6C1-4CB1-95FC-2DBDEC61FF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068597"/>
            <a:ext cx="748602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439DD6-1CCF-48C6-AF10-B70187930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60607" y="4859086"/>
            <a:ext cx="583139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7D46901-AA7A-E6CB-0B40-37D7D827AC2F}"/>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DDL Statement  Fees tables</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EF4B819E-E433-E6C8-E012-C6357BEE9B81}"/>
              </a:ext>
            </a:extLst>
          </p:cNvPr>
          <p:cNvSpPr>
            <a:spLocks noGrp="1"/>
          </p:cNvSpPr>
          <p:nvPr>
            <p:ph idx="1"/>
          </p:nvPr>
        </p:nvSpPr>
        <p:spPr>
          <a:xfrm>
            <a:off x="1295400" y="2288833"/>
            <a:ext cx="4800600" cy="3711571"/>
          </a:xfrm>
        </p:spPr>
        <p:txBody>
          <a:bodyPr vert="horz" lIns="91440" tIns="45720" rIns="91440" bIns="45720" rtlCol="0" anchor="t">
            <a:normAutofit fontScale="92500" lnSpcReduction="10000"/>
          </a:bodyPr>
          <a:lstStyle/>
          <a:p>
            <a:pPr marL="0" indent="0">
              <a:lnSpc>
                <a:spcPct val="100000"/>
              </a:lnSpc>
              <a:spcBef>
                <a:spcPts val="0"/>
              </a:spcBef>
              <a:buNone/>
            </a:pPr>
            <a:r>
              <a:rPr lang="en-US" sz="2100" dirty="0">
                <a:solidFill>
                  <a:schemeClr val="bg1"/>
                </a:solidFill>
                <a:latin typeface="DM Sans"/>
              </a:rPr>
              <a:t>Entity: Fees</a:t>
            </a:r>
            <a:endParaRPr lang="en-US" sz="2100">
              <a:solidFill>
                <a:schemeClr val="bg1"/>
              </a:solidFill>
              <a:latin typeface="DM Sans"/>
            </a:endParaRPr>
          </a:p>
          <a:p>
            <a:pPr marL="0" indent="0">
              <a:lnSpc>
                <a:spcPct val="100000"/>
              </a:lnSpc>
              <a:spcBef>
                <a:spcPts val="0"/>
              </a:spcBef>
              <a:buNone/>
            </a:pPr>
            <a:endParaRPr lang="en-US" sz="2100" dirty="0">
              <a:solidFill>
                <a:schemeClr val="bg1"/>
              </a:solidFill>
              <a:latin typeface="DM Sans"/>
            </a:endParaRPr>
          </a:p>
          <a:p>
            <a:pPr>
              <a:lnSpc>
                <a:spcPct val="100000"/>
              </a:lnSpc>
              <a:spcBef>
                <a:spcPts val="0"/>
              </a:spcBef>
            </a:pPr>
            <a:r>
              <a:rPr lang="en-US" sz="2100" dirty="0">
                <a:solidFill>
                  <a:schemeClr val="bg1"/>
                </a:solidFill>
                <a:latin typeface="DM Sans"/>
              </a:rPr>
              <a:t>Stores fee details for students.</a:t>
            </a:r>
          </a:p>
          <a:p>
            <a:pPr>
              <a:lnSpc>
                <a:spcPct val="100000"/>
              </a:lnSpc>
              <a:spcBef>
                <a:spcPts val="0"/>
              </a:spcBef>
            </a:pPr>
            <a:r>
              <a:rPr lang="en-US" sz="2100" dirty="0">
                <a:solidFill>
                  <a:schemeClr val="bg1"/>
                </a:solidFill>
                <a:latin typeface="DM Sans"/>
              </a:rPr>
              <a:t>● Attributes:</a:t>
            </a:r>
          </a:p>
          <a:p>
            <a:pPr>
              <a:lnSpc>
                <a:spcPct val="100000"/>
              </a:lnSpc>
              <a:spcBef>
                <a:spcPts val="0"/>
              </a:spcBef>
            </a:pPr>
            <a:r>
              <a:rPr lang="en-US" sz="2100" dirty="0">
                <a:solidFill>
                  <a:schemeClr val="bg1"/>
                </a:solidFill>
                <a:latin typeface="DM Sans"/>
              </a:rPr>
              <a:t>○ </a:t>
            </a:r>
            <a:r>
              <a:rPr lang="en-US" sz="2100" dirty="0" err="1">
                <a:solidFill>
                  <a:schemeClr val="bg1"/>
                </a:solidFill>
                <a:latin typeface="DM Sans"/>
              </a:rPr>
              <a:t>program_tuition</a:t>
            </a:r>
            <a:r>
              <a:rPr lang="en-US" sz="2100" dirty="0">
                <a:solidFill>
                  <a:schemeClr val="bg1"/>
                </a:solidFill>
                <a:latin typeface="DM Sans"/>
              </a:rPr>
              <a:t>: Total tuition fee for the program.</a:t>
            </a: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StudentID</a:t>
            </a:r>
            <a:r>
              <a:rPr lang="en-US" sz="2100" dirty="0">
                <a:solidFill>
                  <a:schemeClr val="bg1"/>
                </a:solidFill>
                <a:latin typeface="DM Sans"/>
              </a:rPr>
              <a:t>: Foreign key linking to Student.</a:t>
            </a: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payment_ID</a:t>
            </a:r>
            <a:r>
              <a:rPr lang="en-US" sz="2100" dirty="0">
                <a:solidFill>
                  <a:schemeClr val="bg1"/>
                </a:solidFill>
                <a:latin typeface="DM Sans"/>
              </a:rPr>
              <a:t>: A unique identifier for each payment record.</a:t>
            </a: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amount_paid</a:t>
            </a:r>
            <a:r>
              <a:rPr lang="en-US" sz="2100" dirty="0">
                <a:solidFill>
                  <a:schemeClr val="bg1"/>
                </a:solidFill>
                <a:latin typeface="DM Sans"/>
              </a:rPr>
              <a:t>: Amount the student has paid.</a:t>
            </a:r>
          </a:p>
          <a:p>
            <a:pPr>
              <a:lnSpc>
                <a:spcPct val="100000"/>
              </a:lnSpc>
              <a:spcBef>
                <a:spcPts val="0"/>
              </a:spcBef>
            </a:pPr>
            <a:r>
              <a:rPr lang="en-US" sz="2100" dirty="0">
                <a:solidFill>
                  <a:schemeClr val="bg1"/>
                </a:solidFill>
                <a:latin typeface="DM Sans"/>
              </a:rPr>
              <a:t>○ </a:t>
            </a:r>
            <a:r>
              <a:rPr lang="en-US" sz="2100" dirty="0" err="1">
                <a:solidFill>
                  <a:schemeClr val="bg1"/>
                </a:solidFill>
                <a:latin typeface="DM Sans"/>
              </a:rPr>
              <a:t>fees_fee</a:t>
            </a:r>
            <a:r>
              <a:rPr lang="en-US" sz="2100" dirty="0">
                <a:solidFill>
                  <a:schemeClr val="bg1"/>
                </a:solidFill>
                <a:latin typeface="DM Sans"/>
              </a:rPr>
              <a:t>: Total fee paid.</a:t>
            </a:r>
          </a:p>
          <a:p>
            <a:endParaRPr lang="en-US" sz="2000" dirty="0">
              <a:solidFill>
                <a:schemeClr val="bg1"/>
              </a:solidFill>
            </a:endParaRPr>
          </a:p>
        </p:txBody>
      </p:sp>
      <p:pic>
        <p:nvPicPr>
          <p:cNvPr id="6" name="Picture 5" descr="A close-up of a computer screen&#10;&#10;AI-generated content may be incorrect.">
            <a:extLst>
              <a:ext uri="{FF2B5EF4-FFF2-40B4-BE49-F238E27FC236}">
                <a16:creationId xmlns:a16="http://schemas.microsoft.com/office/drawing/2014/main" id="{C47B2684-3009-4BBC-2D70-5CF94B6B202E}"/>
              </a:ext>
            </a:extLst>
          </p:cNvPr>
          <p:cNvPicPr>
            <a:picLocks noChangeAspect="1"/>
          </p:cNvPicPr>
          <p:nvPr/>
        </p:nvPicPr>
        <p:blipFill>
          <a:blip r:embed="rId2"/>
          <a:stretch>
            <a:fillRect/>
          </a:stretch>
        </p:blipFill>
        <p:spPr>
          <a:xfrm>
            <a:off x="8034155" y="3998877"/>
            <a:ext cx="3588640" cy="2278502"/>
          </a:xfrm>
          <a:prstGeom prst="rect">
            <a:avLst/>
          </a:prstGeom>
        </p:spPr>
      </p:pic>
      <p:sp>
        <p:nvSpPr>
          <p:cNvPr id="17" name="Rectangle 1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 code&#10;&#10;AI-generated content may be incorrect.">
            <a:extLst>
              <a:ext uri="{FF2B5EF4-FFF2-40B4-BE49-F238E27FC236}">
                <a16:creationId xmlns:a16="http://schemas.microsoft.com/office/drawing/2014/main" id="{1C850482-E797-CCD4-FDA0-9BB1C502049A}"/>
              </a:ext>
            </a:extLst>
          </p:cNvPr>
          <p:cNvPicPr>
            <a:picLocks noChangeAspect="1"/>
          </p:cNvPicPr>
          <p:nvPr/>
        </p:nvPicPr>
        <p:blipFill>
          <a:blip r:embed="rId3"/>
          <a:stretch>
            <a:fillRect/>
          </a:stretch>
        </p:blipFill>
        <p:spPr>
          <a:xfrm>
            <a:off x="6507323" y="675552"/>
            <a:ext cx="3845811" cy="2111656"/>
          </a:xfrm>
          <a:prstGeom prst="rect">
            <a:avLst/>
          </a:prstGeom>
        </p:spPr>
      </p:pic>
    </p:spTree>
    <p:extLst>
      <p:ext uri="{BB962C8B-B14F-4D97-AF65-F5344CB8AC3E}">
        <p14:creationId xmlns:p14="http://schemas.microsoft.com/office/powerpoint/2010/main" val="55320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5953F00-60DF-E5AE-336B-2FC999151DB1}"/>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DDL Statement Courses table</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2471280B-0520-45AD-4D53-639A6C876E87}"/>
              </a:ext>
            </a:extLst>
          </p:cNvPr>
          <p:cNvSpPr>
            <a:spLocks noGrp="1"/>
          </p:cNvSpPr>
          <p:nvPr>
            <p:ph idx="1"/>
          </p:nvPr>
        </p:nvSpPr>
        <p:spPr>
          <a:xfrm>
            <a:off x="1295400" y="2288833"/>
            <a:ext cx="4800600" cy="3711571"/>
          </a:xfrm>
        </p:spPr>
        <p:txBody>
          <a:bodyPr vert="horz" lIns="91440" tIns="45720" rIns="91440" bIns="45720" rtlCol="0" anchor="t">
            <a:normAutofit lnSpcReduction="10000"/>
          </a:bodyPr>
          <a:lstStyle/>
          <a:p>
            <a:pPr marL="0" indent="0">
              <a:lnSpc>
                <a:spcPct val="100000"/>
              </a:lnSpc>
              <a:spcBef>
                <a:spcPts val="0"/>
              </a:spcBef>
              <a:buNone/>
            </a:pPr>
            <a:r>
              <a:rPr lang="en-US" sz="2100" dirty="0">
                <a:solidFill>
                  <a:schemeClr val="bg1"/>
                </a:solidFill>
                <a:latin typeface="DM Sans"/>
              </a:rPr>
              <a:t>Entity: Courses</a:t>
            </a:r>
          </a:p>
          <a:p>
            <a:pPr>
              <a:lnSpc>
                <a:spcPct val="100000"/>
              </a:lnSpc>
              <a:spcBef>
                <a:spcPts val="0"/>
              </a:spcBef>
            </a:pPr>
            <a:r>
              <a:rPr lang="en-US" sz="2100" dirty="0">
                <a:solidFill>
                  <a:schemeClr val="bg1"/>
                </a:solidFill>
                <a:latin typeface="DM Sans"/>
              </a:rPr>
              <a:t>Stores course information.</a:t>
            </a:r>
          </a:p>
          <a:p>
            <a:pPr>
              <a:lnSpc>
                <a:spcPct val="100000"/>
              </a:lnSpc>
              <a:spcBef>
                <a:spcPts val="0"/>
              </a:spcBef>
            </a:pPr>
            <a:r>
              <a:rPr lang="en-US" sz="2100" dirty="0">
                <a:solidFill>
                  <a:schemeClr val="bg1"/>
                </a:solidFill>
                <a:latin typeface="DM Sans"/>
              </a:rPr>
              <a:t>● Attributes:</a:t>
            </a:r>
          </a:p>
          <a:p>
            <a:pPr>
              <a:lnSpc>
                <a:spcPct val="100000"/>
              </a:lnSpc>
              <a:spcBef>
                <a:spcPts val="0"/>
              </a:spcBef>
            </a:pPr>
            <a:r>
              <a:rPr lang="en-US" sz="2100" dirty="0">
                <a:solidFill>
                  <a:schemeClr val="bg1"/>
                </a:solidFill>
                <a:latin typeface="DM Sans"/>
              </a:rPr>
              <a:t>○ </a:t>
            </a:r>
            <a:r>
              <a:rPr lang="en-US" sz="2100" dirty="0" err="1">
                <a:solidFill>
                  <a:schemeClr val="bg1"/>
                </a:solidFill>
                <a:latin typeface="DM Sans"/>
              </a:rPr>
              <a:t>CourseID</a:t>
            </a:r>
            <a:r>
              <a:rPr lang="en-US" sz="2100" dirty="0">
                <a:solidFill>
                  <a:schemeClr val="bg1"/>
                </a:solidFill>
                <a:latin typeface="DM Sans"/>
              </a:rPr>
              <a:t>: Primary key.</a:t>
            </a: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course_name</a:t>
            </a:r>
            <a:r>
              <a:rPr lang="en-US" sz="2100" dirty="0">
                <a:solidFill>
                  <a:schemeClr val="bg1"/>
                </a:solidFill>
                <a:latin typeface="DM Sans"/>
              </a:rPr>
              <a:t>: The name/title of the course.</a:t>
            </a:r>
          </a:p>
          <a:p>
            <a:pPr>
              <a:lnSpc>
                <a:spcPct val="100000"/>
              </a:lnSpc>
              <a:spcBef>
                <a:spcPts val="0"/>
              </a:spcBef>
            </a:pPr>
            <a:r>
              <a:rPr lang="en-US" sz="2100" dirty="0">
                <a:solidFill>
                  <a:schemeClr val="bg1"/>
                </a:solidFill>
                <a:latin typeface="DM Sans"/>
              </a:rPr>
              <a:t>○ </a:t>
            </a:r>
            <a:r>
              <a:rPr lang="en-US" sz="2100" dirty="0" err="1">
                <a:solidFill>
                  <a:schemeClr val="bg1"/>
                </a:solidFill>
                <a:latin typeface="DM Sans"/>
              </a:rPr>
              <a:t>pre_req</a:t>
            </a:r>
            <a:r>
              <a:rPr lang="en-US" sz="2100" dirty="0">
                <a:solidFill>
                  <a:schemeClr val="bg1"/>
                </a:solidFill>
                <a:latin typeface="DM Sans"/>
              </a:rPr>
              <a:t>: A prerequisite for the course.</a:t>
            </a: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dept_name</a:t>
            </a:r>
            <a:r>
              <a:rPr lang="en-US" sz="2100" dirty="0">
                <a:solidFill>
                  <a:schemeClr val="bg1"/>
                </a:solidFill>
                <a:latin typeface="DM Sans"/>
              </a:rPr>
              <a:t>: Foreign key linking the course to a department.</a:t>
            </a:r>
          </a:p>
          <a:p>
            <a:pPr>
              <a:lnSpc>
                <a:spcPct val="100000"/>
              </a:lnSpc>
              <a:spcBef>
                <a:spcPts val="0"/>
              </a:spcBef>
            </a:pPr>
            <a:r>
              <a:rPr lang="en-US" sz="2100" dirty="0">
                <a:solidFill>
                  <a:schemeClr val="bg1"/>
                </a:solidFill>
                <a:latin typeface="DM Sans"/>
              </a:rPr>
              <a:t>○ section: Section information (e.g., A, B, C).</a:t>
            </a:r>
          </a:p>
          <a:p>
            <a:endParaRPr lang="en-US" sz="20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F03C7008-D66A-C2E9-047B-729260A0660E}"/>
              </a:ext>
            </a:extLst>
          </p:cNvPr>
          <p:cNvPicPr>
            <a:picLocks noChangeAspect="1"/>
          </p:cNvPicPr>
          <p:nvPr/>
        </p:nvPicPr>
        <p:blipFill>
          <a:blip r:embed="rId2"/>
          <a:stretch>
            <a:fillRect/>
          </a:stretch>
        </p:blipFill>
        <p:spPr>
          <a:xfrm>
            <a:off x="7947345" y="3959022"/>
            <a:ext cx="3588640" cy="2338921"/>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code&#10;&#10;AI-generated content may be incorrect.">
            <a:extLst>
              <a:ext uri="{FF2B5EF4-FFF2-40B4-BE49-F238E27FC236}">
                <a16:creationId xmlns:a16="http://schemas.microsoft.com/office/drawing/2014/main" id="{1BD9A2C4-EECA-3E64-99FB-B7DBF0CA2E24}"/>
              </a:ext>
            </a:extLst>
          </p:cNvPr>
          <p:cNvPicPr>
            <a:picLocks noChangeAspect="1"/>
          </p:cNvPicPr>
          <p:nvPr/>
        </p:nvPicPr>
        <p:blipFill>
          <a:blip r:embed="rId3"/>
          <a:stretch>
            <a:fillRect/>
          </a:stretch>
        </p:blipFill>
        <p:spPr>
          <a:xfrm>
            <a:off x="6428168" y="699243"/>
            <a:ext cx="3984826" cy="2131791"/>
          </a:xfrm>
          <a:prstGeom prst="rect">
            <a:avLst/>
          </a:prstGeom>
        </p:spPr>
      </p:pic>
    </p:spTree>
    <p:extLst>
      <p:ext uri="{BB962C8B-B14F-4D97-AF65-F5344CB8AC3E}">
        <p14:creationId xmlns:p14="http://schemas.microsoft.com/office/powerpoint/2010/main" val="133327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91EDBDD-A3B2-0E78-E7DA-08E64DF55820}"/>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a:solidFill>
                  <a:schemeClr val="bg1"/>
                </a:solidFill>
              </a:rPr>
              <a:t>DDL Statement</a:t>
            </a:r>
          </a:p>
        </p:txBody>
      </p:sp>
      <p:cxnSp>
        <p:nvCxnSpPr>
          <p:cNvPr id="20" name="Straight Connector 1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52B46D-0490-EB26-B218-4C7319747E43}"/>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u="sng" dirty="0">
                <a:solidFill>
                  <a:schemeClr val="bg1"/>
                </a:solidFill>
              </a:rPr>
              <a:t>Relationship table</a:t>
            </a:r>
          </a:p>
          <a:p>
            <a:pPr indent="-228600">
              <a:lnSpc>
                <a:spcPct val="90000"/>
              </a:lnSpc>
              <a:spcAft>
                <a:spcPts val="600"/>
              </a:spcAft>
              <a:buFont typeface="Arial" panose="020B0604020202020204" pitchFamily="34" charset="0"/>
              <a:buChar char="•"/>
            </a:pPr>
            <a:r>
              <a:rPr lang="en-US" sz="2000" dirty="0">
                <a:solidFill>
                  <a:schemeClr val="bg1"/>
                </a:solidFill>
              </a:rPr>
              <a:t>The purpose is that it links each exam to the instructor who created or conducted it</a:t>
            </a: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9" name="Picture 8" descr="A close-up of a computer code&#10;&#10;AI-generated content may be incorrect.">
            <a:extLst>
              <a:ext uri="{FF2B5EF4-FFF2-40B4-BE49-F238E27FC236}">
                <a16:creationId xmlns:a16="http://schemas.microsoft.com/office/drawing/2014/main" id="{6E3EE819-7344-1503-719F-715FFC164922}"/>
              </a:ext>
            </a:extLst>
          </p:cNvPr>
          <p:cNvPicPr>
            <a:picLocks noChangeAspect="1"/>
          </p:cNvPicPr>
          <p:nvPr/>
        </p:nvPicPr>
        <p:blipFill>
          <a:blip r:embed="rId2"/>
          <a:stretch>
            <a:fillRect/>
          </a:stretch>
        </p:blipFill>
        <p:spPr>
          <a:xfrm>
            <a:off x="8034155" y="4152723"/>
            <a:ext cx="3588640" cy="1970810"/>
          </a:xfrm>
          <a:prstGeom prst="rect">
            <a:avLst/>
          </a:prstGeom>
        </p:spPr>
      </p:pic>
      <p:sp>
        <p:nvSpPr>
          <p:cNvPr id="22" name="Rectangle 21">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code&#10;&#10;AI-generated content may be incorrect.">
            <a:extLst>
              <a:ext uri="{FF2B5EF4-FFF2-40B4-BE49-F238E27FC236}">
                <a16:creationId xmlns:a16="http://schemas.microsoft.com/office/drawing/2014/main" id="{0397285F-DE52-4B72-CAC2-DFB1B68750B5}"/>
              </a:ext>
            </a:extLst>
          </p:cNvPr>
          <p:cNvPicPr>
            <a:picLocks noChangeAspect="1"/>
          </p:cNvPicPr>
          <p:nvPr/>
        </p:nvPicPr>
        <p:blipFill>
          <a:blip r:embed="rId3"/>
          <a:stretch>
            <a:fillRect/>
          </a:stretch>
        </p:blipFill>
        <p:spPr>
          <a:xfrm>
            <a:off x="6468922" y="1001451"/>
            <a:ext cx="3922613" cy="1961427"/>
          </a:xfrm>
          <a:prstGeom prst="rect">
            <a:avLst/>
          </a:prstGeom>
        </p:spPr>
      </p:pic>
    </p:spTree>
    <p:extLst>
      <p:ext uri="{BB962C8B-B14F-4D97-AF65-F5344CB8AC3E}">
        <p14:creationId xmlns:p14="http://schemas.microsoft.com/office/powerpoint/2010/main" val="291223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7BAC0C9-F17F-25CF-5F0B-AD4095E22A16}"/>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a:solidFill>
                  <a:schemeClr val="bg1"/>
                </a:solidFill>
              </a:rPr>
              <a:t>DDL Statement</a:t>
            </a: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392E62-52AF-3907-8C0D-CBADAE21D6B9}"/>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u="sng" dirty="0">
                <a:solidFill>
                  <a:schemeClr val="bg1"/>
                </a:solidFill>
              </a:rPr>
              <a:t>Relationship table</a:t>
            </a:r>
          </a:p>
          <a:p>
            <a:pPr>
              <a:lnSpc>
                <a:spcPct val="90000"/>
              </a:lnSpc>
              <a:spcAft>
                <a:spcPts val="600"/>
              </a:spcAft>
            </a:pPr>
            <a:r>
              <a:rPr lang="en-US" sz="2000" dirty="0">
                <a:solidFill>
                  <a:schemeClr val="bg1"/>
                </a:solidFill>
              </a:rPr>
              <a:t>The purpose is that it captures the many-to-many relationship between students and courses (students can</a:t>
            </a:r>
            <a:endParaRPr lang="en-US" sz="2000" b="1" u="sng">
              <a:solidFill>
                <a:schemeClr val="bg1"/>
              </a:solidFill>
            </a:endParaRPr>
          </a:p>
          <a:p>
            <a:pPr indent="-228600">
              <a:lnSpc>
                <a:spcPct val="90000"/>
              </a:lnSpc>
              <a:spcAft>
                <a:spcPts val="600"/>
              </a:spcAft>
              <a:buFont typeface="Arial" panose="020B0604020202020204" pitchFamily="34" charset="0"/>
              <a:buChar char="•"/>
            </a:pPr>
            <a:r>
              <a:rPr lang="en-US" sz="2000" dirty="0">
                <a:solidFill>
                  <a:schemeClr val="bg1"/>
                </a:solidFill>
              </a:rPr>
              <a:t>take many courses, and courses can have many students)</a:t>
            </a: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5" name="Picture 4" descr="A close-up of a computer code&#10;&#10;AI-generated content may be incorrect.">
            <a:extLst>
              <a:ext uri="{FF2B5EF4-FFF2-40B4-BE49-F238E27FC236}">
                <a16:creationId xmlns:a16="http://schemas.microsoft.com/office/drawing/2014/main" id="{E81568EB-DAE0-0425-A487-43796449114F}"/>
              </a:ext>
            </a:extLst>
          </p:cNvPr>
          <p:cNvPicPr>
            <a:picLocks noChangeAspect="1"/>
          </p:cNvPicPr>
          <p:nvPr/>
        </p:nvPicPr>
        <p:blipFill>
          <a:blip r:embed="rId2"/>
          <a:stretch>
            <a:fillRect/>
          </a:stretch>
        </p:blipFill>
        <p:spPr>
          <a:xfrm>
            <a:off x="8034155" y="4296249"/>
            <a:ext cx="3588640" cy="1664467"/>
          </a:xfrm>
          <a:prstGeom prst="rect">
            <a:avLst/>
          </a:prstGeom>
        </p:spPr>
      </p:pic>
      <p:sp>
        <p:nvSpPr>
          <p:cNvPr id="15"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 code&#10;&#10;AI-generated content may be incorrect.">
            <a:extLst>
              <a:ext uri="{FF2B5EF4-FFF2-40B4-BE49-F238E27FC236}">
                <a16:creationId xmlns:a16="http://schemas.microsoft.com/office/drawing/2014/main" id="{A83F7A33-D427-B7E4-123A-F74C8C7B3079}"/>
              </a:ext>
            </a:extLst>
          </p:cNvPr>
          <p:cNvPicPr>
            <a:picLocks noGrp="1" noChangeAspect="1"/>
          </p:cNvPicPr>
          <p:nvPr>
            <p:ph idx="1"/>
          </p:nvPr>
        </p:nvPicPr>
        <p:blipFill>
          <a:blip r:embed="rId3"/>
          <a:stretch>
            <a:fillRect/>
          </a:stretch>
        </p:blipFill>
        <p:spPr>
          <a:xfrm>
            <a:off x="6474959" y="705643"/>
            <a:ext cx="3922940" cy="2019301"/>
          </a:xfrm>
        </p:spPr>
      </p:pic>
    </p:spTree>
    <p:extLst>
      <p:ext uri="{BB962C8B-B14F-4D97-AF65-F5344CB8AC3E}">
        <p14:creationId xmlns:p14="http://schemas.microsoft.com/office/powerpoint/2010/main" val="372818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B7A6882-C9BE-A82A-1077-E6EA87700B20}"/>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a:solidFill>
                  <a:schemeClr val="bg1"/>
                </a:solidFill>
              </a:rPr>
              <a:t>DDL Statement</a:t>
            </a: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4FCF2C-6494-D625-8FC2-EE274897114F}"/>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u="sng" dirty="0">
                <a:solidFill>
                  <a:schemeClr val="bg1"/>
                </a:solidFill>
              </a:rPr>
              <a:t>Relationship table</a:t>
            </a:r>
          </a:p>
          <a:p>
            <a:pPr>
              <a:lnSpc>
                <a:spcPct val="90000"/>
              </a:lnSpc>
              <a:spcAft>
                <a:spcPts val="600"/>
              </a:spcAft>
            </a:pPr>
            <a:r>
              <a:rPr lang="en-US" sz="2000" dirty="0">
                <a:solidFill>
                  <a:schemeClr val="bg1"/>
                </a:solidFill>
              </a:rPr>
              <a:t>The purpose is that it captures the many-to-many relationship between instructors and courses.</a:t>
            </a:r>
            <a:endParaRPr lang="en-US">
              <a:solidFill>
                <a:schemeClr val="bg1"/>
              </a:solidFill>
            </a:endParaRPr>
          </a:p>
          <a:p>
            <a:pPr indent="-228600">
              <a:lnSpc>
                <a:spcPct val="90000"/>
              </a:lnSpc>
              <a:spcAft>
                <a:spcPts val="600"/>
              </a:spcAft>
              <a:buFont typeface="Arial" panose="020B0604020202020204" pitchFamily="34" charset="0"/>
              <a:buChar char="•"/>
            </a:pPr>
            <a:endParaRPr lang="en-US" sz="2000">
              <a:solidFill>
                <a:schemeClr val="bg1"/>
              </a:solidFill>
            </a:endParaRPr>
          </a:p>
        </p:txBody>
      </p:sp>
      <p:pic>
        <p:nvPicPr>
          <p:cNvPr id="5" name="Picture 4" descr="A close-up of a white background&#10;&#10;AI-generated content may be incorrect.">
            <a:extLst>
              <a:ext uri="{FF2B5EF4-FFF2-40B4-BE49-F238E27FC236}">
                <a16:creationId xmlns:a16="http://schemas.microsoft.com/office/drawing/2014/main" id="{BD221FD6-13C5-5EA3-9EE5-1BFEDAA0FAE1}"/>
              </a:ext>
            </a:extLst>
          </p:cNvPr>
          <p:cNvPicPr>
            <a:picLocks noChangeAspect="1"/>
          </p:cNvPicPr>
          <p:nvPr/>
        </p:nvPicPr>
        <p:blipFill>
          <a:blip r:embed="rId2"/>
          <a:stretch>
            <a:fillRect/>
          </a:stretch>
        </p:blipFill>
        <p:spPr>
          <a:xfrm>
            <a:off x="8034155" y="4394688"/>
            <a:ext cx="3588640" cy="1486881"/>
          </a:xfrm>
          <a:prstGeom prst="rect">
            <a:avLst/>
          </a:prstGeom>
        </p:spPr>
      </p:pic>
      <p:sp>
        <p:nvSpPr>
          <p:cNvPr id="15"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 code&#10;&#10;AI-generated content may be incorrect.">
            <a:extLst>
              <a:ext uri="{FF2B5EF4-FFF2-40B4-BE49-F238E27FC236}">
                <a16:creationId xmlns:a16="http://schemas.microsoft.com/office/drawing/2014/main" id="{BFD37256-202E-8D01-44EC-1DBF23433C26}"/>
              </a:ext>
            </a:extLst>
          </p:cNvPr>
          <p:cNvPicPr>
            <a:picLocks noGrp="1" noChangeAspect="1"/>
          </p:cNvPicPr>
          <p:nvPr>
            <p:ph idx="1"/>
          </p:nvPr>
        </p:nvPicPr>
        <p:blipFill>
          <a:blip r:embed="rId3"/>
          <a:stretch>
            <a:fillRect/>
          </a:stretch>
        </p:blipFill>
        <p:spPr>
          <a:xfrm>
            <a:off x="6434137" y="1094128"/>
            <a:ext cx="3993698" cy="1797504"/>
          </a:xfrm>
        </p:spPr>
      </p:pic>
    </p:spTree>
    <p:extLst>
      <p:ext uri="{BB962C8B-B14F-4D97-AF65-F5344CB8AC3E}">
        <p14:creationId xmlns:p14="http://schemas.microsoft.com/office/powerpoint/2010/main" val="320208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472870B-C160-90F8-965A-BF4152A1C7EB}"/>
              </a:ext>
            </a:extLst>
          </p:cNvPr>
          <p:cNvSpPr>
            <a:spLocks noGrp="1"/>
          </p:cNvSpPr>
          <p:nvPr>
            <p:ph type="title"/>
          </p:nvPr>
        </p:nvSpPr>
        <p:spPr>
          <a:xfrm>
            <a:off x="924011" y="1387474"/>
            <a:ext cx="4678735" cy="608334"/>
          </a:xfrm>
        </p:spPr>
        <p:txBody>
          <a:bodyPr anchor="b">
            <a:normAutofit fontScale="90000"/>
          </a:bodyPr>
          <a:lstStyle/>
          <a:p>
            <a:r>
              <a:rPr lang="en-US" sz="3800">
                <a:solidFill>
                  <a:schemeClr val="bg1"/>
                </a:solidFill>
              </a:rPr>
              <a:t>CRUD Operations</a:t>
            </a:r>
          </a:p>
        </p:txBody>
      </p:sp>
      <p:sp>
        <p:nvSpPr>
          <p:cNvPr id="3" name="Content Placeholder 2">
            <a:extLst>
              <a:ext uri="{FF2B5EF4-FFF2-40B4-BE49-F238E27FC236}">
                <a16:creationId xmlns:a16="http://schemas.microsoft.com/office/drawing/2014/main" id="{A89801DC-9963-324D-6069-178595400459}"/>
              </a:ext>
            </a:extLst>
          </p:cNvPr>
          <p:cNvSpPr>
            <a:spLocks noGrp="1"/>
          </p:cNvSpPr>
          <p:nvPr>
            <p:ph idx="1"/>
          </p:nvPr>
        </p:nvSpPr>
        <p:spPr>
          <a:xfrm>
            <a:off x="692518" y="1994714"/>
            <a:ext cx="4707671" cy="2334517"/>
          </a:xfrm>
        </p:spPr>
        <p:txBody>
          <a:bodyPr vert="horz" lIns="91440" tIns="45720" rIns="91440" bIns="45720" rtlCol="0" anchor="t">
            <a:noAutofit/>
          </a:bodyPr>
          <a:lstStyle/>
          <a:p>
            <a:pPr marL="0" indent="0">
              <a:buNone/>
            </a:pPr>
            <a:r>
              <a:rPr lang="en-US" sz="1600" dirty="0">
                <a:solidFill>
                  <a:schemeClr val="bg1"/>
                </a:solidFill>
                <a:ea typeface="+mn-lt"/>
                <a:cs typeface="+mn-lt"/>
              </a:rPr>
              <a:t>Performed CRUD on the following tables:</a:t>
            </a:r>
            <a:endParaRPr lang="en-US" sz="1600" dirty="0">
              <a:solidFill>
                <a:schemeClr val="bg1"/>
              </a:solidFill>
            </a:endParaRPr>
          </a:p>
          <a:p>
            <a:r>
              <a:rPr lang="en-US" sz="1600" b="1" dirty="0">
                <a:solidFill>
                  <a:schemeClr val="bg1"/>
                </a:solidFill>
                <a:ea typeface="+mn-lt"/>
                <a:cs typeface="+mn-lt"/>
              </a:rPr>
              <a:t>exams</a:t>
            </a:r>
            <a:r>
              <a:rPr lang="en-US" sz="1600" dirty="0">
                <a:solidFill>
                  <a:schemeClr val="bg1"/>
                </a:solidFill>
                <a:ea typeface="+mn-lt"/>
                <a:cs typeface="+mn-lt"/>
              </a:rPr>
              <a:t> – deleted one exam record (joined with makes table)</a:t>
            </a:r>
            <a:endParaRPr lang="en-US" sz="1600" dirty="0">
              <a:solidFill>
                <a:schemeClr val="bg1"/>
              </a:solidFill>
            </a:endParaRPr>
          </a:p>
          <a:p>
            <a:r>
              <a:rPr lang="en-US" sz="1600" b="1" dirty="0">
                <a:solidFill>
                  <a:schemeClr val="bg1"/>
                </a:solidFill>
                <a:ea typeface="+mn-lt"/>
                <a:cs typeface="+mn-lt"/>
              </a:rPr>
              <a:t>students, department, instructors</a:t>
            </a:r>
            <a:r>
              <a:rPr lang="en-US" sz="1600" dirty="0">
                <a:solidFill>
                  <a:schemeClr val="bg1"/>
                </a:solidFill>
                <a:ea typeface="+mn-lt"/>
                <a:cs typeface="+mn-lt"/>
              </a:rPr>
              <a:t> – performed read operation</a:t>
            </a:r>
            <a:endParaRPr lang="en-US" sz="1600" dirty="0">
              <a:solidFill>
                <a:schemeClr val="bg1"/>
              </a:solidFill>
            </a:endParaRPr>
          </a:p>
          <a:p>
            <a:endParaRPr lang="en-US" sz="1600" dirty="0">
              <a:solidFill>
                <a:schemeClr val="bg1"/>
              </a:solidFill>
            </a:endParaRPr>
          </a:p>
          <a:p>
            <a:endParaRPr lang="en-US" sz="1600" dirty="0">
              <a:solidFill>
                <a:schemeClr val="bg1"/>
              </a:solidFill>
              <a:ea typeface="+mn-lt"/>
              <a:cs typeface="+mn-lt"/>
            </a:endParaRPr>
          </a:p>
          <a:p>
            <a:endParaRPr lang="en-US" sz="1600" dirty="0">
              <a:solidFill>
                <a:schemeClr val="bg1"/>
              </a:solidFill>
              <a:ea typeface="+mn-lt"/>
              <a:cs typeface="+mn-lt"/>
            </a:endParaRPr>
          </a:p>
          <a:p>
            <a:endParaRPr lang="en-US" sz="1600" dirty="0">
              <a:solidFill>
                <a:schemeClr val="bg1"/>
              </a:solidFill>
              <a:ea typeface="+mn-lt"/>
              <a:cs typeface="+mn-lt"/>
            </a:endParaRPr>
          </a:p>
          <a:p>
            <a:r>
              <a:rPr lang="en-US" sz="1600" b="1" dirty="0">
                <a:solidFill>
                  <a:schemeClr val="bg1"/>
                </a:solidFill>
                <a:ea typeface="+mn-lt"/>
                <a:cs typeface="+mn-lt"/>
              </a:rPr>
              <a:t>department, instructors, courses, student, fees, exam, takes, teaches, makes </a:t>
            </a:r>
            <a:r>
              <a:rPr lang="en-US" sz="1600" dirty="0">
                <a:solidFill>
                  <a:schemeClr val="bg1"/>
                </a:solidFill>
                <a:ea typeface="+mn-lt"/>
                <a:cs typeface="+mn-lt"/>
              </a:rPr>
              <a:t>– performed create operation </a:t>
            </a:r>
            <a:endParaRPr lang="en-US" sz="1600" dirty="0">
              <a:solidFill>
                <a:schemeClr val="bg1"/>
              </a:solidFill>
            </a:endParaRPr>
          </a:p>
        </p:txBody>
      </p:sp>
      <p:pic>
        <p:nvPicPr>
          <p:cNvPr id="4" name="Picture 3" descr="A screen shot of a computer program&#10;&#10;AI-generated content may be incorrect.">
            <a:extLst>
              <a:ext uri="{FF2B5EF4-FFF2-40B4-BE49-F238E27FC236}">
                <a16:creationId xmlns:a16="http://schemas.microsoft.com/office/drawing/2014/main" id="{5A98BB4F-3699-E839-FD1E-36C59320FA67}"/>
              </a:ext>
            </a:extLst>
          </p:cNvPr>
          <p:cNvPicPr>
            <a:picLocks noChangeAspect="1"/>
          </p:cNvPicPr>
          <p:nvPr/>
        </p:nvPicPr>
        <p:blipFill>
          <a:blip r:embed="rId2"/>
          <a:stretch>
            <a:fillRect/>
          </a:stretch>
        </p:blipFill>
        <p:spPr>
          <a:xfrm>
            <a:off x="1005999" y="3433205"/>
            <a:ext cx="7632091" cy="1449036"/>
          </a:xfrm>
          <a:prstGeom prst="rect">
            <a:avLst/>
          </a:prstGeom>
        </p:spPr>
      </p:pic>
      <p:sp>
        <p:nvSpPr>
          <p:cNvPr id="7" name="Rectangle 6">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880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AI-generated content may be incorrect.">
            <a:extLst>
              <a:ext uri="{FF2B5EF4-FFF2-40B4-BE49-F238E27FC236}">
                <a16:creationId xmlns:a16="http://schemas.microsoft.com/office/drawing/2014/main" id="{443512AF-3CD6-7237-53A6-A42A9A9354BF}"/>
              </a:ext>
            </a:extLst>
          </p:cNvPr>
          <p:cNvPicPr>
            <a:picLocks noChangeAspect="1"/>
          </p:cNvPicPr>
          <p:nvPr/>
        </p:nvPicPr>
        <p:blipFill>
          <a:blip r:embed="rId2"/>
          <a:stretch>
            <a:fillRect/>
          </a:stretch>
        </p:blipFill>
        <p:spPr>
          <a:xfrm>
            <a:off x="2464357" y="1614356"/>
            <a:ext cx="3691541" cy="1014449"/>
          </a:xfrm>
          <a:prstGeom prst="rect">
            <a:avLst/>
          </a:prstGeom>
        </p:spPr>
      </p:pic>
      <p:grpSp>
        <p:nvGrpSpPr>
          <p:cNvPr id="13" name="Group 12">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14" name="Oval 13">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Oval 16">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1D95E-AE5C-8734-EA15-A4F6AE1F2A3F}"/>
              </a:ext>
            </a:extLst>
          </p:cNvPr>
          <p:cNvSpPr>
            <a:spLocks noGrp="1"/>
          </p:cNvSpPr>
          <p:nvPr>
            <p:ph type="title"/>
          </p:nvPr>
        </p:nvSpPr>
        <p:spPr>
          <a:xfrm>
            <a:off x="702591" y="3404608"/>
            <a:ext cx="3520789" cy="2666087"/>
          </a:xfrm>
        </p:spPr>
        <p:txBody>
          <a:bodyPr>
            <a:normAutofit/>
          </a:bodyPr>
          <a:lstStyle/>
          <a:p>
            <a:pPr algn="ctr"/>
            <a:r>
              <a:rPr lang="en-US">
                <a:solidFill>
                  <a:schemeClr val="bg1"/>
                </a:solidFill>
              </a:rPr>
              <a:t>Tax of Instructors</a:t>
            </a:r>
          </a:p>
        </p:txBody>
      </p:sp>
      <p:grpSp>
        <p:nvGrpSpPr>
          <p:cNvPr id="1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0" name="Freeform: Shape 1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4" name="Freeform: Shape 2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B8ED8F4B-AF3E-1D7D-184B-85ABBD378B7C}"/>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a:solidFill>
                  <a:schemeClr val="bg1"/>
                </a:solidFill>
              </a:rPr>
              <a:t>The database calculates the tax for each instructors in the instructor table</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317725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AI-generated content may be incorrect.">
            <a:extLst>
              <a:ext uri="{FF2B5EF4-FFF2-40B4-BE49-F238E27FC236}">
                <a16:creationId xmlns:a16="http://schemas.microsoft.com/office/drawing/2014/main" id="{BFFB3FFD-650B-F27E-21D0-FE675C21A82A}"/>
              </a:ext>
            </a:extLst>
          </p:cNvPr>
          <p:cNvPicPr>
            <a:picLocks noChangeAspect="1"/>
          </p:cNvPicPr>
          <p:nvPr/>
        </p:nvPicPr>
        <p:blipFill>
          <a:blip r:embed="rId2"/>
          <a:stretch>
            <a:fillRect/>
          </a:stretch>
        </p:blipFill>
        <p:spPr>
          <a:xfrm>
            <a:off x="2358256" y="1403368"/>
            <a:ext cx="3739772" cy="1243516"/>
          </a:xfrm>
          <a:prstGeom prst="rect">
            <a:avLst/>
          </a:prstGeom>
        </p:spPr>
      </p:pic>
      <p:grpSp>
        <p:nvGrpSpPr>
          <p:cNvPr id="13" name="Group 12">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14" name="Oval 13">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Oval 16">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98D6E-95B4-67C8-64DF-3D22AB9C4326}"/>
              </a:ext>
            </a:extLst>
          </p:cNvPr>
          <p:cNvSpPr>
            <a:spLocks noGrp="1"/>
          </p:cNvSpPr>
          <p:nvPr>
            <p:ph type="title"/>
          </p:nvPr>
        </p:nvSpPr>
        <p:spPr>
          <a:xfrm>
            <a:off x="702591" y="3404608"/>
            <a:ext cx="3520789" cy="2666087"/>
          </a:xfrm>
        </p:spPr>
        <p:txBody>
          <a:bodyPr>
            <a:normAutofit/>
          </a:bodyPr>
          <a:lstStyle/>
          <a:p>
            <a:pPr algn="ctr"/>
            <a:r>
              <a:rPr lang="en-US">
                <a:solidFill>
                  <a:schemeClr val="bg1"/>
                </a:solidFill>
              </a:rPr>
              <a:t>Highest Grade </a:t>
            </a:r>
          </a:p>
        </p:txBody>
      </p:sp>
      <p:grpSp>
        <p:nvGrpSpPr>
          <p:cNvPr id="19"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0" name="Freeform: Shape 19">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3"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4" name="Freeform: Shape 23">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37A8A68-A9E1-0EB8-03D6-E73A1BD1A0F4}"/>
              </a:ext>
            </a:extLst>
          </p:cNvPr>
          <p:cNvSpPr>
            <a:spLocks noGrp="1"/>
          </p:cNvSpPr>
          <p:nvPr>
            <p:ph idx="1"/>
          </p:nvPr>
        </p:nvSpPr>
        <p:spPr>
          <a:xfrm>
            <a:off x="6477270" y="1130846"/>
            <a:ext cx="4974771" cy="4351338"/>
          </a:xfrm>
        </p:spPr>
        <p:txBody>
          <a:bodyPr vert="horz" lIns="91440" tIns="45720" rIns="91440" bIns="45720" rtlCol="0">
            <a:normAutofit/>
          </a:bodyPr>
          <a:lstStyle/>
          <a:p>
            <a:r>
              <a:rPr lang="en-US">
                <a:solidFill>
                  <a:schemeClr val="bg1"/>
                </a:solidFill>
              </a:rPr>
              <a:t>The database calculates the students with the highest grade for each semester</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323119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66BD642-6469-D922-668A-F1B58B3FEB0E}"/>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Create Table(Java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750B49-E086-131F-8220-84D2296D927D}"/>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1100">
                <a:solidFill>
                  <a:schemeClr val="bg1"/>
                </a:solidFill>
                <a:ea typeface="+mn-lt"/>
                <a:cs typeface="+mn-lt"/>
              </a:rPr>
              <a:t>public static void createTeachesTable(Connection conn) {</a:t>
            </a:r>
            <a:endParaRPr lang="en-US" sz="1100">
              <a:solidFill>
                <a:schemeClr val="bg1"/>
              </a:solidFill>
            </a:endParaRPr>
          </a:p>
          <a:p>
            <a:pPr marL="0" indent="0">
              <a:buNone/>
            </a:pPr>
            <a:r>
              <a:rPr lang="en-US" sz="1100">
                <a:solidFill>
                  <a:schemeClr val="bg1"/>
                </a:solidFill>
                <a:ea typeface="+mn-lt"/>
                <a:cs typeface="+mn-lt"/>
              </a:rPr>
              <a:t>        String sql = "CREATE TABLE IF NOT EXISTS Teaches (" +</a:t>
            </a:r>
            <a:endParaRPr lang="en-US" sz="1100">
              <a:solidFill>
                <a:schemeClr val="bg1"/>
              </a:solidFill>
            </a:endParaRPr>
          </a:p>
          <a:p>
            <a:pPr marL="0" indent="0">
              <a:buNone/>
            </a:pPr>
            <a:r>
              <a:rPr lang="en-US" sz="1100">
                <a:solidFill>
                  <a:schemeClr val="bg1"/>
                </a:solidFill>
                <a:ea typeface="+mn-lt"/>
                <a:cs typeface="+mn-lt"/>
              </a:rPr>
              <a:t>                "InstructorID INT, " +</a:t>
            </a:r>
            <a:endParaRPr lang="en-US" sz="1100">
              <a:solidFill>
                <a:schemeClr val="bg1"/>
              </a:solidFill>
            </a:endParaRPr>
          </a:p>
          <a:p>
            <a:pPr marL="0" indent="0">
              <a:buNone/>
            </a:pPr>
            <a:r>
              <a:rPr lang="en-US" sz="1100">
                <a:solidFill>
                  <a:schemeClr val="bg1"/>
                </a:solidFill>
                <a:ea typeface="+mn-lt"/>
                <a:cs typeface="+mn-lt"/>
              </a:rPr>
              <a:t>                "CourseID VARCHAR(100), " +</a:t>
            </a:r>
            <a:endParaRPr lang="en-US" sz="1100">
              <a:solidFill>
                <a:schemeClr val="bg1"/>
              </a:solidFill>
            </a:endParaRPr>
          </a:p>
          <a:p>
            <a:pPr marL="0" indent="0">
              <a:buNone/>
            </a:pPr>
            <a:r>
              <a:rPr lang="en-US" sz="1100">
                <a:solidFill>
                  <a:schemeClr val="bg1"/>
                </a:solidFill>
                <a:ea typeface="+mn-lt"/>
                <a:cs typeface="+mn-lt"/>
              </a:rPr>
              <a:t>                "PRIMARY KEY (InstructorID, CourseID), " +</a:t>
            </a:r>
            <a:endParaRPr lang="en-US" sz="1100">
              <a:solidFill>
                <a:schemeClr val="bg1"/>
              </a:solidFill>
            </a:endParaRPr>
          </a:p>
          <a:p>
            <a:pPr marL="0" indent="0">
              <a:buNone/>
            </a:pPr>
            <a:r>
              <a:rPr lang="en-US" sz="1100">
                <a:solidFill>
                  <a:schemeClr val="bg1"/>
                </a:solidFill>
                <a:ea typeface="+mn-lt"/>
                <a:cs typeface="+mn-lt"/>
              </a:rPr>
              <a:t>                "FOREIGN KEY (InstructorID) REFERENCES Instructors(InstructorID), " +</a:t>
            </a:r>
            <a:endParaRPr lang="en-US" sz="1100">
              <a:solidFill>
                <a:schemeClr val="bg1"/>
              </a:solidFill>
            </a:endParaRPr>
          </a:p>
          <a:p>
            <a:pPr marL="0" indent="0">
              <a:buNone/>
            </a:pPr>
            <a:r>
              <a:rPr lang="en-US" sz="1100">
                <a:solidFill>
                  <a:schemeClr val="bg1"/>
                </a:solidFill>
                <a:ea typeface="+mn-lt"/>
                <a:cs typeface="+mn-lt"/>
              </a:rPr>
              <a:t>                "FOREIGN KEY (CourseID) REFERENCES Courses(CourseID))";</a:t>
            </a:r>
            <a:endParaRPr lang="en-US" sz="1100">
              <a:solidFill>
                <a:schemeClr val="bg1"/>
              </a:solidFill>
            </a:endParaRPr>
          </a:p>
          <a:p>
            <a:pPr marL="0" indent="0">
              <a:buNone/>
            </a:pPr>
            <a:r>
              <a:rPr lang="en-US" sz="1100">
                <a:solidFill>
                  <a:schemeClr val="bg1"/>
                </a:solidFill>
                <a:ea typeface="+mn-lt"/>
                <a:cs typeface="+mn-lt"/>
              </a:rPr>
              <a:t>        try {</a:t>
            </a:r>
            <a:endParaRPr lang="en-US" sz="1100">
              <a:solidFill>
                <a:schemeClr val="bg1"/>
              </a:solidFill>
            </a:endParaRPr>
          </a:p>
          <a:p>
            <a:pPr marL="0" indent="0">
              <a:buNone/>
            </a:pPr>
            <a:r>
              <a:rPr lang="en-US" sz="1100">
                <a:solidFill>
                  <a:schemeClr val="bg1"/>
                </a:solidFill>
                <a:ea typeface="+mn-lt"/>
                <a:cs typeface="+mn-lt"/>
              </a:rPr>
              <a:t>            executeSQL(conn, sql, "Teaches");</a:t>
            </a:r>
            <a:endParaRPr lang="en-US" sz="1100">
              <a:solidFill>
                <a:schemeClr val="bg1"/>
              </a:solidFill>
            </a:endParaRPr>
          </a:p>
          <a:p>
            <a:pPr marL="0" indent="0">
              <a:buNone/>
            </a:pPr>
            <a:r>
              <a:rPr lang="en-US" sz="1100">
                <a:solidFill>
                  <a:schemeClr val="bg1"/>
                </a:solidFill>
                <a:ea typeface="+mn-lt"/>
                <a:cs typeface="+mn-lt"/>
              </a:rPr>
              <a:t>        } catch (SQLException e) {</a:t>
            </a:r>
            <a:endParaRPr lang="en-US" sz="1100">
              <a:solidFill>
                <a:schemeClr val="bg1"/>
              </a:solidFill>
            </a:endParaRPr>
          </a:p>
          <a:p>
            <a:pPr marL="0" indent="0">
              <a:buNone/>
            </a:pPr>
            <a:r>
              <a:rPr lang="en-US" sz="1100">
                <a:solidFill>
                  <a:schemeClr val="bg1"/>
                </a:solidFill>
                <a:ea typeface="+mn-lt"/>
                <a:cs typeface="+mn-lt"/>
              </a:rPr>
              <a:t>            System.err.println("Error creating Teaches table: " + e.getMessage());</a:t>
            </a:r>
            <a:endParaRPr lang="en-US" sz="1100">
              <a:solidFill>
                <a:schemeClr val="bg1"/>
              </a:solidFill>
            </a:endParaRPr>
          </a:p>
          <a:p>
            <a:pPr marL="0" indent="0">
              <a:buNone/>
            </a:pPr>
            <a:r>
              <a:rPr lang="en-US" sz="1100">
                <a:solidFill>
                  <a:schemeClr val="bg1"/>
                </a:solidFill>
                <a:ea typeface="+mn-lt"/>
                <a:cs typeface="+mn-lt"/>
              </a:rPr>
              <a:t>        }</a:t>
            </a:r>
            <a:endParaRPr lang="en-US" sz="11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27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65F36DC-3BC1-947B-5C40-D375BABEB3F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Insert data (Java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95E06A-F77B-3468-594C-4D4F27C27087}"/>
              </a:ext>
            </a:extLst>
          </p:cNvPr>
          <p:cNvSpPr>
            <a:spLocks noGrp="1"/>
          </p:cNvSpPr>
          <p:nvPr>
            <p:ph idx="1"/>
          </p:nvPr>
        </p:nvSpPr>
        <p:spPr>
          <a:xfrm>
            <a:off x="1392667" y="2398957"/>
            <a:ext cx="9406666" cy="3526144"/>
          </a:xfrm>
        </p:spPr>
        <p:txBody>
          <a:bodyPr vert="horz" lIns="91440" tIns="45720" rIns="91440" bIns="45720" rtlCol="0">
            <a:normAutofit/>
          </a:bodyPr>
          <a:lstStyle/>
          <a:p>
            <a:pPr>
              <a:buNone/>
            </a:pPr>
            <a:r>
              <a:rPr lang="en-US" sz="800">
                <a:solidFill>
                  <a:schemeClr val="bg1"/>
                </a:solidFill>
                <a:ea typeface="+mn-lt"/>
                <a:cs typeface="+mn-lt"/>
              </a:rPr>
              <a:t>private static void insertInstructor(Connection conn, int instructorId, String name, String deptName, double salary, String coursesId, String coursesTaught) throws SQLException {</a:t>
            </a:r>
            <a:endParaRPr lang="en-US" sz="800">
              <a:solidFill>
                <a:schemeClr val="bg1"/>
              </a:solidFill>
            </a:endParaRPr>
          </a:p>
          <a:p>
            <a:pPr>
              <a:buNone/>
            </a:pPr>
            <a:r>
              <a:rPr lang="en-US" sz="800">
                <a:solidFill>
                  <a:schemeClr val="bg1"/>
                </a:solidFill>
                <a:ea typeface="+mn-lt"/>
                <a:cs typeface="+mn-lt"/>
              </a:rPr>
              <a:t>        String sql = "INSERT INTO Instructors (InstructorID, name, dept_name, salary, CoursesID, courses_taught) VALUES (?, ?, ?, ?, ?, ?)";</a:t>
            </a:r>
            <a:endParaRPr lang="en-US" sz="800">
              <a:solidFill>
                <a:schemeClr val="bg1"/>
              </a:solidFill>
            </a:endParaRPr>
          </a:p>
          <a:p>
            <a:pPr>
              <a:buNone/>
            </a:pPr>
            <a:r>
              <a:rPr lang="en-US" sz="800">
                <a:solidFill>
                  <a:schemeClr val="bg1"/>
                </a:solidFill>
                <a:ea typeface="+mn-lt"/>
                <a:cs typeface="+mn-lt"/>
              </a:rPr>
              <a:t>        try (PreparedStatement statement = conn.prepareStatement(sql)) {</a:t>
            </a:r>
            <a:endParaRPr lang="en-US" sz="800">
              <a:solidFill>
                <a:schemeClr val="bg1"/>
              </a:solidFill>
            </a:endParaRPr>
          </a:p>
          <a:p>
            <a:pPr>
              <a:buNone/>
            </a:pPr>
            <a:r>
              <a:rPr lang="en-US" sz="800">
                <a:solidFill>
                  <a:schemeClr val="bg1"/>
                </a:solidFill>
                <a:ea typeface="+mn-lt"/>
                <a:cs typeface="+mn-lt"/>
              </a:rPr>
              <a:t>            statement.setInt(1, instructorId);</a:t>
            </a:r>
            <a:endParaRPr lang="en-US" sz="800">
              <a:solidFill>
                <a:schemeClr val="bg1"/>
              </a:solidFill>
            </a:endParaRPr>
          </a:p>
          <a:p>
            <a:pPr>
              <a:buNone/>
            </a:pPr>
            <a:r>
              <a:rPr lang="en-US" sz="800">
                <a:solidFill>
                  <a:schemeClr val="bg1"/>
                </a:solidFill>
                <a:ea typeface="+mn-lt"/>
                <a:cs typeface="+mn-lt"/>
              </a:rPr>
              <a:t>            statement.setString(2, name);</a:t>
            </a:r>
            <a:endParaRPr lang="en-US" sz="800">
              <a:solidFill>
                <a:schemeClr val="bg1"/>
              </a:solidFill>
            </a:endParaRPr>
          </a:p>
          <a:p>
            <a:pPr>
              <a:buNone/>
            </a:pPr>
            <a:r>
              <a:rPr lang="en-US" sz="800">
                <a:solidFill>
                  <a:schemeClr val="bg1"/>
                </a:solidFill>
                <a:ea typeface="+mn-lt"/>
                <a:cs typeface="+mn-lt"/>
              </a:rPr>
              <a:t>            statement.setString(3, deptName);</a:t>
            </a:r>
            <a:endParaRPr lang="en-US" sz="800">
              <a:solidFill>
                <a:schemeClr val="bg1"/>
              </a:solidFill>
            </a:endParaRPr>
          </a:p>
          <a:p>
            <a:pPr>
              <a:buNone/>
            </a:pPr>
            <a:r>
              <a:rPr lang="en-US" sz="800">
                <a:solidFill>
                  <a:schemeClr val="bg1"/>
                </a:solidFill>
                <a:ea typeface="+mn-lt"/>
                <a:cs typeface="+mn-lt"/>
              </a:rPr>
              <a:t>            statement.setDouble(4, salary);</a:t>
            </a:r>
            <a:endParaRPr lang="en-US" sz="800">
              <a:solidFill>
                <a:schemeClr val="bg1"/>
              </a:solidFill>
            </a:endParaRPr>
          </a:p>
          <a:p>
            <a:pPr>
              <a:buNone/>
            </a:pPr>
            <a:r>
              <a:rPr lang="en-US" sz="800">
                <a:solidFill>
                  <a:schemeClr val="bg1"/>
                </a:solidFill>
                <a:ea typeface="+mn-lt"/>
                <a:cs typeface="+mn-lt"/>
              </a:rPr>
              <a:t>            statement.setString(5, coursesId);</a:t>
            </a:r>
            <a:endParaRPr lang="en-US" sz="800">
              <a:solidFill>
                <a:schemeClr val="bg1"/>
              </a:solidFill>
            </a:endParaRPr>
          </a:p>
          <a:p>
            <a:pPr>
              <a:buNone/>
            </a:pPr>
            <a:r>
              <a:rPr lang="en-US" sz="800">
                <a:solidFill>
                  <a:schemeClr val="bg1"/>
                </a:solidFill>
                <a:ea typeface="+mn-lt"/>
                <a:cs typeface="+mn-lt"/>
              </a:rPr>
              <a:t>            statement.setString(6, coursesTaught);</a:t>
            </a:r>
            <a:endParaRPr lang="en-US" sz="800">
              <a:solidFill>
                <a:schemeClr val="bg1"/>
              </a:solidFill>
            </a:endParaRPr>
          </a:p>
          <a:p>
            <a:pPr>
              <a:buNone/>
            </a:pPr>
            <a:r>
              <a:rPr lang="en-US" sz="800">
                <a:solidFill>
                  <a:schemeClr val="bg1"/>
                </a:solidFill>
                <a:ea typeface="+mn-lt"/>
                <a:cs typeface="+mn-lt"/>
              </a:rPr>
              <a:t>            statement.executeUpdate();</a:t>
            </a:r>
            <a:endParaRPr lang="en-US" sz="800">
              <a:solidFill>
                <a:schemeClr val="bg1"/>
              </a:solidFill>
            </a:endParaRPr>
          </a:p>
          <a:p>
            <a:pPr>
              <a:buNone/>
            </a:pPr>
            <a:r>
              <a:rPr lang="en-US" sz="800">
                <a:solidFill>
                  <a:schemeClr val="bg1"/>
                </a:solidFill>
                <a:ea typeface="+mn-lt"/>
                <a:cs typeface="+mn-lt"/>
              </a:rPr>
              <a:t>            System.out.println("New instructor inserted successfully.");</a:t>
            </a:r>
            <a:endParaRPr lang="en-US" sz="800">
              <a:solidFill>
                <a:schemeClr val="bg1"/>
              </a:solidFill>
            </a:endParaRPr>
          </a:p>
          <a:p>
            <a:pPr>
              <a:buNone/>
            </a:pPr>
            <a:r>
              <a:rPr lang="en-US" sz="800">
                <a:solidFill>
                  <a:schemeClr val="bg1"/>
                </a:solidFill>
                <a:ea typeface="+mn-lt"/>
                <a:cs typeface="+mn-lt"/>
              </a:rPr>
              <a:t>        }</a:t>
            </a:r>
            <a:endParaRPr lang="en-US" sz="800">
              <a:solidFill>
                <a:schemeClr val="bg1"/>
              </a:solidFill>
            </a:endParaRPr>
          </a:p>
          <a:p>
            <a:pPr marL="0" indent="0">
              <a:buNone/>
            </a:pPr>
            <a:r>
              <a:rPr lang="en-US" sz="800">
                <a:solidFill>
                  <a:schemeClr val="bg1"/>
                </a:solidFill>
                <a:ea typeface="+mn-lt"/>
                <a:cs typeface="+mn-lt"/>
              </a:rPr>
              <a:t>    }</a:t>
            </a:r>
            <a:endParaRPr lang="en-US" sz="8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613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E788B3-AFB0-77F3-6CBA-DFE364C7A3C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OVERVIEW</a:t>
            </a:r>
          </a:p>
        </p:txBody>
      </p:sp>
      <p:cxnSp>
        <p:nvCxnSpPr>
          <p:cNvPr id="37" name="Straight Connector 3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826E8D-CC2F-3CC4-60CA-FF5F4EDDF402}"/>
              </a:ext>
            </a:extLst>
          </p:cNvPr>
          <p:cNvSpPr>
            <a:spLocks noGrp="1"/>
          </p:cNvSpPr>
          <p:nvPr>
            <p:ph idx="1"/>
          </p:nvPr>
        </p:nvSpPr>
        <p:spPr>
          <a:xfrm>
            <a:off x="1392667" y="2398957"/>
            <a:ext cx="9406666" cy="3526144"/>
          </a:xfrm>
        </p:spPr>
        <p:txBody>
          <a:bodyPr vert="horz" lIns="91440" tIns="45720" rIns="91440" bIns="45720" rtlCol="0" anchor="t">
            <a:normAutofit/>
          </a:bodyPr>
          <a:lstStyle/>
          <a:p>
            <a:pPr>
              <a:buNone/>
            </a:pPr>
            <a:r>
              <a:rPr lang="en-US" sz="2000" dirty="0">
                <a:solidFill>
                  <a:schemeClr val="bg1"/>
                </a:solidFill>
              </a:rPr>
              <a:t>Our presentation outlines a comprehensive  final project focused on building a university database system. It begins with an ER that visually maps the structure of the database, showcasing key entities such as students, instructors, departments, exams and fees along with their interrelationships. The presentation explores DDL statements, providing detailed explanations for the creation of each table and its attributes. It also describes the relationships between entities such as students taking courses and instructors teaching them and highlights the many to many associations involved. The slide also contains the Java JDBC code and the CRUD operations performed. </a:t>
            </a:r>
          </a:p>
        </p:txBody>
      </p:sp>
      <p:sp>
        <p:nvSpPr>
          <p:cNvPr id="38" name="Rectangle 3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6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221E8B0-AF1D-DAE2-87B2-0B3DFA0E0C27}"/>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Read Data(Jave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28EAD8-9086-A493-0D2F-FFB460A01BC3}"/>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800">
                <a:solidFill>
                  <a:schemeClr val="bg1"/>
                </a:solidFill>
                <a:ea typeface="+mn-lt"/>
                <a:cs typeface="+mn-lt"/>
              </a:rPr>
              <a:t>private static void readStudents(Connection conn) throws SQLException {</a:t>
            </a:r>
            <a:endParaRPr lang="en-US" sz="800">
              <a:solidFill>
                <a:schemeClr val="bg1"/>
              </a:solidFill>
            </a:endParaRPr>
          </a:p>
          <a:p>
            <a:pPr marL="0" indent="0">
              <a:buNone/>
            </a:pPr>
            <a:r>
              <a:rPr lang="en-US" sz="800">
                <a:solidFill>
                  <a:schemeClr val="bg1"/>
                </a:solidFill>
                <a:ea typeface="+mn-lt"/>
                <a:cs typeface="+mn-lt"/>
              </a:rPr>
              <a:t>        String sql = "SELECT * FROM Student";</a:t>
            </a:r>
            <a:endParaRPr lang="en-US" sz="800">
              <a:solidFill>
                <a:schemeClr val="bg1"/>
              </a:solidFill>
            </a:endParaRPr>
          </a:p>
          <a:p>
            <a:pPr marL="0" indent="0">
              <a:buNone/>
            </a:pPr>
            <a:r>
              <a:rPr lang="en-US" sz="800">
                <a:solidFill>
                  <a:schemeClr val="bg1"/>
                </a:solidFill>
                <a:ea typeface="+mn-lt"/>
                <a:cs typeface="+mn-lt"/>
              </a:rPr>
              <a:t>        try (Statement statement = conn.createStatement();</a:t>
            </a:r>
            <a:endParaRPr lang="en-US" sz="800">
              <a:solidFill>
                <a:schemeClr val="bg1"/>
              </a:solidFill>
            </a:endParaRPr>
          </a:p>
          <a:p>
            <a:pPr marL="0" indent="0">
              <a:buNone/>
            </a:pPr>
            <a:r>
              <a:rPr lang="en-US" sz="800">
                <a:solidFill>
                  <a:schemeClr val="bg1"/>
                </a:solidFill>
                <a:ea typeface="+mn-lt"/>
                <a:cs typeface="+mn-lt"/>
              </a:rPr>
              <a:t>             ResultSet resultSet = statement.executeQuery(sql)) {</a:t>
            </a:r>
            <a:endParaRPr lang="en-US" sz="800">
              <a:solidFill>
                <a:schemeClr val="bg1"/>
              </a:solidFill>
            </a:endParaRPr>
          </a:p>
          <a:p>
            <a:pPr marL="0" indent="0">
              <a:buNone/>
            </a:pPr>
            <a:r>
              <a:rPr lang="en-US" sz="800">
                <a:solidFill>
                  <a:schemeClr val="bg1"/>
                </a:solidFill>
                <a:ea typeface="+mn-lt"/>
                <a:cs typeface="+mn-lt"/>
              </a:rPr>
              <a:t>            while (resultSet.next()) {</a:t>
            </a:r>
            <a:endParaRPr lang="en-US" sz="800">
              <a:solidFill>
                <a:schemeClr val="bg1"/>
              </a:solidFill>
            </a:endParaRPr>
          </a:p>
          <a:p>
            <a:pPr marL="0" indent="0">
              <a:buNone/>
            </a:pPr>
            <a:r>
              <a:rPr lang="en-US" sz="800">
                <a:solidFill>
                  <a:schemeClr val="bg1"/>
                </a:solidFill>
                <a:ea typeface="+mn-lt"/>
                <a:cs typeface="+mn-lt"/>
              </a:rPr>
              <a:t>                int studentId = resultSet.getInt("StudentID");</a:t>
            </a:r>
            <a:endParaRPr lang="en-US" sz="800">
              <a:solidFill>
                <a:schemeClr val="bg1"/>
              </a:solidFill>
            </a:endParaRPr>
          </a:p>
          <a:p>
            <a:pPr marL="0" indent="0">
              <a:buNone/>
            </a:pPr>
            <a:r>
              <a:rPr lang="en-US" sz="800">
                <a:solidFill>
                  <a:schemeClr val="bg1"/>
                </a:solidFill>
                <a:ea typeface="+mn-lt"/>
                <a:cs typeface="+mn-lt"/>
              </a:rPr>
              <a:t>                String name = resultSet.getString("name");</a:t>
            </a:r>
            <a:endParaRPr lang="en-US" sz="800">
              <a:solidFill>
                <a:schemeClr val="bg1"/>
              </a:solidFill>
            </a:endParaRPr>
          </a:p>
          <a:p>
            <a:pPr marL="0" indent="0">
              <a:buNone/>
            </a:pPr>
            <a:r>
              <a:rPr lang="en-US" sz="800">
                <a:solidFill>
                  <a:schemeClr val="bg1"/>
                </a:solidFill>
                <a:ea typeface="+mn-lt"/>
                <a:cs typeface="+mn-lt"/>
              </a:rPr>
              <a:t>                int semester = resultSet.getInt("semester");</a:t>
            </a:r>
            <a:endParaRPr lang="en-US" sz="800">
              <a:solidFill>
                <a:schemeClr val="bg1"/>
              </a:solidFill>
            </a:endParaRPr>
          </a:p>
          <a:p>
            <a:pPr marL="0" indent="0">
              <a:buNone/>
            </a:pPr>
            <a:r>
              <a:rPr lang="en-US" sz="800">
                <a:solidFill>
                  <a:schemeClr val="bg1"/>
                </a:solidFill>
                <a:ea typeface="+mn-lt"/>
                <a:cs typeface="+mn-lt"/>
              </a:rPr>
              <a:t>                String courseID = resultSet.getString("CourseID");</a:t>
            </a:r>
            <a:endParaRPr lang="en-US" sz="800">
              <a:solidFill>
                <a:schemeClr val="bg1"/>
              </a:solidFill>
            </a:endParaRPr>
          </a:p>
          <a:p>
            <a:pPr marL="0" indent="0">
              <a:buNone/>
            </a:pPr>
            <a:r>
              <a:rPr lang="en-US" sz="800">
                <a:solidFill>
                  <a:schemeClr val="bg1"/>
                </a:solidFill>
                <a:ea typeface="+mn-lt"/>
                <a:cs typeface="+mn-lt"/>
              </a:rPr>
              <a:t>                String grades = resultSet.getString("grades");</a:t>
            </a:r>
            <a:endParaRPr lang="en-US" sz="800">
              <a:solidFill>
                <a:schemeClr val="bg1"/>
              </a:solidFill>
            </a:endParaRPr>
          </a:p>
          <a:p>
            <a:pPr marL="0" indent="0">
              <a:buNone/>
            </a:pPr>
            <a:r>
              <a:rPr lang="en-US" sz="800">
                <a:solidFill>
                  <a:schemeClr val="bg1"/>
                </a:solidFill>
                <a:ea typeface="+mn-lt"/>
                <a:cs typeface="+mn-lt"/>
              </a:rPr>
              <a:t>                int totCred = resultSet.getInt("tot_cred");</a:t>
            </a:r>
            <a:endParaRPr lang="en-US" sz="800">
              <a:solidFill>
                <a:schemeClr val="bg1"/>
              </a:solidFill>
            </a:endParaRPr>
          </a:p>
          <a:p>
            <a:pPr marL="0" indent="0">
              <a:buNone/>
            </a:pPr>
            <a:r>
              <a:rPr lang="en-US" sz="800">
                <a:solidFill>
                  <a:schemeClr val="bg1"/>
                </a:solidFill>
                <a:ea typeface="+mn-lt"/>
                <a:cs typeface="+mn-lt"/>
              </a:rPr>
              <a:t>                System.out.println("Student ID: " + studentId + ", Name: " + name + ", Semester: " + semester + ", Course ID: " + courseID + ", Grades: " + grades + ", Total Credits: " + totCred);</a:t>
            </a:r>
            <a:endParaRPr lang="en-US" sz="800">
              <a:solidFill>
                <a:schemeClr val="bg1"/>
              </a:solidFill>
            </a:endParaRPr>
          </a:p>
          <a:p>
            <a:pPr marL="0" indent="0">
              <a:buNone/>
            </a:pPr>
            <a:r>
              <a:rPr lang="en-US" sz="800">
                <a:solidFill>
                  <a:schemeClr val="bg1"/>
                </a:solidFill>
                <a:ea typeface="+mn-lt"/>
                <a:cs typeface="+mn-lt"/>
              </a:rPr>
              <a:t>            }</a:t>
            </a:r>
            <a:endParaRPr lang="en-US" sz="800">
              <a:solidFill>
                <a:schemeClr val="bg1"/>
              </a:solidFill>
            </a:endParaRPr>
          </a:p>
          <a:p>
            <a:pPr marL="0" indent="0">
              <a:buNone/>
            </a:pPr>
            <a:r>
              <a:rPr lang="en-US" sz="800">
                <a:solidFill>
                  <a:schemeClr val="bg1"/>
                </a:solidFill>
                <a:ea typeface="+mn-lt"/>
                <a:cs typeface="+mn-lt"/>
              </a:rPr>
              <a:t>        }</a:t>
            </a:r>
            <a:endParaRPr lang="en-US" sz="800">
              <a:solidFill>
                <a:schemeClr val="bg1"/>
              </a:solidFill>
            </a:endParaRPr>
          </a:p>
          <a:p>
            <a:endParaRPr lang="en-US" sz="8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316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2A2FA9D-9356-9FB6-C93F-90D77CE0FF46}"/>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Delete Data(Java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565913-51D7-12A1-AD3D-0BD03F386D3F}"/>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1600">
                <a:solidFill>
                  <a:schemeClr val="bg1"/>
                </a:solidFill>
                <a:ea typeface="+mn-lt"/>
                <a:cs typeface="+mn-lt"/>
              </a:rPr>
              <a:t>private static void deleteExam(Connection conn, int studentId) throws SQLException {</a:t>
            </a:r>
            <a:endParaRPr lang="en-US" sz="1600">
              <a:solidFill>
                <a:schemeClr val="bg1"/>
              </a:solidFill>
            </a:endParaRPr>
          </a:p>
          <a:p>
            <a:pPr marL="0" indent="0">
              <a:buNone/>
            </a:pPr>
            <a:r>
              <a:rPr lang="en-US" sz="1600">
                <a:solidFill>
                  <a:schemeClr val="bg1"/>
                </a:solidFill>
                <a:ea typeface="+mn-lt"/>
                <a:cs typeface="+mn-lt"/>
              </a:rPr>
              <a:t>        String sql = "DELETE FROM Exam WHERE Student_ID = ?";</a:t>
            </a:r>
            <a:endParaRPr lang="en-US" sz="1600">
              <a:solidFill>
                <a:schemeClr val="bg1"/>
              </a:solidFill>
            </a:endParaRPr>
          </a:p>
          <a:p>
            <a:pPr marL="0" indent="0">
              <a:buNone/>
            </a:pPr>
            <a:r>
              <a:rPr lang="en-US" sz="1600">
                <a:solidFill>
                  <a:schemeClr val="bg1"/>
                </a:solidFill>
                <a:ea typeface="+mn-lt"/>
                <a:cs typeface="+mn-lt"/>
              </a:rPr>
              <a:t>        try (PreparedStatement statement = conn.prepareStatement(sql)) {</a:t>
            </a:r>
            <a:endParaRPr lang="en-US" sz="1600">
              <a:solidFill>
                <a:schemeClr val="bg1"/>
              </a:solidFill>
            </a:endParaRPr>
          </a:p>
          <a:p>
            <a:pPr marL="0" indent="0">
              <a:buNone/>
            </a:pPr>
            <a:r>
              <a:rPr lang="en-US" sz="1600">
                <a:solidFill>
                  <a:schemeClr val="bg1"/>
                </a:solidFill>
                <a:ea typeface="+mn-lt"/>
                <a:cs typeface="+mn-lt"/>
              </a:rPr>
              <a:t>            statement.setInt(1, studentId);</a:t>
            </a:r>
            <a:endParaRPr lang="en-US" sz="1600">
              <a:solidFill>
                <a:schemeClr val="bg1"/>
              </a:solidFill>
            </a:endParaRPr>
          </a:p>
          <a:p>
            <a:pPr marL="0" indent="0">
              <a:buNone/>
            </a:pPr>
            <a:r>
              <a:rPr lang="en-US" sz="1600">
                <a:solidFill>
                  <a:schemeClr val="bg1"/>
                </a:solidFill>
                <a:ea typeface="+mn-lt"/>
                <a:cs typeface="+mn-lt"/>
              </a:rPr>
              <a:t>            int rowsDeleted = statement.executeUpdate();</a:t>
            </a:r>
            <a:endParaRPr lang="en-US" sz="1600">
              <a:solidFill>
                <a:schemeClr val="bg1"/>
              </a:solidFill>
            </a:endParaRPr>
          </a:p>
          <a:p>
            <a:pPr marL="0" indent="0">
              <a:buNone/>
            </a:pPr>
            <a:r>
              <a:rPr lang="en-US" sz="1600">
                <a:solidFill>
                  <a:schemeClr val="bg1"/>
                </a:solidFill>
                <a:ea typeface="+mn-lt"/>
                <a:cs typeface="+mn-lt"/>
              </a:rPr>
              <a:t>            if (rowsDeleted &gt; 0) {</a:t>
            </a:r>
            <a:endParaRPr lang="en-US" sz="1600">
              <a:solidFill>
                <a:schemeClr val="bg1"/>
              </a:solidFill>
            </a:endParaRPr>
          </a:p>
          <a:p>
            <a:pPr marL="0" indent="0">
              <a:buNone/>
            </a:pPr>
            <a:r>
              <a:rPr lang="en-US" sz="1600">
                <a:solidFill>
                  <a:schemeClr val="bg1"/>
                </a:solidFill>
                <a:ea typeface="+mn-lt"/>
                <a:cs typeface="+mn-lt"/>
              </a:rPr>
              <a:t>                System.out.println("Exam deleted successfully");</a:t>
            </a:r>
            <a:endParaRPr lang="en-US" sz="1600">
              <a:solidFill>
                <a:schemeClr val="bg1"/>
              </a:solidFill>
            </a:endParaRPr>
          </a:p>
          <a:p>
            <a:pPr marL="0" indent="0">
              <a:buNone/>
            </a:pPr>
            <a:r>
              <a:rPr lang="en-US" sz="1600">
                <a:solidFill>
                  <a:schemeClr val="bg1"/>
                </a:solidFill>
                <a:ea typeface="+mn-lt"/>
                <a:cs typeface="+mn-lt"/>
              </a:rPr>
              <a:t>            }</a:t>
            </a:r>
            <a:endParaRPr lang="en-US" sz="1600">
              <a:solidFill>
                <a:schemeClr val="bg1"/>
              </a:solidFill>
            </a:endParaRPr>
          </a:p>
          <a:p>
            <a:pPr marL="0" indent="0">
              <a:buNone/>
            </a:pPr>
            <a:r>
              <a:rPr lang="en-US" sz="1600">
                <a:solidFill>
                  <a:schemeClr val="bg1"/>
                </a:solidFill>
                <a:ea typeface="+mn-lt"/>
                <a:cs typeface="+mn-lt"/>
              </a:rPr>
              <a:t>        }</a:t>
            </a:r>
            <a:endParaRPr lang="en-US" sz="1600">
              <a:solidFill>
                <a:schemeClr val="bg1"/>
              </a:solidFill>
            </a:endParaRPr>
          </a:p>
          <a:p>
            <a:pPr marL="0" indent="0">
              <a:buNone/>
            </a:pPr>
            <a:r>
              <a:rPr lang="en-US" sz="1600">
                <a:solidFill>
                  <a:schemeClr val="bg1"/>
                </a:solidFill>
                <a:ea typeface="+mn-lt"/>
                <a:cs typeface="+mn-lt"/>
              </a:rPr>
              <a:t>    }</a:t>
            </a:r>
            <a:endParaRPr lang="en-US" sz="16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133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1279E23-0547-AD94-7F71-F25DC10DE2B2}"/>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Calculate Tax(Java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B19B4-C8A7-38AB-CDE3-C72EFB0CCD11}"/>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1000">
                <a:solidFill>
                  <a:schemeClr val="bg1"/>
                </a:solidFill>
                <a:ea typeface="+mn-lt"/>
                <a:cs typeface="+mn-lt"/>
              </a:rPr>
              <a:t>private static void printInstructorTax(Connection conn) throws SQLException {</a:t>
            </a:r>
            <a:endParaRPr lang="en-US" sz="1000">
              <a:solidFill>
                <a:schemeClr val="bg1"/>
              </a:solidFill>
            </a:endParaRPr>
          </a:p>
          <a:p>
            <a:pPr marL="0" indent="0">
              <a:buNone/>
            </a:pPr>
            <a:r>
              <a:rPr lang="en-US" sz="1000">
                <a:solidFill>
                  <a:schemeClr val="bg1"/>
                </a:solidFill>
                <a:ea typeface="+mn-lt"/>
                <a:cs typeface="+mn-lt"/>
              </a:rPr>
              <a:t>        String sql = "SELECT name, salary FROM Instructors";</a:t>
            </a:r>
            <a:endParaRPr lang="en-US" sz="1000">
              <a:solidFill>
                <a:schemeClr val="bg1"/>
              </a:solidFill>
            </a:endParaRPr>
          </a:p>
          <a:p>
            <a:pPr marL="0" indent="0">
              <a:buNone/>
            </a:pPr>
            <a:r>
              <a:rPr lang="en-US" sz="1000">
                <a:solidFill>
                  <a:schemeClr val="bg1"/>
                </a:solidFill>
                <a:ea typeface="+mn-lt"/>
                <a:cs typeface="+mn-lt"/>
              </a:rPr>
              <a:t>        try (Statement statement = conn.createStatement();</a:t>
            </a:r>
            <a:endParaRPr lang="en-US" sz="1000">
              <a:solidFill>
                <a:schemeClr val="bg1"/>
              </a:solidFill>
            </a:endParaRPr>
          </a:p>
          <a:p>
            <a:pPr marL="0" indent="0">
              <a:buNone/>
            </a:pPr>
            <a:r>
              <a:rPr lang="en-US" sz="1000">
                <a:solidFill>
                  <a:schemeClr val="bg1"/>
                </a:solidFill>
                <a:ea typeface="+mn-lt"/>
                <a:cs typeface="+mn-lt"/>
              </a:rPr>
              <a:t>             ResultSet resultSet = statement.executeQuery(sql)) {</a:t>
            </a:r>
            <a:endParaRPr lang="en-US" sz="1000">
              <a:solidFill>
                <a:schemeClr val="bg1"/>
              </a:solidFill>
            </a:endParaRPr>
          </a:p>
          <a:p>
            <a:pPr marL="0" indent="0">
              <a:buNone/>
            </a:pPr>
            <a:r>
              <a:rPr lang="en-US" sz="1000">
                <a:solidFill>
                  <a:schemeClr val="bg1"/>
                </a:solidFill>
                <a:ea typeface="+mn-lt"/>
                <a:cs typeface="+mn-lt"/>
              </a:rPr>
              <a:t>            System.out.println("\nInstructor Tax Amounts:");</a:t>
            </a:r>
            <a:endParaRPr lang="en-US" sz="1000">
              <a:solidFill>
                <a:schemeClr val="bg1"/>
              </a:solidFill>
            </a:endParaRPr>
          </a:p>
          <a:p>
            <a:pPr marL="0" indent="0">
              <a:buNone/>
            </a:pPr>
            <a:r>
              <a:rPr lang="en-US" sz="1000">
                <a:solidFill>
                  <a:schemeClr val="bg1"/>
                </a:solidFill>
                <a:ea typeface="+mn-lt"/>
                <a:cs typeface="+mn-lt"/>
              </a:rPr>
              <a:t>            while (resultSet.next()) {</a:t>
            </a:r>
            <a:endParaRPr lang="en-US" sz="1000">
              <a:solidFill>
                <a:schemeClr val="bg1"/>
              </a:solidFill>
            </a:endParaRPr>
          </a:p>
          <a:p>
            <a:pPr marL="0" indent="0">
              <a:buNone/>
            </a:pPr>
            <a:r>
              <a:rPr lang="en-US" sz="1000">
                <a:solidFill>
                  <a:schemeClr val="bg1"/>
                </a:solidFill>
                <a:ea typeface="+mn-lt"/>
                <a:cs typeface="+mn-lt"/>
              </a:rPr>
              <a:t>                String name = resultSet.getString("name");</a:t>
            </a:r>
            <a:endParaRPr lang="en-US" sz="1000">
              <a:solidFill>
                <a:schemeClr val="bg1"/>
              </a:solidFill>
            </a:endParaRPr>
          </a:p>
          <a:p>
            <a:pPr marL="0" indent="0">
              <a:buNone/>
            </a:pPr>
            <a:r>
              <a:rPr lang="en-US" sz="1000">
                <a:solidFill>
                  <a:schemeClr val="bg1"/>
                </a:solidFill>
                <a:ea typeface="+mn-lt"/>
                <a:cs typeface="+mn-lt"/>
              </a:rPr>
              <a:t>                double salary = resultSet.getDouble("salary");</a:t>
            </a:r>
            <a:endParaRPr lang="en-US" sz="1000">
              <a:solidFill>
                <a:schemeClr val="bg1"/>
              </a:solidFill>
            </a:endParaRPr>
          </a:p>
          <a:p>
            <a:pPr marL="0" indent="0">
              <a:buNone/>
            </a:pPr>
            <a:r>
              <a:rPr lang="en-US" sz="1000">
                <a:solidFill>
                  <a:schemeClr val="bg1"/>
                </a:solidFill>
                <a:ea typeface="+mn-lt"/>
                <a:cs typeface="+mn-lt"/>
              </a:rPr>
              <a:t>                double tax = salary * 0.10;</a:t>
            </a:r>
            <a:endParaRPr lang="en-US" sz="1000">
              <a:solidFill>
                <a:schemeClr val="bg1"/>
              </a:solidFill>
            </a:endParaRPr>
          </a:p>
          <a:p>
            <a:pPr marL="0" indent="0">
              <a:buNone/>
            </a:pPr>
            <a:r>
              <a:rPr lang="en-US" sz="1000">
                <a:solidFill>
                  <a:schemeClr val="bg1"/>
                </a:solidFill>
                <a:ea typeface="+mn-lt"/>
                <a:cs typeface="+mn-lt"/>
              </a:rPr>
              <a:t>                System.out.println("Instructor: " + name + ", Tax: " + tax);</a:t>
            </a:r>
            <a:endParaRPr lang="en-US" sz="1000">
              <a:solidFill>
                <a:schemeClr val="bg1"/>
              </a:solidFill>
            </a:endParaRPr>
          </a:p>
          <a:p>
            <a:pPr marL="0" indent="0">
              <a:buNone/>
            </a:pPr>
            <a:r>
              <a:rPr lang="en-US" sz="1000">
                <a:solidFill>
                  <a:schemeClr val="bg1"/>
                </a:solidFill>
                <a:ea typeface="+mn-lt"/>
                <a:cs typeface="+mn-lt"/>
              </a:rPr>
              <a:t>            }</a:t>
            </a:r>
            <a:endParaRPr lang="en-US" sz="1000">
              <a:solidFill>
                <a:schemeClr val="bg1"/>
              </a:solidFill>
            </a:endParaRPr>
          </a:p>
          <a:p>
            <a:pPr marL="0" indent="0">
              <a:buNone/>
            </a:pPr>
            <a:r>
              <a:rPr lang="en-US" sz="1000">
                <a:solidFill>
                  <a:schemeClr val="bg1"/>
                </a:solidFill>
                <a:ea typeface="+mn-lt"/>
                <a:cs typeface="+mn-lt"/>
              </a:rPr>
              <a:t>        }</a:t>
            </a:r>
            <a:endParaRPr lang="en-US" sz="1000">
              <a:solidFill>
                <a:schemeClr val="bg1"/>
              </a:solidFill>
            </a:endParaRPr>
          </a:p>
          <a:p>
            <a:pPr marL="0" indent="0">
              <a:buNone/>
            </a:pPr>
            <a:r>
              <a:rPr lang="en-US" sz="1000">
                <a:solidFill>
                  <a:schemeClr val="bg1"/>
                </a:solidFill>
                <a:ea typeface="+mn-lt"/>
                <a:cs typeface="+mn-lt"/>
              </a:rPr>
              <a:t>    }</a:t>
            </a:r>
            <a:endParaRPr lang="en-US" sz="1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75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E1EEC7A-4DA3-FC8C-9306-5A0A72A2CD1F}"/>
              </a:ext>
            </a:extLst>
          </p:cNvPr>
          <p:cNvSpPr>
            <a:spLocks noGrp="1"/>
          </p:cNvSpPr>
          <p:nvPr>
            <p:ph type="title"/>
          </p:nvPr>
        </p:nvSpPr>
        <p:spPr>
          <a:xfrm>
            <a:off x="838200" y="669925"/>
            <a:ext cx="4508946" cy="1325563"/>
          </a:xfrm>
        </p:spPr>
        <p:txBody>
          <a:bodyPr anchor="b">
            <a:normAutofit fontScale="90000"/>
          </a:bodyPr>
          <a:lstStyle/>
          <a:p>
            <a:pPr algn="r"/>
            <a:r>
              <a:rPr lang="en-US" dirty="0">
                <a:solidFill>
                  <a:schemeClr val="bg1"/>
                </a:solidFill>
              </a:rPr>
              <a:t>Highest Grade(Java JDBC Code)</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AF6A6A-84E2-B003-FC27-C0C92DB7C3A9}"/>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1000">
                <a:solidFill>
                  <a:schemeClr val="bg1"/>
                </a:solidFill>
                <a:ea typeface="+mn-lt"/>
                <a:cs typeface="+mn-lt"/>
              </a:rPr>
              <a:t>private static void printHighestGradeStudentPerSemester(Connection conn) throws SQLException {</a:t>
            </a:r>
            <a:endParaRPr lang="en-US" sz="1000">
              <a:solidFill>
                <a:schemeClr val="bg1"/>
              </a:solidFill>
            </a:endParaRPr>
          </a:p>
          <a:p>
            <a:pPr marL="0" indent="0">
              <a:buNone/>
            </a:pPr>
            <a:r>
              <a:rPr lang="en-US" sz="1000">
                <a:solidFill>
                  <a:schemeClr val="bg1"/>
                </a:solidFill>
                <a:ea typeface="+mn-lt"/>
                <a:cs typeface="+mn-lt"/>
              </a:rPr>
              <a:t>        String sql = "SELECT semester, name, grades FROM Student WHERE (semester, grades) IN (SELECT semester, MAX(grades) FROM Student GROUP BY semester)";</a:t>
            </a:r>
            <a:endParaRPr lang="en-US" sz="1000">
              <a:solidFill>
                <a:schemeClr val="bg1"/>
              </a:solidFill>
            </a:endParaRPr>
          </a:p>
          <a:p>
            <a:pPr marL="0" indent="0">
              <a:buNone/>
            </a:pPr>
            <a:r>
              <a:rPr lang="en-US" sz="1000">
                <a:solidFill>
                  <a:schemeClr val="bg1"/>
                </a:solidFill>
                <a:ea typeface="+mn-lt"/>
                <a:cs typeface="+mn-lt"/>
              </a:rPr>
              <a:t>        try (Statement statement = conn.createStatement();</a:t>
            </a:r>
            <a:endParaRPr lang="en-US" sz="1000">
              <a:solidFill>
                <a:schemeClr val="bg1"/>
              </a:solidFill>
            </a:endParaRPr>
          </a:p>
          <a:p>
            <a:pPr marL="0" indent="0">
              <a:buNone/>
            </a:pPr>
            <a:r>
              <a:rPr lang="en-US" sz="1000">
                <a:solidFill>
                  <a:schemeClr val="bg1"/>
                </a:solidFill>
                <a:ea typeface="+mn-lt"/>
                <a:cs typeface="+mn-lt"/>
              </a:rPr>
              <a:t>             ResultSet resultSet = statement.executeQuery(sql)) {</a:t>
            </a:r>
            <a:endParaRPr lang="en-US" sz="1000">
              <a:solidFill>
                <a:schemeClr val="bg1"/>
              </a:solidFill>
            </a:endParaRPr>
          </a:p>
          <a:p>
            <a:pPr marL="0" indent="0">
              <a:buNone/>
            </a:pPr>
            <a:r>
              <a:rPr lang="en-US" sz="1000">
                <a:solidFill>
                  <a:schemeClr val="bg1"/>
                </a:solidFill>
                <a:ea typeface="+mn-lt"/>
                <a:cs typeface="+mn-lt"/>
              </a:rPr>
              <a:t>            System.out.println("\nStudents with Highest Grades per Semester:");</a:t>
            </a:r>
            <a:endParaRPr lang="en-US" sz="1000">
              <a:solidFill>
                <a:schemeClr val="bg1"/>
              </a:solidFill>
            </a:endParaRPr>
          </a:p>
          <a:p>
            <a:pPr marL="0" indent="0">
              <a:buNone/>
            </a:pPr>
            <a:r>
              <a:rPr lang="en-US" sz="1000" dirty="0">
                <a:solidFill>
                  <a:schemeClr val="bg1"/>
                </a:solidFill>
                <a:ea typeface="+mn-lt"/>
                <a:cs typeface="+mn-lt"/>
              </a:rPr>
              <a:t>            while (</a:t>
            </a:r>
            <a:r>
              <a:rPr lang="en-US" sz="1000" dirty="0" err="1">
                <a:solidFill>
                  <a:schemeClr val="bg1"/>
                </a:solidFill>
                <a:ea typeface="+mn-lt"/>
                <a:cs typeface="+mn-lt"/>
              </a:rPr>
              <a:t>resultSet.next</a:t>
            </a:r>
            <a:r>
              <a:rPr lang="en-US" sz="1000" dirty="0">
                <a:solidFill>
                  <a:schemeClr val="bg1"/>
                </a:solidFill>
                <a:ea typeface="+mn-lt"/>
                <a:cs typeface="+mn-lt"/>
              </a:rPr>
              <a:t>()) {</a:t>
            </a:r>
            <a:endParaRPr lang="en-US" sz="1000" dirty="0">
              <a:solidFill>
                <a:schemeClr val="bg1"/>
              </a:solidFill>
            </a:endParaRPr>
          </a:p>
          <a:p>
            <a:pPr marL="0" indent="0">
              <a:buNone/>
            </a:pPr>
            <a:r>
              <a:rPr lang="en-US" sz="1000">
                <a:solidFill>
                  <a:schemeClr val="bg1"/>
                </a:solidFill>
                <a:ea typeface="+mn-lt"/>
                <a:cs typeface="+mn-lt"/>
              </a:rPr>
              <a:t>                int semester = resultSet.getInt("semester");</a:t>
            </a:r>
            <a:endParaRPr lang="en-US" sz="1000">
              <a:solidFill>
                <a:schemeClr val="bg1"/>
              </a:solidFill>
            </a:endParaRPr>
          </a:p>
          <a:p>
            <a:pPr marL="0" indent="0">
              <a:buNone/>
            </a:pPr>
            <a:r>
              <a:rPr lang="en-US" sz="1000">
                <a:solidFill>
                  <a:schemeClr val="bg1"/>
                </a:solidFill>
                <a:ea typeface="+mn-lt"/>
                <a:cs typeface="+mn-lt"/>
              </a:rPr>
              <a:t>                String name = resultSet.getString("name");</a:t>
            </a:r>
            <a:endParaRPr lang="en-US" sz="1000">
              <a:solidFill>
                <a:schemeClr val="bg1"/>
              </a:solidFill>
            </a:endParaRPr>
          </a:p>
          <a:p>
            <a:pPr marL="0" indent="0">
              <a:buNone/>
            </a:pPr>
            <a:r>
              <a:rPr lang="en-US" sz="1000" dirty="0">
                <a:solidFill>
                  <a:schemeClr val="bg1"/>
                </a:solidFill>
                <a:ea typeface="+mn-lt"/>
                <a:cs typeface="+mn-lt"/>
              </a:rPr>
              <a:t>                String grades = </a:t>
            </a:r>
            <a:r>
              <a:rPr lang="en-US" sz="1000" dirty="0" err="1">
                <a:solidFill>
                  <a:schemeClr val="bg1"/>
                </a:solidFill>
                <a:ea typeface="+mn-lt"/>
                <a:cs typeface="+mn-lt"/>
              </a:rPr>
              <a:t>resultSet.getString</a:t>
            </a:r>
            <a:r>
              <a:rPr lang="en-US" sz="1000" dirty="0">
                <a:solidFill>
                  <a:schemeClr val="bg1"/>
                </a:solidFill>
                <a:ea typeface="+mn-lt"/>
                <a:cs typeface="+mn-lt"/>
              </a:rPr>
              <a:t>("grades");</a:t>
            </a:r>
            <a:endParaRPr lang="en-US" sz="1000">
              <a:solidFill>
                <a:schemeClr val="bg1"/>
              </a:solidFill>
            </a:endParaRPr>
          </a:p>
          <a:p>
            <a:pPr marL="0" indent="0">
              <a:buNone/>
            </a:pPr>
            <a:r>
              <a:rPr lang="en-US" sz="1000" dirty="0">
                <a:solidFill>
                  <a:schemeClr val="bg1"/>
                </a:solidFill>
                <a:ea typeface="+mn-lt"/>
                <a:cs typeface="+mn-lt"/>
              </a:rPr>
              <a:t>                </a:t>
            </a:r>
            <a:r>
              <a:rPr lang="en-US" sz="1000" dirty="0" err="1">
                <a:solidFill>
                  <a:schemeClr val="bg1"/>
                </a:solidFill>
                <a:ea typeface="+mn-lt"/>
                <a:cs typeface="+mn-lt"/>
              </a:rPr>
              <a:t>System.out.println</a:t>
            </a:r>
            <a:r>
              <a:rPr lang="en-US" sz="1000" dirty="0">
                <a:solidFill>
                  <a:schemeClr val="bg1"/>
                </a:solidFill>
                <a:ea typeface="+mn-lt"/>
                <a:cs typeface="+mn-lt"/>
              </a:rPr>
              <a:t>("Semester: " + semester + ", Student: " + name + ", Grade: " + grades);</a:t>
            </a:r>
            <a:endParaRPr lang="en-US" sz="1000">
              <a:solidFill>
                <a:schemeClr val="bg1"/>
              </a:solidFill>
            </a:endParaRPr>
          </a:p>
          <a:p>
            <a:pPr marL="0" indent="0">
              <a:buNone/>
            </a:pPr>
            <a:r>
              <a:rPr lang="en-US" sz="1000" dirty="0">
                <a:solidFill>
                  <a:schemeClr val="bg1"/>
                </a:solidFill>
                <a:ea typeface="+mn-lt"/>
                <a:cs typeface="+mn-lt"/>
              </a:rPr>
              <a:t>            }</a:t>
            </a:r>
            <a:endParaRPr lang="en-US" sz="1000" dirty="0">
              <a:solidFill>
                <a:schemeClr val="bg1"/>
              </a:solidFill>
            </a:endParaRPr>
          </a:p>
          <a:p>
            <a:pPr marL="0" indent="0">
              <a:buNone/>
            </a:pPr>
            <a:r>
              <a:rPr lang="en-US" sz="1000" dirty="0">
                <a:solidFill>
                  <a:schemeClr val="bg1"/>
                </a:solidFill>
                <a:ea typeface="+mn-lt"/>
                <a:cs typeface="+mn-lt"/>
              </a:rPr>
              <a:t>        }</a:t>
            </a:r>
            <a:endParaRPr lang="en-US" sz="1000" dirty="0">
              <a:solidFill>
                <a:schemeClr val="bg1"/>
              </a:solidFill>
            </a:endParaRPr>
          </a:p>
          <a:p>
            <a:pPr marL="0" indent="0">
              <a:buNone/>
            </a:pPr>
            <a:r>
              <a:rPr lang="en-US" sz="1000" dirty="0">
                <a:solidFill>
                  <a:schemeClr val="bg1"/>
                </a:solidFill>
                <a:ea typeface="+mn-lt"/>
                <a:cs typeface="+mn-lt"/>
              </a:rPr>
              <a:t>    }</a:t>
            </a:r>
            <a:endParaRPr lang="en-US" sz="1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0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F40CFD-831A-F587-A51D-ED9518101E86}"/>
              </a:ext>
            </a:extLst>
          </p:cNvPr>
          <p:cNvSpPr>
            <a:spLocks noGrp="1"/>
          </p:cNvSpPr>
          <p:nvPr>
            <p:ph type="title"/>
          </p:nvPr>
        </p:nvSpPr>
        <p:spPr>
          <a:xfrm>
            <a:off x="728663" y="1422400"/>
            <a:ext cx="4505552" cy="2387600"/>
          </a:xfrm>
        </p:spPr>
        <p:txBody>
          <a:bodyPr vert="horz" lIns="91440" tIns="45720" rIns="91440" bIns="45720" rtlCol="0" anchor="b">
            <a:normAutofit/>
          </a:bodyPr>
          <a:lstStyle/>
          <a:p>
            <a:r>
              <a:rPr lang="en-US" sz="5000" dirty="0">
                <a:solidFill>
                  <a:schemeClr val="bg1"/>
                </a:solidFill>
              </a:rPr>
              <a:t>Java JDBC code (whole code on GitHub)</a:t>
            </a:r>
          </a:p>
        </p:txBody>
      </p:sp>
      <p:sp>
        <p:nvSpPr>
          <p:cNvPr id="6" name="TextBox 5">
            <a:extLst>
              <a:ext uri="{FF2B5EF4-FFF2-40B4-BE49-F238E27FC236}">
                <a16:creationId xmlns:a16="http://schemas.microsoft.com/office/drawing/2014/main" id="{FF291507-EE20-C0AA-43EC-C59BCE027B17}"/>
              </a:ext>
            </a:extLst>
          </p:cNvPr>
          <p:cNvSpPr txBox="1"/>
          <p:nvPr/>
        </p:nvSpPr>
        <p:spPr>
          <a:xfrm>
            <a:off x="728663" y="3902075"/>
            <a:ext cx="4505552" cy="1655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000" dirty="0">
                <a:solidFill>
                  <a:schemeClr val="bg1"/>
                </a:solidFill>
              </a:rPr>
              <a:t>GitHub link: https://github.com/MedhaMadhub/Database-Project.git</a:t>
            </a:r>
          </a:p>
        </p:txBody>
      </p:sp>
      <p:sp>
        <p:nvSpPr>
          <p:cNvPr id="9" name="Freeform: Shape 8">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 code&#10;&#10;AI-generated content may be incorrect.">
            <a:extLst>
              <a:ext uri="{FF2B5EF4-FFF2-40B4-BE49-F238E27FC236}">
                <a16:creationId xmlns:a16="http://schemas.microsoft.com/office/drawing/2014/main" id="{E383D767-B952-6355-D1FA-A6E70D88F52E}"/>
              </a:ext>
            </a:extLst>
          </p:cNvPr>
          <p:cNvPicPr>
            <a:picLocks noChangeAspect="1"/>
          </p:cNvPicPr>
          <p:nvPr/>
        </p:nvPicPr>
        <p:blipFill>
          <a:blip r:embed="rId2"/>
          <a:stretch>
            <a:fillRect/>
          </a:stretch>
        </p:blipFill>
        <p:spPr>
          <a:xfrm>
            <a:off x="8235999" y="2663211"/>
            <a:ext cx="2615733" cy="3408121"/>
          </a:xfrm>
          <a:prstGeom prst="rect">
            <a:avLst/>
          </a:prstGeom>
        </p:spPr>
      </p:pic>
      <p:pic>
        <p:nvPicPr>
          <p:cNvPr id="4" name="Content Placeholder 3" descr="A computer screen shot of a computer code&#10;&#10;AI-generated content may be incorrect.">
            <a:extLst>
              <a:ext uri="{FF2B5EF4-FFF2-40B4-BE49-F238E27FC236}">
                <a16:creationId xmlns:a16="http://schemas.microsoft.com/office/drawing/2014/main" id="{C295569F-082E-3098-A8BF-2D753A2B41EB}"/>
              </a:ext>
            </a:extLst>
          </p:cNvPr>
          <p:cNvPicPr>
            <a:picLocks noGrp="1" noChangeAspect="1"/>
          </p:cNvPicPr>
          <p:nvPr>
            <p:ph idx="1"/>
          </p:nvPr>
        </p:nvPicPr>
        <p:blipFill>
          <a:blip r:embed="rId3"/>
          <a:stretch>
            <a:fillRect/>
          </a:stretch>
        </p:blipFill>
        <p:spPr>
          <a:xfrm>
            <a:off x="6012272" y="496673"/>
            <a:ext cx="2594217" cy="2999096"/>
          </a:xfrm>
          <a:prstGeom prst="rect">
            <a:avLst/>
          </a:prstGeom>
        </p:spPr>
      </p:pic>
    </p:spTree>
    <p:extLst>
      <p:ext uri="{BB962C8B-B14F-4D97-AF65-F5344CB8AC3E}">
        <p14:creationId xmlns:p14="http://schemas.microsoft.com/office/powerpoint/2010/main" val="232650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2A03D55-EEA8-E1FA-1010-2C241DCCE66B}"/>
              </a:ext>
            </a:extLst>
          </p:cNvPr>
          <p:cNvSpPr>
            <a:spLocks noGrp="1"/>
          </p:cNvSpPr>
          <p:nvPr>
            <p:ph type="title"/>
          </p:nvPr>
        </p:nvSpPr>
        <p:spPr>
          <a:xfrm>
            <a:off x="2436875" y="630935"/>
            <a:ext cx="7315200" cy="2912366"/>
          </a:xfrm>
          <a:noFill/>
        </p:spPr>
        <p:txBody>
          <a:bodyPr anchor="b">
            <a:normAutofit/>
          </a:bodyPr>
          <a:lstStyle/>
          <a:p>
            <a:pPr algn="ctr"/>
            <a:r>
              <a:rPr lang="en-US" sz="4800">
                <a:solidFill>
                  <a:schemeClr val="bg1"/>
                </a:solidFill>
              </a:rPr>
              <a:t>University Database</a:t>
            </a:r>
          </a:p>
        </p:txBody>
      </p:sp>
      <p:sp>
        <p:nvSpPr>
          <p:cNvPr id="20" name="Rectangle 19">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E72569B0-B1D8-D4BE-6389-ECBA3F99DD39}"/>
              </a:ext>
            </a:extLst>
          </p:cNvPr>
          <p:cNvSpPr>
            <a:spLocks noGrp="1"/>
          </p:cNvSpPr>
          <p:nvPr>
            <p:ph idx="1"/>
          </p:nvPr>
        </p:nvSpPr>
        <p:spPr>
          <a:xfrm>
            <a:off x="2436875" y="3726352"/>
            <a:ext cx="7315200" cy="2531540"/>
          </a:xfrm>
          <a:noFill/>
        </p:spPr>
        <p:txBody>
          <a:bodyPr vert="horz" lIns="91440" tIns="45720" rIns="91440" bIns="45720" rtlCol="0" anchor="t">
            <a:normAutofit/>
          </a:bodyPr>
          <a:lstStyle/>
          <a:p>
            <a:pPr algn="ctr"/>
            <a:r>
              <a:rPr lang="en-US" sz="1800">
                <a:solidFill>
                  <a:schemeClr val="bg1"/>
                </a:solidFill>
              </a:rPr>
              <a:t>A university management database </a:t>
            </a:r>
          </a:p>
          <a:p>
            <a:pPr marL="0" indent="0" algn="ctr">
              <a:buNone/>
            </a:pPr>
            <a:endParaRPr lang="en-US" sz="1800" b="1">
              <a:solidFill>
                <a:schemeClr val="bg1"/>
              </a:solidFill>
            </a:endParaRPr>
          </a:p>
          <a:p>
            <a:pPr marL="0" indent="0" algn="ctr">
              <a:buNone/>
            </a:pPr>
            <a:endParaRPr lang="en-US" sz="1800" b="1">
              <a:solidFill>
                <a:schemeClr val="bg1"/>
              </a:solidFill>
            </a:endParaRPr>
          </a:p>
          <a:p>
            <a:pPr algn="ctr"/>
            <a:endParaRPr lang="en-US" sz="1800" b="1">
              <a:solidFill>
                <a:schemeClr val="bg1"/>
              </a:solidFill>
            </a:endParaRPr>
          </a:p>
          <a:p>
            <a:pPr algn="ctr"/>
            <a:endParaRPr lang="en-US" sz="1800">
              <a:solidFill>
                <a:schemeClr val="bg1"/>
              </a:solidFill>
            </a:endParaRPr>
          </a:p>
        </p:txBody>
      </p:sp>
    </p:spTree>
    <p:extLst>
      <p:ext uri="{BB962C8B-B14F-4D97-AF65-F5344CB8AC3E}">
        <p14:creationId xmlns:p14="http://schemas.microsoft.com/office/powerpoint/2010/main" val="363441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72255BD-8483-089D-BB04-6BBF43F51F98}"/>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Key Functions </a:t>
            </a:r>
          </a:p>
        </p:txBody>
      </p:sp>
      <p:cxnSp>
        <p:nvCxnSpPr>
          <p:cNvPr id="49" name="Straight Connector 4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61E473-ECCC-64BE-F43B-370DA0B64B82}"/>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0" indent="0">
              <a:buNone/>
            </a:pPr>
            <a:endParaRPr lang="en-US" sz="1100" b="1">
              <a:solidFill>
                <a:schemeClr val="bg1"/>
              </a:solidFill>
            </a:endParaRPr>
          </a:p>
          <a:p>
            <a:r>
              <a:rPr lang="en-US" sz="1100">
                <a:solidFill>
                  <a:schemeClr val="bg1"/>
                </a:solidFill>
              </a:rPr>
              <a:t>Managing student records (enrollment, grades, fees).  </a:t>
            </a:r>
          </a:p>
          <a:p>
            <a:pPr marL="0" indent="0">
              <a:buNone/>
            </a:pPr>
            <a:endParaRPr lang="en-US" sz="1100">
              <a:solidFill>
                <a:schemeClr val="bg1"/>
              </a:solidFill>
            </a:endParaRPr>
          </a:p>
          <a:p>
            <a:r>
              <a:rPr lang="en-US" sz="1100">
                <a:solidFill>
                  <a:schemeClr val="bg1"/>
                </a:solidFill>
              </a:rPr>
              <a:t>Tracking instructor assignments and salaries.</a:t>
            </a:r>
          </a:p>
          <a:p>
            <a:pPr marL="0" indent="0">
              <a:buNone/>
            </a:pPr>
            <a:endParaRPr lang="en-US" sz="1100">
              <a:solidFill>
                <a:schemeClr val="bg1"/>
              </a:solidFill>
            </a:endParaRPr>
          </a:p>
          <a:p>
            <a:r>
              <a:rPr lang="en-US" sz="1100">
                <a:solidFill>
                  <a:schemeClr val="bg1"/>
                </a:solidFill>
              </a:rPr>
              <a:t>Scheduling exams and courses.</a:t>
            </a:r>
          </a:p>
          <a:p>
            <a:pPr marL="0" indent="0">
              <a:buNone/>
            </a:pPr>
            <a:endParaRPr lang="en-US" sz="1100">
              <a:solidFill>
                <a:schemeClr val="bg1"/>
              </a:solidFill>
            </a:endParaRPr>
          </a:p>
          <a:p>
            <a:r>
              <a:rPr lang="en-US" sz="1100">
                <a:solidFill>
                  <a:schemeClr val="bg1"/>
                </a:solidFill>
              </a:rPr>
              <a:t>Managing department information.</a:t>
            </a:r>
          </a:p>
          <a:p>
            <a:pPr marL="0" indent="0">
              <a:buNone/>
            </a:pPr>
            <a:endParaRPr lang="en-US" sz="1100">
              <a:solidFill>
                <a:schemeClr val="bg1"/>
              </a:solidFill>
            </a:endParaRPr>
          </a:p>
          <a:p>
            <a:r>
              <a:rPr lang="en-US" sz="1100">
                <a:solidFill>
                  <a:schemeClr val="bg1"/>
                </a:solidFill>
              </a:rPr>
              <a:t>Generating reports (e.g., student grades, instructor salaries, department course offerings).</a:t>
            </a:r>
          </a:p>
          <a:p>
            <a:pPr marL="0" indent="0">
              <a:buNone/>
            </a:pPr>
            <a:endParaRPr lang="en-US" sz="1100">
              <a:solidFill>
                <a:schemeClr val="bg1"/>
              </a:solidFill>
            </a:endParaRPr>
          </a:p>
          <a:p>
            <a:r>
              <a:rPr lang="en-US" sz="1100">
                <a:solidFill>
                  <a:schemeClr val="bg1"/>
                </a:solidFill>
              </a:rPr>
              <a:t>Performing calculations (e.g., calculating instructor tax amounts, finding the highest grade per semester).</a:t>
            </a:r>
          </a:p>
          <a:p>
            <a:pPr marL="0" indent="0">
              <a:buNone/>
            </a:pPr>
            <a:endParaRPr lang="en-US" sz="1100">
              <a:solidFill>
                <a:schemeClr val="bg1"/>
              </a:solidFill>
            </a:endParaRPr>
          </a:p>
          <a:p>
            <a:r>
              <a:rPr lang="en-US" sz="1100">
                <a:solidFill>
                  <a:schemeClr val="bg1"/>
                </a:solidFill>
              </a:rPr>
              <a:t>Answering queries (e.g., "Which students are enrolled in CS101?", "What are the courses offered by the Mathematics department?").</a:t>
            </a:r>
          </a:p>
          <a:p>
            <a:endParaRPr lang="en-US" sz="1100">
              <a:solidFill>
                <a:schemeClr val="bg1"/>
              </a:solidFill>
            </a:endParaRPr>
          </a:p>
        </p:txBody>
      </p:sp>
    </p:spTree>
    <p:extLst>
      <p:ext uri="{BB962C8B-B14F-4D97-AF65-F5344CB8AC3E}">
        <p14:creationId xmlns:p14="http://schemas.microsoft.com/office/powerpoint/2010/main" val="8168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7A4FAB9-D96C-0920-1761-56FD19C2E63A}"/>
              </a:ext>
            </a:extLst>
          </p:cNvPr>
          <p:cNvSpPr>
            <a:spLocks noGrp="1"/>
          </p:cNvSpPr>
          <p:nvPr>
            <p:ph type="title"/>
          </p:nvPr>
        </p:nvSpPr>
        <p:spPr>
          <a:xfrm>
            <a:off x="922635" y="1250575"/>
            <a:ext cx="4604274" cy="4163210"/>
          </a:xfrm>
        </p:spPr>
        <p:txBody>
          <a:bodyPr anchor="ctr">
            <a:normAutofit/>
          </a:bodyPr>
          <a:lstStyle/>
          <a:p>
            <a:r>
              <a:rPr lang="en-US" sz="6200">
                <a:solidFill>
                  <a:schemeClr val="bg1"/>
                </a:solidFill>
              </a:rPr>
              <a:t>Technologies Used</a:t>
            </a: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887A8E-2C17-6095-651D-AF14F4419F1D}"/>
              </a:ext>
            </a:extLst>
          </p:cNvPr>
          <p:cNvSpPr>
            <a:spLocks noGrp="1"/>
          </p:cNvSpPr>
          <p:nvPr>
            <p:ph idx="1"/>
          </p:nvPr>
        </p:nvSpPr>
        <p:spPr>
          <a:xfrm>
            <a:off x="6293224" y="860612"/>
            <a:ext cx="4797909" cy="5023821"/>
          </a:xfrm>
        </p:spPr>
        <p:txBody>
          <a:bodyPr vert="horz" lIns="91440" tIns="45720" rIns="91440" bIns="45720" rtlCol="0" anchor="ctr">
            <a:normAutofit/>
          </a:bodyPr>
          <a:lstStyle/>
          <a:p>
            <a:pPr marL="171450" indent="-171450"/>
            <a:r>
              <a:rPr lang="en-US" sz="1400" b="1">
                <a:solidFill>
                  <a:schemeClr val="bg1"/>
                </a:solidFill>
                <a:ea typeface="+mn-lt"/>
                <a:cs typeface="+mn-lt"/>
              </a:rPr>
              <a:t>Java</a:t>
            </a:r>
            <a:endParaRPr lang="en-US" sz="1400">
              <a:solidFill>
                <a:schemeClr val="bg1"/>
              </a:solidFill>
            </a:endParaRPr>
          </a:p>
          <a:p>
            <a:pPr marL="0" indent="0">
              <a:buNone/>
            </a:pPr>
            <a:r>
              <a:rPr lang="en-US" sz="1400">
                <a:solidFill>
                  <a:schemeClr val="bg1"/>
                </a:solidFill>
                <a:ea typeface="+mn-lt"/>
                <a:cs typeface="+mn-lt"/>
              </a:rPr>
              <a:t>Used for developing the application's logic and database interaction. </a:t>
            </a:r>
            <a:endParaRPr lang="en-US" sz="1400">
              <a:solidFill>
                <a:schemeClr val="bg1"/>
              </a:solidFill>
            </a:endParaRPr>
          </a:p>
          <a:p>
            <a:pPr marL="0" indent="0">
              <a:buNone/>
            </a:pPr>
            <a:endParaRPr lang="en-US" sz="1400">
              <a:solidFill>
                <a:schemeClr val="bg1"/>
              </a:solidFill>
              <a:ea typeface="+mn-lt"/>
              <a:cs typeface="+mn-lt"/>
            </a:endParaRPr>
          </a:p>
          <a:p>
            <a:r>
              <a:rPr lang="en-US" sz="1400" b="1">
                <a:solidFill>
                  <a:schemeClr val="bg1"/>
                </a:solidFill>
                <a:ea typeface="+mn-lt"/>
                <a:cs typeface="+mn-lt"/>
              </a:rPr>
              <a:t>BlueJ (IDE)</a:t>
            </a:r>
            <a:endParaRPr lang="en-US" sz="1400">
              <a:solidFill>
                <a:schemeClr val="bg1"/>
              </a:solidFill>
            </a:endParaRPr>
          </a:p>
          <a:p>
            <a:pPr marL="0" indent="0">
              <a:buNone/>
            </a:pPr>
            <a:r>
              <a:rPr lang="en-US" sz="1400">
                <a:solidFill>
                  <a:schemeClr val="bg1"/>
                </a:solidFill>
                <a:ea typeface="+mn-lt"/>
                <a:cs typeface="+mn-lt"/>
              </a:rPr>
              <a:t>Used for writing, compiling, and debugging the code. </a:t>
            </a:r>
            <a:endParaRPr lang="en-US" sz="1400">
              <a:solidFill>
                <a:schemeClr val="bg1"/>
              </a:solidFill>
            </a:endParaRPr>
          </a:p>
          <a:p>
            <a:pPr marL="0" indent="0">
              <a:buNone/>
            </a:pPr>
            <a:endParaRPr lang="en-US" sz="1400">
              <a:solidFill>
                <a:schemeClr val="bg1"/>
              </a:solidFill>
              <a:ea typeface="+mn-lt"/>
              <a:cs typeface="+mn-lt"/>
            </a:endParaRPr>
          </a:p>
          <a:p>
            <a:r>
              <a:rPr lang="en-US" sz="1400" b="1">
                <a:solidFill>
                  <a:schemeClr val="bg1"/>
                </a:solidFill>
                <a:ea typeface="+mn-lt"/>
                <a:cs typeface="+mn-lt"/>
              </a:rPr>
              <a:t>MySQL Database</a:t>
            </a:r>
            <a:endParaRPr lang="en-US" sz="1400">
              <a:solidFill>
                <a:schemeClr val="bg1"/>
              </a:solidFill>
            </a:endParaRPr>
          </a:p>
          <a:p>
            <a:pPr marL="0" indent="0">
              <a:buNone/>
            </a:pPr>
            <a:r>
              <a:rPr lang="en-US" sz="1400">
                <a:solidFill>
                  <a:schemeClr val="bg1"/>
                </a:solidFill>
                <a:ea typeface="+mn-lt"/>
                <a:cs typeface="+mn-lt"/>
              </a:rPr>
              <a:t>Used to store and manage the university-related data.</a:t>
            </a:r>
          </a:p>
          <a:p>
            <a:pPr marL="0" indent="0">
              <a:buNone/>
            </a:pPr>
            <a:endParaRPr lang="en-US" sz="1400">
              <a:solidFill>
                <a:schemeClr val="bg1"/>
              </a:solidFill>
            </a:endParaRPr>
          </a:p>
          <a:p>
            <a:r>
              <a:rPr lang="en-US" sz="1400" b="1">
                <a:solidFill>
                  <a:schemeClr val="bg1"/>
                </a:solidFill>
                <a:ea typeface="+mn-lt"/>
                <a:cs typeface="+mn-lt"/>
              </a:rPr>
              <a:t>MySQL Workbench</a:t>
            </a:r>
            <a:endParaRPr lang="en-US" sz="1400">
              <a:solidFill>
                <a:schemeClr val="bg1"/>
              </a:solidFill>
            </a:endParaRPr>
          </a:p>
          <a:p>
            <a:pPr marL="0" indent="0">
              <a:buNone/>
            </a:pPr>
            <a:r>
              <a:rPr lang="en-US" sz="1400">
                <a:solidFill>
                  <a:schemeClr val="bg1"/>
                </a:solidFill>
                <a:ea typeface="+mn-lt"/>
                <a:cs typeface="+mn-lt"/>
              </a:rPr>
              <a:t>Used to design and manage the database.</a:t>
            </a:r>
            <a:endParaRPr lang="en-US" sz="1400">
              <a:solidFill>
                <a:schemeClr val="bg1"/>
              </a:solidFill>
            </a:endParaRPr>
          </a:p>
          <a:p>
            <a:pPr marL="0" indent="0">
              <a:buNone/>
            </a:pPr>
            <a:endParaRPr lang="en-US" sz="1400">
              <a:solidFill>
                <a:schemeClr val="bg1"/>
              </a:solidFill>
              <a:ea typeface="+mn-lt"/>
              <a:cs typeface="+mn-lt"/>
            </a:endParaRPr>
          </a:p>
          <a:p>
            <a:r>
              <a:rPr lang="en-US" sz="1400" b="1">
                <a:solidFill>
                  <a:schemeClr val="bg1"/>
                </a:solidFill>
                <a:ea typeface="+mn-lt"/>
                <a:cs typeface="+mn-lt"/>
              </a:rPr>
              <a:t>MySQL Connector/J (JDBC Driver)</a:t>
            </a:r>
            <a:endParaRPr lang="en-US" sz="1400">
              <a:solidFill>
                <a:schemeClr val="bg1"/>
              </a:solidFill>
            </a:endParaRPr>
          </a:p>
          <a:p>
            <a:pPr marL="0" indent="0">
              <a:buNone/>
            </a:pPr>
            <a:r>
              <a:rPr lang="en-US" sz="1400">
                <a:solidFill>
                  <a:schemeClr val="bg1"/>
                </a:solidFill>
                <a:ea typeface="+mn-lt"/>
                <a:cs typeface="+mn-lt"/>
              </a:rPr>
              <a:t>Used to connect Java code with the MySQL database. </a:t>
            </a:r>
            <a:endParaRPr lang="en-US" sz="1400">
              <a:solidFill>
                <a:schemeClr val="bg1"/>
              </a:solidFill>
            </a:endParaRPr>
          </a:p>
          <a:p>
            <a:endParaRPr lang="en-US" sz="1400">
              <a:solidFill>
                <a:schemeClr val="bg1"/>
              </a:solidFill>
            </a:endParaRPr>
          </a:p>
        </p:txBody>
      </p:sp>
    </p:spTree>
    <p:extLst>
      <p:ext uri="{BB962C8B-B14F-4D97-AF65-F5344CB8AC3E}">
        <p14:creationId xmlns:p14="http://schemas.microsoft.com/office/powerpoint/2010/main" val="409074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C75031B-5F3F-4156-B7AB-5C75B2E723CC}"/>
              </a:ext>
            </a:extLst>
          </p:cNvPr>
          <p:cNvSpPr>
            <a:spLocks noGrp="1"/>
          </p:cNvSpPr>
          <p:nvPr>
            <p:ph type="title"/>
          </p:nvPr>
        </p:nvSpPr>
        <p:spPr>
          <a:xfrm>
            <a:off x="2428875" y="707132"/>
            <a:ext cx="3667125" cy="2387600"/>
          </a:xfrm>
        </p:spPr>
        <p:txBody>
          <a:bodyPr vert="horz" lIns="91440" tIns="45720" rIns="91440" bIns="45720" rtlCol="0" anchor="b">
            <a:normAutofit/>
          </a:bodyPr>
          <a:lstStyle/>
          <a:p>
            <a:r>
              <a:rPr lang="en-US" sz="3500" kern="1200">
                <a:solidFill>
                  <a:schemeClr val="bg1"/>
                </a:solidFill>
                <a:latin typeface="+mj-lt"/>
                <a:ea typeface="+mj-ea"/>
                <a:cs typeface="+mj-cs"/>
              </a:rPr>
              <a:t>ER Diagram</a:t>
            </a:r>
          </a:p>
        </p:txBody>
      </p:sp>
      <p:cxnSp>
        <p:nvCxnSpPr>
          <p:cNvPr id="32" name="Straight Connector 3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diagram of a course&#10;&#10;AI-generated content may be incorrect.">
            <a:extLst>
              <a:ext uri="{FF2B5EF4-FFF2-40B4-BE49-F238E27FC236}">
                <a16:creationId xmlns:a16="http://schemas.microsoft.com/office/drawing/2014/main" id="{75D3D4BD-8319-9C3A-D352-71599ACD395B}"/>
              </a:ext>
            </a:extLst>
          </p:cNvPr>
          <p:cNvPicPr>
            <a:picLocks noGrp="1" noChangeAspect="1"/>
          </p:cNvPicPr>
          <p:nvPr>
            <p:ph idx="1"/>
          </p:nvPr>
        </p:nvPicPr>
        <p:blipFill>
          <a:blip r:embed="rId2"/>
          <a:stretch>
            <a:fillRect/>
          </a:stretch>
        </p:blipFill>
        <p:spPr>
          <a:xfrm>
            <a:off x="7347472" y="283451"/>
            <a:ext cx="4718321" cy="6291094"/>
          </a:xfrm>
          <a:prstGeom prst="rect">
            <a:avLst/>
          </a:prstGeom>
        </p:spPr>
      </p:pic>
      <p:sp>
        <p:nvSpPr>
          <p:cNvPr id="33" name="Rectangle 3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847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0AAB38B-F5EC-AE1B-DF70-A920D421883C}"/>
              </a:ext>
            </a:extLst>
          </p:cNvPr>
          <p:cNvSpPr>
            <a:spLocks noGrp="1"/>
          </p:cNvSpPr>
          <p:nvPr>
            <p:ph type="title"/>
          </p:nvPr>
        </p:nvSpPr>
        <p:spPr>
          <a:xfrm>
            <a:off x="1295400" y="669925"/>
            <a:ext cx="4800600" cy="1325563"/>
          </a:xfrm>
        </p:spPr>
        <p:txBody>
          <a:bodyPr vert="horz" lIns="91440" tIns="45720" rIns="91440" bIns="45720" rtlCol="0" anchor="b">
            <a:normAutofit/>
          </a:bodyPr>
          <a:lstStyle/>
          <a:p>
            <a:r>
              <a:rPr lang="en-US" dirty="0">
                <a:solidFill>
                  <a:schemeClr val="bg1"/>
                </a:solidFill>
              </a:rPr>
              <a:t>DDL Statement: Department table</a:t>
            </a:r>
          </a:p>
        </p:txBody>
      </p:sp>
      <p:cxnSp>
        <p:nvCxnSpPr>
          <p:cNvPr id="34" name="Straight Connector 3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D65B91C-C639-37C6-CD1A-A21FDC8E56DB}"/>
              </a:ext>
            </a:extLst>
          </p:cNvPr>
          <p:cNvSpPr txBox="1"/>
          <p:nvPr/>
        </p:nvSpPr>
        <p:spPr>
          <a:xfrm>
            <a:off x="1295400" y="2288833"/>
            <a:ext cx="4800600" cy="371157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r>
              <a:rPr lang="en-US" sz="2100" dirty="0">
                <a:solidFill>
                  <a:schemeClr val="bg1"/>
                </a:solidFill>
                <a:ea typeface="+mn-lt"/>
                <a:cs typeface="+mn-lt"/>
              </a:rPr>
              <a:t>Entity: Department </a:t>
            </a:r>
            <a:endParaRPr lang="en-US" dirty="0">
              <a:solidFill>
                <a:schemeClr val="bg1"/>
              </a:solidFill>
            </a:endParaRPr>
          </a:p>
          <a:p>
            <a:endParaRPr lang="en-US"/>
          </a:p>
          <a:p>
            <a:pPr marL="285750" indent="-285750">
              <a:buFont typeface="Arial"/>
              <a:buChar char="•"/>
            </a:pPr>
            <a:r>
              <a:rPr lang="en-US" sz="2100" dirty="0">
                <a:solidFill>
                  <a:schemeClr val="bg1"/>
                </a:solidFill>
                <a:ea typeface="+mn-lt"/>
                <a:cs typeface="+mn-lt"/>
              </a:rPr>
              <a:t> Stores information about academic departments in the </a:t>
            </a:r>
            <a:endParaRPr lang="en-US" dirty="0">
              <a:solidFill>
                <a:schemeClr val="bg1"/>
              </a:solidFill>
            </a:endParaRPr>
          </a:p>
          <a:p>
            <a:pPr marL="285750" indent="-285750">
              <a:buFont typeface="Arial"/>
              <a:buChar char="•"/>
            </a:pPr>
            <a:r>
              <a:rPr lang="en-US" sz="2100" dirty="0">
                <a:solidFill>
                  <a:schemeClr val="bg1"/>
                </a:solidFill>
                <a:ea typeface="+mn-lt"/>
                <a:cs typeface="+mn-lt"/>
              </a:rPr>
              <a:t>institution. </a:t>
            </a:r>
            <a:endParaRPr lang="en-US" dirty="0">
              <a:solidFill>
                <a:schemeClr val="bg1"/>
              </a:solidFill>
            </a:endParaRPr>
          </a:p>
          <a:p>
            <a:pPr marL="285750" indent="-285750">
              <a:buFont typeface="Arial"/>
              <a:buChar char="•"/>
            </a:pPr>
            <a:r>
              <a:rPr lang="en-US" sz="2100" dirty="0">
                <a:solidFill>
                  <a:schemeClr val="bg1"/>
                </a:solidFill>
                <a:ea typeface="+mn-lt"/>
                <a:cs typeface="+mn-lt"/>
              </a:rPr>
              <a:t>● Attributes: </a:t>
            </a:r>
            <a:endParaRPr lang="en-US" dirty="0">
              <a:solidFill>
                <a:schemeClr val="bg1"/>
              </a:solidFill>
            </a:endParaRPr>
          </a:p>
          <a:p>
            <a:pPr marL="285750" indent="-285750">
              <a:buFont typeface="Arial"/>
              <a:buChar char="•"/>
            </a:pPr>
            <a:r>
              <a:rPr lang="en-US" sz="2100" dirty="0">
                <a:solidFill>
                  <a:schemeClr val="bg1"/>
                </a:solidFill>
                <a:ea typeface="+mn-lt"/>
                <a:cs typeface="+mn-lt"/>
              </a:rPr>
              <a:t>○ </a:t>
            </a:r>
            <a:r>
              <a:rPr lang="en-US" sz="2100" dirty="0" err="1">
                <a:solidFill>
                  <a:schemeClr val="bg1"/>
                </a:solidFill>
                <a:ea typeface="+mn-lt"/>
                <a:cs typeface="+mn-lt"/>
              </a:rPr>
              <a:t>dept_name</a:t>
            </a:r>
            <a:r>
              <a:rPr lang="en-US" sz="2100" dirty="0">
                <a:solidFill>
                  <a:schemeClr val="bg1"/>
                </a:solidFill>
                <a:ea typeface="+mn-lt"/>
                <a:cs typeface="+mn-lt"/>
              </a:rPr>
              <a:t>: Primary key, uniquely identifies each department. </a:t>
            </a:r>
            <a:endParaRPr lang="en-US" dirty="0">
              <a:solidFill>
                <a:schemeClr val="bg1"/>
              </a:solidFill>
            </a:endParaRPr>
          </a:p>
          <a:p>
            <a:pPr marL="285750" indent="-285750">
              <a:buFont typeface="Arial"/>
              <a:buChar char="•"/>
            </a:pPr>
            <a:r>
              <a:rPr lang="en-US" sz="2100" dirty="0">
                <a:solidFill>
                  <a:schemeClr val="bg1"/>
                </a:solidFill>
                <a:ea typeface="+mn-lt"/>
                <a:cs typeface="+mn-lt"/>
              </a:rPr>
              <a:t>○ </a:t>
            </a:r>
            <a:r>
              <a:rPr lang="en-US" sz="2100" dirty="0" err="1">
                <a:solidFill>
                  <a:schemeClr val="bg1"/>
                </a:solidFill>
                <a:ea typeface="+mn-lt"/>
                <a:cs typeface="+mn-lt"/>
              </a:rPr>
              <a:t>dept_head</a:t>
            </a:r>
            <a:r>
              <a:rPr lang="en-US" sz="2100" dirty="0">
                <a:solidFill>
                  <a:schemeClr val="bg1"/>
                </a:solidFill>
                <a:ea typeface="+mn-lt"/>
                <a:cs typeface="+mn-lt"/>
              </a:rPr>
              <a:t>: Name of the head of the department. </a:t>
            </a:r>
            <a:endParaRPr lang="en-US" dirty="0">
              <a:solidFill>
                <a:schemeClr val="bg1"/>
              </a:solidFill>
            </a:endParaRPr>
          </a:p>
          <a:p>
            <a:pPr marL="285750" indent="-285750">
              <a:buFont typeface="Arial"/>
              <a:buChar char="•"/>
            </a:pPr>
            <a:r>
              <a:rPr lang="en-US" sz="2100" dirty="0">
                <a:solidFill>
                  <a:schemeClr val="bg1"/>
                </a:solidFill>
                <a:ea typeface="+mn-lt"/>
                <a:cs typeface="+mn-lt"/>
              </a:rPr>
              <a:t>○ </a:t>
            </a:r>
            <a:r>
              <a:rPr lang="en-US" sz="2100" dirty="0" err="1">
                <a:solidFill>
                  <a:schemeClr val="bg1"/>
                </a:solidFill>
                <a:ea typeface="+mn-lt"/>
                <a:cs typeface="+mn-lt"/>
              </a:rPr>
              <a:t>courses_offered</a:t>
            </a:r>
            <a:r>
              <a:rPr lang="en-US" sz="2100" dirty="0">
                <a:solidFill>
                  <a:schemeClr val="bg1"/>
                </a:solidFill>
                <a:ea typeface="+mn-lt"/>
                <a:cs typeface="+mn-lt"/>
              </a:rPr>
              <a:t> and </a:t>
            </a:r>
            <a:r>
              <a:rPr lang="en-US" sz="2100" dirty="0" err="1">
                <a:solidFill>
                  <a:schemeClr val="bg1"/>
                </a:solidFill>
                <a:ea typeface="+mn-lt"/>
                <a:cs typeface="+mn-lt"/>
              </a:rPr>
              <a:t>instructor_name</a:t>
            </a:r>
            <a:r>
              <a:rPr lang="en-US" sz="2100" dirty="0">
                <a:solidFill>
                  <a:schemeClr val="bg1"/>
                </a:solidFill>
                <a:ea typeface="+mn-lt"/>
                <a:cs typeface="+mn-lt"/>
              </a:rPr>
              <a:t>: These try to show what a department offers and who teaches them.</a:t>
            </a:r>
            <a:endParaRPr lang="en-US" dirty="0">
              <a:solidFill>
                <a:schemeClr val="bg1"/>
              </a:solidFill>
            </a:endParaRPr>
          </a:p>
          <a:p>
            <a:endParaRPr lang="en-US" sz="2100" dirty="0">
              <a:solidFill>
                <a:schemeClr val="bg1"/>
              </a:solidFill>
              <a:latin typeface="DM Sans"/>
              <a:cs typeface="Arial"/>
            </a:endParaRPr>
          </a:p>
          <a:p>
            <a:pPr indent="-228600">
              <a:lnSpc>
                <a:spcPct val="90000"/>
              </a:lnSpc>
              <a:spcAft>
                <a:spcPts val="600"/>
              </a:spcAft>
              <a:buFont typeface="Arial" panose="020B0604020202020204" pitchFamily="34" charset="0"/>
              <a:buChar char="•"/>
            </a:pPr>
            <a:endParaRPr lang="en-US" sz="2000" b="1" dirty="0">
              <a:solidFill>
                <a:schemeClr val="bg1"/>
              </a:solidFill>
            </a:endParaRPr>
          </a:p>
        </p:txBody>
      </p:sp>
      <p:sp>
        <p:nvSpPr>
          <p:cNvPr id="35" name="Rectangle 3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name&#10;&#10;AI-generated content may be incorrect.">
            <a:extLst>
              <a:ext uri="{FF2B5EF4-FFF2-40B4-BE49-F238E27FC236}">
                <a16:creationId xmlns:a16="http://schemas.microsoft.com/office/drawing/2014/main" id="{1A1E8C0A-D590-D6E1-BF79-D5A533413926}"/>
              </a:ext>
            </a:extLst>
          </p:cNvPr>
          <p:cNvPicPr>
            <a:picLocks noChangeAspect="1"/>
          </p:cNvPicPr>
          <p:nvPr/>
        </p:nvPicPr>
        <p:blipFill>
          <a:blip r:embed="rId2"/>
          <a:stretch>
            <a:fillRect/>
          </a:stretch>
        </p:blipFill>
        <p:spPr>
          <a:xfrm>
            <a:off x="8038661" y="4265745"/>
            <a:ext cx="3588640" cy="1713575"/>
          </a:xfrm>
          <a:prstGeom prst="rect">
            <a:avLst/>
          </a:prstGeom>
        </p:spPr>
      </p:pic>
      <p:sp>
        <p:nvSpPr>
          <p:cNvPr id="36" name="Rectangle 3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descr="A screenshot of a computer code&#10;&#10;AI-generated content may be incorrect.">
            <a:extLst>
              <a:ext uri="{FF2B5EF4-FFF2-40B4-BE49-F238E27FC236}">
                <a16:creationId xmlns:a16="http://schemas.microsoft.com/office/drawing/2014/main" id="{E819A7A3-33F1-40D9-8AC1-480D246FDEF3}"/>
              </a:ext>
            </a:extLst>
          </p:cNvPr>
          <p:cNvPicPr>
            <a:picLocks noGrp="1" noChangeAspect="1"/>
          </p:cNvPicPr>
          <p:nvPr>
            <p:ph idx="1"/>
          </p:nvPr>
        </p:nvPicPr>
        <p:blipFill>
          <a:blip r:embed="rId3"/>
          <a:stretch>
            <a:fillRect/>
          </a:stretch>
        </p:blipFill>
        <p:spPr>
          <a:xfrm>
            <a:off x="6493441" y="729653"/>
            <a:ext cx="3871067" cy="1960846"/>
          </a:xfrm>
        </p:spPr>
      </p:pic>
    </p:spTree>
    <p:extLst>
      <p:ext uri="{BB962C8B-B14F-4D97-AF65-F5344CB8AC3E}">
        <p14:creationId xmlns:p14="http://schemas.microsoft.com/office/powerpoint/2010/main" val="41035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4A24069-D912-0714-F4B0-D1E8D3F43BF6}"/>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DDL Statement: Student table</a:t>
            </a:r>
          </a:p>
        </p:txBody>
      </p:sp>
      <p:cxnSp>
        <p:nvCxnSpPr>
          <p:cNvPr id="8" name="Straight Connector 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ACFEE1C-317F-2230-C557-92EAF6842594}"/>
              </a:ext>
            </a:extLst>
          </p:cNvPr>
          <p:cNvSpPr>
            <a:spLocks noGrp="1"/>
          </p:cNvSpPr>
          <p:nvPr>
            <p:ph idx="1"/>
          </p:nvPr>
        </p:nvSpPr>
        <p:spPr>
          <a:xfrm>
            <a:off x="1295400" y="2288833"/>
            <a:ext cx="4800600" cy="3711571"/>
          </a:xfrm>
        </p:spPr>
        <p:txBody>
          <a:bodyPr vert="horz" lIns="91440" tIns="45720" rIns="91440" bIns="45720" rtlCol="0" anchor="t">
            <a:normAutofit fontScale="92500"/>
          </a:bodyPr>
          <a:lstStyle/>
          <a:p>
            <a:pPr marL="0" indent="0">
              <a:lnSpc>
                <a:spcPct val="100000"/>
              </a:lnSpc>
              <a:spcBef>
                <a:spcPts val="0"/>
              </a:spcBef>
              <a:buNone/>
            </a:pPr>
            <a:r>
              <a:rPr lang="en-US" sz="2100" dirty="0">
                <a:solidFill>
                  <a:schemeClr val="bg1"/>
                </a:solidFill>
                <a:latin typeface="DM Sans"/>
              </a:rPr>
              <a:t>Entity: Student</a:t>
            </a:r>
          </a:p>
          <a:p>
            <a:pPr marL="0" indent="0">
              <a:lnSpc>
                <a:spcPct val="100000"/>
              </a:lnSpc>
              <a:spcBef>
                <a:spcPts val="0"/>
              </a:spcBef>
              <a:buNone/>
            </a:pPr>
            <a:endParaRPr lang="en-US" sz="2100" dirty="0">
              <a:solidFill>
                <a:schemeClr val="bg1"/>
              </a:solidFill>
              <a:latin typeface="DM Sans"/>
            </a:endParaRPr>
          </a:p>
          <a:p>
            <a:pPr>
              <a:lnSpc>
                <a:spcPct val="100000"/>
              </a:lnSpc>
              <a:spcBef>
                <a:spcPts val="0"/>
              </a:spcBef>
            </a:pPr>
            <a:r>
              <a:rPr lang="en-US" sz="2100" dirty="0">
                <a:solidFill>
                  <a:schemeClr val="bg1"/>
                </a:solidFill>
                <a:latin typeface="DM Sans"/>
              </a:rPr>
              <a:t>Stores student details.</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Attributes:</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StudentID</a:t>
            </a:r>
            <a:r>
              <a:rPr lang="en-US" sz="2100" dirty="0">
                <a:solidFill>
                  <a:schemeClr val="bg1"/>
                </a:solidFill>
                <a:latin typeface="DM Sans"/>
              </a:rPr>
              <a:t>: Primary key.</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name: Full name of the student.</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semester: The current semester the student is in.</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a:t>
            </a:r>
            <a:r>
              <a:rPr lang="en-US" sz="2100" err="1">
                <a:solidFill>
                  <a:schemeClr val="bg1"/>
                </a:solidFill>
                <a:latin typeface="DM Sans"/>
              </a:rPr>
              <a:t>CourseID</a:t>
            </a:r>
            <a:r>
              <a:rPr lang="en-US" sz="2100" dirty="0">
                <a:solidFill>
                  <a:schemeClr val="bg1"/>
                </a:solidFill>
                <a:latin typeface="DM Sans"/>
              </a:rPr>
              <a:t>:  shows which course the student is taking.</a:t>
            </a:r>
            <a:endParaRPr lang="en-US" sz="2100">
              <a:solidFill>
                <a:schemeClr val="bg1"/>
              </a:solidFill>
              <a:latin typeface="DM Sans"/>
            </a:endParaRPr>
          </a:p>
          <a:p>
            <a:pPr>
              <a:lnSpc>
                <a:spcPct val="100000"/>
              </a:lnSpc>
              <a:spcBef>
                <a:spcPts val="0"/>
              </a:spcBef>
            </a:pPr>
            <a:r>
              <a:rPr lang="en-US" sz="2100" dirty="0">
                <a:solidFill>
                  <a:schemeClr val="bg1"/>
                </a:solidFill>
                <a:latin typeface="DM Sans"/>
              </a:rPr>
              <a:t>○ grades: The grade of each student.</a:t>
            </a:r>
          </a:p>
          <a:p>
            <a:pPr>
              <a:lnSpc>
                <a:spcPct val="100000"/>
              </a:lnSpc>
              <a:spcBef>
                <a:spcPts val="0"/>
              </a:spcBef>
            </a:pPr>
            <a:r>
              <a:rPr lang="en-US" sz="2100" dirty="0">
                <a:solidFill>
                  <a:schemeClr val="bg1"/>
                </a:solidFill>
                <a:latin typeface="DM Sans"/>
              </a:rPr>
              <a:t>○ </a:t>
            </a:r>
            <a:r>
              <a:rPr lang="en-US" sz="2100" dirty="0" err="1">
                <a:solidFill>
                  <a:schemeClr val="bg1"/>
                </a:solidFill>
                <a:latin typeface="DM Sans"/>
              </a:rPr>
              <a:t>tot_cred</a:t>
            </a:r>
            <a:r>
              <a:rPr lang="en-US" sz="2100" dirty="0">
                <a:solidFill>
                  <a:schemeClr val="bg1"/>
                </a:solidFill>
                <a:latin typeface="DM Sans"/>
              </a:rPr>
              <a:t>: Total credits earned.</a:t>
            </a:r>
          </a:p>
        </p:txBody>
      </p:sp>
      <p:pic>
        <p:nvPicPr>
          <p:cNvPr id="5" name="Picture 4" descr="A close-up of a computer screen&#10;&#10;AI-generated content may be incorrect.">
            <a:extLst>
              <a:ext uri="{FF2B5EF4-FFF2-40B4-BE49-F238E27FC236}">
                <a16:creationId xmlns:a16="http://schemas.microsoft.com/office/drawing/2014/main" id="{44C6FADC-A443-10A0-41E5-D37E82666663}"/>
              </a:ext>
            </a:extLst>
          </p:cNvPr>
          <p:cNvPicPr>
            <a:picLocks noChangeAspect="1"/>
          </p:cNvPicPr>
          <p:nvPr/>
        </p:nvPicPr>
        <p:blipFill>
          <a:blip r:embed="rId2"/>
          <a:stretch>
            <a:fillRect/>
          </a:stretch>
        </p:blipFill>
        <p:spPr>
          <a:xfrm>
            <a:off x="8250972" y="3736217"/>
            <a:ext cx="3155006" cy="2784532"/>
          </a:xfrm>
          <a:prstGeom prst="rect">
            <a:avLst/>
          </a:prstGeom>
        </p:spPr>
      </p:pic>
      <p:sp>
        <p:nvSpPr>
          <p:cNvPr id="11" name="Rectangle 10">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code&#10;&#10;AI-generated content may be incorrect.">
            <a:extLst>
              <a:ext uri="{FF2B5EF4-FFF2-40B4-BE49-F238E27FC236}">
                <a16:creationId xmlns:a16="http://schemas.microsoft.com/office/drawing/2014/main" id="{E9348262-0E9A-AA33-46BD-95205C962EE5}"/>
              </a:ext>
            </a:extLst>
          </p:cNvPr>
          <p:cNvPicPr>
            <a:picLocks noChangeAspect="1"/>
          </p:cNvPicPr>
          <p:nvPr/>
        </p:nvPicPr>
        <p:blipFill>
          <a:blip r:embed="rId3"/>
          <a:stretch>
            <a:fillRect/>
          </a:stretch>
        </p:blipFill>
        <p:spPr>
          <a:xfrm>
            <a:off x="6472901" y="666509"/>
            <a:ext cx="3905012" cy="2332300"/>
          </a:xfrm>
          <a:prstGeom prst="rect">
            <a:avLst/>
          </a:prstGeom>
        </p:spPr>
      </p:pic>
    </p:spTree>
    <p:extLst>
      <p:ext uri="{BB962C8B-B14F-4D97-AF65-F5344CB8AC3E}">
        <p14:creationId xmlns:p14="http://schemas.microsoft.com/office/powerpoint/2010/main" val="411871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FBD18DB-D11F-7A71-29A9-03739EEEF558}"/>
              </a:ext>
            </a:extLst>
          </p:cNvPr>
          <p:cNvSpPr>
            <a:spLocks noGrp="1"/>
          </p:cNvSpPr>
          <p:nvPr>
            <p:ph type="title"/>
          </p:nvPr>
        </p:nvSpPr>
        <p:spPr>
          <a:xfrm>
            <a:off x="1295400" y="669925"/>
            <a:ext cx="4800600" cy="1325563"/>
          </a:xfrm>
        </p:spPr>
        <p:txBody>
          <a:bodyPr anchor="b">
            <a:normAutofit/>
          </a:bodyPr>
          <a:lstStyle/>
          <a:p>
            <a:r>
              <a:rPr lang="en-US" dirty="0">
                <a:solidFill>
                  <a:schemeClr val="bg1"/>
                </a:solidFill>
              </a:rPr>
              <a:t>DDL Statement: Instructors table</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7890AC2-C3CF-BCAA-119E-3D5333F6828E}"/>
              </a:ext>
            </a:extLst>
          </p:cNvPr>
          <p:cNvSpPr>
            <a:spLocks noGrp="1"/>
          </p:cNvSpPr>
          <p:nvPr>
            <p:ph idx="1"/>
          </p:nvPr>
        </p:nvSpPr>
        <p:spPr>
          <a:xfrm>
            <a:off x="1295400" y="2288833"/>
            <a:ext cx="4800600" cy="3711571"/>
          </a:xfrm>
        </p:spPr>
        <p:txBody>
          <a:bodyPr vert="horz" lIns="91440" tIns="45720" rIns="91440" bIns="45720" rtlCol="0" anchor="t">
            <a:noAutofit/>
          </a:bodyPr>
          <a:lstStyle/>
          <a:p>
            <a:pPr marL="0" indent="0">
              <a:lnSpc>
                <a:spcPct val="100000"/>
              </a:lnSpc>
              <a:spcBef>
                <a:spcPts val="0"/>
              </a:spcBef>
              <a:buNone/>
            </a:pPr>
            <a:r>
              <a:rPr lang="en-US" sz="2000" dirty="0">
                <a:solidFill>
                  <a:schemeClr val="bg1"/>
                </a:solidFill>
                <a:latin typeface="DM Sans"/>
              </a:rPr>
              <a:t>Entity: Instructors</a:t>
            </a:r>
            <a:endParaRPr lang="en-US" sz="2000">
              <a:solidFill>
                <a:schemeClr val="bg1"/>
              </a:solidFill>
              <a:latin typeface="DM Sans"/>
            </a:endParaRPr>
          </a:p>
          <a:p>
            <a:pPr marL="0" indent="0">
              <a:lnSpc>
                <a:spcPct val="100000"/>
              </a:lnSpc>
              <a:spcBef>
                <a:spcPts val="0"/>
              </a:spcBef>
              <a:buNone/>
            </a:pPr>
            <a:endParaRPr lang="en-US" sz="2000" dirty="0">
              <a:solidFill>
                <a:schemeClr val="bg1"/>
              </a:solidFill>
              <a:latin typeface="DM Sans"/>
            </a:endParaRPr>
          </a:p>
          <a:p>
            <a:pPr marL="342900" indent="-342900">
              <a:lnSpc>
                <a:spcPct val="100000"/>
              </a:lnSpc>
              <a:spcBef>
                <a:spcPts val="0"/>
              </a:spcBef>
            </a:pPr>
            <a:r>
              <a:rPr lang="en-US" sz="2000" dirty="0">
                <a:solidFill>
                  <a:schemeClr val="bg1"/>
                </a:solidFill>
                <a:latin typeface="DM Sans"/>
              </a:rPr>
              <a:t>Stores instructor information.</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Attributes:</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a:t>
            </a:r>
            <a:r>
              <a:rPr lang="en-US" sz="2000" err="1">
                <a:solidFill>
                  <a:schemeClr val="bg1"/>
                </a:solidFill>
                <a:latin typeface="DM Sans"/>
              </a:rPr>
              <a:t>InstructorID</a:t>
            </a:r>
            <a:r>
              <a:rPr lang="en-US" sz="2000" dirty="0">
                <a:solidFill>
                  <a:schemeClr val="bg1"/>
                </a:solidFill>
                <a:latin typeface="DM Sans"/>
              </a:rPr>
              <a:t>: Primary key.</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name: Instructor’s full name.</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a:t>
            </a:r>
            <a:r>
              <a:rPr lang="en-US" sz="2000" err="1">
                <a:solidFill>
                  <a:schemeClr val="bg1"/>
                </a:solidFill>
                <a:latin typeface="DM Sans"/>
              </a:rPr>
              <a:t>dept_name</a:t>
            </a:r>
            <a:r>
              <a:rPr lang="en-US" sz="2000" dirty="0">
                <a:solidFill>
                  <a:schemeClr val="bg1"/>
                </a:solidFill>
                <a:latin typeface="DM Sans"/>
              </a:rPr>
              <a:t>: Foreign key linking to Department.</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salary: Instructor’s salary.</a:t>
            </a:r>
            <a:endParaRPr lang="en-US" sz="2000">
              <a:solidFill>
                <a:schemeClr val="bg1"/>
              </a:solidFill>
              <a:latin typeface="DM Sans"/>
            </a:endParaRPr>
          </a:p>
          <a:p>
            <a:pPr>
              <a:lnSpc>
                <a:spcPct val="100000"/>
              </a:lnSpc>
              <a:spcBef>
                <a:spcPts val="0"/>
              </a:spcBef>
            </a:pPr>
            <a:r>
              <a:rPr lang="en-US" sz="2000" dirty="0">
                <a:solidFill>
                  <a:schemeClr val="bg1"/>
                </a:solidFill>
                <a:latin typeface="DM Sans"/>
              </a:rPr>
              <a:t>○ </a:t>
            </a:r>
            <a:r>
              <a:rPr lang="en-US" sz="2000" dirty="0" err="1">
                <a:solidFill>
                  <a:schemeClr val="bg1"/>
                </a:solidFill>
                <a:latin typeface="DM Sans"/>
              </a:rPr>
              <a:t>CoursesID</a:t>
            </a:r>
            <a:r>
              <a:rPr lang="en-US" sz="2000" dirty="0">
                <a:solidFill>
                  <a:schemeClr val="bg1"/>
                </a:solidFill>
                <a:latin typeface="DM Sans"/>
              </a:rPr>
              <a:t> and </a:t>
            </a:r>
            <a:r>
              <a:rPr lang="en-US" sz="2000" dirty="0" err="1">
                <a:solidFill>
                  <a:schemeClr val="bg1"/>
                </a:solidFill>
                <a:latin typeface="DM Sans"/>
              </a:rPr>
              <a:t>courses_taught</a:t>
            </a:r>
            <a:r>
              <a:rPr lang="en-US" sz="2000" dirty="0">
                <a:solidFill>
                  <a:schemeClr val="bg1"/>
                </a:solidFill>
                <a:latin typeface="DM Sans"/>
              </a:rPr>
              <a:t>: Shows teaching data.</a:t>
            </a:r>
          </a:p>
          <a:p>
            <a:endParaRPr lang="en-US" sz="20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F5EF57AF-3B0B-DD1D-F1A6-8B9FF4901634}"/>
              </a:ext>
            </a:extLst>
          </p:cNvPr>
          <p:cNvPicPr>
            <a:picLocks noChangeAspect="1"/>
          </p:cNvPicPr>
          <p:nvPr/>
        </p:nvPicPr>
        <p:blipFill>
          <a:blip r:embed="rId2"/>
          <a:stretch>
            <a:fillRect/>
          </a:stretch>
        </p:blipFill>
        <p:spPr>
          <a:xfrm>
            <a:off x="8034155" y="3889653"/>
            <a:ext cx="3588640" cy="2496950"/>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code&#10;&#10;AI-generated content may be incorrect.">
            <a:extLst>
              <a:ext uri="{FF2B5EF4-FFF2-40B4-BE49-F238E27FC236}">
                <a16:creationId xmlns:a16="http://schemas.microsoft.com/office/drawing/2014/main" id="{115BDD2B-59CE-7164-EB64-4605714E8485}"/>
              </a:ext>
            </a:extLst>
          </p:cNvPr>
          <p:cNvPicPr>
            <a:picLocks noChangeAspect="1"/>
          </p:cNvPicPr>
          <p:nvPr/>
        </p:nvPicPr>
        <p:blipFill>
          <a:blip r:embed="rId3"/>
          <a:stretch>
            <a:fillRect/>
          </a:stretch>
        </p:blipFill>
        <p:spPr>
          <a:xfrm>
            <a:off x="6454815" y="673198"/>
            <a:ext cx="3950828" cy="2463599"/>
          </a:xfrm>
          <a:prstGeom prst="rect">
            <a:avLst/>
          </a:prstGeom>
        </p:spPr>
      </p:pic>
    </p:spTree>
    <p:extLst>
      <p:ext uri="{BB962C8B-B14F-4D97-AF65-F5344CB8AC3E}">
        <p14:creationId xmlns:p14="http://schemas.microsoft.com/office/powerpoint/2010/main" val="393947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Database (Cs 1103) Project</vt:lpstr>
      <vt:lpstr>OVERVIEW</vt:lpstr>
      <vt:lpstr>University Database</vt:lpstr>
      <vt:lpstr>Key Functions </vt:lpstr>
      <vt:lpstr>Technologies Used</vt:lpstr>
      <vt:lpstr>ER Diagram</vt:lpstr>
      <vt:lpstr>DDL Statement: Department table</vt:lpstr>
      <vt:lpstr>DDL Statement: Student table</vt:lpstr>
      <vt:lpstr>DDL Statement: Instructors table</vt:lpstr>
      <vt:lpstr>DDL Statement  Fees tables</vt:lpstr>
      <vt:lpstr>DDL Statement Courses table</vt:lpstr>
      <vt:lpstr>DDL Statement</vt:lpstr>
      <vt:lpstr>DDL Statement</vt:lpstr>
      <vt:lpstr>DDL Statement</vt:lpstr>
      <vt:lpstr>CRUD Operations</vt:lpstr>
      <vt:lpstr>Tax of Instructors</vt:lpstr>
      <vt:lpstr>Highest Grade </vt:lpstr>
      <vt:lpstr>Create Table(Java JDBC Code)</vt:lpstr>
      <vt:lpstr>Insert data (Java JDBC code)</vt:lpstr>
      <vt:lpstr>Read Data(Jave JDBC Code)</vt:lpstr>
      <vt:lpstr>Delete Data(Java JDBC Code)</vt:lpstr>
      <vt:lpstr>Calculate Tax(Java JDBC Code)</vt:lpstr>
      <vt:lpstr>Highest Grade(Java JDBC Code)</vt:lpstr>
      <vt:lpstr>Java JDBC code (whole code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766</cp:revision>
  <dcterms:created xsi:type="dcterms:W3CDTF">2013-07-15T20:26:40Z</dcterms:created>
  <dcterms:modified xsi:type="dcterms:W3CDTF">2025-04-14T01:46:45Z</dcterms:modified>
</cp:coreProperties>
</file>