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Inter"/>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21B0D9-646E-4584-84FB-29B4D227E216}">
  <a:tblStyle styleId="{8821B0D9-646E-4584-84FB-29B4D227E21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6B2230-5A16-4666-86C7-932CF14D880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1.xml"/><Relationship Id="rId5" Type="http://schemas.openxmlformats.org/officeDocument/2006/relationships/notesMaster" Target="notesMasters/notesMaster1.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Inter-bold.fntdata"/><Relationship Id="rId10" Type="http://schemas.openxmlformats.org/officeDocument/2006/relationships/slide" Target="slides/slide5.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Inter-regular.fntdata"/><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customXml" Target="../customXml/item2.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Knowledge Representation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9679685" y="6275019"/>
            <a:ext cx="22352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chemeClr val="dk1"/>
                </a:solidFill>
                <a:latin typeface="Arial"/>
                <a:ea typeface="Arial"/>
                <a:cs typeface="Arial"/>
                <a:sym typeface="Arial"/>
              </a:rPr>
              <a:t>11</a:t>
            </a:r>
            <a:endParaRPr b="0" i="0" sz="1400" u="none" cap="none" strike="noStrike">
              <a:solidFill>
                <a:schemeClr val="dk1"/>
              </a:solidFill>
              <a:latin typeface="Arial"/>
              <a:ea typeface="Arial"/>
              <a:cs typeface="Arial"/>
              <a:sym typeface="Arial"/>
            </a:endParaRPr>
          </a:p>
        </p:txBody>
      </p:sp>
      <p:sp>
        <p:nvSpPr>
          <p:cNvPr id="142" name="Google Shape;142;p22"/>
          <p:cNvSpPr txBox="1"/>
          <p:nvPr>
            <p:ph type="title"/>
          </p:nvPr>
        </p:nvSpPr>
        <p:spPr>
          <a:xfrm>
            <a:off x="1473959" y="292065"/>
            <a:ext cx="6486276"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Approaches to KR</a:t>
            </a:r>
            <a:endParaRPr/>
          </a:p>
        </p:txBody>
      </p:sp>
      <p:sp>
        <p:nvSpPr>
          <p:cNvPr id="143" name="Google Shape;143;p22"/>
          <p:cNvSpPr txBox="1"/>
          <p:nvPr/>
        </p:nvSpPr>
        <p:spPr>
          <a:xfrm>
            <a:off x="2286406" y="998854"/>
            <a:ext cx="7251700" cy="2882900"/>
          </a:xfrm>
          <a:prstGeom prst="rect">
            <a:avLst/>
          </a:prstGeom>
          <a:noFill/>
          <a:ln>
            <a:noFill/>
          </a:ln>
        </p:spPr>
        <p:txBody>
          <a:bodyPr anchorCtr="0" anchor="t" bIns="0" lIns="0" spcFirstLastPara="1" rIns="0" wrap="square" tIns="114300">
            <a:spAutoFit/>
          </a:bodyPr>
          <a:lstStyle/>
          <a:p>
            <a:pPr indent="0" lvl="0" marL="12700" marR="0" rtl="0" algn="l">
              <a:spcBef>
                <a:spcPts val="0"/>
              </a:spcBef>
              <a:spcAft>
                <a:spcPts val="0"/>
              </a:spcAft>
              <a:buNone/>
            </a:pPr>
            <a:r>
              <a:rPr b="0" i="0" lang="en-US" sz="2400" u="none" cap="none" strike="noStrike">
                <a:solidFill>
                  <a:srgbClr val="0000FF"/>
                </a:solidFill>
                <a:latin typeface="Arial"/>
                <a:ea typeface="Arial"/>
                <a:cs typeface="Arial"/>
                <a:sym typeface="Arial"/>
              </a:rPr>
              <a:t>Inheritable knowledge:</a:t>
            </a:r>
            <a:endParaRPr b="0" i="0" sz="2400" u="none" cap="none" strike="noStrike">
              <a:solidFill>
                <a:schemeClr val="dk1"/>
              </a:solidFill>
              <a:latin typeface="Arial"/>
              <a:ea typeface="Arial"/>
              <a:cs typeface="Arial"/>
              <a:sym typeface="Arial"/>
            </a:endParaRPr>
          </a:p>
          <a:p>
            <a:pPr indent="-342900" lvl="0" marL="355600" marR="5080" rtl="0" algn="l">
              <a:spcBef>
                <a:spcPts val="1440"/>
              </a:spcBef>
              <a:spcAft>
                <a:spcPts val="0"/>
              </a:spcAft>
              <a:buClr>
                <a:schemeClr val="dk1"/>
              </a:buClr>
              <a:buSzPts val="2850"/>
              <a:buFont typeface="Arial"/>
              <a:buChar char="•"/>
            </a:pPr>
            <a:r>
              <a:rPr b="0" i="0" lang="en-US" sz="2400" u="none" cap="none" strike="noStrike">
                <a:solidFill>
                  <a:schemeClr val="dk1"/>
                </a:solidFill>
                <a:latin typeface="Arial"/>
                <a:ea typeface="Arial"/>
                <a:cs typeface="Arial"/>
                <a:sym typeface="Arial"/>
              </a:rPr>
              <a:t>Objects are organized into </a:t>
            </a:r>
            <a:r>
              <a:rPr b="0" i="0" lang="en-US" sz="2400" u="none" cap="none" strike="noStrike">
                <a:solidFill>
                  <a:srgbClr val="0000FF"/>
                </a:solidFill>
                <a:latin typeface="Arial"/>
                <a:ea typeface="Arial"/>
                <a:cs typeface="Arial"/>
                <a:sym typeface="Arial"/>
              </a:rPr>
              <a:t>classes </a:t>
            </a:r>
            <a:r>
              <a:rPr b="0" i="0" lang="en-US" sz="2400" u="none" cap="none" strike="noStrike">
                <a:solidFill>
                  <a:schemeClr val="dk1"/>
                </a:solidFill>
                <a:latin typeface="Arial"/>
                <a:ea typeface="Arial"/>
                <a:cs typeface="Arial"/>
                <a:sym typeface="Arial"/>
              </a:rPr>
              <a:t>and classes are  organized in a generalization </a:t>
            </a:r>
            <a:r>
              <a:rPr b="0" i="0" lang="en-US" sz="2400" u="none" cap="none" strike="noStrike">
                <a:solidFill>
                  <a:srgbClr val="0000FF"/>
                </a:solidFill>
                <a:latin typeface="Arial"/>
                <a:ea typeface="Arial"/>
                <a:cs typeface="Arial"/>
                <a:sym typeface="Arial"/>
              </a:rPr>
              <a:t>hierarchy</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342900" lvl="0" marL="355600" marR="108585" rtl="0" algn="l">
              <a:spcBef>
                <a:spcPts val="1440"/>
              </a:spcBef>
              <a:spcAft>
                <a:spcPts val="0"/>
              </a:spcAft>
              <a:buClr>
                <a:srgbClr val="000000"/>
              </a:buClr>
              <a:buSzPts val="2850"/>
              <a:buFont typeface="Arial"/>
              <a:buChar char="•"/>
            </a:pPr>
            <a:r>
              <a:rPr b="0" i="0" lang="en-US" sz="2400" u="none" cap="none" strike="noStrike">
                <a:solidFill>
                  <a:srgbClr val="0000FF"/>
                </a:solidFill>
                <a:latin typeface="Arial"/>
                <a:ea typeface="Arial"/>
                <a:cs typeface="Arial"/>
                <a:sym typeface="Arial"/>
              </a:rPr>
              <a:t>Inheritance </a:t>
            </a:r>
            <a:r>
              <a:rPr b="0" i="0" lang="en-US" sz="2400" u="none" cap="none" strike="noStrike">
                <a:solidFill>
                  <a:schemeClr val="dk1"/>
                </a:solidFill>
                <a:latin typeface="Arial"/>
                <a:ea typeface="Arial"/>
                <a:cs typeface="Arial"/>
                <a:sym typeface="Arial"/>
              </a:rPr>
              <a:t>is a powerful form of inference, but </a:t>
            </a:r>
            <a:r>
              <a:rPr b="0" i="0" lang="en-US" sz="2400" u="none" cap="none" strike="noStrike">
                <a:solidFill>
                  <a:srgbClr val="0000FF"/>
                </a:solidFill>
                <a:latin typeface="Arial"/>
                <a:ea typeface="Arial"/>
                <a:cs typeface="Arial"/>
                <a:sym typeface="Arial"/>
              </a:rPr>
              <a:t>not  adequate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342900" lvl="0" marL="355600" marR="0" rtl="0" algn="l">
              <a:spcBef>
                <a:spcPts val="1440"/>
              </a:spcBef>
              <a:spcAft>
                <a:spcPts val="0"/>
              </a:spcAft>
              <a:buClr>
                <a:schemeClr val="dk1"/>
              </a:buClr>
              <a:buSzPts val="2850"/>
              <a:buFont typeface="Arial"/>
              <a:buChar char="•"/>
            </a:pPr>
            <a:r>
              <a:rPr b="0" i="0" lang="en-US" sz="2400" u="none" cap="none" strike="noStrike">
                <a:solidFill>
                  <a:schemeClr val="dk1"/>
                </a:solidFill>
                <a:latin typeface="Arial"/>
                <a:ea typeface="Arial"/>
                <a:cs typeface="Arial"/>
                <a:sym typeface="Arial"/>
              </a:rPr>
              <a:t>Ex. Property inheritance inference mechanism.</a:t>
            </a:r>
            <a:endParaRPr b="0" i="0" sz="2400" u="none" cap="none" strike="noStrike">
              <a:solidFill>
                <a:schemeClr val="dk1"/>
              </a:solidFill>
              <a:latin typeface="Arial"/>
              <a:ea typeface="Arial"/>
              <a:cs typeface="Arial"/>
              <a:sym typeface="Arial"/>
            </a:endParaRPr>
          </a:p>
        </p:txBody>
      </p:sp>
      <p:sp>
        <p:nvSpPr>
          <p:cNvPr id="144" name="Google Shape;144;p22"/>
          <p:cNvSpPr/>
          <p:nvPr/>
        </p:nvSpPr>
        <p:spPr>
          <a:xfrm>
            <a:off x="3937254" y="4809871"/>
            <a:ext cx="1224280" cy="120650"/>
          </a:xfrm>
          <a:custGeom>
            <a:rect b="b" l="l" r="r" t="t"/>
            <a:pathLst>
              <a:path extrusionOk="0" h="120650" w="1224279">
                <a:moveTo>
                  <a:pt x="1172736" y="60070"/>
                </a:moveTo>
                <a:lnTo>
                  <a:pt x="1108074" y="97789"/>
                </a:lnTo>
                <a:lnTo>
                  <a:pt x="1105916" y="105790"/>
                </a:lnTo>
                <a:lnTo>
                  <a:pt x="1109598" y="111886"/>
                </a:lnTo>
                <a:lnTo>
                  <a:pt x="1113155" y="118109"/>
                </a:lnTo>
                <a:lnTo>
                  <a:pt x="1121156" y="120141"/>
                </a:lnTo>
                <a:lnTo>
                  <a:pt x="1201942" y="73024"/>
                </a:lnTo>
                <a:lnTo>
                  <a:pt x="1198498" y="73024"/>
                </a:lnTo>
                <a:lnTo>
                  <a:pt x="1198498" y="71246"/>
                </a:lnTo>
                <a:lnTo>
                  <a:pt x="1191895" y="71246"/>
                </a:lnTo>
                <a:lnTo>
                  <a:pt x="1172736" y="60070"/>
                </a:lnTo>
                <a:close/>
              </a:path>
              <a:path extrusionOk="0" h="120650" w="1224279">
                <a:moveTo>
                  <a:pt x="1150529" y="47116"/>
                </a:moveTo>
                <a:lnTo>
                  <a:pt x="0" y="47116"/>
                </a:lnTo>
                <a:lnTo>
                  <a:pt x="0" y="73024"/>
                </a:lnTo>
                <a:lnTo>
                  <a:pt x="1150529" y="73024"/>
                </a:lnTo>
                <a:lnTo>
                  <a:pt x="1172736" y="60070"/>
                </a:lnTo>
                <a:lnTo>
                  <a:pt x="1150529" y="47116"/>
                </a:lnTo>
                <a:close/>
              </a:path>
              <a:path extrusionOk="0" h="120650" w="1224279">
                <a:moveTo>
                  <a:pt x="1201941" y="47116"/>
                </a:moveTo>
                <a:lnTo>
                  <a:pt x="1198498" y="47116"/>
                </a:lnTo>
                <a:lnTo>
                  <a:pt x="1198498" y="73024"/>
                </a:lnTo>
                <a:lnTo>
                  <a:pt x="1201942" y="73024"/>
                </a:lnTo>
                <a:lnTo>
                  <a:pt x="1224153" y="60070"/>
                </a:lnTo>
                <a:lnTo>
                  <a:pt x="1201941" y="47116"/>
                </a:lnTo>
                <a:close/>
              </a:path>
              <a:path extrusionOk="0" h="120650" w="1224279">
                <a:moveTo>
                  <a:pt x="1191895" y="48894"/>
                </a:moveTo>
                <a:lnTo>
                  <a:pt x="1172736" y="60070"/>
                </a:lnTo>
                <a:lnTo>
                  <a:pt x="1191895" y="71246"/>
                </a:lnTo>
                <a:lnTo>
                  <a:pt x="1191895" y="48894"/>
                </a:lnTo>
                <a:close/>
              </a:path>
              <a:path extrusionOk="0" h="120650" w="1224279">
                <a:moveTo>
                  <a:pt x="1198498" y="48894"/>
                </a:moveTo>
                <a:lnTo>
                  <a:pt x="1191895" y="48894"/>
                </a:lnTo>
                <a:lnTo>
                  <a:pt x="1191895" y="71246"/>
                </a:lnTo>
                <a:lnTo>
                  <a:pt x="1198498" y="71246"/>
                </a:lnTo>
                <a:lnTo>
                  <a:pt x="1198498" y="48894"/>
                </a:lnTo>
                <a:close/>
              </a:path>
              <a:path extrusionOk="0" h="120650" w="1224279">
                <a:moveTo>
                  <a:pt x="1121156" y="0"/>
                </a:moveTo>
                <a:lnTo>
                  <a:pt x="1113155" y="2031"/>
                </a:lnTo>
                <a:lnTo>
                  <a:pt x="1109598" y="8254"/>
                </a:lnTo>
                <a:lnTo>
                  <a:pt x="1105916" y="14350"/>
                </a:lnTo>
                <a:lnTo>
                  <a:pt x="1108074" y="22351"/>
                </a:lnTo>
                <a:lnTo>
                  <a:pt x="1172736" y="60070"/>
                </a:lnTo>
                <a:lnTo>
                  <a:pt x="1191895" y="48894"/>
                </a:lnTo>
                <a:lnTo>
                  <a:pt x="1198498" y="48894"/>
                </a:lnTo>
                <a:lnTo>
                  <a:pt x="1198498" y="47116"/>
                </a:lnTo>
                <a:lnTo>
                  <a:pt x="1201941" y="47116"/>
                </a:lnTo>
                <a:lnTo>
                  <a:pt x="112115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22"/>
          <p:cNvSpPr txBox="1"/>
          <p:nvPr/>
        </p:nvSpPr>
        <p:spPr>
          <a:xfrm>
            <a:off x="2497074" y="4510279"/>
            <a:ext cx="1440180" cy="492443"/>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213350">
            <a:spAutoFit/>
          </a:bodyPr>
          <a:lstStyle/>
          <a:p>
            <a:pPr indent="0" lvl="0" marL="179070" marR="0" rtl="0" algn="l">
              <a:spcBef>
                <a:spcPts val="0"/>
              </a:spcBef>
              <a:spcAft>
                <a:spcPts val="0"/>
              </a:spcAft>
              <a:buNone/>
            </a:pPr>
            <a:r>
              <a:rPr lang="en-US" sz="1800">
                <a:solidFill>
                  <a:schemeClr val="dk1"/>
                </a:solidFill>
                <a:latin typeface="Arial"/>
                <a:ea typeface="Arial"/>
                <a:cs typeface="Arial"/>
                <a:sym typeface="Arial"/>
              </a:rPr>
              <a:t>Adult male</a:t>
            </a:r>
            <a:endParaRPr sz="1800">
              <a:solidFill>
                <a:schemeClr val="dk1"/>
              </a:solidFill>
              <a:latin typeface="Arial"/>
              <a:ea typeface="Arial"/>
              <a:cs typeface="Arial"/>
              <a:sym typeface="Arial"/>
            </a:endParaRPr>
          </a:p>
        </p:txBody>
      </p:sp>
      <p:sp>
        <p:nvSpPr>
          <p:cNvPr id="146" name="Google Shape;146;p22"/>
          <p:cNvSpPr txBox="1"/>
          <p:nvPr/>
        </p:nvSpPr>
        <p:spPr>
          <a:xfrm>
            <a:off x="5189982" y="4510279"/>
            <a:ext cx="1440180" cy="492443"/>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213350">
            <a:spAutoFit/>
          </a:bodyPr>
          <a:lstStyle/>
          <a:p>
            <a:pPr indent="0" lvl="0" marL="358140" marR="0" rtl="0" algn="l">
              <a:spcBef>
                <a:spcPts val="0"/>
              </a:spcBef>
              <a:spcAft>
                <a:spcPts val="0"/>
              </a:spcAft>
              <a:buNone/>
            </a:pPr>
            <a:r>
              <a:rPr lang="en-US" sz="1800">
                <a:solidFill>
                  <a:schemeClr val="dk1"/>
                </a:solidFill>
                <a:latin typeface="Arial"/>
                <a:ea typeface="Arial"/>
                <a:cs typeface="Arial"/>
                <a:sym typeface="Arial"/>
              </a:rPr>
              <a:t>Person</a:t>
            </a:r>
            <a:endParaRPr sz="1800">
              <a:solidFill>
                <a:schemeClr val="dk1"/>
              </a:solidFill>
              <a:latin typeface="Arial"/>
              <a:ea typeface="Arial"/>
              <a:cs typeface="Arial"/>
              <a:sym typeface="Arial"/>
            </a:endParaRPr>
          </a:p>
        </p:txBody>
      </p:sp>
      <p:sp>
        <p:nvSpPr>
          <p:cNvPr id="147" name="Google Shape;147;p22"/>
          <p:cNvSpPr txBox="1"/>
          <p:nvPr/>
        </p:nvSpPr>
        <p:spPr>
          <a:xfrm>
            <a:off x="4303014" y="4349242"/>
            <a:ext cx="320040"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Arial"/>
                <a:ea typeface="Arial"/>
                <a:cs typeface="Arial"/>
                <a:sym typeface="Arial"/>
              </a:rPr>
              <a:t>isa</a:t>
            </a:r>
            <a:endParaRPr sz="1800">
              <a:solidFill>
                <a:schemeClr val="dk1"/>
              </a:solidFill>
              <a:latin typeface="Arial"/>
              <a:ea typeface="Arial"/>
              <a:cs typeface="Arial"/>
              <a:sym typeface="Arial"/>
            </a:endParaRPr>
          </a:p>
        </p:txBody>
      </p:sp>
      <p:sp>
        <p:nvSpPr>
          <p:cNvPr id="148" name="Google Shape;148;p22"/>
          <p:cNvSpPr txBox="1"/>
          <p:nvPr/>
        </p:nvSpPr>
        <p:spPr>
          <a:xfrm>
            <a:off x="2497074" y="6022084"/>
            <a:ext cx="1440180" cy="493084"/>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213975">
            <a:spAutoFit/>
          </a:bodyPr>
          <a:lstStyle/>
          <a:p>
            <a:pPr indent="0" lvl="0" marL="445769" marR="0" rtl="0" algn="l">
              <a:spcBef>
                <a:spcPts val="0"/>
              </a:spcBef>
              <a:spcAft>
                <a:spcPts val="0"/>
              </a:spcAft>
              <a:buNone/>
            </a:pPr>
            <a:r>
              <a:rPr lang="en-US" sz="1800">
                <a:solidFill>
                  <a:schemeClr val="dk1"/>
                </a:solidFill>
                <a:latin typeface="Arial"/>
                <a:ea typeface="Arial"/>
                <a:cs typeface="Arial"/>
                <a:sym typeface="Arial"/>
              </a:rPr>
              <a:t>Peter</a:t>
            </a:r>
            <a:endParaRPr sz="1800">
              <a:solidFill>
                <a:schemeClr val="dk1"/>
              </a:solidFill>
              <a:latin typeface="Arial"/>
              <a:ea typeface="Arial"/>
              <a:cs typeface="Arial"/>
              <a:sym typeface="Arial"/>
            </a:endParaRPr>
          </a:p>
        </p:txBody>
      </p:sp>
      <p:sp>
        <p:nvSpPr>
          <p:cNvPr id="149" name="Google Shape;149;p22"/>
          <p:cNvSpPr/>
          <p:nvPr/>
        </p:nvSpPr>
        <p:spPr>
          <a:xfrm>
            <a:off x="3156330" y="5229605"/>
            <a:ext cx="120650" cy="792480"/>
          </a:xfrm>
          <a:custGeom>
            <a:rect b="b" l="l" r="r" t="t"/>
            <a:pathLst>
              <a:path extrusionOk="0" h="792479" w="120650">
                <a:moveTo>
                  <a:pt x="60070" y="51289"/>
                </a:moveTo>
                <a:lnTo>
                  <a:pt x="47117" y="73496"/>
                </a:lnTo>
                <a:lnTo>
                  <a:pt x="47117" y="792086"/>
                </a:lnTo>
                <a:lnTo>
                  <a:pt x="73025" y="792086"/>
                </a:lnTo>
                <a:lnTo>
                  <a:pt x="73025" y="73496"/>
                </a:lnTo>
                <a:lnTo>
                  <a:pt x="60070" y="51289"/>
                </a:lnTo>
                <a:close/>
              </a:path>
              <a:path extrusionOk="0" h="792479" w="120650">
                <a:moveTo>
                  <a:pt x="60070" y="0"/>
                </a:moveTo>
                <a:lnTo>
                  <a:pt x="0" y="102997"/>
                </a:lnTo>
                <a:lnTo>
                  <a:pt x="2031" y="110998"/>
                </a:lnTo>
                <a:lnTo>
                  <a:pt x="8255" y="114554"/>
                </a:lnTo>
                <a:lnTo>
                  <a:pt x="14350" y="118110"/>
                </a:lnTo>
                <a:lnTo>
                  <a:pt x="22351" y="116078"/>
                </a:lnTo>
                <a:lnTo>
                  <a:pt x="25907" y="109855"/>
                </a:lnTo>
                <a:lnTo>
                  <a:pt x="47116" y="73496"/>
                </a:lnTo>
                <a:lnTo>
                  <a:pt x="47117" y="25654"/>
                </a:lnTo>
                <a:lnTo>
                  <a:pt x="75033" y="25654"/>
                </a:lnTo>
                <a:lnTo>
                  <a:pt x="60070" y="0"/>
                </a:lnTo>
                <a:close/>
              </a:path>
              <a:path extrusionOk="0" h="792479" w="120650">
                <a:moveTo>
                  <a:pt x="75033" y="25654"/>
                </a:moveTo>
                <a:lnTo>
                  <a:pt x="73025" y="25654"/>
                </a:lnTo>
                <a:lnTo>
                  <a:pt x="73025" y="73496"/>
                </a:lnTo>
                <a:lnTo>
                  <a:pt x="94233" y="109855"/>
                </a:lnTo>
                <a:lnTo>
                  <a:pt x="97789" y="116078"/>
                </a:lnTo>
                <a:lnTo>
                  <a:pt x="105791" y="118110"/>
                </a:lnTo>
                <a:lnTo>
                  <a:pt x="111887" y="114554"/>
                </a:lnTo>
                <a:lnTo>
                  <a:pt x="118110" y="110998"/>
                </a:lnTo>
                <a:lnTo>
                  <a:pt x="120142" y="102997"/>
                </a:lnTo>
                <a:lnTo>
                  <a:pt x="75033" y="25654"/>
                </a:lnTo>
                <a:close/>
              </a:path>
              <a:path extrusionOk="0" h="792479" w="120650">
                <a:moveTo>
                  <a:pt x="73025" y="25654"/>
                </a:moveTo>
                <a:lnTo>
                  <a:pt x="47117" y="25654"/>
                </a:lnTo>
                <a:lnTo>
                  <a:pt x="47117" y="73496"/>
                </a:lnTo>
                <a:lnTo>
                  <a:pt x="60070" y="51289"/>
                </a:lnTo>
                <a:lnTo>
                  <a:pt x="48894" y="32131"/>
                </a:lnTo>
                <a:lnTo>
                  <a:pt x="73025" y="32131"/>
                </a:lnTo>
                <a:lnTo>
                  <a:pt x="73025" y="25654"/>
                </a:lnTo>
                <a:close/>
              </a:path>
              <a:path extrusionOk="0" h="792479" w="120650">
                <a:moveTo>
                  <a:pt x="73025" y="32131"/>
                </a:moveTo>
                <a:lnTo>
                  <a:pt x="71246" y="32131"/>
                </a:lnTo>
                <a:lnTo>
                  <a:pt x="60070" y="51289"/>
                </a:lnTo>
                <a:lnTo>
                  <a:pt x="73025" y="73496"/>
                </a:lnTo>
                <a:lnTo>
                  <a:pt x="73025" y="32131"/>
                </a:lnTo>
                <a:close/>
              </a:path>
              <a:path extrusionOk="0" h="792479" w="120650">
                <a:moveTo>
                  <a:pt x="71246" y="32131"/>
                </a:moveTo>
                <a:lnTo>
                  <a:pt x="48894" y="32131"/>
                </a:lnTo>
                <a:lnTo>
                  <a:pt x="60070" y="51289"/>
                </a:lnTo>
                <a:lnTo>
                  <a:pt x="71246" y="3213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2"/>
          <p:cNvSpPr txBox="1"/>
          <p:nvPr/>
        </p:nvSpPr>
        <p:spPr>
          <a:xfrm>
            <a:off x="3366642" y="5470956"/>
            <a:ext cx="881380"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Arial"/>
                <a:ea typeface="Arial"/>
                <a:cs typeface="Arial"/>
                <a:sym typeface="Arial"/>
              </a:rPr>
              <a:t>instance</a:t>
            </a:r>
            <a:endParaRPr sz="1800">
              <a:solidFill>
                <a:schemeClr val="dk1"/>
              </a:solidFill>
              <a:latin typeface="Arial"/>
              <a:ea typeface="Arial"/>
              <a:cs typeface="Arial"/>
              <a:sym typeface="Arial"/>
            </a:endParaRPr>
          </a:p>
        </p:txBody>
      </p:sp>
      <p:sp>
        <p:nvSpPr>
          <p:cNvPr id="151" name="Google Shape;151;p22"/>
          <p:cNvSpPr/>
          <p:nvPr/>
        </p:nvSpPr>
        <p:spPr>
          <a:xfrm>
            <a:off x="6630161" y="4809871"/>
            <a:ext cx="1224280" cy="120650"/>
          </a:xfrm>
          <a:custGeom>
            <a:rect b="b" l="l" r="r" t="t"/>
            <a:pathLst>
              <a:path extrusionOk="0" h="120650" w="1224279">
                <a:moveTo>
                  <a:pt x="1172736" y="60070"/>
                </a:moveTo>
                <a:lnTo>
                  <a:pt x="1108075" y="97789"/>
                </a:lnTo>
                <a:lnTo>
                  <a:pt x="1105915" y="105790"/>
                </a:lnTo>
                <a:lnTo>
                  <a:pt x="1109599" y="111886"/>
                </a:lnTo>
                <a:lnTo>
                  <a:pt x="1113154" y="118109"/>
                </a:lnTo>
                <a:lnTo>
                  <a:pt x="1121155" y="120141"/>
                </a:lnTo>
                <a:lnTo>
                  <a:pt x="1201942" y="73024"/>
                </a:lnTo>
                <a:lnTo>
                  <a:pt x="1198499" y="73024"/>
                </a:lnTo>
                <a:lnTo>
                  <a:pt x="1198499" y="71246"/>
                </a:lnTo>
                <a:lnTo>
                  <a:pt x="1191895" y="71246"/>
                </a:lnTo>
                <a:lnTo>
                  <a:pt x="1172736" y="60070"/>
                </a:lnTo>
                <a:close/>
              </a:path>
              <a:path extrusionOk="0" h="120650" w="1224279">
                <a:moveTo>
                  <a:pt x="1150529" y="47116"/>
                </a:moveTo>
                <a:lnTo>
                  <a:pt x="0" y="47116"/>
                </a:lnTo>
                <a:lnTo>
                  <a:pt x="0" y="73024"/>
                </a:lnTo>
                <a:lnTo>
                  <a:pt x="1150529" y="73024"/>
                </a:lnTo>
                <a:lnTo>
                  <a:pt x="1172736" y="60070"/>
                </a:lnTo>
                <a:lnTo>
                  <a:pt x="1150529" y="47116"/>
                </a:lnTo>
                <a:close/>
              </a:path>
              <a:path extrusionOk="0" h="120650" w="1224279">
                <a:moveTo>
                  <a:pt x="1201941" y="47116"/>
                </a:moveTo>
                <a:lnTo>
                  <a:pt x="1198499" y="47116"/>
                </a:lnTo>
                <a:lnTo>
                  <a:pt x="1198499" y="73024"/>
                </a:lnTo>
                <a:lnTo>
                  <a:pt x="1201942" y="73024"/>
                </a:lnTo>
                <a:lnTo>
                  <a:pt x="1224152" y="60070"/>
                </a:lnTo>
                <a:lnTo>
                  <a:pt x="1201941" y="47116"/>
                </a:lnTo>
                <a:close/>
              </a:path>
              <a:path extrusionOk="0" h="120650" w="1224279">
                <a:moveTo>
                  <a:pt x="1191895" y="48894"/>
                </a:moveTo>
                <a:lnTo>
                  <a:pt x="1172736" y="60070"/>
                </a:lnTo>
                <a:lnTo>
                  <a:pt x="1191895" y="71246"/>
                </a:lnTo>
                <a:lnTo>
                  <a:pt x="1191895" y="48894"/>
                </a:lnTo>
                <a:close/>
              </a:path>
              <a:path extrusionOk="0" h="120650" w="1224279">
                <a:moveTo>
                  <a:pt x="1198499" y="48894"/>
                </a:moveTo>
                <a:lnTo>
                  <a:pt x="1191895" y="48894"/>
                </a:lnTo>
                <a:lnTo>
                  <a:pt x="1191895" y="71246"/>
                </a:lnTo>
                <a:lnTo>
                  <a:pt x="1198499" y="71246"/>
                </a:lnTo>
                <a:lnTo>
                  <a:pt x="1198499" y="48894"/>
                </a:lnTo>
                <a:close/>
              </a:path>
              <a:path extrusionOk="0" h="120650" w="1224279">
                <a:moveTo>
                  <a:pt x="1121155" y="0"/>
                </a:moveTo>
                <a:lnTo>
                  <a:pt x="1113154" y="2031"/>
                </a:lnTo>
                <a:lnTo>
                  <a:pt x="1109599" y="8254"/>
                </a:lnTo>
                <a:lnTo>
                  <a:pt x="1105915" y="14350"/>
                </a:lnTo>
                <a:lnTo>
                  <a:pt x="1108075" y="22351"/>
                </a:lnTo>
                <a:lnTo>
                  <a:pt x="1172736" y="60070"/>
                </a:lnTo>
                <a:lnTo>
                  <a:pt x="1191895" y="48894"/>
                </a:lnTo>
                <a:lnTo>
                  <a:pt x="1198499" y="48894"/>
                </a:lnTo>
                <a:lnTo>
                  <a:pt x="1198499" y="47116"/>
                </a:lnTo>
                <a:lnTo>
                  <a:pt x="1201941" y="47116"/>
                </a:lnTo>
                <a:lnTo>
                  <a:pt x="112115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txBox="1"/>
          <p:nvPr/>
        </p:nvSpPr>
        <p:spPr>
          <a:xfrm>
            <a:off x="7853934" y="4694682"/>
            <a:ext cx="1440180" cy="290464"/>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13325">
            <a:spAutoFit/>
          </a:bodyPr>
          <a:lstStyle/>
          <a:p>
            <a:pPr indent="0" lvl="0" marL="453390" marR="0" rtl="0" algn="l">
              <a:spcBef>
                <a:spcPts val="0"/>
              </a:spcBef>
              <a:spcAft>
                <a:spcPts val="0"/>
              </a:spcAft>
              <a:buNone/>
            </a:pPr>
            <a:r>
              <a:rPr lang="en-US" sz="1800">
                <a:solidFill>
                  <a:schemeClr val="dk1"/>
                </a:solidFill>
                <a:latin typeface="Arial"/>
                <a:ea typeface="Arial"/>
                <a:cs typeface="Arial"/>
                <a:sym typeface="Arial"/>
              </a:rPr>
              <a:t>Right</a:t>
            </a:r>
            <a:endParaRPr sz="1800">
              <a:solidFill>
                <a:schemeClr val="dk1"/>
              </a:solidFill>
              <a:latin typeface="Arial"/>
              <a:ea typeface="Arial"/>
              <a:cs typeface="Arial"/>
              <a:sym typeface="Arial"/>
            </a:endParaRPr>
          </a:p>
        </p:txBody>
      </p:sp>
      <p:sp>
        <p:nvSpPr>
          <p:cNvPr id="153" name="Google Shape;153;p22"/>
          <p:cNvSpPr txBox="1"/>
          <p:nvPr/>
        </p:nvSpPr>
        <p:spPr>
          <a:xfrm>
            <a:off x="6732778" y="4436109"/>
            <a:ext cx="793750"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Arial"/>
                <a:ea typeface="Arial"/>
                <a:cs typeface="Arial"/>
                <a:sym typeface="Arial"/>
              </a:rPr>
              <a:t>handed</a:t>
            </a:r>
            <a:endParaRPr sz="1800">
              <a:solidFill>
                <a:schemeClr val="dk1"/>
              </a:solidFill>
              <a:latin typeface="Arial"/>
              <a:ea typeface="Arial"/>
              <a:cs typeface="Arial"/>
              <a:sym typeface="Arial"/>
            </a:endParaRPr>
          </a:p>
        </p:txBody>
      </p:sp>
      <p:sp>
        <p:nvSpPr>
          <p:cNvPr id="154" name="Google Shape;154;p22"/>
          <p:cNvSpPr/>
          <p:nvPr/>
        </p:nvSpPr>
        <p:spPr>
          <a:xfrm>
            <a:off x="3966210" y="6321615"/>
            <a:ext cx="1224280" cy="120650"/>
          </a:xfrm>
          <a:custGeom>
            <a:rect b="b" l="l" r="r" t="t"/>
            <a:pathLst>
              <a:path extrusionOk="0" h="120650" w="1224279">
                <a:moveTo>
                  <a:pt x="1172714" y="60134"/>
                </a:moveTo>
                <a:lnTo>
                  <a:pt x="1108075" y="97891"/>
                </a:lnTo>
                <a:lnTo>
                  <a:pt x="1105915" y="105816"/>
                </a:lnTo>
                <a:lnTo>
                  <a:pt x="1109599" y="112001"/>
                </a:lnTo>
                <a:lnTo>
                  <a:pt x="1113154" y="118173"/>
                </a:lnTo>
                <a:lnTo>
                  <a:pt x="1121155" y="120269"/>
                </a:lnTo>
                <a:lnTo>
                  <a:pt x="1201946" y="73088"/>
                </a:lnTo>
                <a:lnTo>
                  <a:pt x="1198499" y="73088"/>
                </a:lnTo>
                <a:lnTo>
                  <a:pt x="1198499" y="71323"/>
                </a:lnTo>
                <a:lnTo>
                  <a:pt x="1191894" y="71323"/>
                </a:lnTo>
                <a:lnTo>
                  <a:pt x="1172714" y="60134"/>
                </a:lnTo>
                <a:close/>
              </a:path>
              <a:path extrusionOk="0" h="120650" w="1224279">
                <a:moveTo>
                  <a:pt x="1150507" y="47180"/>
                </a:moveTo>
                <a:lnTo>
                  <a:pt x="0" y="47180"/>
                </a:lnTo>
                <a:lnTo>
                  <a:pt x="0" y="73088"/>
                </a:lnTo>
                <a:lnTo>
                  <a:pt x="1150507" y="73088"/>
                </a:lnTo>
                <a:lnTo>
                  <a:pt x="1172714" y="60134"/>
                </a:lnTo>
                <a:lnTo>
                  <a:pt x="1150507" y="47180"/>
                </a:lnTo>
                <a:close/>
              </a:path>
              <a:path extrusionOk="0" h="120650" w="1224279">
                <a:moveTo>
                  <a:pt x="1201946" y="47180"/>
                </a:moveTo>
                <a:lnTo>
                  <a:pt x="1198499" y="47180"/>
                </a:lnTo>
                <a:lnTo>
                  <a:pt x="1198499" y="73088"/>
                </a:lnTo>
                <a:lnTo>
                  <a:pt x="1201946" y="73088"/>
                </a:lnTo>
                <a:lnTo>
                  <a:pt x="1224152" y="60134"/>
                </a:lnTo>
                <a:lnTo>
                  <a:pt x="1201946" y="47180"/>
                </a:lnTo>
                <a:close/>
              </a:path>
              <a:path extrusionOk="0" h="120650" w="1224279">
                <a:moveTo>
                  <a:pt x="1191894" y="48945"/>
                </a:moveTo>
                <a:lnTo>
                  <a:pt x="1172714" y="60134"/>
                </a:lnTo>
                <a:lnTo>
                  <a:pt x="1191894" y="71323"/>
                </a:lnTo>
                <a:lnTo>
                  <a:pt x="1191894" y="48945"/>
                </a:lnTo>
                <a:close/>
              </a:path>
              <a:path extrusionOk="0" h="120650" w="1224279">
                <a:moveTo>
                  <a:pt x="1198499" y="48945"/>
                </a:moveTo>
                <a:lnTo>
                  <a:pt x="1191894" y="48945"/>
                </a:lnTo>
                <a:lnTo>
                  <a:pt x="1191894" y="71323"/>
                </a:lnTo>
                <a:lnTo>
                  <a:pt x="1198499" y="71323"/>
                </a:lnTo>
                <a:lnTo>
                  <a:pt x="1198499" y="48945"/>
                </a:lnTo>
                <a:close/>
              </a:path>
              <a:path extrusionOk="0" h="120650" w="1224279">
                <a:moveTo>
                  <a:pt x="1121155" y="0"/>
                </a:moveTo>
                <a:lnTo>
                  <a:pt x="1113154" y="2082"/>
                </a:lnTo>
                <a:lnTo>
                  <a:pt x="1109599" y="8267"/>
                </a:lnTo>
                <a:lnTo>
                  <a:pt x="1105915" y="14452"/>
                </a:lnTo>
                <a:lnTo>
                  <a:pt x="1108075" y="22377"/>
                </a:lnTo>
                <a:lnTo>
                  <a:pt x="1172714" y="60134"/>
                </a:lnTo>
                <a:lnTo>
                  <a:pt x="1191894" y="48945"/>
                </a:lnTo>
                <a:lnTo>
                  <a:pt x="1198499" y="48945"/>
                </a:lnTo>
                <a:lnTo>
                  <a:pt x="1198499" y="47180"/>
                </a:lnTo>
                <a:lnTo>
                  <a:pt x="1201946" y="47180"/>
                </a:lnTo>
                <a:lnTo>
                  <a:pt x="112115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2"/>
          <p:cNvSpPr txBox="1"/>
          <p:nvPr/>
        </p:nvSpPr>
        <p:spPr>
          <a:xfrm>
            <a:off x="5189982" y="6221730"/>
            <a:ext cx="2490470" cy="291747"/>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14600">
            <a:spAutoFit/>
          </a:bodyPr>
          <a:lstStyle/>
          <a:p>
            <a:pPr indent="0" lvl="0" marL="357505" marR="0" rtl="0" algn="l">
              <a:spcBef>
                <a:spcPts val="0"/>
              </a:spcBef>
              <a:spcAft>
                <a:spcPts val="0"/>
              </a:spcAft>
              <a:buNone/>
            </a:pPr>
            <a:r>
              <a:rPr lang="en-US" sz="1800">
                <a:solidFill>
                  <a:schemeClr val="dk1"/>
                </a:solidFill>
                <a:latin typeface="Arial"/>
                <a:ea typeface="Arial"/>
                <a:cs typeface="Arial"/>
                <a:sym typeface="Arial"/>
              </a:rPr>
              <a:t>Tata Consultancy</a:t>
            </a:r>
            <a:endParaRPr sz="1800">
              <a:solidFill>
                <a:schemeClr val="dk1"/>
              </a:solidFill>
              <a:latin typeface="Arial"/>
              <a:ea typeface="Arial"/>
              <a:cs typeface="Arial"/>
              <a:sym typeface="Arial"/>
            </a:endParaRPr>
          </a:p>
        </p:txBody>
      </p:sp>
      <p:sp>
        <p:nvSpPr>
          <p:cNvPr id="156" name="Google Shape;156;p22"/>
          <p:cNvSpPr txBox="1"/>
          <p:nvPr/>
        </p:nvSpPr>
        <p:spPr>
          <a:xfrm>
            <a:off x="4014977" y="6513982"/>
            <a:ext cx="982344"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Arial"/>
                <a:ea typeface="Arial"/>
                <a:cs typeface="Arial"/>
                <a:sym typeface="Arial"/>
              </a:rPr>
              <a:t>Works_at</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nvSpPr>
        <p:spPr>
          <a:xfrm>
            <a:off x="9679685" y="6275019"/>
            <a:ext cx="22352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1400">
                <a:solidFill>
                  <a:schemeClr val="dk1"/>
                </a:solidFill>
                <a:latin typeface="Arial"/>
                <a:ea typeface="Arial"/>
                <a:cs typeface="Arial"/>
                <a:sym typeface="Arial"/>
              </a:rPr>
              <a:t>12</a:t>
            </a:r>
            <a:endParaRPr sz="1400">
              <a:solidFill>
                <a:schemeClr val="dk1"/>
              </a:solidFill>
              <a:latin typeface="Arial"/>
              <a:ea typeface="Arial"/>
              <a:cs typeface="Arial"/>
              <a:sym typeface="Arial"/>
            </a:endParaRPr>
          </a:p>
        </p:txBody>
      </p:sp>
      <p:sp>
        <p:nvSpPr>
          <p:cNvPr id="162" name="Google Shape;162;p23"/>
          <p:cNvSpPr txBox="1"/>
          <p:nvPr>
            <p:ph type="title"/>
          </p:nvPr>
        </p:nvSpPr>
        <p:spPr>
          <a:xfrm>
            <a:off x="1269242" y="816576"/>
            <a:ext cx="6693785"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Approaches to KR</a:t>
            </a:r>
            <a:endParaRPr/>
          </a:p>
        </p:txBody>
      </p:sp>
      <p:sp>
        <p:nvSpPr>
          <p:cNvPr id="163" name="Google Shape;163;p23"/>
          <p:cNvSpPr txBox="1"/>
          <p:nvPr/>
        </p:nvSpPr>
        <p:spPr>
          <a:xfrm>
            <a:off x="2288541" y="1899540"/>
            <a:ext cx="7350759" cy="3968115"/>
          </a:xfrm>
          <a:prstGeom prst="rect">
            <a:avLst/>
          </a:prstGeom>
          <a:noFill/>
          <a:ln>
            <a:noFill/>
          </a:ln>
        </p:spPr>
        <p:txBody>
          <a:bodyPr anchorCtr="0" anchor="t" bIns="0" lIns="0" spcFirstLastPara="1" rIns="0" wrap="square" tIns="114300">
            <a:spAutoFit/>
          </a:bodyPr>
          <a:lstStyle/>
          <a:p>
            <a:pPr indent="0" lvl="0" marL="12700" marR="0" rtl="0" algn="l">
              <a:spcBef>
                <a:spcPts val="0"/>
              </a:spcBef>
              <a:spcAft>
                <a:spcPts val="0"/>
              </a:spcAft>
              <a:buNone/>
            </a:pPr>
            <a:r>
              <a:rPr lang="en-US" sz="2400">
                <a:solidFill>
                  <a:srgbClr val="0000FF"/>
                </a:solidFill>
                <a:latin typeface="Arial"/>
                <a:ea typeface="Arial"/>
                <a:cs typeface="Arial"/>
                <a:sym typeface="Arial"/>
              </a:rPr>
              <a:t>Inferential knowledge:</a:t>
            </a:r>
            <a:endParaRPr sz="2400">
              <a:solidFill>
                <a:schemeClr val="dk1"/>
              </a:solidFill>
              <a:latin typeface="Arial"/>
              <a:ea typeface="Arial"/>
              <a:cs typeface="Arial"/>
              <a:sym typeface="Arial"/>
            </a:endParaRPr>
          </a:p>
          <a:p>
            <a:pPr indent="-343535" lvl="0" marL="355600" marR="5080" rtl="0" algn="l">
              <a:spcBef>
                <a:spcPts val="1440"/>
              </a:spcBef>
              <a:spcAft>
                <a:spcPts val="0"/>
              </a:spcAft>
              <a:buClr>
                <a:schemeClr val="dk1"/>
              </a:buClr>
              <a:buSzPts val="2850"/>
              <a:buFont typeface="Arial"/>
              <a:buChar char="•"/>
            </a:pPr>
            <a:r>
              <a:rPr lang="en-US" sz="2400">
                <a:solidFill>
                  <a:schemeClr val="dk1"/>
                </a:solidFill>
                <a:latin typeface="Arial"/>
                <a:ea typeface="Arial"/>
                <a:cs typeface="Arial"/>
                <a:sym typeface="Arial"/>
              </a:rPr>
              <a:t>Facts represented in a </a:t>
            </a:r>
            <a:r>
              <a:rPr lang="en-US" sz="2400">
                <a:solidFill>
                  <a:srgbClr val="0000FF"/>
                </a:solidFill>
                <a:latin typeface="Arial"/>
                <a:ea typeface="Arial"/>
                <a:cs typeface="Arial"/>
                <a:sym typeface="Arial"/>
              </a:rPr>
              <a:t>logical form</a:t>
            </a:r>
            <a:r>
              <a:rPr lang="en-US" sz="2400">
                <a:solidFill>
                  <a:schemeClr val="dk1"/>
                </a:solidFill>
                <a:latin typeface="Arial"/>
                <a:ea typeface="Arial"/>
                <a:cs typeface="Arial"/>
                <a:sym typeface="Arial"/>
              </a:rPr>
              <a:t>, which facilitates </a:t>
            </a:r>
            <a:r>
              <a:rPr lang="en-US" sz="2400">
                <a:solidFill>
                  <a:srgbClr val="0000FF"/>
                </a:solidFill>
                <a:latin typeface="Arial"/>
                <a:ea typeface="Arial"/>
                <a:cs typeface="Arial"/>
                <a:sym typeface="Arial"/>
              </a:rPr>
              <a:t> reasoning</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43535" lvl="0" marL="355600" marR="0" rtl="0" algn="l">
              <a:spcBef>
                <a:spcPts val="1440"/>
              </a:spcBef>
              <a:spcAft>
                <a:spcPts val="0"/>
              </a:spcAft>
              <a:buClr>
                <a:schemeClr val="dk1"/>
              </a:buClr>
              <a:buSzPts val="2850"/>
              <a:buFont typeface="Arial"/>
              <a:buChar char="•"/>
            </a:pPr>
            <a:r>
              <a:rPr lang="en-US" sz="2400">
                <a:solidFill>
                  <a:schemeClr val="dk1"/>
                </a:solidFill>
                <a:latin typeface="Arial"/>
                <a:ea typeface="Arial"/>
                <a:cs typeface="Arial"/>
                <a:sym typeface="Arial"/>
              </a:rPr>
              <a:t>An </a:t>
            </a:r>
            <a:r>
              <a:rPr lang="en-US" sz="2400">
                <a:solidFill>
                  <a:srgbClr val="0000FF"/>
                </a:solidFill>
                <a:latin typeface="Arial"/>
                <a:ea typeface="Arial"/>
                <a:cs typeface="Arial"/>
                <a:sym typeface="Arial"/>
              </a:rPr>
              <a:t>inference engine </a:t>
            </a:r>
            <a:r>
              <a:rPr lang="en-US" sz="2400">
                <a:solidFill>
                  <a:schemeClr val="dk1"/>
                </a:solidFill>
                <a:latin typeface="Arial"/>
                <a:ea typeface="Arial"/>
                <a:cs typeface="Arial"/>
                <a:sym typeface="Arial"/>
              </a:rPr>
              <a:t>is required.</a:t>
            </a:r>
            <a:endParaRPr sz="2400">
              <a:solidFill>
                <a:schemeClr val="dk1"/>
              </a:solidFill>
              <a:latin typeface="Arial"/>
              <a:ea typeface="Arial"/>
              <a:cs typeface="Arial"/>
              <a:sym typeface="Arial"/>
            </a:endParaRPr>
          </a:p>
          <a:p>
            <a:pPr indent="0" lvl="0" marL="0" marR="0" rtl="0" algn="l">
              <a:spcBef>
                <a:spcPts val="5"/>
              </a:spcBef>
              <a:spcAft>
                <a:spcPts val="0"/>
              </a:spcAft>
              <a:buNone/>
            </a:pPr>
            <a:r>
              <a:t/>
            </a:r>
            <a:endParaRPr sz="3750">
              <a:solidFill>
                <a:schemeClr val="dk1"/>
              </a:solidFill>
              <a:latin typeface="Arial"/>
              <a:ea typeface="Arial"/>
              <a:cs typeface="Arial"/>
              <a:sym typeface="Arial"/>
            </a:endParaRPr>
          </a:p>
          <a:p>
            <a:pPr indent="0" lvl="0" marL="355600" marR="0" rtl="0" algn="l">
              <a:spcBef>
                <a:spcPts val="5"/>
              </a:spcBef>
              <a:spcAft>
                <a:spcPts val="0"/>
              </a:spcAft>
              <a:buNone/>
            </a:pPr>
            <a:r>
              <a:rPr lang="en-US" sz="2400">
                <a:solidFill>
                  <a:schemeClr val="dk1"/>
                </a:solidFill>
                <a:latin typeface="Arial"/>
                <a:ea typeface="Arial"/>
                <a:cs typeface="Arial"/>
                <a:sym typeface="Arial"/>
              </a:rPr>
              <a:t>ex. 1. “Marcus is a </a:t>
            </a:r>
            <a:r>
              <a:rPr lang="en-US" sz="2400">
                <a:solidFill>
                  <a:srgbClr val="FF0000"/>
                </a:solidFill>
                <a:latin typeface="Arial"/>
                <a:ea typeface="Arial"/>
                <a:cs typeface="Arial"/>
                <a:sym typeface="Arial"/>
              </a:rPr>
              <a:t>man</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927100" marR="0" rtl="0" algn="l">
              <a:spcBef>
                <a:spcPts val="1440"/>
              </a:spcBef>
              <a:spcAft>
                <a:spcPts val="0"/>
              </a:spcAft>
              <a:buNone/>
            </a:pPr>
            <a:r>
              <a:rPr lang="en-US" sz="2400">
                <a:solidFill>
                  <a:schemeClr val="dk1"/>
                </a:solidFill>
                <a:latin typeface="Arial"/>
                <a:ea typeface="Arial"/>
                <a:cs typeface="Arial"/>
                <a:sym typeface="Arial"/>
              </a:rPr>
              <a:t>2. “All </a:t>
            </a:r>
            <a:r>
              <a:rPr lang="en-US" sz="2400">
                <a:solidFill>
                  <a:srgbClr val="FF0000"/>
                </a:solidFill>
                <a:latin typeface="Arial"/>
                <a:ea typeface="Arial"/>
                <a:cs typeface="Arial"/>
                <a:sym typeface="Arial"/>
              </a:rPr>
              <a:t>men </a:t>
            </a:r>
            <a:r>
              <a:rPr lang="en-US" sz="2400">
                <a:solidFill>
                  <a:schemeClr val="dk1"/>
                </a:solidFill>
                <a:latin typeface="Arial"/>
                <a:ea typeface="Arial"/>
                <a:cs typeface="Arial"/>
                <a:sym typeface="Arial"/>
              </a:rPr>
              <a:t>are </a:t>
            </a:r>
            <a:r>
              <a:rPr lang="en-US" sz="2400">
                <a:solidFill>
                  <a:srgbClr val="FF0000"/>
                </a:solidFill>
                <a:latin typeface="Arial"/>
                <a:ea typeface="Arial"/>
                <a:cs typeface="Arial"/>
                <a:sym typeface="Arial"/>
              </a:rPr>
              <a:t>mortal</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spcBef>
                <a:spcPts val="1440"/>
              </a:spcBef>
              <a:spcAft>
                <a:spcPts val="0"/>
              </a:spcAft>
              <a:buNone/>
            </a:pPr>
            <a:r>
              <a:rPr lang="en-US" sz="2400">
                <a:solidFill>
                  <a:schemeClr val="dk1"/>
                </a:solidFill>
                <a:latin typeface="Arial"/>
                <a:ea typeface="Arial"/>
                <a:cs typeface="Arial"/>
                <a:sym typeface="Arial"/>
              </a:rPr>
              <a:t>Implies:</a:t>
            </a:r>
            <a:endParaRPr sz="2400">
              <a:solidFill>
                <a:schemeClr val="dk1"/>
              </a:solidFill>
              <a:latin typeface="Arial"/>
              <a:ea typeface="Arial"/>
              <a:cs typeface="Arial"/>
              <a:sym typeface="Arial"/>
            </a:endParaRPr>
          </a:p>
        </p:txBody>
      </p:sp>
      <p:sp>
        <p:nvSpPr>
          <p:cNvPr id="164" name="Google Shape;164;p23"/>
          <p:cNvSpPr txBox="1"/>
          <p:nvPr/>
        </p:nvSpPr>
        <p:spPr>
          <a:xfrm>
            <a:off x="3203195" y="6025083"/>
            <a:ext cx="2803525" cy="39116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lang="en-US" sz="2400">
                <a:solidFill>
                  <a:schemeClr val="dk1"/>
                </a:solidFill>
                <a:latin typeface="Arial"/>
                <a:ea typeface="Arial"/>
                <a:cs typeface="Arial"/>
                <a:sym typeface="Arial"/>
              </a:rPr>
              <a:t>3. “</a:t>
            </a:r>
            <a:r>
              <a:rPr lang="en-US" sz="2400">
                <a:solidFill>
                  <a:srgbClr val="FF0000"/>
                </a:solidFill>
                <a:latin typeface="Arial"/>
                <a:ea typeface="Arial"/>
                <a:cs typeface="Arial"/>
                <a:sym typeface="Arial"/>
              </a:rPr>
              <a:t>Marcus </a:t>
            </a:r>
            <a:r>
              <a:rPr lang="en-US" sz="2400">
                <a:solidFill>
                  <a:schemeClr val="dk1"/>
                </a:solidFill>
                <a:latin typeface="Arial"/>
                <a:ea typeface="Arial"/>
                <a:cs typeface="Arial"/>
                <a:sym typeface="Arial"/>
              </a:rPr>
              <a:t>is </a:t>
            </a:r>
            <a:r>
              <a:rPr lang="en-US" sz="2400">
                <a:solidFill>
                  <a:srgbClr val="FF0000"/>
                </a:solidFill>
                <a:latin typeface="Arial"/>
                <a:ea typeface="Arial"/>
                <a:cs typeface="Arial"/>
                <a:sym typeface="Arial"/>
              </a:rPr>
              <a:t>mortal</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524000" y="816576"/>
            <a:ext cx="6439027"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Approaches to KR</a:t>
            </a:r>
            <a:endParaRPr/>
          </a:p>
        </p:txBody>
      </p:sp>
      <p:sp>
        <p:nvSpPr>
          <p:cNvPr id="170" name="Google Shape;170;p24"/>
          <p:cNvSpPr txBox="1"/>
          <p:nvPr/>
        </p:nvSpPr>
        <p:spPr>
          <a:xfrm>
            <a:off x="2288541" y="1899539"/>
            <a:ext cx="7418705" cy="2882900"/>
          </a:xfrm>
          <a:prstGeom prst="rect">
            <a:avLst/>
          </a:prstGeom>
          <a:noFill/>
          <a:ln>
            <a:noFill/>
          </a:ln>
        </p:spPr>
        <p:txBody>
          <a:bodyPr anchorCtr="0" anchor="t" bIns="0" lIns="0" spcFirstLastPara="1" rIns="0" wrap="square" tIns="114300">
            <a:spAutoFit/>
          </a:bodyPr>
          <a:lstStyle/>
          <a:p>
            <a:pPr indent="0" lvl="0" marL="12700" marR="0" rtl="0" algn="l">
              <a:spcBef>
                <a:spcPts val="0"/>
              </a:spcBef>
              <a:spcAft>
                <a:spcPts val="0"/>
              </a:spcAft>
              <a:buNone/>
            </a:pPr>
            <a:r>
              <a:rPr lang="en-US" sz="2400">
                <a:solidFill>
                  <a:srgbClr val="0000FF"/>
                </a:solidFill>
                <a:latin typeface="Arial"/>
                <a:ea typeface="Arial"/>
                <a:cs typeface="Arial"/>
                <a:sym typeface="Arial"/>
              </a:rPr>
              <a:t>Procedural knowledge:</a:t>
            </a:r>
            <a:endParaRPr sz="2400">
              <a:solidFill>
                <a:schemeClr val="dk1"/>
              </a:solidFill>
              <a:latin typeface="Arial"/>
              <a:ea typeface="Arial"/>
              <a:cs typeface="Arial"/>
              <a:sym typeface="Arial"/>
            </a:endParaRPr>
          </a:p>
          <a:p>
            <a:pPr indent="-343535" lvl="0" marL="355600" marR="5080" rtl="0" algn="l">
              <a:spcBef>
                <a:spcPts val="1440"/>
              </a:spcBef>
              <a:spcAft>
                <a:spcPts val="0"/>
              </a:spcAft>
              <a:buClr>
                <a:schemeClr val="dk1"/>
              </a:buClr>
              <a:buSzPts val="2850"/>
              <a:buFont typeface="Arial"/>
              <a:buChar char="•"/>
            </a:pPr>
            <a:r>
              <a:rPr lang="en-US" sz="2400">
                <a:solidFill>
                  <a:schemeClr val="dk1"/>
                </a:solidFill>
                <a:latin typeface="Arial"/>
                <a:ea typeface="Arial"/>
                <a:cs typeface="Arial"/>
                <a:sym typeface="Arial"/>
              </a:rPr>
              <a:t>Representation of </a:t>
            </a:r>
            <a:r>
              <a:rPr lang="en-US" sz="2400">
                <a:solidFill>
                  <a:srgbClr val="0000FF"/>
                </a:solidFill>
                <a:latin typeface="Arial"/>
                <a:ea typeface="Arial"/>
                <a:cs typeface="Arial"/>
                <a:sym typeface="Arial"/>
              </a:rPr>
              <a:t>“how to make it” </a:t>
            </a:r>
            <a:r>
              <a:rPr lang="en-US" sz="2400">
                <a:solidFill>
                  <a:schemeClr val="dk1"/>
                </a:solidFill>
                <a:latin typeface="Arial"/>
                <a:ea typeface="Arial"/>
                <a:cs typeface="Arial"/>
                <a:sym typeface="Arial"/>
              </a:rPr>
              <a:t>rather than </a:t>
            </a:r>
            <a:r>
              <a:rPr lang="en-US" sz="2400">
                <a:solidFill>
                  <a:srgbClr val="0000FF"/>
                </a:solidFill>
                <a:latin typeface="Arial"/>
                <a:ea typeface="Arial"/>
                <a:cs typeface="Arial"/>
                <a:sym typeface="Arial"/>
              </a:rPr>
              <a:t>“what  it is”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343535" lvl="0" marL="355600" marR="0" rtl="0" algn="l">
              <a:spcBef>
                <a:spcPts val="1440"/>
              </a:spcBef>
              <a:spcAft>
                <a:spcPts val="0"/>
              </a:spcAft>
              <a:buClr>
                <a:schemeClr val="dk1"/>
              </a:buClr>
              <a:buSzPts val="2850"/>
              <a:buFont typeface="Arial"/>
              <a:buChar char="•"/>
            </a:pPr>
            <a:r>
              <a:rPr lang="en-US" sz="2400">
                <a:solidFill>
                  <a:schemeClr val="dk1"/>
                </a:solidFill>
                <a:latin typeface="Arial"/>
                <a:ea typeface="Arial"/>
                <a:cs typeface="Arial"/>
                <a:sym typeface="Arial"/>
              </a:rPr>
              <a:t>May have </a:t>
            </a:r>
            <a:r>
              <a:rPr lang="en-US" sz="2400">
                <a:solidFill>
                  <a:srgbClr val="0000FF"/>
                </a:solidFill>
                <a:latin typeface="Arial"/>
                <a:ea typeface="Arial"/>
                <a:cs typeface="Arial"/>
                <a:sym typeface="Arial"/>
              </a:rPr>
              <a:t>inferential efficiency</a:t>
            </a:r>
            <a:r>
              <a:rPr lang="en-US" sz="2400">
                <a:solidFill>
                  <a:schemeClr val="dk1"/>
                </a:solidFill>
                <a:latin typeface="Arial"/>
                <a:ea typeface="Arial"/>
                <a:cs typeface="Arial"/>
                <a:sym typeface="Arial"/>
              </a:rPr>
              <a:t>, but	</a:t>
            </a:r>
            <a:r>
              <a:rPr lang="en-US" sz="2400">
                <a:solidFill>
                  <a:srgbClr val="0000FF"/>
                </a:solidFill>
                <a:latin typeface="Arial"/>
                <a:ea typeface="Arial"/>
                <a:cs typeface="Arial"/>
                <a:sym typeface="Arial"/>
              </a:rPr>
              <a:t>no </a:t>
            </a:r>
            <a:r>
              <a:rPr lang="en-US" sz="2400">
                <a:solidFill>
                  <a:schemeClr val="dk1"/>
                </a:solidFill>
                <a:latin typeface="Arial"/>
                <a:ea typeface="Arial"/>
                <a:cs typeface="Arial"/>
                <a:sym typeface="Arial"/>
              </a:rPr>
              <a:t>inferential</a:t>
            </a:r>
            <a:endParaRPr sz="2400">
              <a:solidFill>
                <a:schemeClr val="dk1"/>
              </a:solidFill>
              <a:latin typeface="Arial"/>
              <a:ea typeface="Arial"/>
              <a:cs typeface="Arial"/>
              <a:sym typeface="Arial"/>
            </a:endParaRPr>
          </a:p>
          <a:p>
            <a:pPr indent="0" lvl="0" marL="355600" marR="0" rtl="0" algn="l">
              <a:spcBef>
                <a:spcPts val="0"/>
              </a:spcBef>
              <a:spcAft>
                <a:spcPts val="0"/>
              </a:spcAft>
              <a:buNone/>
            </a:pPr>
            <a:r>
              <a:rPr lang="en-US" sz="2400">
                <a:solidFill>
                  <a:schemeClr val="dk1"/>
                </a:solidFill>
                <a:latin typeface="Arial"/>
                <a:ea typeface="Arial"/>
                <a:cs typeface="Arial"/>
                <a:sym typeface="Arial"/>
              </a:rPr>
              <a:t>adequacy and acquisitional efficiency.</a:t>
            </a:r>
            <a:endParaRPr sz="2400">
              <a:solidFill>
                <a:schemeClr val="dk1"/>
              </a:solidFill>
              <a:latin typeface="Arial"/>
              <a:ea typeface="Arial"/>
              <a:cs typeface="Arial"/>
              <a:sym typeface="Arial"/>
            </a:endParaRPr>
          </a:p>
          <a:p>
            <a:pPr indent="-343535" lvl="0" marL="355600" marR="0" rtl="0" algn="l">
              <a:spcBef>
                <a:spcPts val="1440"/>
              </a:spcBef>
              <a:spcAft>
                <a:spcPts val="0"/>
              </a:spcAft>
              <a:buClr>
                <a:schemeClr val="dk1"/>
              </a:buClr>
              <a:buSzPts val="2850"/>
              <a:buFont typeface="Arial"/>
              <a:buChar char="•"/>
            </a:pPr>
            <a:r>
              <a:rPr lang="en-US" sz="2400">
                <a:solidFill>
                  <a:schemeClr val="dk1"/>
                </a:solidFill>
                <a:latin typeface="Arial"/>
                <a:ea typeface="Arial"/>
                <a:cs typeface="Arial"/>
                <a:sym typeface="Arial"/>
              </a:rPr>
              <a:t>Ex. Writing LISP programs</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Knowledge Representation in AI 1" id="175" name="Google Shape;175;p25"/>
          <p:cNvPicPr preferRelativeResize="0"/>
          <p:nvPr/>
        </p:nvPicPr>
        <p:blipFill rotWithShape="1">
          <a:blip r:embed="rId3">
            <a:alphaModFix/>
          </a:blip>
          <a:srcRect b="0" l="0" r="0" t="0"/>
          <a:stretch/>
        </p:blipFill>
        <p:spPr>
          <a:xfrm>
            <a:off x="2025318" y="1460239"/>
            <a:ext cx="6076950" cy="4248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Techniques of knowledge representation</a:t>
            </a:r>
            <a:br>
              <a:rPr lang="en-US"/>
            </a:br>
            <a:endParaRPr/>
          </a:p>
        </p:txBody>
      </p:sp>
      <p:sp>
        <p:nvSpPr>
          <p:cNvPr id="181" name="Google Shape;181;p26"/>
          <p:cNvSpPr txBox="1"/>
          <p:nvPr>
            <p:ph idx="1" type="body"/>
          </p:nvPr>
        </p:nvSpPr>
        <p:spPr>
          <a:xfrm>
            <a:off x="605619" y="1484431"/>
            <a:ext cx="10980761"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300"/>
              <a:buChar char="•"/>
            </a:pPr>
            <a:r>
              <a:rPr lang="en-US" sz="2300">
                <a:latin typeface="Times New Roman"/>
                <a:ea typeface="Times New Roman"/>
                <a:cs typeface="Times New Roman"/>
                <a:sym typeface="Times New Roman"/>
              </a:rPr>
              <a:t>Propositional Logic: This technique is also known as propositional calculus, statement logic, or sentential logic. It is used for representing the knowledge about what is true and what is false.</a:t>
            </a:r>
            <a:endParaRPr/>
          </a:p>
          <a:p>
            <a:pPr indent="-228600" lvl="0" marL="228600" rtl="0" algn="l">
              <a:lnSpc>
                <a:spcPct val="90000"/>
              </a:lnSpc>
              <a:spcBef>
                <a:spcPts val="1000"/>
              </a:spcBef>
              <a:spcAft>
                <a:spcPts val="0"/>
              </a:spcAft>
              <a:buClr>
                <a:schemeClr val="dk1"/>
              </a:buClr>
              <a:buSzPts val="2300"/>
              <a:buChar char="•"/>
            </a:pPr>
            <a:r>
              <a:rPr lang="en-US" sz="2300">
                <a:latin typeface="Times New Roman"/>
                <a:ea typeface="Times New Roman"/>
                <a:cs typeface="Times New Roman"/>
                <a:sym typeface="Times New Roman"/>
              </a:rPr>
              <a:t>First-order Logic: It is also known as Predicate logic or First-order predicate calculus (FOPL). This technique is used to represent the objects in the form of predicates or quantifiers. It is different from Propositional logic as it removes the complexity of the sentence represented by it.   </a:t>
            </a:r>
            <a:endParaRPr/>
          </a:p>
          <a:p>
            <a:pPr indent="-228600" lvl="0" marL="228600" rtl="0" algn="l">
              <a:lnSpc>
                <a:spcPct val="90000"/>
              </a:lnSpc>
              <a:spcBef>
                <a:spcPts val="1000"/>
              </a:spcBef>
              <a:spcAft>
                <a:spcPts val="0"/>
              </a:spcAft>
              <a:buClr>
                <a:schemeClr val="dk1"/>
              </a:buClr>
              <a:buSzPts val="2300"/>
              <a:buChar char="•"/>
            </a:pPr>
            <a:r>
              <a:rPr lang="en-US" sz="2300">
                <a:latin typeface="Times New Roman"/>
                <a:ea typeface="Times New Roman"/>
                <a:cs typeface="Times New Roman"/>
                <a:sym typeface="Times New Roman"/>
              </a:rPr>
              <a:t>Rule-based System: This is the most commonly used technique in artificial intelligence. In the rule-based system, we impose rules over the propositional logic and first-order logic techniques. If-then clause is used for this technique. For example, if there are two variables A and B. Value of both A and B is True. Consequently, the result of both should also be True and vice-versa. It is represented as:</a:t>
            </a:r>
            <a:endParaRPr/>
          </a:p>
          <a:p>
            <a:pPr indent="-228600" lvl="0" marL="228600" rtl="0" algn="l">
              <a:lnSpc>
                <a:spcPct val="90000"/>
              </a:lnSpc>
              <a:spcBef>
                <a:spcPts val="1000"/>
              </a:spcBef>
              <a:spcAft>
                <a:spcPts val="0"/>
              </a:spcAft>
              <a:buClr>
                <a:schemeClr val="dk1"/>
              </a:buClr>
              <a:buSzPts val="2300"/>
              <a:buChar char="•"/>
            </a:pPr>
            <a:r>
              <a:rPr lang="en-US" sz="2300">
                <a:latin typeface="Times New Roman"/>
                <a:ea typeface="Times New Roman"/>
                <a:cs typeface="Times New Roman"/>
                <a:sym typeface="Times New Roman"/>
              </a:rPr>
              <a:t> If the value of A and B is True, then the result will be True. So, such a technique makes the propositional as well as FOPL logics bounded in the rules.</a:t>
            </a:r>
            <a:endParaRPr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565245" y="9747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300"/>
              <a:buChar char="•"/>
            </a:pPr>
            <a:r>
              <a:rPr lang="en-US" sz="2300">
                <a:latin typeface="Times New Roman"/>
                <a:ea typeface="Times New Roman"/>
                <a:cs typeface="Times New Roman"/>
                <a:sym typeface="Times New Roman"/>
              </a:rPr>
              <a:t>Semantic Networks: The technique is based on storing the knowledge into the system in the form of a graph. Nodes of a graph represent the objects which exist in the real world, and the arrow represents the relationship between these objects. Such techniques show the connectivity of one object with another object. </a:t>
            </a:r>
            <a:endParaRPr/>
          </a:p>
        </p:txBody>
      </p:sp>
      <p:pic>
        <p:nvPicPr>
          <p:cNvPr id="187" name="Google Shape;187;p27"/>
          <p:cNvPicPr preferRelativeResize="0"/>
          <p:nvPr/>
        </p:nvPicPr>
        <p:blipFill rotWithShape="1">
          <a:blip r:embed="rId3">
            <a:alphaModFix/>
          </a:blip>
          <a:srcRect b="0" l="0" r="0" t="0"/>
          <a:stretch/>
        </p:blipFill>
        <p:spPr>
          <a:xfrm>
            <a:off x="2231619" y="2920619"/>
            <a:ext cx="7182852" cy="3063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97256" y="2559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3" name="Google Shape;193;p28"/>
          <p:cNvSpPr txBox="1"/>
          <p:nvPr>
            <p:ph idx="1" type="body"/>
          </p:nvPr>
        </p:nvSpPr>
        <p:spPr>
          <a:xfrm>
            <a:off x="797256" y="1825625"/>
            <a:ext cx="10515600" cy="2450414"/>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300"/>
              <a:buChar char="•"/>
            </a:pPr>
            <a:r>
              <a:rPr lang="en-US" sz="2300">
                <a:latin typeface="Times New Roman"/>
                <a:ea typeface="Times New Roman"/>
                <a:cs typeface="Times New Roman"/>
                <a:sym typeface="Times New Roman"/>
              </a:rPr>
              <a:t>Frames: In this technique, the knowledge is stored via slots and fillers. Similarly, the Slots are the entities and Fillers are its attributes. They are together stored in a frame. So, whenever there is a requirement, the machine infers the necessary information to take the decision. For example, Tomy is a dog having one tail.</a:t>
            </a:r>
            <a:endParaRPr/>
          </a:p>
          <a:p>
            <a:pPr indent="-228600" lvl="0" marL="228600" rtl="0" algn="l">
              <a:lnSpc>
                <a:spcPct val="90000"/>
              </a:lnSpc>
              <a:spcBef>
                <a:spcPts val="1000"/>
              </a:spcBef>
              <a:spcAft>
                <a:spcPts val="0"/>
              </a:spcAft>
              <a:buClr>
                <a:schemeClr val="dk1"/>
              </a:buClr>
              <a:buSzPts val="2300"/>
              <a:buChar char="•"/>
            </a:pPr>
            <a:r>
              <a:rPr lang="en-US" sz="2300">
                <a:latin typeface="Times New Roman"/>
                <a:ea typeface="Times New Roman"/>
                <a:cs typeface="Times New Roman"/>
                <a:sym typeface="Times New Roman"/>
              </a:rPr>
              <a:t>Script: It is an advanced technique over the Frames. Here, the information is stored in the form of a script. The script is stored in the system containing all the required information.</a:t>
            </a:r>
            <a:endParaRPr sz="2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098042" y="467581"/>
            <a:ext cx="4863460"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Propositional logic</a:t>
            </a:r>
            <a:endParaRPr/>
          </a:p>
        </p:txBody>
      </p:sp>
      <p:sp>
        <p:nvSpPr>
          <p:cNvPr id="199" name="Google Shape;199;p29"/>
          <p:cNvSpPr txBox="1"/>
          <p:nvPr/>
        </p:nvSpPr>
        <p:spPr>
          <a:xfrm>
            <a:off x="1605010" y="1751297"/>
            <a:ext cx="8977280" cy="4297971"/>
          </a:xfrm>
          <a:prstGeom prst="rect">
            <a:avLst/>
          </a:prstGeom>
          <a:noFill/>
          <a:ln>
            <a:noFill/>
          </a:ln>
        </p:spPr>
        <p:txBody>
          <a:bodyPr anchorCtr="0" anchor="t" bIns="0" lIns="0" spcFirstLastPara="1" rIns="0" wrap="square" tIns="85725">
            <a:spAutoFit/>
          </a:bodyPr>
          <a:lstStyle/>
          <a:p>
            <a:pPr indent="-228600" lvl="0" marL="228600" marR="0" rtl="0" algn="l">
              <a:lnSpc>
                <a:spcPct val="90000"/>
              </a:lnSpc>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Statements used in mathematics.</a:t>
            </a:r>
            <a:endParaRPr/>
          </a:p>
          <a:p>
            <a:pPr indent="-228600" lvl="0" marL="228600" marR="508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Proposition :is a declarative sentence whose value is  either true or false.</a:t>
            </a:r>
            <a:endParaRPr/>
          </a:p>
          <a:p>
            <a:pPr indent="-82550" lvl="0" marL="228600" marR="0" rtl="0" algn="l">
              <a:lnSpc>
                <a:spcPct val="90000"/>
              </a:lnSpc>
              <a:spcBef>
                <a:spcPts val="1000"/>
              </a:spcBef>
              <a:spcAft>
                <a:spcPts val="0"/>
              </a:spcAft>
              <a:buClr>
                <a:schemeClr val="dk1"/>
              </a:buClr>
              <a:buSzPts val="2300"/>
              <a:buFont typeface="Arial"/>
              <a:buNone/>
            </a:pPr>
            <a:r>
              <a:t/>
            </a:r>
            <a:endParaRPr sz="23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Examples:</a:t>
            </a:r>
            <a:endParaRPr/>
          </a:p>
          <a:p>
            <a:pPr indent="-228600" lvl="0" marL="228600" marR="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“The sky is blue.” [Atomic Proposition]</a:t>
            </a:r>
            <a:endParaRPr/>
          </a:p>
          <a:p>
            <a:pPr indent="-228600" lvl="0" marL="228600" marR="1434465"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“The sky is blue and the plants are green.”  [Molecular/Complex Proposition]</a:t>
            </a:r>
            <a:endParaRPr/>
          </a:p>
          <a:p>
            <a:pPr indent="-228600" lvl="0" marL="228600" marR="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“Today is a rainy day” [Atomic Proposition]</a:t>
            </a:r>
            <a:endParaRPr/>
          </a:p>
          <a:p>
            <a:pPr indent="-228600" lvl="0" marL="228600" marR="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“Today is Sunday” [Atomic Proposition]</a:t>
            </a:r>
            <a:endParaRPr/>
          </a:p>
          <a:p>
            <a:pPr indent="-228600" lvl="0" marL="228600" marR="0" rtl="0" algn="l">
              <a:lnSpc>
                <a:spcPct val="90000"/>
              </a:lnSpc>
              <a:spcBef>
                <a:spcPts val="10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 2*2=4” [Atomic Proposition]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38200" y="37580"/>
            <a:ext cx="10515600" cy="5902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RULES</a:t>
            </a:r>
            <a:endParaRPr/>
          </a:p>
        </p:txBody>
      </p:sp>
      <p:sp>
        <p:nvSpPr>
          <p:cNvPr id="205" name="Google Shape;205;p30"/>
          <p:cNvSpPr txBox="1"/>
          <p:nvPr>
            <p:ph idx="1" type="body"/>
          </p:nvPr>
        </p:nvSpPr>
        <p:spPr>
          <a:xfrm>
            <a:off x="109182" y="815690"/>
            <a:ext cx="1208281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Propositional logic is also called Boolean logic as it works on 0 and 1.</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 propositional logic, we use symbolic variables to represent the logic, and we can use any symbol for a representing a proposition, such A, B, C, P, Q, R, etc.</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Propositions can be either true or false, but it cannot be both.</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Propositional logic consists of an object, relations or function, and </a:t>
            </a:r>
            <a:r>
              <a:rPr b="1" lang="en-US" sz="2200">
                <a:latin typeface="Times New Roman"/>
                <a:ea typeface="Times New Roman"/>
                <a:cs typeface="Times New Roman"/>
                <a:sym typeface="Times New Roman"/>
              </a:rPr>
              <a:t>logical connectives</a:t>
            </a:r>
            <a:r>
              <a:rPr lang="en-US" sz="22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These connectives are also called logical operators.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 propositions and connectives are the basic elements of the propositional logic.</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Connectives can be said as a logical operator which connects two sentences.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 proposition formula which is always true is called </a:t>
            </a:r>
            <a:r>
              <a:rPr b="1" lang="en-US" sz="2200">
                <a:latin typeface="Times New Roman"/>
                <a:ea typeface="Times New Roman"/>
                <a:cs typeface="Times New Roman"/>
                <a:sym typeface="Times New Roman"/>
              </a:rPr>
              <a:t>tautology</a:t>
            </a:r>
            <a:r>
              <a:rPr lang="en-US" sz="2200">
                <a:latin typeface="Times New Roman"/>
                <a:ea typeface="Times New Roman"/>
                <a:cs typeface="Times New Roman"/>
                <a:sym typeface="Times New Roman"/>
              </a:rPr>
              <a:t>, and it is also called a valid sentence.</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 proposition formula which is always false is called </a:t>
            </a:r>
            <a:r>
              <a:rPr b="1" lang="en-US" sz="2200">
                <a:latin typeface="Times New Roman"/>
                <a:ea typeface="Times New Roman"/>
                <a:cs typeface="Times New Roman"/>
                <a:sym typeface="Times New Roman"/>
              </a:rPr>
              <a:t>Contradiction</a:t>
            </a:r>
            <a:r>
              <a:rPr lang="en-US" sz="22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Statements which are questions, commands, or opinions are not propositions such as "</a:t>
            </a:r>
            <a:r>
              <a:rPr b="1" lang="en-US" sz="2200">
                <a:latin typeface="Times New Roman"/>
                <a:ea typeface="Times New Roman"/>
                <a:cs typeface="Times New Roman"/>
                <a:sym typeface="Times New Roman"/>
              </a:rPr>
              <a:t>Where is Rohini</a:t>
            </a: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How are you</a:t>
            </a: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What is your name</a:t>
            </a:r>
            <a:r>
              <a:rPr lang="en-US" sz="2200">
                <a:latin typeface="Times New Roman"/>
                <a:ea typeface="Times New Roman"/>
                <a:cs typeface="Times New Roman"/>
                <a:sym typeface="Times New Roman"/>
              </a:rPr>
              <a:t>", are not propositions.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connectives</a:t>
            </a:r>
            <a:endParaRPr/>
          </a:p>
        </p:txBody>
      </p:sp>
      <p:sp>
        <p:nvSpPr>
          <p:cNvPr id="211" name="Google Shape;2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Logical connectives are used to connect two simpler propositions or representing a sentence logically.</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There are mainly five connectives, which are given as follows:</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Negation:</a:t>
            </a:r>
            <a:r>
              <a:rPr lang="en-US" sz="2400">
                <a:latin typeface="Times New Roman"/>
                <a:ea typeface="Times New Roman"/>
                <a:cs typeface="Times New Roman"/>
                <a:sym typeface="Times New Roman"/>
              </a:rPr>
              <a:t> A sentence such as ¬ P is called negation of P. A literal can be either Positive literal or negative literal.</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Conjunction:</a:t>
            </a:r>
            <a:r>
              <a:rPr lang="en-US" sz="2400">
                <a:latin typeface="Times New Roman"/>
                <a:ea typeface="Times New Roman"/>
                <a:cs typeface="Times New Roman"/>
                <a:sym typeface="Times New Roman"/>
              </a:rPr>
              <a:t> A sentence which has </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connective such as, </a:t>
            </a:r>
            <a:r>
              <a:rPr b="1" lang="en-US" sz="2400">
                <a:latin typeface="Times New Roman"/>
                <a:ea typeface="Times New Roman"/>
                <a:cs typeface="Times New Roman"/>
                <a:sym typeface="Times New Roman"/>
              </a:rPr>
              <a:t>P ∧ Q</a:t>
            </a:r>
            <a:r>
              <a:rPr lang="en-US" sz="2400">
                <a:latin typeface="Times New Roman"/>
                <a:ea typeface="Times New Roman"/>
                <a:cs typeface="Times New Roman"/>
                <a:sym typeface="Times New Roman"/>
              </a:rPr>
              <a:t> is called a conjunction.</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Example:</a:t>
            </a:r>
            <a:r>
              <a:rPr lang="en-US" sz="2400">
                <a:latin typeface="Times New Roman"/>
                <a:ea typeface="Times New Roman"/>
                <a:cs typeface="Times New Roman"/>
                <a:sym typeface="Times New Roman"/>
              </a:rPr>
              <a:t> Rohan is intelligent and hardworking. It can be written as,</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P= Rohan is intelligent</a:t>
            </a:r>
            <a:r>
              <a:rPr lang="en-US" sz="2400">
                <a:latin typeface="Times New Roman"/>
                <a:ea typeface="Times New Roman"/>
                <a:cs typeface="Times New Roman"/>
                <a:sym typeface="Times New Roman"/>
              </a:rPr>
              <a:t>,</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Q= Rohan is hardworking. → P∧ Q</a:t>
            </a: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Knowledge-Based Agent </a:t>
            </a:r>
            <a:br>
              <a:rPr lang="en-US"/>
            </a:br>
            <a:endParaRPr/>
          </a:p>
        </p:txBody>
      </p:sp>
      <p:sp>
        <p:nvSpPr>
          <p:cNvPr id="90" name="Google Shape;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Knowledge-based agents are those agents who have the capability of maintaining an internal state of knowledge, reason over that knowledge, update their knowledge after observations and take actions. These agents can represent the world with some formal representation and act intelligently.</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Knowledge-based agents are composed of two main parts:</a:t>
            </a:r>
            <a:endParaRPr/>
          </a:p>
          <a:p>
            <a:pPr indent="-228600" lvl="1" marL="685800" rtl="0" algn="l">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Knowledge-base and</a:t>
            </a:r>
            <a:endParaRPr/>
          </a:p>
          <a:p>
            <a:pPr indent="-228600" lvl="1" marL="685800" rtl="0" algn="l">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Inference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7" name="Google Shape;21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Disjunction: A sentence which has ∨ connective, such as P ∨ Q. is called disjunction, where P and Q are the propositions.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Example: "Ritika is a doctor or Engineer",</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Here P= Ritika is Doctor. Q= Ritika is Doctor, so we can write it as P ∨ Q.</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Implication: A sentence such as P → Q, is called an implication. Implications are also known as if-then rules. It can be represented as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If it is raining, then the street is wet.</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Let P= It is raining, and Q= Street is wet, so it is represented as P → Q</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Biconditional: A sentence such as P⇔ Q is a Biconditional sentence, example If I am breathing, then I am alive</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P= I am breathing, Q= I am alive, it can be represented as P ⇔ Q.</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Propositional logic in Artificial intelligence" id="222" name="Google Shape;222;p33"/>
          <p:cNvPicPr preferRelativeResize="0"/>
          <p:nvPr/>
        </p:nvPicPr>
        <p:blipFill rotWithShape="1">
          <a:blip r:embed="rId3">
            <a:alphaModFix/>
          </a:blip>
          <a:srcRect b="0" l="0" r="0" t="0"/>
          <a:stretch/>
        </p:blipFill>
        <p:spPr>
          <a:xfrm>
            <a:off x="2770496" y="1026307"/>
            <a:ext cx="6134100" cy="1323975"/>
          </a:xfrm>
          <a:prstGeom prst="rect">
            <a:avLst/>
          </a:prstGeom>
          <a:noFill/>
          <a:ln>
            <a:noFill/>
          </a:ln>
        </p:spPr>
      </p:pic>
      <p:sp>
        <p:nvSpPr>
          <p:cNvPr id="223" name="Google Shape;223;p33"/>
          <p:cNvSpPr/>
          <p:nvPr/>
        </p:nvSpPr>
        <p:spPr>
          <a:xfrm>
            <a:off x="3330215" y="0"/>
            <a:ext cx="4985660"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800">
                <a:solidFill>
                  <a:schemeClr val="dk1"/>
                </a:solidFill>
                <a:latin typeface="Times New Roman"/>
                <a:ea typeface="Times New Roman"/>
                <a:cs typeface="Times New Roman"/>
                <a:sym typeface="Times New Roman"/>
              </a:rPr>
              <a:t>Propositional Logic Connectives:</a:t>
            </a:r>
            <a:endParaRPr b="0" i="0" sz="2800">
              <a:solidFill>
                <a:schemeClr val="dk1"/>
              </a:solidFill>
              <a:latin typeface="Times New Roman"/>
              <a:ea typeface="Times New Roman"/>
              <a:cs typeface="Times New Roman"/>
              <a:sym typeface="Times New Roman"/>
            </a:endParaRPr>
          </a:p>
        </p:txBody>
      </p:sp>
      <p:pic>
        <p:nvPicPr>
          <p:cNvPr id="224" name="Google Shape;224;p33"/>
          <p:cNvPicPr preferRelativeResize="0"/>
          <p:nvPr/>
        </p:nvPicPr>
        <p:blipFill rotWithShape="1">
          <a:blip r:embed="rId4">
            <a:alphaModFix/>
          </a:blip>
          <a:srcRect b="0" l="0" r="0" t="0"/>
          <a:stretch/>
        </p:blipFill>
        <p:spPr>
          <a:xfrm>
            <a:off x="3779647" y="3725272"/>
            <a:ext cx="4740830" cy="23206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Propositional logic in Artificial intelligence" id="229" name="Google Shape;229;p34"/>
          <p:cNvPicPr preferRelativeResize="0"/>
          <p:nvPr/>
        </p:nvPicPr>
        <p:blipFill rotWithShape="1">
          <a:blip r:embed="rId3">
            <a:alphaModFix/>
          </a:blip>
          <a:srcRect b="0" l="0" r="0" t="0"/>
          <a:stretch/>
        </p:blipFill>
        <p:spPr>
          <a:xfrm>
            <a:off x="2315499" y="4556953"/>
            <a:ext cx="6626337" cy="1557244"/>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2315499" y="746860"/>
            <a:ext cx="6825629" cy="34293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Propositional logic in Artificial intelligence" id="235" name="Google Shape;235;p35"/>
          <p:cNvPicPr preferRelativeResize="0"/>
          <p:nvPr/>
        </p:nvPicPr>
        <p:blipFill rotWithShape="1">
          <a:blip r:embed="rId3">
            <a:alphaModFix/>
          </a:blip>
          <a:srcRect b="0" l="0" r="0" t="0"/>
          <a:stretch/>
        </p:blipFill>
        <p:spPr>
          <a:xfrm>
            <a:off x="2189091" y="1476209"/>
            <a:ext cx="6934869" cy="2017618"/>
          </a:xfrm>
          <a:prstGeom prst="rect">
            <a:avLst/>
          </a:prstGeom>
          <a:noFill/>
          <a:ln>
            <a:noFill/>
          </a:ln>
        </p:spPr>
      </p:pic>
      <p:sp>
        <p:nvSpPr>
          <p:cNvPr id="236" name="Google Shape;236;p35"/>
          <p:cNvSpPr/>
          <p:nvPr/>
        </p:nvSpPr>
        <p:spPr>
          <a:xfrm>
            <a:off x="905299" y="749508"/>
            <a:ext cx="10422341"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We can build a proposition composing three propositions P, Q, and R. This truth table is made-up of 8n Tuples as we have taken three proposition symbols.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aphicFrame>
        <p:nvGraphicFramePr>
          <p:cNvPr id="237" name="Google Shape;237;p35"/>
          <p:cNvGraphicFramePr/>
          <p:nvPr/>
        </p:nvGraphicFramePr>
        <p:xfrm>
          <a:off x="2967830" y="3743539"/>
          <a:ext cx="3000000" cy="3000000"/>
        </p:xfrm>
        <a:graphic>
          <a:graphicData uri="http://schemas.openxmlformats.org/drawingml/2006/table">
            <a:tbl>
              <a:tblPr>
                <a:noFill/>
                <a:tableStyleId>{226B2230-5A16-4666-86C7-932CF14D8808}</a:tableStyleId>
              </a:tblPr>
              <a:tblGrid>
                <a:gridCol w="2228275"/>
                <a:gridCol w="2228275"/>
              </a:tblGrid>
              <a:tr h="353350">
                <a:tc>
                  <a:txBody>
                    <a:bodyPr/>
                    <a:lstStyle/>
                    <a:p>
                      <a:pPr indent="0" lvl="0" marL="0" marR="0" rtl="0" algn="l">
                        <a:lnSpc>
                          <a:spcPct val="90000"/>
                        </a:lnSpc>
                        <a:spcBef>
                          <a:spcPts val="0"/>
                        </a:spcBef>
                        <a:spcAft>
                          <a:spcPts val="0"/>
                        </a:spcAft>
                        <a:buNone/>
                      </a:pPr>
                      <a:r>
                        <a:rPr lang="en-US" sz="1800" u="none" cap="none" strike="noStrike"/>
                        <a:t>Precedence</a:t>
                      </a:r>
                      <a:endParaRPr/>
                    </a:p>
                  </a:txBody>
                  <a:tcPr marT="114300" marB="114300" marR="114300" marL="114300">
                    <a:lnL cap="flat" cmpd="sng" w="9525">
                      <a:solidFill>
                        <a:srgbClr val="50192D"/>
                      </a:solidFill>
                      <a:prstDash val="solid"/>
                      <a:round/>
                      <a:headEnd len="sm" w="sm" type="none"/>
                      <a:tailEnd len="sm" w="sm" type="none"/>
                    </a:lnL>
                    <a:lnR cap="flat" cmpd="sng" w="9525">
                      <a:solidFill>
                        <a:srgbClr val="50192D"/>
                      </a:solidFill>
                      <a:prstDash val="solid"/>
                      <a:round/>
                      <a:headEnd len="sm" w="sm" type="none"/>
                      <a:tailEnd len="sm" w="sm" type="none"/>
                    </a:lnR>
                    <a:lnT cap="flat" cmpd="sng" w="9525">
                      <a:solidFill>
                        <a:srgbClr val="50192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90000"/>
                        </a:lnSpc>
                        <a:spcBef>
                          <a:spcPts val="0"/>
                        </a:spcBef>
                        <a:spcAft>
                          <a:spcPts val="0"/>
                        </a:spcAft>
                        <a:buNone/>
                      </a:pPr>
                      <a:r>
                        <a:rPr lang="en-US" sz="1800" u="none" cap="none" strike="noStrike"/>
                        <a:t>Operators</a:t>
                      </a:r>
                      <a:endParaRPr/>
                    </a:p>
                  </a:txBody>
                  <a:tcPr marT="114300" marB="114300" marR="114300" marL="114300">
                    <a:lnL cap="flat" cmpd="sng" w="9525">
                      <a:solidFill>
                        <a:srgbClr val="50192D"/>
                      </a:solidFill>
                      <a:prstDash val="solid"/>
                      <a:round/>
                      <a:headEnd len="sm" w="sm" type="none"/>
                      <a:tailEnd len="sm" w="sm" type="none"/>
                    </a:lnL>
                    <a:lnR cap="flat" cmpd="sng" w="9525">
                      <a:solidFill>
                        <a:srgbClr val="50192D"/>
                      </a:solidFill>
                      <a:prstDash val="solid"/>
                      <a:round/>
                      <a:headEnd len="sm" w="sm" type="none"/>
                      <a:tailEnd len="sm" w="sm" type="none"/>
                    </a:lnR>
                    <a:lnT cap="flat" cmpd="sng" w="9525">
                      <a:solidFill>
                        <a:srgbClr val="50192D"/>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299825">
                <a:tc>
                  <a:txBody>
                    <a:bodyPr/>
                    <a:lstStyle/>
                    <a:p>
                      <a:pPr indent="0" lvl="0" marL="0" marR="0" rtl="0" algn="l">
                        <a:lnSpc>
                          <a:spcPct val="90000"/>
                        </a:lnSpc>
                        <a:spcBef>
                          <a:spcPts val="0"/>
                        </a:spcBef>
                        <a:spcAft>
                          <a:spcPts val="0"/>
                        </a:spcAft>
                        <a:buNone/>
                      </a:pPr>
                      <a:r>
                        <a:rPr lang="en-US" sz="1800" u="none" cap="none" strike="noStrike"/>
                        <a:t>First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90000"/>
                        </a:lnSpc>
                        <a:spcBef>
                          <a:spcPts val="0"/>
                        </a:spcBef>
                        <a:spcAft>
                          <a:spcPts val="0"/>
                        </a:spcAft>
                        <a:buNone/>
                      </a:pPr>
                      <a:r>
                        <a:rPr lang="en-US" sz="1800" u="none" cap="none" strike="noStrike"/>
                        <a:t>Parenthesis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99825">
                <a:tc>
                  <a:txBody>
                    <a:bodyPr/>
                    <a:lstStyle/>
                    <a:p>
                      <a:pPr indent="0" lvl="0" marL="0" marR="0" rtl="0" algn="l">
                        <a:lnSpc>
                          <a:spcPct val="90000"/>
                        </a:lnSpc>
                        <a:spcBef>
                          <a:spcPts val="0"/>
                        </a:spcBef>
                        <a:spcAft>
                          <a:spcPts val="0"/>
                        </a:spcAft>
                        <a:buNone/>
                      </a:pPr>
                      <a:r>
                        <a:rPr lang="en-US" sz="1800" u="none" cap="none" strike="noStrike"/>
                        <a:t>Second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90000"/>
                        </a:lnSpc>
                        <a:spcBef>
                          <a:spcPts val="0"/>
                        </a:spcBef>
                        <a:spcAft>
                          <a:spcPts val="0"/>
                        </a:spcAft>
                        <a:buNone/>
                      </a:pPr>
                      <a:r>
                        <a:rPr lang="en-US" sz="1800" u="none" cap="none" strike="noStrike"/>
                        <a:t>Negation</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99825">
                <a:tc>
                  <a:txBody>
                    <a:bodyPr/>
                    <a:lstStyle/>
                    <a:p>
                      <a:pPr indent="0" lvl="0" marL="0" marR="0" rtl="0" algn="l">
                        <a:lnSpc>
                          <a:spcPct val="90000"/>
                        </a:lnSpc>
                        <a:spcBef>
                          <a:spcPts val="0"/>
                        </a:spcBef>
                        <a:spcAft>
                          <a:spcPts val="0"/>
                        </a:spcAft>
                        <a:buNone/>
                      </a:pPr>
                      <a:r>
                        <a:rPr lang="en-US" sz="1800" u="none" cap="none" strike="noStrike"/>
                        <a:t>Third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90000"/>
                        </a:lnSpc>
                        <a:spcBef>
                          <a:spcPts val="0"/>
                        </a:spcBef>
                        <a:spcAft>
                          <a:spcPts val="0"/>
                        </a:spcAft>
                        <a:buNone/>
                      </a:pPr>
                      <a:r>
                        <a:rPr lang="en-US" sz="1800" u="none" cap="none" strike="noStrike"/>
                        <a:t>Conjunction(AND)</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99825">
                <a:tc>
                  <a:txBody>
                    <a:bodyPr/>
                    <a:lstStyle/>
                    <a:p>
                      <a:pPr indent="0" lvl="0" marL="0" marR="0" rtl="0" algn="l">
                        <a:lnSpc>
                          <a:spcPct val="90000"/>
                        </a:lnSpc>
                        <a:spcBef>
                          <a:spcPts val="0"/>
                        </a:spcBef>
                        <a:spcAft>
                          <a:spcPts val="0"/>
                        </a:spcAft>
                        <a:buNone/>
                      </a:pPr>
                      <a:r>
                        <a:rPr lang="en-US" sz="1800" u="none" cap="none" strike="noStrike"/>
                        <a:t>Fourth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90000"/>
                        </a:lnSpc>
                        <a:spcBef>
                          <a:spcPts val="0"/>
                        </a:spcBef>
                        <a:spcAft>
                          <a:spcPts val="0"/>
                        </a:spcAft>
                        <a:buNone/>
                      </a:pPr>
                      <a:r>
                        <a:rPr lang="en-US" sz="1800" u="none" cap="none" strike="noStrike"/>
                        <a:t>Disjunction(OR)</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99825">
                <a:tc>
                  <a:txBody>
                    <a:bodyPr/>
                    <a:lstStyle/>
                    <a:p>
                      <a:pPr indent="0" lvl="0" marL="0" marR="0" rtl="0" algn="l">
                        <a:lnSpc>
                          <a:spcPct val="90000"/>
                        </a:lnSpc>
                        <a:spcBef>
                          <a:spcPts val="0"/>
                        </a:spcBef>
                        <a:spcAft>
                          <a:spcPts val="0"/>
                        </a:spcAft>
                        <a:buNone/>
                      </a:pPr>
                      <a:r>
                        <a:rPr lang="en-US" sz="1800" u="none" cap="none" strike="noStrike"/>
                        <a:t>Fifth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lnSpc>
                          <a:spcPct val="90000"/>
                        </a:lnSpc>
                        <a:spcBef>
                          <a:spcPts val="0"/>
                        </a:spcBef>
                        <a:spcAft>
                          <a:spcPts val="0"/>
                        </a:spcAft>
                        <a:buNone/>
                      </a:pPr>
                      <a:r>
                        <a:rPr lang="en-US" sz="1800" u="none" cap="none" strike="noStrike"/>
                        <a:t>Implication</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99825">
                <a:tc>
                  <a:txBody>
                    <a:bodyPr/>
                    <a:lstStyle/>
                    <a:p>
                      <a:pPr indent="0" lvl="0" marL="0" marR="0" rtl="0" algn="l">
                        <a:lnSpc>
                          <a:spcPct val="90000"/>
                        </a:lnSpc>
                        <a:spcBef>
                          <a:spcPts val="0"/>
                        </a:spcBef>
                        <a:spcAft>
                          <a:spcPts val="0"/>
                        </a:spcAft>
                        <a:buNone/>
                      </a:pPr>
                      <a:r>
                        <a:rPr lang="en-US" sz="1800" u="none" cap="none" strike="noStrike"/>
                        <a:t>Six Precedence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lnSpc>
                          <a:spcPct val="90000"/>
                        </a:lnSpc>
                        <a:spcBef>
                          <a:spcPts val="0"/>
                        </a:spcBef>
                        <a:spcAft>
                          <a:spcPts val="0"/>
                        </a:spcAft>
                        <a:buNone/>
                      </a:pPr>
                      <a:r>
                        <a:rPr lang="en-US" sz="1800" u="none" cap="none" strike="noStrike"/>
                        <a:t>Biconditional</a:t>
                      </a:r>
                      <a:endParaRPr sz="1800" u="none" cap="none" strike="noStrike"/>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equivalence:</a:t>
            </a:r>
            <a:br>
              <a:rPr lang="en-US"/>
            </a:br>
            <a:endParaRPr/>
          </a:p>
        </p:txBody>
      </p:sp>
      <p:sp>
        <p:nvSpPr>
          <p:cNvPr id="243" name="Google Shape;24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Logical equivalence is one of the features of propositional logic. Two propositions are said to be logically equivalent if and only if the columns in the truth table are identical to each other.</a:t>
            </a:r>
            <a:endParaRPr/>
          </a:p>
          <a:p>
            <a:pPr indent="-228600" lvl="0" marL="228600" rtl="0" algn="l">
              <a:lnSpc>
                <a:spcPct val="90000"/>
              </a:lnSpc>
              <a:spcBef>
                <a:spcPts val="1000"/>
              </a:spcBef>
              <a:spcAft>
                <a:spcPts val="0"/>
              </a:spcAft>
              <a:buClr>
                <a:schemeClr val="dk1"/>
              </a:buClr>
              <a:buSzPts val="2800"/>
              <a:buChar char="•"/>
            </a:pPr>
            <a:r>
              <a:rPr lang="en-US"/>
              <a:t>Let's take two propositions A and B, so for logical equivalence, we can write it as A⇔B. In below truth table we can see that column for ¬A∨ B and A→B, are identical hence A is Equivalent to B</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Propositional logic in Artificial intelligence" id="244" name="Google Shape;244;p36"/>
          <p:cNvPicPr preferRelativeResize="0"/>
          <p:nvPr/>
        </p:nvPicPr>
        <p:blipFill rotWithShape="1">
          <a:blip r:embed="rId3">
            <a:alphaModFix/>
          </a:blip>
          <a:srcRect b="0" l="0" r="0" t="0"/>
          <a:stretch/>
        </p:blipFill>
        <p:spPr>
          <a:xfrm>
            <a:off x="2625820" y="4857466"/>
            <a:ext cx="6048375" cy="1123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Arial"/>
              <a:buNone/>
            </a:pPr>
            <a:r>
              <a:rPr b="1" lang="en-US" sz="3200" u="sng">
                <a:solidFill>
                  <a:srgbClr val="FF0000"/>
                </a:solidFill>
                <a:latin typeface="Arial"/>
                <a:ea typeface="Arial"/>
                <a:cs typeface="Arial"/>
                <a:sym typeface="Arial"/>
              </a:rPr>
              <a:t>INFERENCE RULES IN PROPOSITIONAL LOGIC</a:t>
            </a:r>
            <a:br>
              <a:rPr lang="en-US" sz="3200">
                <a:latin typeface="Arial"/>
                <a:ea typeface="Arial"/>
                <a:cs typeface="Arial"/>
                <a:sym typeface="Arial"/>
              </a:rPr>
            </a:br>
            <a:endParaRPr sz="3200"/>
          </a:p>
        </p:txBody>
      </p:sp>
      <p:sp>
        <p:nvSpPr>
          <p:cNvPr id="250" name="Google Shape;25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Commutativity:</a:t>
            </a:r>
            <a:endParaRPr/>
          </a:p>
          <a:p>
            <a:pPr indent="-228600" lvl="1" marL="685800" rtl="0" algn="l">
              <a:lnSpc>
                <a:spcPct val="90000"/>
              </a:lnSpc>
              <a:spcBef>
                <a:spcPts val="500"/>
              </a:spcBef>
              <a:spcAft>
                <a:spcPts val="0"/>
              </a:spcAft>
              <a:buClr>
                <a:schemeClr val="dk1"/>
              </a:buClr>
              <a:buSzPts val="2400"/>
              <a:buChar char="•"/>
            </a:pPr>
            <a:r>
              <a:rPr lang="en-US"/>
              <a:t>P∧ Q= Q ∧ P, or</a:t>
            </a:r>
            <a:endParaRPr/>
          </a:p>
          <a:p>
            <a:pPr indent="-228600" lvl="1" marL="685800" rtl="0" algn="l">
              <a:lnSpc>
                <a:spcPct val="90000"/>
              </a:lnSpc>
              <a:spcBef>
                <a:spcPts val="500"/>
              </a:spcBef>
              <a:spcAft>
                <a:spcPts val="0"/>
              </a:spcAft>
              <a:buClr>
                <a:schemeClr val="dk1"/>
              </a:buClr>
              <a:buSzPts val="2400"/>
              <a:buChar char="•"/>
            </a:pPr>
            <a:r>
              <a:rPr lang="en-US"/>
              <a:t>P ∨ Q = Q ∨ P.</a:t>
            </a:r>
            <a:endParaRPr/>
          </a:p>
          <a:p>
            <a:pPr indent="-228600" lvl="0" marL="228600" rtl="0" algn="l">
              <a:lnSpc>
                <a:spcPct val="90000"/>
              </a:lnSpc>
              <a:spcBef>
                <a:spcPts val="1000"/>
              </a:spcBef>
              <a:spcAft>
                <a:spcPts val="0"/>
              </a:spcAft>
              <a:buClr>
                <a:schemeClr val="dk1"/>
              </a:buClr>
              <a:buSzPts val="2800"/>
              <a:buChar char="•"/>
            </a:pPr>
            <a:r>
              <a:rPr b="1" lang="en-US"/>
              <a:t>Associativity:</a:t>
            </a:r>
            <a:endParaRPr/>
          </a:p>
          <a:p>
            <a:pPr indent="-228600" lvl="1" marL="685800" rtl="0" algn="l">
              <a:lnSpc>
                <a:spcPct val="90000"/>
              </a:lnSpc>
              <a:spcBef>
                <a:spcPts val="500"/>
              </a:spcBef>
              <a:spcAft>
                <a:spcPts val="0"/>
              </a:spcAft>
              <a:buClr>
                <a:schemeClr val="dk1"/>
              </a:buClr>
              <a:buSzPts val="2400"/>
              <a:buChar char="•"/>
            </a:pPr>
            <a:r>
              <a:rPr lang="en-US"/>
              <a:t>(P ∧ Q) ∧ R= P ∧ (Q ∧ R),</a:t>
            </a:r>
            <a:endParaRPr/>
          </a:p>
          <a:p>
            <a:pPr indent="-228600" lvl="1" marL="685800" rtl="0" algn="l">
              <a:lnSpc>
                <a:spcPct val="90000"/>
              </a:lnSpc>
              <a:spcBef>
                <a:spcPts val="500"/>
              </a:spcBef>
              <a:spcAft>
                <a:spcPts val="0"/>
              </a:spcAft>
              <a:buClr>
                <a:schemeClr val="dk1"/>
              </a:buClr>
              <a:buSzPts val="2400"/>
              <a:buChar char="•"/>
            </a:pPr>
            <a:r>
              <a:rPr lang="en-US"/>
              <a:t>(P ∨ Q) ∨ R= P ∨ (Q ∨ R)</a:t>
            </a:r>
            <a:endParaRPr/>
          </a:p>
          <a:p>
            <a:pPr indent="-228600" lvl="0" marL="228600" rtl="0" algn="l">
              <a:lnSpc>
                <a:spcPct val="90000"/>
              </a:lnSpc>
              <a:spcBef>
                <a:spcPts val="1000"/>
              </a:spcBef>
              <a:spcAft>
                <a:spcPts val="0"/>
              </a:spcAft>
              <a:buClr>
                <a:schemeClr val="dk1"/>
              </a:buClr>
              <a:buSzPts val="2800"/>
              <a:buChar char="•"/>
            </a:pPr>
            <a:r>
              <a:rPr b="1" lang="en-US"/>
              <a:t>Identity element:</a:t>
            </a:r>
            <a:endParaRPr/>
          </a:p>
          <a:p>
            <a:pPr indent="-228600" lvl="1" marL="685800" rtl="0" algn="l">
              <a:lnSpc>
                <a:spcPct val="90000"/>
              </a:lnSpc>
              <a:spcBef>
                <a:spcPts val="500"/>
              </a:spcBef>
              <a:spcAft>
                <a:spcPts val="0"/>
              </a:spcAft>
              <a:buClr>
                <a:schemeClr val="dk1"/>
              </a:buClr>
              <a:buSzPts val="2400"/>
              <a:buChar char="•"/>
            </a:pPr>
            <a:r>
              <a:rPr lang="en-US"/>
              <a:t>P ∧ True = P,</a:t>
            </a:r>
            <a:endParaRPr/>
          </a:p>
          <a:p>
            <a:pPr indent="-228600" lvl="1" marL="685800" rtl="0" algn="l">
              <a:lnSpc>
                <a:spcPct val="90000"/>
              </a:lnSpc>
              <a:spcBef>
                <a:spcPts val="500"/>
              </a:spcBef>
              <a:spcAft>
                <a:spcPts val="0"/>
              </a:spcAft>
              <a:buClr>
                <a:schemeClr val="dk1"/>
              </a:buClr>
              <a:buSzPts val="2400"/>
              <a:buChar char="•"/>
            </a:pPr>
            <a:r>
              <a:rPr lang="en-US"/>
              <a:t>P ∨ True= True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Font typeface="Arial"/>
              <a:buNone/>
            </a:pPr>
            <a:r>
              <a:rPr b="1" lang="en-US" sz="2400" u="sng">
                <a:solidFill>
                  <a:srgbClr val="FF0000"/>
                </a:solidFill>
                <a:latin typeface="Arial"/>
                <a:ea typeface="Arial"/>
                <a:cs typeface="Arial"/>
                <a:sym typeface="Arial"/>
              </a:rPr>
              <a:t>INFERENCE RULES IN PROPOSITIONAL LOGIC</a:t>
            </a:r>
            <a:br>
              <a:rPr lang="en-US" sz="2400">
                <a:latin typeface="Arial"/>
                <a:ea typeface="Arial"/>
                <a:cs typeface="Arial"/>
                <a:sym typeface="Arial"/>
              </a:rPr>
            </a:br>
            <a:endParaRPr sz="2400"/>
          </a:p>
        </p:txBody>
      </p:sp>
      <p:sp>
        <p:nvSpPr>
          <p:cNvPr id="256" name="Google Shape;25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Distributive:</a:t>
            </a:r>
            <a:endParaRPr/>
          </a:p>
          <a:p>
            <a:pPr indent="-228600" lvl="1" marL="685800" rtl="0" algn="l">
              <a:lnSpc>
                <a:spcPct val="90000"/>
              </a:lnSpc>
              <a:spcBef>
                <a:spcPts val="500"/>
              </a:spcBef>
              <a:spcAft>
                <a:spcPts val="0"/>
              </a:spcAft>
              <a:buClr>
                <a:schemeClr val="dk1"/>
              </a:buClr>
              <a:buSzPts val="2400"/>
              <a:buChar char="•"/>
            </a:pPr>
            <a:r>
              <a:rPr lang="en-US"/>
              <a:t>P∧ (Q ∨ R) = (P ∧ Q) ∨ (P ∧ R).</a:t>
            </a:r>
            <a:endParaRPr/>
          </a:p>
          <a:p>
            <a:pPr indent="-228600" lvl="1" marL="685800" rtl="0" algn="l">
              <a:lnSpc>
                <a:spcPct val="90000"/>
              </a:lnSpc>
              <a:spcBef>
                <a:spcPts val="500"/>
              </a:spcBef>
              <a:spcAft>
                <a:spcPts val="0"/>
              </a:spcAft>
              <a:buClr>
                <a:schemeClr val="dk1"/>
              </a:buClr>
              <a:buSzPts val="2400"/>
              <a:buChar char="•"/>
            </a:pPr>
            <a:r>
              <a:rPr lang="en-US"/>
              <a:t>P ∨ (Q ∧ R) = (P ∨ Q) ∧ (P ∨ R).</a:t>
            </a:r>
            <a:endParaRPr/>
          </a:p>
          <a:p>
            <a:pPr indent="-228600" lvl="0" marL="228600" rtl="0" algn="l">
              <a:lnSpc>
                <a:spcPct val="90000"/>
              </a:lnSpc>
              <a:spcBef>
                <a:spcPts val="1000"/>
              </a:spcBef>
              <a:spcAft>
                <a:spcPts val="0"/>
              </a:spcAft>
              <a:buClr>
                <a:schemeClr val="dk1"/>
              </a:buClr>
              <a:buSzPts val="2800"/>
              <a:buChar char="•"/>
            </a:pPr>
            <a:r>
              <a:rPr b="1" lang="en-US"/>
              <a:t>DE Morgan's Law:</a:t>
            </a:r>
            <a:endParaRPr/>
          </a:p>
          <a:p>
            <a:pPr indent="-228600" lvl="1" marL="685800" rtl="0" algn="l">
              <a:lnSpc>
                <a:spcPct val="90000"/>
              </a:lnSpc>
              <a:spcBef>
                <a:spcPts val="500"/>
              </a:spcBef>
              <a:spcAft>
                <a:spcPts val="0"/>
              </a:spcAft>
              <a:buClr>
                <a:schemeClr val="dk1"/>
              </a:buClr>
              <a:buSzPts val="2400"/>
              <a:buChar char="•"/>
            </a:pPr>
            <a:r>
              <a:rPr lang="en-US"/>
              <a:t>¬ (P ∧ Q) = (¬P) ∨ (¬Q)</a:t>
            </a:r>
            <a:endParaRPr/>
          </a:p>
          <a:p>
            <a:pPr indent="-228600" lvl="1" marL="685800" rtl="0" algn="l">
              <a:lnSpc>
                <a:spcPct val="90000"/>
              </a:lnSpc>
              <a:spcBef>
                <a:spcPts val="500"/>
              </a:spcBef>
              <a:spcAft>
                <a:spcPts val="0"/>
              </a:spcAft>
              <a:buClr>
                <a:schemeClr val="dk1"/>
              </a:buClr>
              <a:buSzPts val="2400"/>
              <a:buChar char="•"/>
            </a:pPr>
            <a:r>
              <a:rPr lang="en-US"/>
              <a:t>¬ (P ∨ Q) = (¬ P) ∧ (¬Q).</a:t>
            </a:r>
            <a:endParaRPr/>
          </a:p>
          <a:p>
            <a:pPr indent="-228600" lvl="0" marL="228600" rtl="0" algn="l">
              <a:lnSpc>
                <a:spcPct val="90000"/>
              </a:lnSpc>
              <a:spcBef>
                <a:spcPts val="1000"/>
              </a:spcBef>
              <a:spcAft>
                <a:spcPts val="0"/>
              </a:spcAft>
              <a:buClr>
                <a:schemeClr val="dk1"/>
              </a:buClr>
              <a:buSzPts val="2800"/>
              <a:buChar char="•"/>
            </a:pPr>
            <a:r>
              <a:rPr b="1" lang="en-US"/>
              <a:t>Double-negation elimination:</a:t>
            </a:r>
            <a:endParaRPr/>
          </a:p>
          <a:p>
            <a:pPr indent="-228600" lvl="1" marL="685800" rtl="0" algn="l">
              <a:lnSpc>
                <a:spcPct val="90000"/>
              </a:lnSpc>
              <a:spcBef>
                <a:spcPts val="500"/>
              </a:spcBef>
              <a:spcAft>
                <a:spcPts val="0"/>
              </a:spcAft>
              <a:buClr>
                <a:schemeClr val="dk1"/>
              </a:buClr>
              <a:buSzPts val="2400"/>
              <a:buChar char="•"/>
            </a:pPr>
            <a:r>
              <a:rPr lang="en-US"/>
              <a:t>¬ (¬P) = P.</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Inference rules:</a:t>
            </a:r>
            <a:endParaRPr/>
          </a:p>
        </p:txBody>
      </p:sp>
      <p:sp>
        <p:nvSpPr>
          <p:cNvPr id="262" name="Google Shape;26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Following are some terminologies related to inference rules:</a:t>
            </a:r>
            <a:endParaRPr/>
          </a:p>
          <a:p>
            <a:pPr indent="-228600" lvl="0" marL="228600" rtl="0" algn="l">
              <a:lnSpc>
                <a:spcPct val="90000"/>
              </a:lnSpc>
              <a:spcBef>
                <a:spcPts val="1000"/>
              </a:spcBef>
              <a:spcAft>
                <a:spcPts val="0"/>
              </a:spcAft>
              <a:buClr>
                <a:schemeClr val="dk1"/>
              </a:buClr>
              <a:buSzPts val="2000"/>
              <a:buChar char="•"/>
            </a:pPr>
            <a:r>
              <a:rPr b="1" lang="en-US" sz="2000"/>
              <a:t>Implication:</a:t>
            </a:r>
            <a:r>
              <a:rPr lang="en-US" sz="2000"/>
              <a:t> It is one of the logical connectives which can be represented as P → Q. It is a Boolean expression.</a:t>
            </a:r>
            <a:endParaRPr/>
          </a:p>
          <a:p>
            <a:pPr indent="-228600" lvl="0" marL="228600" rtl="0" algn="l">
              <a:lnSpc>
                <a:spcPct val="90000"/>
              </a:lnSpc>
              <a:spcBef>
                <a:spcPts val="1000"/>
              </a:spcBef>
              <a:spcAft>
                <a:spcPts val="0"/>
              </a:spcAft>
              <a:buClr>
                <a:schemeClr val="dk1"/>
              </a:buClr>
              <a:buSzPts val="2000"/>
              <a:buChar char="•"/>
            </a:pPr>
            <a:r>
              <a:rPr b="1" lang="en-US" sz="2000"/>
              <a:t>Converse:</a:t>
            </a:r>
            <a:r>
              <a:rPr lang="en-US" sz="2000"/>
              <a:t> The converse of implication, which means the right-hand side proposition goes to the left-hand side and vice-versa. It can be written as Q → P.</a:t>
            </a:r>
            <a:endParaRPr/>
          </a:p>
          <a:p>
            <a:pPr indent="-228600" lvl="0" marL="228600" rtl="0" algn="l">
              <a:lnSpc>
                <a:spcPct val="90000"/>
              </a:lnSpc>
              <a:spcBef>
                <a:spcPts val="1000"/>
              </a:spcBef>
              <a:spcAft>
                <a:spcPts val="0"/>
              </a:spcAft>
              <a:buClr>
                <a:schemeClr val="dk1"/>
              </a:buClr>
              <a:buSzPts val="2000"/>
              <a:buChar char="•"/>
            </a:pPr>
            <a:r>
              <a:rPr b="1" lang="en-US" sz="2000"/>
              <a:t>Contrapositive:</a:t>
            </a:r>
            <a:r>
              <a:rPr lang="en-US" sz="2000"/>
              <a:t> The negation of converse is termed as contrapositive, and it can be represented as ¬ Q → ¬ P.</a:t>
            </a:r>
            <a:endParaRPr/>
          </a:p>
          <a:p>
            <a:pPr indent="-228600" lvl="0" marL="228600" rtl="0" algn="l">
              <a:lnSpc>
                <a:spcPct val="90000"/>
              </a:lnSpc>
              <a:spcBef>
                <a:spcPts val="1000"/>
              </a:spcBef>
              <a:spcAft>
                <a:spcPts val="0"/>
              </a:spcAft>
              <a:buClr>
                <a:schemeClr val="dk1"/>
              </a:buClr>
              <a:buSzPts val="2000"/>
              <a:buChar char="•"/>
            </a:pPr>
            <a:r>
              <a:rPr b="1" lang="en-US" sz="2000"/>
              <a:t>Inverse:</a:t>
            </a:r>
            <a:r>
              <a:rPr lang="en-US" sz="2000"/>
              <a:t> The negation of implication is called inverse. It can be represented as ¬ P → ¬ Q.</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Rules of Inference in Artificial intelligence" id="263" name="Google Shape;263;p39"/>
          <p:cNvPicPr preferRelativeResize="0"/>
          <p:nvPr/>
        </p:nvPicPr>
        <p:blipFill rotWithShape="1">
          <a:blip r:embed="rId3">
            <a:alphaModFix/>
          </a:blip>
          <a:srcRect b="0" l="0" r="0" t="0"/>
          <a:stretch/>
        </p:blipFill>
        <p:spPr>
          <a:xfrm>
            <a:off x="2980661" y="4843462"/>
            <a:ext cx="5943600" cy="133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a:t>
            </a:r>
            <a:endParaRPr/>
          </a:p>
        </p:txBody>
      </p:sp>
      <p:pic>
        <p:nvPicPr>
          <p:cNvPr id="269" name="Google Shape;269;p40"/>
          <p:cNvPicPr preferRelativeResize="0"/>
          <p:nvPr>
            <p:ph idx="1" type="body"/>
          </p:nvPr>
        </p:nvPicPr>
        <p:blipFill rotWithShape="1">
          <a:blip r:embed="rId3">
            <a:alphaModFix/>
          </a:blip>
          <a:srcRect b="0" l="0" r="0" t="0"/>
          <a:stretch/>
        </p:blipFill>
        <p:spPr>
          <a:xfrm>
            <a:off x="2056263" y="2805621"/>
            <a:ext cx="4706007" cy="1648055"/>
          </a:xfrm>
          <a:prstGeom prst="rect">
            <a:avLst/>
          </a:prstGeom>
          <a:noFill/>
          <a:ln>
            <a:noFill/>
          </a:ln>
        </p:spPr>
      </p:pic>
      <p:sp>
        <p:nvSpPr>
          <p:cNvPr id="270" name="Google Shape;270;p40"/>
          <p:cNvSpPr/>
          <p:nvPr/>
        </p:nvSpPr>
        <p:spPr>
          <a:xfrm>
            <a:off x="1696872" y="4825321"/>
            <a:ext cx="6096000"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333333"/>
                </a:solidFill>
                <a:latin typeface="Inter"/>
                <a:ea typeface="Inter"/>
                <a:cs typeface="Inter"/>
                <a:sym typeface="Inter"/>
              </a:rPr>
              <a:t>Example:</a:t>
            </a:r>
            <a:endParaRPr sz="1800">
              <a:solidFill>
                <a:srgbClr val="333333"/>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Statement-1: "If I am sleepy then I go to bed" ==&gt; P→ Q</a:t>
            </a:r>
            <a:br>
              <a:rPr lang="en-US" sz="1800">
                <a:solidFill>
                  <a:srgbClr val="333333"/>
                </a:solidFill>
                <a:latin typeface="Inter"/>
                <a:ea typeface="Inter"/>
                <a:cs typeface="Inter"/>
                <a:sym typeface="Inter"/>
              </a:rPr>
            </a:br>
            <a:r>
              <a:rPr lang="en-US" sz="1800">
                <a:solidFill>
                  <a:srgbClr val="333333"/>
                </a:solidFill>
                <a:latin typeface="Inter"/>
                <a:ea typeface="Inter"/>
                <a:cs typeface="Inter"/>
                <a:sym typeface="Inter"/>
              </a:rPr>
              <a:t>Statement-2: "I am sleepy" ==&gt; P</a:t>
            </a:r>
            <a:br>
              <a:rPr lang="en-US" sz="1800">
                <a:solidFill>
                  <a:srgbClr val="333333"/>
                </a:solidFill>
                <a:latin typeface="Inter"/>
                <a:ea typeface="Inter"/>
                <a:cs typeface="Inter"/>
                <a:sym typeface="Inter"/>
              </a:rPr>
            </a:br>
            <a:r>
              <a:rPr lang="en-US" sz="1800">
                <a:solidFill>
                  <a:srgbClr val="333333"/>
                </a:solidFill>
                <a:latin typeface="Inter"/>
                <a:ea typeface="Inter"/>
                <a:cs typeface="Inter"/>
                <a:sym typeface="Inter"/>
              </a:rPr>
              <a:t>Conclusion: "I go to bed." ==&gt; Q.</a:t>
            </a:r>
            <a:br>
              <a:rPr lang="en-US" sz="1800">
                <a:solidFill>
                  <a:srgbClr val="333333"/>
                </a:solidFill>
                <a:latin typeface="Inter"/>
                <a:ea typeface="Inter"/>
                <a:cs typeface="Inter"/>
                <a:sym typeface="Inter"/>
              </a:rPr>
            </a:br>
            <a:r>
              <a:rPr lang="en-US" sz="1800">
                <a:solidFill>
                  <a:srgbClr val="333333"/>
                </a:solidFill>
                <a:latin typeface="Inter"/>
                <a:ea typeface="Inter"/>
                <a:cs typeface="Inter"/>
                <a:sym typeface="Inter"/>
              </a:rPr>
              <a:t>Hence, we can say that, if P→ Q is true and P is true then Q will be true.</a:t>
            </a:r>
            <a:endParaRPr b="0" i="0" sz="1800">
              <a:solidFill>
                <a:srgbClr val="333333"/>
              </a:solidFill>
              <a:latin typeface="Inter"/>
              <a:ea typeface="Inter"/>
              <a:cs typeface="Inter"/>
              <a:sym typeface="Inter"/>
            </a:endParaRPr>
          </a:p>
        </p:txBody>
      </p:sp>
      <p:sp>
        <p:nvSpPr>
          <p:cNvPr id="271" name="Google Shape;271;p40"/>
          <p:cNvSpPr/>
          <p:nvPr/>
        </p:nvSpPr>
        <p:spPr>
          <a:xfrm>
            <a:off x="1256044" y="2064645"/>
            <a:ext cx="16004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Modus Ponens:</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a:t>
            </a:r>
            <a:endParaRPr/>
          </a:p>
        </p:txBody>
      </p:sp>
      <p:sp>
        <p:nvSpPr>
          <p:cNvPr id="277" name="Google Shape;27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Modus Tollens</a:t>
            </a:r>
            <a:br>
              <a:rPr lang="en-US"/>
            </a:br>
            <a:endParaRPr/>
          </a:p>
        </p:txBody>
      </p:sp>
      <p:sp>
        <p:nvSpPr>
          <p:cNvPr id="278" name="Google Shape;278;p41"/>
          <p:cNvSpPr/>
          <p:nvPr/>
        </p:nvSpPr>
        <p:spPr>
          <a:xfrm>
            <a:off x="1765110" y="4932612"/>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Inter"/>
                <a:ea typeface="Inter"/>
                <a:cs typeface="Inter"/>
                <a:sym typeface="Inter"/>
              </a:rPr>
              <a:t>Statement-1:</a:t>
            </a:r>
            <a:r>
              <a:rPr lang="en-US" sz="1800">
                <a:solidFill>
                  <a:srgbClr val="333333"/>
                </a:solidFill>
                <a:latin typeface="Inter"/>
                <a:ea typeface="Inter"/>
                <a:cs typeface="Inter"/>
                <a:sym typeface="Inter"/>
              </a:rPr>
              <a:t> "If I am sleepy then I go to bed" ==&gt; P→ Q</a:t>
            </a:r>
            <a:br>
              <a:rPr lang="en-US" sz="1800">
                <a:solidFill>
                  <a:schemeClr val="dk1"/>
                </a:solidFill>
                <a:latin typeface="Calibri"/>
                <a:ea typeface="Calibri"/>
                <a:cs typeface="Calibri"/>
                <a:sym typeface="Calibri"/>
              </a:rPr>
            </a:br>
            <a:r>
              <a:rPr b="1" lang="en-US" sz="1800">
                <a:solidFill>
                  <a:srgbClr val="333333"/>
                </a:solidFill>
                <a:latin typeface="Inter"/>
                <a:ea typeface="Inter"/>
                <a:cs typeface="Inter"/>
                <a:sym typeface="Inter"/>
              </a:rPr>
              <a:t>Statement-2:</a:t>
            </a:r>
            <a:r>
              <a:rPr lang="en-US" sz="1800">
                <a:solidFill>
                  <a:srgbClr val="333333"/>
                </a:solidFill>
                <a:latin typeface="Inter"/>
                <a:ea typeface="Inter"/>
                <a:cs typeface="Inter"/>
                <a:sym typeface="Inter"/>
              </a:rPr>
              <a:t> "I do not go to the bed."==&gt; ~Q</a:t>
            </a:r>
            <a:br>
              <a:rPr lang="en-US" sz="1800">
                <a:solidFill>
                  <a:schemeClr val="dk1"/>
                </a:solidFill>
                <a:latin typeface="Calibri"/>
                <a:ea typeface="Calibri"/>
                <a:cs typeface="Calibri"/>
                <a:sym typeface="Calibri"/>
              </a:rPr>
            </a:br>
            <a:r>
              <a:rPr b="1" lang="en-US" sz="1800">
                <a:solidFill>
                  <a:srgbClr val="333333"/>
                </a:solidFill>
                <a:latin typeface="Inter"/>
                <a:ea typeface="Inter"/>
                <a:cs typeface="Inter"/>
                <a:sym typeface="Inter"/>
              </a:rPr>
              <a:t>Statement-3:</a:t>
            </a:r>
            <a:r>
              <a:rPr lang="en-US" sz="1800">
                <a:solidFill>
                  <a:srgbClr val="333333"/>
                </a:solidFill>
                <a:latin typeface="Inter"/>
                <a:ea typeface="Inter"/>
                <a:cs typeface="Inter"/>
                <a:sym typeface="Inter"/>
              </a:rPr>
              <a:t> Which infers that "</a:t>
            </a:r>
            <a:r>
              <a:rPr b="1" lang="en-US" sz="1800">
                <a:solidFill>
                  <a:srgbClr val="333333"/>
                </a:solidFill>
                <a:latin typeface="Inter"/>
                <a:ea typeface="Inter"/>
                <a:cs typeface="Inter"/>
                <a:sym typeface="Inter"/>
              </a:rPr>
              <a:t>I am not sleepy</a:t>
            </a:r>
            <a:r>
              <a:rPr lang="en-US" sz="1800">
                <a:solidFill>
                  <a:srgbClr val="333333"/>
                </a:solidFill>
                <a:latin typeface="Inter"/>
                <a:ea typeface="Inter"/>
                <a:cs typeface="Inter"/>
                <a:sym typeface="Inter"/>
              </a:rPr>
              <a:t>" =&gt; ~P</a:t>
            </a:r>
            <a:endParaRPr sz="1800">
              <a:solidFill>
                <a:schemeClr val="dk1"/>
              </a:solidFill>
              <a:latin typeface="Calibri"/>
              <a:ea typeface="Calibri"/>
              <a:cs typeface="Calibri"/>
              <a:sym typeface="Calibri"/>
            </a:endParaRPr>
          </a:p>
        </p:txBody>
      </p:sp>
      <p:pic>
        <p:nvPicPr>
          <p:cNvPr id="279" name="Google Shape;279;p41"/>
          <p:cNvPicPr preferRelativeResize="0"/>
          <p:nvPr/>
        </p:nvPicPr>
        <p:blipFill rotWithShape="1">
          <a:blip r:embed="rId3">
            <a:alphaModFix/>
          </a:blip>
          <a:srcRect b="0" l="0" r="0" t="0"/>
          <a:stretch/>
        </p:blipFill>
        <p:spPr>
          <a:xfrm>
            <a:off x="2327209" y="2757665"/>
            <a:ext cx="4344006" cy="15337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0" l="0" r="0" t="0"/>
          <a:stretch/>
        </p:blipFill>
        <p:spPr>
          <a:xfrm>
            <a:off x="2736514" y="2181122"/>
            <a:ext cx="6173061" cy="3505689"/>
          </a:xfrm>
          <a:prstGeom prst="rect">
            <a:avLst/>
          </a:prstGeom>
          <a:noFill/>
          <a:ln>
            <a:noFill/>
          </a:ln>
        </p:spPr>
      </p:pic>
      <p:sp>
        <p:nvSpPr>
          <p:cNvPr id="96" name="Google Shape;96;p15"/>
          <p:cNvSpPr txBox="1"/>
          <p:nvPr>
            <p:ph idx="4294967295" type="title"/>
          </p:nvPr>
        </p:nvSpPr>
        <p:spPr>
          <a:xfrm>
            <a:off x="838199" y="35059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Architecture of knowledge-based agent:</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a:t>
            </a:r>
            <a:endParaRPr/>
          </a:p>
        </p:txBody>
      </p:sp>
      <p:sp>
        <p:nvSpPr>
          <p:cNvPr id="285" name="Google Shape;28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r>
              <a:rPr lang="en-US" sz="1800">
                <a:solidFill>
                  <a:srgbClr val="333333"/>
                </a:solidFill>
                <a:latin typeface="Inter"/>
                <a:ea typeface="Inter"/>
                <a:cs typeface="Inter"/>
                <a:sym typeface="Inter"/>
              </a:rPr>
              <a:t>Hypothetical Syllogism</a:t>
            </a:r>
            <a:endParaRPr/>
          </a:p>
          <a:p>
            <a:pPr indent="0" lvl="0" marL="0" rtl="0" algn="l">
              <a:lnSpc>
                <a:spcPct val="90000"/>
              </a:lnSpc>
              <a:spcBef>
                <a:spcPts val="1000"/>
              </a:spcBef>
              <a:spcAft>
                <a:spcPts val="0"/>
              </a:spcAft>
              <a:buClr>
                <a:srgbClr val="333333"/>
              </a:buClr>
              <a:buSzPts val="1800"/>
              <a:buNone/>
            </a:pPr>
            <a:r>
              <a:rPr lang="en-US" sz="1800">
                <a:solidFill>
                  <a:srgbClr val="333333"/>
                </a:solidFill>
                <a:latin typeface="Inter"/>
                <a:ea typeface="Inter"/>
                <a:cs typeface="Inter"/>
                <a:sym typeface="Inter"/>
              </a:rPr>
              <a:t>The Hypothetical Syllogism rule state that if P→R is true whenever P→Q is true, and Q→R is true. It can be represented as the following notation:</a:t>
            </a:r>
            <a:endParaRPr sz="1800">
              <a:solidFill>
                <a:srgbClr val="333333"/>
              </a:solidFill>
              <a:latin typeface="Inter"/>
              <a:ea typeface="Inter"/>
              <a:cs typeface="Inter"/>
              <a:sym typeface="Inter"/>
            </a:endParaRPr>
          </a:p>
        </p:txBody>
      </p:sp>
      <p:sp>
        <p:nvSpPr>
          <p:cNvPr id="286" name="Google Shape;286;p42"/>
          <p:cNvSpPr/>
          <p:nvPr/>
        </p:nvSpPr>
        <p:spPr>
          <a:xfrm>
            <a:off x="1096371" y="3083272"/>
            <a:ext cx="8238698"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333333"/>
                </a:solidFill>
                <a:latin typeface="Inter"/>
                <a:ea typeface="Inter"/>
                <a:cs typeface="Inter"/>
                <a:sym typeface="Inter"/>
              </a:rPr>
              <a:t>Example:</a:t>
            </a:r>
            <a:endParaRPr sz="1800">
              <a:solidFill>
                <a:srgbClr val="333333"/>
              </a:solidFill>
              <a:latin typeface="Inter"/>
              <a:ea typeface="Inter"/>
              <a:cs typeface="Inter"/>
              <a:sym typeface="Inter"/>
            </a:endParaRPr>
          </a:p>
          <a:p>
            <a:pPr indent="0" lvl="0" marL="0" marR="0" rtl="0" algn="just">
              <a:spcBef>
                <a:spcPts val="0"/>
              </a:spcBef>
              <a:spcAft>
                <a:spcPts val="0"/>
              </a:spcAft>
              <a:buNone/>
            </a:pPr>
            <a:r>
              <a:rPr b="1" lang="en-US" sz="1800">
                <a:solidFill>
                  <a:srgbClr val="333333"/>
                </a:solidFill>
                <a:latin typeface="Inter"/>
                <a:ea typeface="Inter"/>
                <a:cs typeface="Inter"/>
                <a:sym typeface="Inter"/>
              </a:rPr>
              <a:t>Statement-1:</a:t>
            </a:r>
            <a:r>
              <a:rPr lang="en-US" sz="1800">
                <a:solidFill>
                  <a:srgbClr val="333333"/>
                </a:solidFill>
                <a:latin typeface="Inter"/>
                <a:ea typeface="Inter"/>
                <a:cs typeface="Inter"/>
                <a:sym typeface="Inter"/>
              </a:rPr>
              <a:t> If you have my home key then you can unlock my home. </a:t>
            </a:r>
            <a:r>
              <a:rPr b="1" lang="en-US" sz="1800">
                <a:solidFill>
                  <a:srgbClr val="333333"/>
                </a:solidFill>
                <a:latin typeface="Inter"/>
                <a:ea typeface="Inter"/>
                <a:cs typeface="Inter"/>
                <a:sym typeface="Inter"/>
              </a:rPr>
              <a:t>P→Q</a:t>
            </a:r>
            <a:br>
              <a:rPr lang="en-US" sz="1800">
                <a:solidFill>
                  <a:srgbClr val="333333"/>
                </a:solidFill>
                <a:latin typeface="Inter"/>
                <a:ea typeface="Inter"/>
                <a:cs typeface="Inter"/>
                <a:sym typeface="Inter"/>
              </a:rPr>
            </a:br>
            <a:r>
              <a:rPr b="1" lang="en-US" sz="1800">
                <a:solidFill>
                  <a:srgbClr val="333333"/>
                </a:solidFill>
                <a:latin typeface="Inter"/>
                <a:ea typeface="Inter"/>
                <a:cs typeface="Inter"/>
                <a:sym typeface="Inter"/>
              </a:rPr>
              <a:t>Statement-2:</a:t>
            </a:r>
            <a:r>
              <a:rPr lang="en-US" sz="1800">
                <a:solidFill>
                  <a:srgbClr val="333333"/>
                </a:solidFill>
                <a:latin typeface="Inter"/>
                <a:ea typeface="Inter"/>
                <a:cs typeface="Inter"/>
                <a:sym typeface="Inter"/>
              </a:rPr>
              <a:t> If you can unlock my home then you can take my money. </a:t>
            </a:r>
            <a:r>
              <a:rPr b="1" lang="en-US" sz="1800">
                <a:solidFill>
                  <a:srgbClr val="333333"/>
                </a:solidFill>
                <a:latin typeface="Inter"/>
                <a:ea typeface="Inter"/>
                <a:cs typeface="Inter"/>
                <a:sym typeface="Inter"/>
              </a:rPr>
              <a:t>Q→R</a:t>
            </a:r>
            <a:br>
              <a:rPr lang="en-US" sz="1800">
                <a:solidFill>
                  <a:srgbClr val="333333"/>
                </a:solidFill>
                <a:latin typeface="Inter"/>
                <a:ea typeface="Inter"/>
                <a:cs typeface="Inter"/>
                <a:sym typeface="Inter"/>
              </a:rPr>
            </a:br>
            <a:r>
              <a:rPr b="1" lang="en-US" sz="1800">
                <a:solidFill>
                  <a:srgbClr val="333333"/>
                </a:solidFill>
                <a:latin typeface="Inter"/>
                <a:ea typeface="Inter"/>
                <a:cs typeface="Inter"/>
                <a:sym typeface="Inter"/>
              </a:rPr>
              <a:t>Conclusion:</a:t>
            </a:r>
            <a:r>
              <a:rPr lang="en-US" sz="1800">
                <a:solidFill>
                  <a:srgbClr val="333333"/>
                </a:solidFill>
                <a:latin typeface="Inter"/>
                <a:ea typeface="Inter"/>
                <a:cs typeface="Inter"/>
                <a:sym typeface="Inter"/>
              </a:rPr>
              <a:t> If you have my home key then you can take my money. </a:t>
            </a:r>
            <a:r>
              <a:rPr b="1" lang="en-US" sz="1800">
                <a:solidFill>
                  <a:srgbClr val="333333"/>
                </a:solidFill>
                <a:latin typeface="Inter"/>
                <a:ea typeface="Inter"/>
                <a:cs typeface="Inter"/>
                <a:sym typeface="Inter"/>
              </a:rPr>
              <a:t>P→R</a:t>
            </a:r>
            <a:endParaRPr b="0" i="0" sz="1800">
              <a:solidFill>
                <a:srgbClr val="333333"/>
              </a:solidFill>
              <a:latin typeface="Inter"/>
              <a:ea typeface="Inter"/>
              <a:cs typeface="Inter"/>
              <a:sym typeface="Inter"/>
            </a:endParaRPr>
          </a:p>
        </p:txBody>
      </p:sp>
      <p:sp>
        <p:nvSpPr>
          <p:cNvPr id="287" name="Google Shape;287;p42"/>
          <p:cNvSpPr/>
          <p:nvPr/>
        </p:nvSpPr>
        <p:spPr>
          <a:xfrm>
            <a:off x="987187" y="4621490"/>
            <a:ext cx="9180393" cy="2236510"/>
          </a:xfrm>
          <a:prstGeom prst="rect">
            <a:avLst/>
          </a:prstGeom>
          <a:noFill/>
          <a:ln>
            <a:noFill/>
          </a:ln>
        </p:spPr>
        <p:txBody>
          <a:bodyPr anchorCtr="0" anchor="t" bIns="45700" lIns="91425" spcFirstLastPara="1" rIns="91425" wrap="square" tIns="45700">
            <a:noAutofit/>
          </a:bodyPr>
          <a:lstStyle/>
          <a:p>
            <a:pPr indent="0" lvl="0" marL="12065" marR="0" rtl="0" algn="l">
              <a:spcBef>
                <a:spcPts val="0"/>
              </a:spcBef>
              <a:spcAft>
                <a:spcPts val="0"/>
              </a:spcAft>
              <a:buNone/>
            </a:pPr>
            <a:r>
              <a:rPr lang="en-US" sz="1800">
                <a:solidFill>
                  <a:schemeClr val="dk1"/>
                </a:solidFill>
                <a:latin typeface="Times New Roman"/>
                <a:ea typeface="Times New Roman"/>
                <a:cs typeface="Times New Roman"/>
                <a:sym typeface="Times New Roman"/>
              </a:rPr>
              <a:t>Disjunctive Syllogism:</a:t>
            </a:r>
            <a:endParaRPr/>
          </a:p>
          <a:p>
            <a:pPr indent="0" lvl="0" marL="622300" marR="0" rtl="0" algn="l">
              <a:spcBef>
                <a:spcPts val="770"/>
              </a:spcBef>
              <a:spcAft>
                <a:spcPts val="0"/>
              </a:spcAft>
              <a:buNone/>
            </a:pPr>
            <a:r>
              <a:rPr lang="en-US" sz="1800">
                <a:solidFill>
                  <a:schemeClr val="dk1"/>
                </a:solidFill>
                <a:latin typeface="Times New Roman"/>
                <a:ea typeface="Times New Roman"/>
                <a:cs typeface="Times New Roman"/>
                <a:sym typeface="Times New Roman"/>
              </a:rPr>
              <a:t>if </a:t>
            </a:r>
            <a:r>
              <a:rPr b="1" lang="en-US" sz="1800">
                <a:solidFill>
                  <a:schemeClr val="dk1"/>
                </a:solidFill>
                <a:latin typeface="Times New Roman"/>
                <a:ea typeface="Times New Roman"/>
                <a:cs typeface="Times New Roman"/>
                <a:sym typeface="Times New Roman"/>
              </a:rPr>
              <a:t>ךp </a:t>
            </a:r>
            <a:r>
              <a:rPr lang="en-US" sz="1800">
                <a:solidFill>
                  <a:schemeClr val="dk1"/>
                </a:solidFill>
                <a:latin typeface="Times New Roman"/>
                <a:ea typeface="Times New Roman"/>
                <a:cs typeface="Times New Roman"/>
                <a:sym typeface="Times New Roman"/>
              </a:rPr>
              <a:t>and	</a:t>
            </a:r>
            <a:r>
              <a:rPr b="1" lang="en-US" sz="1800">
                <a:solidFill>
                  <a:schemeClr val="dk1"/>
                </a:solidFill>
                <a:latin typeface="Times New Roman"/>
                <a:ea typeface="Times New Roman"/>
                <a:cs typeface="Times New Roman"/>
                <a:sym typeface="Times New Roman"/>
              </a:rPr>
              <a:t>p˅q    </a:t>
            </a:r>
            <a:r>
              <a:rPr lang="en-US" sz="1800">
                <a:solidFill>
                  <a:schemeClr val="dk1"/>
                </a:solidFill>
                <a:latin typeface="Times New Roman"/>
                <a:ea typeface="Times New Roman"/>
                <a:cs typeface="Times New Roman"/>
                <a:sym typeface="Times New Roman"/>
              </a:rPr>
              <a:t>we can infer </a:t>
            </a:r>
            <a:r>
              <a:rPr b="1" lang="en-US" sz="1800">
                <a:solidFill>
                  <a:schemeClr val="dk1"/>
                </a:solidFill>
                <a:latin typeface="Times New Roman"/>
                <a:ea typeface="Times New Roman"/>
                <a:cs typeface="Times New Roman"/>
                <a:sym typeface="Times New Roman"/>
              </a:rPr>
              <a:t>q </a:t>
            </a:r>
            <a:r>
              <a:rPr lang="en-US" sz="1800">
                <a:solidFill>
                  <a:schemeClr val="dk1"/>
                </a:solidFill>
                <a:latin typeface="Times New Roman"/>
                <a:ea typeface="Times New Roman"/>
                <a:cs typeface="Times New Roman"/>
                <a:sym typeface="Times New Roman"/>
              </a:rPr>
              <a:t>is true.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Statement-1:</a:t>
            </a:r>
            <a:r>
              <a:rPr lang="en-US" sz="1800">
                <a:solidFill>
                  <a:schemeClr val="dk1"/>
                </a:solidFill>
                <a:latin typeface="Calibri"/>
                <a:ea typeface="Calibri"/>
                <a:cs typeface="Calibri"/>
                <a:sym typeface="Calibri"/>
              </a:rPr>
              <a:t> Today is Sunday or Monday. ==&gt;P∨Q</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Statement-2:</a:t>
            </a:r>
            <a:r>
              <a:rPr lang="en-US" sz="1800">
                <a:solidFill>
                  <a:schemeClr val="dk1"/>
                </a:solidFill>
                <a:latin typeface="Calibri"/>
                <a:ea typeface="Calibri"/>
                <a:cs typeface="Calibri"/>
                <a:sym typeface="Calibri"/>
              </a:rPr>
              <a:t> Today is not Sunday. ==&gt; ¬P</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Conclusion:</a:t>
            </a:r>
            <a:r>
              <a:rPr lang="en-US" sz="1800">
                <a:solidFill>
                  <a:schemeClr val="dk1"/>
                </a:solidFill>
                <a:latin typeface="Calibri"/>
                <a:ea typeface="Calibri"/>
                <a:cs typeface="Calibri"/>
                <a:sym typeface="Calibri"/>
              </a:rPr>
              <a:t> Today is Monday. ==&gt; Q</a:t>
            </a:r>
            <a:endParaRPr/>
          </a:p>
          <a:p>
            <a:pPr indent="0" lvl="0" marL="622300" marR="0" rtl="0" algn="l">
              <a:spcBef>
                <a:spcPts val="77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a:t>
            </a:r>
            <a:endParaRPr/>
          </a:p>
        </p:txBody>
      </p:sp>
      <p:sp>
        <p:nvSpPr>
          <p:cNvPr id="293" name="Google Shape;293;p43"/>
          <p:cNvSpPr txBox="1"/>
          <p:nvPr>
            <p:ph idx="1" type="body"/>
          </p:nvPr>
        </p:nvSpPr>
        <p:spPr>
          <a:xfrm>
            <a:off x="633484" y="133711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Addition:</a:t>
            </a:r>
            <a:endParaRPr/>
          </a:p>
          <a:p>
            <a:pPr indent="0" lvl="0" marL="0" rtl="0" algn="l">
              <a:lnSpc>
                <a:spcPct val="90000"/>
              </a:lnSpc>
              <a:spcBef>
                <a:spcPts val="1000"/>
              </a:spcBef>
              <a:spcAft>
                <a:spcPts val="0"/>
              </a:spcAft>
              <a:buClr>
                <a:schemeClr val="dk1"/>
              </a:buClr>
              <a:buSzPts val="2800"/>
              <a:buNone/>
            </a:pPr>
            <a:r>
              <a:rPr lang="en-US"/>
              <a:t>It states that If P is true, then P∨Q will be true.</a:t>
            </a:r>
            <a:endParaRPr sz="1800">
              <a:solidFill>
                <a:srgbClr val="333333"/>
              </a:solidFill>
              <a:latin typeface="Inter"/>
              <a:ea typeface="Inter"/>
              <a:cs typeface="Inter"/>
              <a:sym typeface="Inter"/>
            </a:endParaRPr>
          </a:p>
        </p:txBody>
      </p:sp>
      <p:sp>
        <p:nvSpPr>
          <p:cNvPr id="294" name="Google Shape;294;p43"/>
          <p:cNvSpPr/>
          <p:nvPr/>
        </p:nvSpPr>
        <p:spPr>
          <a:xfrm>
            <a:off x="838200" y="2359212"/>
            <a:ext cx="823869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Statement:</a:t>
            </a:r>
            <a:r>
              <a:rPr lang="en-US" sz="1800">
                <a:solidFill>
                  <a:schemeClr val="dk1"/>
                </a:solidFill>
                <a:latin typeface="Calibri"/>
                <a:ea typeface="Calibri"/>
                <a:cs typeface="Calibri"/>
                <a:sym typeface="Calibri"/>
              </a:rPr>
              <a:t> I have a vanilla ice-cream. ==&gt; P</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Statement-2:</a:t>
            </a:r>
            <a:r>
              <a:rPr lang="en-US" sz="1800">
                <a:solidFill>
                  <a:schemeClr val="dk1"/>
                </a:solidFill>
                <a:latin typeface="Calibri"/>
                <a:ea typeface="Calibri"/>
                <a:cs typeface="Calibri"/>
                <a:sym typeface="Calibri"/>
              </a:rPr>
              <a:t> I have Chocolate ice-cream.</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Conclusion:</a:t>
            </a:r>
            <a:r>
              <a:rPr lang="en-US" sz="1800">
                <a:solidFill>
                  <a:schemeClr val="dk1"/>
                </a:solidFill>
                <a:latin typeface="Calibri"/>
                <a:ea typeface="Calibri"/>
                <a:cs typeface="Calibri"/>
                <a:sym typeface="Calibri"/>
              </a:rPr>
              <a:t> I have vanilla or chocolate ice-cream. ==&gt; (P∨Q)</a:t>
            </a:r>
            <a:endParaRPr/>
          </a:p>
        </p:txBody>
      </p:sp>
      <p:sp>
        <p:nvSpPr>
          <p:cNvPr id="295" name="Google Shape;295;p43"/>
          <p:cNvSpPr/>
          <p:nvPr/>
        </p:nvSpPr>
        <p:spPr>
          <a:xfrm>
            <a:off x="838200" y="3829920"/>
            <a:ext cx="9180393" cy="1477328"/>
          </a:xfrm>
          <a:prstGeom prst="rect">
            <a:avLst/>
          </a:prstGeom>
          <a:noFill/>
          <a:ln>
            <a:noFill/>
          </a:ln>
        </p:spPr>
        <p:txBody>
          <a:bodyPr anchorCtr="0" anchor="t" bIns="45700" lIns="91425" spcFirstLastPara="1" rIns="91425" wrap="square" tIns="45700">
            <a:noAutofit/>
          </a:bodyPr>
          <a:lstStyle/>
          <a:p>
            <a:pPr indent="0" lvl="0" marL="12065" marR="0" rtl="0" algn="l">
              <a:spcBef>
                <a:spcPts val="0"/>
              </a:spcBef>
              <a:spcAft>
                <a:spcPts val="0"/>
              </a:spcAft>
              <a:buNone/>
            </a:pPr>
            <a:r>
              <a:rPr lang="en-US" sz="1800">
                <a:solidFill>
                  <a:schemeClr val="dk1"/>
                </a:solidFill>
                <a:latin typeface="Calibri"/>
                <a:ea typeface="Calibri"/>
                <a:cs typeface="Calibri"/>
                <a:sym typeface="Calibri"/>
              </a:rPr>
              <a:t>Simplification:</a:t>
            </a:r>
            <a:endParaRPr/>
          </a:p>
          <a:p>
            <a:pPr indent="0" lvl="0" marL="12065" marR="0" rtl="0" algn="l">
              <a:spcBef>
                <a:spcPts val="0"/>
              </a:spcBef>
              <a:spcAft>
                <a:spcPts val="0"/>
              </a:spcAft>
              <a:buNone/>
            </a:pPr>
            <a:r>
              <a:rPr lang="en-US" sz="1800">
                <a:solidFill>
                  <a:schemeClr val="dk1"/>
                </a:solidFill>
                <a:latin typeface="Calibri"/>
                <a:ea typeface="Calibri"/>
                <a:cs typeface="Calibri"/>
                <a:sym typeface="Calibri"/>
              </a:rPr>
              <a:t>If </a:t>
            </a:r>
            <a:r>
              <a:rPr b="1" lang="en-US" sz="1800">
                <a:solidFill>
                  <a:schemeClr val="dk1"/>
                </a:solidFill>
                <a:latin typeface="Calibri"/>
                <a:ea typeface="Calibri"/>
                <a:cs typeface="Calibri"/>
                <a:sym typeface="Calibri"/>
              </a:rPr>
              <a:t>P∧ Q</a:t>
            </a:r>
            <a:r>
              <a:rPr lang="en-US" sz="1800">
                <a:solidFill>
                  <a:schemeClr val="dk1"/>
                </a:solidFill>
                <a:latin typeface="Calibri"/>
                <a:ea typeface="Calibri"/>
                <a:cs typeface="Calibri"/>
                <a:sym typeface="Calibri"/>
              </a:rPr>
              <a:t> is true, then </a:t>
            </a:r>
            <a:r>
              <a:rPr b="1" lang="en-US" sz="1800">
                <a:solidFill>
                  <a:schemeClr val="dk1"/>
                </a:solidFill>
                <a:latin typeface="Calibri"/>
                <a:ea typeface="Calibri"/>
                <a:cs typeface="Calibri"/>
                <a:sym typeface="Calibri"/>
              </a:rPr>
              <a:t>Q or P</a:t>
            </a:r>
            <a:r>
              <a:rPr lang="en-US" sz="1800">
                <a:solidFill>
                  <a:schemeClr val="dk1"/>
                </a:solidFill>
                <a:latin typeface="Calibri"/>
                <a:ea typeface="Calibri"/>
                <a:cs typeface="Calibri"/>
                <a:sym typeface="Calibri"/>
              </a:rPr>
              <a:t> will also be true. It can be represented as: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12065" marR="0" rtl="0" algn="l">
              <a:spcBef>
                <a:spcPts val="0"/>
              </a:spcBef>
              <a:spcAft>
                <a:spcPts val="0"/>
              </a:spcAft>
              <a:buNone/>
            </a:pPr>
            <a:r>
              <a:rPr lang="en-US" sz="1800">
                <a:solidFill>
                  <a:schemeClr val="dk1"/>
                </a:solidFill>
                <a:latin typeface="Calibri"/>
                <a:ea typeface="Calibri"/>
                <a:cs typeface="Calibri"/>
                <a:sym typeface="Calibri"/>
              </a:rPr>
              <a:t>Resolution:</a:t>
            </a:r>
            <a:endParaRPr/>
          </a:p>
          <a:p>
            <a:pPr indent="0" lvl="0" marL="12065" marR="0" rtl="0" algn="l">
              <a:spcBef>
                <a:spcPts val="0"/>
              </a:spcBef>
              <a:spcAft>
                <a:spcPts val="0"/>
              </a:spcAft>
              <a:buNone/>
            </a:pPr>
            <a:r>
              <a:rPr lang="en-US" sz="1800">
                <a:solidFill>
                  <a:schemeClr val="dk1"/>
                </a:solidFill>
                <a:latin typeface="Calibri"/>
                <a:ea typeface="Calibri"/>
                <a:cs typeface="Calibri"/>
                <a:sym typeface="Calibri"/>
              </a:rPr>
              <a:t>If P∨Q and ¬ P∧R is true, then Q∨R will also be true. </a:t>
            </a:r>
            <a:r>
              <a:rPr b="1" lang="en-US" sz="1800">
                <a:solidFill>
                  <a:schemeClr val="dk1"/>
                </a:solidFill>
                <a:latin typeface="Calibri"/>
                <a:ea typeface="Calibri"/>
                <a:cs typeface="Calibri"/>
                <a:sym typeface="Calibri"/>
              </a:rPr>
              <a:t>It can be represented as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4"/>
          <p:cNvPicPr preferRelativeResize="0"/>
          <p:nvPr/>
        </p:nvPicPr>
        <p:blipFill rotWithShape="1">
          <a:blip r:embed="rId3">
            <a:alphaModFix/>
          </a:blip>
          <a:srcRect b="0" l="0" r="0" t="0"/>
          <a:stretch/>
        </p:blipFill>
        <p:spPr>
          <a:xfrm>
            <a:off x="2271370" y="1297967"/>
            <a:ext cx="7556628" cy="38472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 of Propositional logic:</a:t>
            </a:r>
            <a:br>
              <a:rPr lang="en-US"/>
            </a:br>
            <a:endParaRPr/>
          </a:p>
        </p:txBody>
      </p:sp>
      <p:sp>
        <p:nvSpPr>
          <p:cNvPr id="306" name="Google Shape;306;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cannot represent relations like ALL, some, or none with propositional logic. Example:</a:t>
            </a:r>
            <a:endParaRPr/>
          </a:p>
          <a:p>
            <a:pPr indent="-228600" lvl="1" marL="685800" rtl="0" algn="l">
              <a:lnSpc>
                <a:spcPct val="90000"/>
              </a:lnSpc>
              <a:spcBef>
                <a:spcPts val="500"/>
              </a:spcBef>
              <a:spcAft>
                <a:spcPts val="0"/>
              </a:spcAft>
              <a:buClr>
                <a:schemeClr val="dk1"/>
              </a:buClr>
              <a:buSzPts val="2400"/>
              <a:buChar char="•"/>
            </a:pPr>
            <a:r>
              <a:rPr b="1" lang="en-US"/>
              <a:t>All the girls are intelligent.</a:t>
            </a:r>
            <a:endParaRPr/>
          </a:p>
          <a:p>
            <a:pPr indent="-228600" lvl="1" marL="685800" rtl="0" algn="l">
              <a:lnSpc>
                <a:spcPct val="90000"/>
              </a:lnSpc>
              <a:spcBef>
                <a:spcPts val="500"/>
              </a:spcBef>
              <a:spcAft>
                <a:spcPts val="0"/>
              </a:spcAft>
              <a:buClr>
                <a:schemeClr val="dk1"/>
              </a:buClr>
              <a:buSzPts val="2400"/>
              <a:buChar char="•"/>
            </a:pPr>
            <a:r>
              <a:rPr b="1" lang="en-US"/>
              <a:t>Some apples are sweet.</a:t>
            </a:r>
            <a:endParaRPr/>
          </a:p>
          <a:p>
            <a:pPr indent="-228600" lvl="0" marL="228600" rtl="0" algn="l">
              <a:lnSpc>
                <a:spcPct val="90000"/>
              </a:lnSpc>
              <a:spcBef>
                <a:spcPts val="1000"/>
              </a:spcBef>
              <a:spcAft>
                <a:spcPts val="0"/>
              </a:spcAft>
              <a:buClr>
                <a:schemeClr val="dk1"/>
              </a:buClr>
              <a:buSzPts val="2800"/>
              <a:buChar char="•"/>
            </a:pPr>
            <a:r>
              <a:rPr lang="en-US"/>
              <a:t>Propositional logic has limited expressive power.</a:t>
            </a:r>
            <a:endParaRPr/>
          </a:p>
          <a:p>
            <a:pPr indent="-228600" lvl="0" marL="228600" rtl="0" algn="l">
              <a:lnSpc>
                <a:spcPct val="90000"/>
              </a:lnSpc>
              <a:spcBef>
                <a:spcPts val="1000"/>
              </a:spcBef>
              <a:spcAft>
                <a:spcPts val="0"/>
              </a:spcAft>
              <a:buClr>
                <a:schemeClr val="dk1"/>
              </a:buClr>
              <a:buSzPts val="2800"/>
              <a:buChar char="•"/>
            </a:pPr>
            <a:r>
              <a:rPr lang="en-US"/>
              <a:t>In propositional logic, we cannot describe statements in terms of their properties or logical relationships.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Wumpus World PEAS description</a:t>
            </a:r>
            <a:endParaRPr/>
          </a:p>
        </p:txBody>
      </p:sp>
      <p:pic>
        <p:nvPicPr>
          <p:cNvPr descr="wumpus-world" id="312" name="Google Shape;312;p46"/>
          <p:cNvPicPr preferRelativeResize="0"/>
          <p:nvPr/>
        </p:nvPicPr>
        <p:blipFill rotWithShape="1">
          <a:blip r:embed="rId3">
            <a:alphaModFix/>
          </a:blip>
          <a:srcRect b="0" l="0" r="0" t="0"/>
          <a:stretch/>
        </p:blipFill>
        <p:spPr>
          <a:xfrm>
            <a:off x="2530523" y="1823254"/>
            <a:ext cx="4757381" cy="46592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Wumpus World PEAS description</a:t>
            </a:r>
            <a:endParaRPr/>
          </a:p>
        </p:txBody>
      </p:sp>
      <p:sp>
        <p:nvSpPr>
          <p:cNvPr id="318" name="Google Shape;318;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1800"/>
              <a:buChar char="•"/>
            </a:pPr>
            <a:r>
              <a:rPr lang="en-US" sz="1800">
                <a:solidFill>
                  <a:schemeClr val="accent2"/>
                </a:solidFill>
              </a:rPr>
              <a:t>Performance measure</a:t>
            </a:r>
            <a:endParaRPr/>
          </a:p>
          <a:p>
            <a:pPr indent="-228600" lvl="1" marL="685800" rtl="0" algn="l">
              <a:lnSpc>
                <a:spcPct val="90000"/>
              </a:lnSpc>
              <a:spcBef>
                <a:spcPts val="500"/>
              </a:spcBef>
              <a:spcAft>
                <a:spcPts val="0"/>
              </a:spcAft>
              <a:buClr>
                <a:schemeClr val="dk1"/>
              </a:buClr>
              <a:buSzPts val="1600"/>
              <a:buChar char="•"/>
            </a:pPr>
            <a:r>
              <a:rPr lang="en-US" sz="1600"/>
              <a:t>gold +1000, death -1000</a:t>
            </a:r>
            <a:endParaRPr/>
          </a:p>
          <a:p>
            <a:pPr indent="-228600" lvl="1" marL="685800" rtl="0" algn="l">
              <a:lnSpc>
                <a:spcPct val="90000"/>
              </a:lnSpc>
              <a:spcBef>
                <a:spcPts val="500"/>
              </a:spcBef>
              <a:spcAft>
                <a:spcPts val="0"/>
              </a:spcAft>
              <a:buClr>
                <a:schemeClr val="dk1"/>
              </a:buClr>
              <a:buSzPts val="1600"/>
              <a:buChar char="•"/>
            </a:pPr>
            <a:r>
              <a:rPr lang="en-US" sz="1600"/>
              <a:t>-1 per step, -10 for using the arrow</a:t>
            </a:r>
            <a:endParaRPr/>
          </a:p>
          <a:p>
            <a:pPr indent="-228600" lvl="0" marL="228600" rtl="0" algn="l">
              <a:lnSpc>
                <a:spcPct val="90000"/>
              </a:lnSpc>
              <a:spcBef>
                <a:spcPts val="1000"/>
              </a:spcBef>
              <a:spcAft>
                <a:spcPts val="0"/>
              </a:spcAft>
              <a:buClr>
                <a:schemeClr val="accent2"/>
              </a:buClr>
              <a:buSzPts val="1800"/>
              <a:buChar char="•"/>
            </a:pPr>
            <a:r>
              <a:rPr lang="en-US" sz="1800">
                <a:solidFill>
                  <a:schemeClr val="accent2"/>
                </a:solidFill>
              </a:rPr>
              <a:t>Environment</a:t>
            </a:r>
            <a:endParaRPr sz="1800"/>
          </a:p>
          <a:p>
            <a:pPr indent="-228600" lvl="1" marL="685800" rtl="0" algn="l">
              <a:lnSpc>
                <a:spcPct val="90000"/>
              </a:lnSpc>
              <a:spcBef>
                <a:spcPts val="500"/>
              </a:spcBef>
              <a:spcAft>
                <a:spcPts val="0"/>
              </a:spcAft>
              <a:buClr>
                <a:schemeClr val="dk1"/>
              </a:buClr>
              <a:buSzPts val="1600"/>
              <a:buChar char="•"/>
            </a:pPr>
            <a:r>
              <a:rPr lang="en-US" sz="1600"/>
              <a:t>Squares adjacent to wumpus are smelly</a:t>
            </a:r>
            <a:endParaRPr/>
          </a:p>
          <a:p>
            <a:pPr indent="-228600" lvl="1" marL="685800" rtl="0" algn="l">
              <a:lnSpc>
                <a:spcPct val="90000"/>
              </a:lnSpc>
              <a:spcBef>
                <a:spcPts val="500"/>
              </a:spcBef>
              <a:spcAft>
                <a:spcPts val="0"/>
              </a:spcAft>
              <a:buClr>
                <a:schemeClr val="dk1"/>
              </a:buClr>
              <a:buSzPts val="1600"/>
              <a:buChar char="•"/>
            </a:pPr>
            <a:r>
              <a:rPr lang="en-US" sz="1600"/>
              <a:t>Squares adjacent to pit are breezy</a:t>
            </a:r>
            <a:endParaRPr/>
          </a:p>
          <a:p>
            <a:pPr indent="-228600" lvl="1" marL="685800" rtl="0" algn="l">
              <a:lnSpc>
                <a:spcPct val="90000"/>
              </a:lnSpc>
              <a:spcBef>
                <a:spcPts val="500"/>
              </a:spcBef>
              <a:spcAft>
                <a:spcPts val="0"/>
              </a:spcAft>
              <a:buClr>
                <a:schemeClr val="dk1"/>
              </a:buClr>
              <a:buSzPts val="1600"/>
              <a:buChar char="•"/>
            </a:pPr>
            <a:r>
              <a:rPr lang="en-US" sz="1600"/>
              <a:t>Glitter iff gold is in the same square</a:t>
            </a:r>
            <a:endParaRPr/>
          </a:p>
          <a:p>
            <a:pPr indent="-228600" lvl="1" marL="685800" rtl="0" algn="l">
              <a:lnSpc>
                <a:spcPct val="90000"/>
              </a:lnSpc>
              <a:spcBef>
                <a:spcPts val="500"/>
              </a:spcBef>
              <a:spcAft>
                <a:spcPts val="0"/>
              </a:spcAft>
              <a:buClr>
                <a:schemeClr val="dk1"/>
              </a:buClr>
              <a:buSzPts val="1600"/>
              <a:buChar char="•"/>
            </a:pPr>
            <a:r>
              <a:rPr lang="en-US" sz="1600"/>
              <a:t>Shooting kills wumpus if you are facing it</a:t>
            </a:r>
            <a:endParaRPr/>
          </a:p>
          <a:p>
            <a:pPr indent="-228600" lvl="1" marL="685800" rtl="0" algn="l">
              <a:lnSpc>
                <a:spcPct val="90000"/>
              </a:lnSpc>
              <a:spcBef>
                <a:spcPts val="500"/>
              </a:spcBef>
              <a:spcAft>
                <a:spcPts val="0"/>
              </a:spcAft>
              <a:buClr>
                <a:schemeClr val="dk1"/>
              </a:buClr>
              <a:buSzPts val="1600"/>
              <a:buChar char="•"/>
            </a:pPr>
            <a:r>
              <a:rPr lang="en-US" sz="1600"/>
              <a:t>Shooting uses up the only arrow</a:t>
            </a:r>
            <a:endParaRPr/>
          </a:p>
          <a:p>
            <a:pPr indent="-228600" lvl="1" marL="685800" rtl="0" algn="l">
              <a:lnSpc>
                <a:spcPct val="90000"/>
              </a:lnSpc>
              <a:spcBef>
                <a:spcPts val="500"/>
              </a:spcBef>
              <a:spcAft>
                <a:spcPts val="0"/>
              </a:spcAft>
              <a:buClr>
                <a:schemeClr val="dk1"/>
              </a:buClr>
              <a:buSzPts val="1600"/>
              <a:buChar char="•"/>
            </a:pPr>
            <a:r>
              <a:rPr lang="en-US" sz="1600"/>
              <a:t>Grabbing picks up gold if in same square</a:t>
            </a:r>
            <a:endParaRPr/>
          </a:p>
          <a:p>
            <a:pPr indent="-228600" lvl="1" marL="685800" rtl="0" algn="l">
              <a:lnSpc>
                <a:spcPct val="90000"/>
              </a:lnSpc>
              <a:spcBef>
                <a:spcPts val="500"/>
              </a:spcBef>
              <a:spcAft>
                <a:spcPts val="0"/>
              </a:spcAft>
              <a:buClr>
                <a:schemeClr val="dk1"/>
              </a:buClr>
              <a:buSzPts val="1600"/>
              <a:buChar char="•"/>
            </a:pPr>
            <a:r>
              <a:rPr lang="en-US" sz="1600"/>
              <a:t>Releasing drops the gold in same square</a:t>
            </a:r>
            <a:endParaRPr/>
          </a:p>
          <a:p>
            <a:pPr indent="-228600" lvl="0" marL="228600" rtl="0" algn="l">
              <a:lnSpc>
                <a:spcPct val="90000"/>
              </a:lnSpc>
              <a:spcBef>
                <a:spcPts val="1000"/>
              </a:spcBef>
              <a:spcAft>
                <a:spcPts val="0"/>
              </a:spcAft>
              <a:buClr>
                <a:schemeClr val="accent2"/>
              </a:buClr>
              <a:buSzPts val="1800"/>
              <a:buChar char="•"/>
            </a:pPr>
            <a:r>
              <a:rPr lang="en-US" sz="1800">
                <a:solidFill>
                  <a:schemeClr val="accent2"/>
                </a:solidFill>
              </a:rPr>
              <a:t>Sensors:</a:t>
            </a:r>
            <a:r>
              <a:rPr lang="en-US" sz="1800"/>
              <a:t> Stench, Breeze, Glitter, Bump, Scream</a:t>
            </a:r>
            <a:endParaRPr/>
          </a:p>
          <a:p>
            <a:pPr indent="-228600" lvl="0" marL="228600" rtl="0" algn="l">
              <a:lnSpc>
                <a:spcPct val="90000"/>
              </a:lnSpc>
              <a:spcBef>
                <a:spcPts val="1000"/>
              </a:spcBef>
              <a:spcAft>
                <a:spcPts val="0"/>
              </a:spcAft>
              <a:buClr>
                <a:schemeClr val="accent2"/>
              </a:buClr>
              <a:buSzPts val="1800"/>
              <a:buChar char="•"/>
            </a:pPr>
            <a:r>
              <a:rPr lang="en-US" sz="1800">
                <a:solidFill>
                  <a:schemeClr val="accent2"/>
                </a:solidFill>
              </a:rPr>
              <a:t>Actuators:</a:t>
            </a:r>
            <a:r>
              <a:rPr lang="en-US" sz="1800"/>
              <a:t> Left turn, Right turn, Forward, Grab, Release, Shoot</a:t>
            </a:r>
            <a:endParaRPr sz="2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Sensors</a:t>
            </a:r>
            <a:br>
              <a:rPr lang="en-US"/>
            </a:br>
            <a:endParaRPr/>
          </a:p>
        </p:txBody>
      </p:sp>
      <p:sp>
        <p:nvSpPr>
          <p:cNvPr id="324" name="Google Shape;32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The agent will perceive the </a:t>
            </a:r>
            <a:r>
              <a:rPr b="1" lang="en-US"/>
              <a:t>stench</a:t>
            </a:r>
            <a:r>
              <a:rPr lang="en-US"/>
              <a:t> if he is in the room adjacent to the Wumpus. (Not diagonally).</a:t>
            </a:r>
            <a:endParaRPr/>
          </a:p>
          <a:p>
            <a:pPr indent="-228600" lvl="0" marL="228600" rtl="0" algn="l">
              <a:lnSpc>
                <a:spcPct val="90000"/>
              </a:lnSpc>
              <a:spcBef>
                <a:spcPts val="1000"/>
              </a:spcBef>
              <a:spcAft>
                <a:spcPts val="0"/>
              </a:spcAft>
              <a:buClr>
                <a:schemeClr val="dk1"/>
              </a:buClr>
              <a:buSzPct val="100000"/>
              <a:buChar char="•"/>
            </a:pPr>
            <a:r>
              <a:rPr lang="en-US"/>
              <a:t>The agent will perceive </a:t>
            </a:r>
            <a:r>
              <a:rPr b="1" lang="en-US"/>
              <a:t>breeze</a:t>
            </a:r>
            <a:r>
              <a:rPr lang="en-US"/>
              <a:t> if he is in the room directly adjacent to the Pit.</a:t>
            </a:r>
            <a:endParaRPr/>
          </a:p>
          <a:p>
            <a:pPr indent="-228600" lvl="0" marL="228600" rtl="0" algn="l">
              <a:lnSpc>
                <a:spcPct val="90000"/>
              </a:lnSpc>
              <a:spcBef>
                <a:spcPts val="1000"/>
              </a:spcBef>
              <a:spcAft>
                <a:spcPts val="0"/>
              </a:spcAft>
              <a:buClr>
                <a:schemeClr val="dk1"/>
              </a:buClr>
              <a:buSzPct val="100000"/>
              <a:buChar char="•"/>
            </a:pPr>
            <a:r>
              <a:rPr lang="en-US"/>
              <a:t>The agent will perceive the </a:t>
            </a:r>
            <a:r>
              <a:rPr b="1" lang="en-US"/>
              <a:t>glitter</a:t>
            </a:r>
            <a:r>
              <a:rPr lang="en-US"/>
              <a:t> in the room where the gold is present.</a:t>
            </a:r>
            <a:endParaRPr/>
          </a:p>
          <a:p>
            <a:pPr indent="-228600" lvl="0" marL="228600" rtl="0" algn="l">
              <a:lnSpc>
                <a:spcPct val="90000"/>
              </a:lnSpc>
              <a:spcBef>
                <a:spcPts val="1000"/>
              </a:spcBef>
              <a:spcAft>
                <a:spcPts val="0"/>
              </a:spcAft>
              <a:buClr>
                <a:schemeClr val="dk1"/>
              </a:buClr>
              <a:buSzPct val="100000"/>
              <a:buChar char="•"/>
            </a:pPr>
            <a:r>
              <a:rPr lang="en-US"/>
              <a:t>The agent will perceive the </a:t>
            </a:r>
            <a:r>
              <a:rPr b="1" lang="en-US"/>
              <a:t>bump</a:t>
            </a:r>
            <a:r>
              <a:rPr lang="en-US"/>
              <a:t> if he walks into a wall.</a:t>
            </a:r>
            <a:endParaRPr/>
          </a:p>
          <a:p>
            <a:pPr indent="-228600" lvl="0" marL="228600" rtl="0" algn="l">
              <a:lnSpc>
                <a:spcPct val="90000"/>
              </a:lnSpc>
              <a:spcBef>
                <a:spcPts val="1000"/>
              </a:spcBef>
              <a:spcAft>
                <a:spcPts val="0"/>
              </a:spcAft>
              <a:buClr>
                <a:schemeClr val="dk1"/>
              </a:buClr>
              <a:buSzPct val="100000"/>
              <a:buChar char="•"/>
            </a:pPr>
            <a:r>
              <a:rPr lang="en-US"/>
              <a:t>When the Wumpus is shot, it emits a horrible </a:t>
            </a:r>
            <a:r>
              <a:rPr b="1" lang="en-US"/>
              <a:t>scream</a:t>
            </a:r>
            <a:r>
              <a:rPr lang="en-US"/>
              <a:t> which can be perceived anywhere in the cave.</a:t>
            </a:r>
            <a:endParaRPr/>
          </a:p>
          <a:p>
            <a:pPr indent="-228600" lvl="0" marL="228600" rtl="0" algn="l">
              <a:lnSpc>
                <a:spcPct val="90000"/>
              </a:lnSpc>
              <a:spcBef>
                <a:spcPts val="1000"/>
              </a:spcBef>
              <a:spcAft>
                <a:spcPts val="0"/>
              </a:spcAft>
              <a:buClr>
                <a:schemeClr val="dk1"/>
              </a:buClr>
              <a:buSzPct val="100000"/>
              <a:buChar char="•"/>
            </a:pPr>
            <a:r>
              <a:rPr lang="en-US"/>
              <a:t>These percepts can be represented as five element list, in which we will have different indicators for each sensor.</a:t>
            </a:r>
            <a:endParaRPr/>
          </a:p>
          <a:p>
            <a:pPr indent="-228600" lvl="0" marL="228600" rtl="0" algn="l">
              <a:lnSpc>
                <a:spcPct val="90000"/>
              </a:lnSpc>
              <a:spcBef>
                <a:spcPts val="1000"/>
              </a:spcBef>
              <a:spcAft>
                <a:spcPts val="0"/>
              </a:spcAft>
              <a:buClr>
                <a:schemeClr val="dk1"/>
              </a:buClr>
              <a:buSzPct val="100000"/>
              <a:buChar char="•"/>
            </a:pPr>
            <a:r>
              <a:rPr lang="en-US"/>
              <a:t>Example if agent perceives stench, breeze, but no glitter, no bump, and no scream then it can be represented as:</a:t>
            </a:r>
            <a:br>
              <a:rPr lang="en-US"/>
            </a:br>
            <a:r>
              <a:rPr b="1" lang="en-US"/>
              <a:t>[Stench, Breeze, None, None, None]</a:t>
            </a:r>
            <a:r>
              <a:rPr lang="en-US"/>
              <a: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Wumpus World PEAS description</a:t>
            </a:r>
            <a:endParaRPr/>
          </a:p>
        </p:txBody>
      </p:sp>
      <p:sp>
        <p:nvSpPr>
          <p:cNvPr id="330" name="Google Shape;33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Partially observable:</a:t>
            </a:r>
            <a:r>
              <a:rPr lang="en-US"/>
              <a:t> The Wumpus world is partially observable because the agent can only perceive the close environment such as an adjacent room.</a:t>
            </a:r>
            <a:endParaRPr/>
          </a:p>
          <a:p>
            <a:pPr indent="-228600" lvl="0" marL="228600" rtl="0" algn="l">
              <a:lnSpc>
                <a:spcPct val="90000"/>
              </a:lnSpc>
              <a:spcBef>
                <a:spcPts val="1000"/>
              </a:spcBef>
              <a:spcAft>
                <a:spcPts val="0"/>
              </a:spcAft>
              <a:buClr>
                <a:schemeClr val="dk1"/>
              </a:buClr>
              <a:buSzPts val="2800"/>
              <a:buChar char="•"/>
            </a:pPr>
            <a:r>
              <a:rPr b="1" lang="en-US"/>
              <a:t>Deterministic:</a:t>
            </a:r>
            <a:r>
              <a:rPr lang="en-US"/>
              <a:t> It is deterministic, as the result and outcome of the world are already known.</a:t>
            </a:r>
            <a:endParaRPr/>
          </a:p>
          <a:p>
            <a:pPr indent="-228600" lvl="0" marL="228600" rtl="0" algn="l">
              <a:lnSpc>
                <a:spcPct val="90000"/>
              </a:lnSpc>
              <a:spcBef>
                <a:spcPts val="1000"/>
              </a:spcBef>
              <a:spcAft>
                <a:spcPts val="0"/>
              </a:spcAft>
              <a:buClr>
                <a:schemeClr val="dk1"/>
              </a:buClr>
              <a:buSzPts val="2800"/>
              <a:buChar char="•"/>
            </a:pPr>
            <a:r>
              <a:rPr b="1" lang="en-US"/>
              <a:t>Sequential:</a:t>
            </a:r>
            <a:r>
              <a:rPr lang="en-US"/>
              <a:t> The order is important, so it is sequential.</a:t>
            </a:r>
            <a:endParaRPr/>
          </a:p>
          <a:p>
            <a:pPr indent="-228600" lvl="0" marL="228600" rtl="0" algn="l">
              <a:lnSpc>
                <a:spcPct val="90000"/>
              </a:lnSpc>
              <a:spcBef>
                <a:spcPts val="1000"/>
              </a:spcBef>
              <a:spcAft>
                <a:spcPts val="0"/>
              </a:spcAft>
              <a:buClr>
                <a:schemeClr val="dk1"/>
              </a:buClr>
              <a:buSzPts val="2800"/>
              <a:buChar char="•"/>
            </a:pPr>
            <a:r>
              <a:rPr b="1" lang="en-US"/>
              <a:t>Static:</a:t>
            </a:r>
            <a:r>
              <a:rPr lang="en-US"/>
              <a:t> It is static as Wumpus and Pits are not moving.</a:t>
            </a:r>
            <a:endParaRPr/>
          </a:p>
          <a:p>
            <a:pPr indent="-228600" lvl="0" marL="228600" rtl="0" algn="l">
              <a:lnSpc>
                <a:spcPct val="90000"/>
              </a:lnSpc>
              <a:spcBef>
                <a:spcPts val="1000"/>
              </a:spcBef>
              <a:spcAft>
                <a:spcPts val="0"/>
              </a:spcAft>
              <a:buClr>
                <a:schemeClr val="dk1"/>
              </a:buClr>
              <a:buSzPts val="2800"/>
              <a:buChar char="•"/>
            </a:pPr>
            <a:r>
              <a:rPr b="1" lang="en-US"/>
              <a:t>Discrete:</a:t>
            </a:r>
            <a:r>
              <a:rPr lang="en-US"/>
              <a:t> The environment is discrete.</a:t>
            </a:r>
            <a:endParaRPr/>
          </a:p>
          <a:p>
            <a:pPr indent="-228600" lvl="0" marL="228600" rtl="0" algn="l">
              <a:lnSpc>
                <a:spcPct val="90000"/>
              </a:lnSpc>
              <a:spcBef>
                <a:spcPts val="1000"/>
              </a:spcBef>
              <a:spcAft>
                <a:spcPts val="0"/>
              </a:spcAft>
              <a:buClr>
                <a:schemeClr val="dk1"/>
              </a:buClr>
              <a:buSzPts val="2800"/>
              <a:buChar char="•"/>
            </a:pPr>
            <a:r>
              <a:rPr b="1" lang="en-US"/>
              <a:t>One agent:</a:t>
            </a:r>
            <a:r>
              <a:rPr lang="en-US"/>
              <a:t> The environment is a single agent as we have one agent only and Wumpus is not considered as an agent.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The Wumpus World in Artificial intelligence" id="335" name="Google Shape;335;p50"/>
          <p:cNvPicPr preferRelativeResize="0"/>
          <p:nvPr/>
        </p:nvPicPr>
        <p:blipFill rotWithShape="1">
          <a:blip r:embed="rId3">
            <a:alphaModFix/>
          </a:blip>
          <a:srcRect b="0" l="0" r="0" t="0"/>
          <a:stretch/>
        </p:blipFill>
        <p:spPr>
          <a:xfrm>
            <a:off x="3280912" y="1791790"/>
            <a:ext cx="5289882" cy="3556038"/>
          </a:xfrm>
          <a:prstGeom prst="rect">
            <a:avLst/>
          </a:prstGeom>
          <a:noFill/>
          <a:ln>
            <a:noFill/>
          </a:ln>
        </p:spPr>
      </p:pic>
      <p:sp>
        <p:nvSpPr>
          <p:cNvPr id="336" name="Google Shape;336;p50"/>
          <p:cNvSpPr/>
          <p:nvPr/>
        </p:nvSpPr>
        <p:spPr>
          <a:xfrm>
            <a:off x="319676" y="2705669"/>
            <a:ext cx="22012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Inter"/>
                <a:ea typeface="Inter"/>
                <a:cs typeface="Inter"/>
                <a:sym typeface="Inter"/>
              </a:rPr>
              <a:t>Agent's First step:</a:t>
            </a:r>
            <a:endParaRPr sz="1800">
              <a:solidFill>
                <a:schemeClr val="dk1"/>
              </a:solidFill>
              <a:latin typeface="Calibri"/>
              <a:ea typeface="Calibri"/>
              <a:cs typeface="Calibri"/>
              <a:sym typeface="Calibri"/>
            </a:endParaRPr>
          </a:p>
        </p:txBody>
      </p:sp>
      <p:sp>
        <p:nvSpPr>
          <p:cNvPr id="337" name="Google Shape;337;p50"/>
          <p:cNvSpPr/>
          <p:nvPr/>
        </p:nvSpPr>
        <p:spPr>
          <a:xfrm>
            <a:off x="9707329" y="2336337"/>
            <a:ext cx="21980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Inter"/>
                <a:ea typeface="Inter"/>
                <a:cs typeface="Inter"/>
                <a:sym typeface="Inter"/>
              </a:rPr>
              <a:t>Second First step:</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The Wumpus World in Artificial intelligence" id="342" name="Google Shape;342;p51"/>
          <p:cNvPicPr preferRelativeResize="0"/>
          <p:nvPr/>
        </p:nvPicPr>
        <p:blipFill rotWithShape="1">
          <a:blip r:embed="rId3">
            <a:alphaModFix/>
          </a:blip>
          <a:srcRect b="0" l="0" r="0" t="0"/>
          <a:stretch/>
        </p:blipFill>
        <p:spPr>
          <a:xfrm>
            <a:off x="2675467" y="1470989"/>
            <a:ext cx="7197685" cy="3783399"/>
          </a:xfrm>
          <a:prstGeom prst="rect">
            <a:avLst/>
          </a:prstGeom>
          <a:noFill/>
          <a:ln>
            <a:noFill/>
          </a:ln>
        </p:spPr>
      </p:pic>
      <p:sp>
        <p:nvSpPr>
          <p:cNvPr id="343" name="Google Shape;343;p51"/>
          <p:cNvSpPr/>
          <p:nvPr/>
        </p:nvSpPr>
        <p:spPr>
          <a:xfrm>
            <a:off x="0" y="3362688"/>
            <a:ext cx="22781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Inter"/>
                <a:ea typeface="Inter"/>
                <a:cs typeface="Inter"/>
                <a:sym typeface="Inter"/>
              </a:rPr>
              <a:t>Agent's Third step:</a:t>
            </a:r>
            <a:endParaRPr sz="1800">
              <a:solidFill>
                <a:schemeClr val="dk1"/>
              </a:solidFill>
              <a:latin typeface="Calibri"/>
              <a:ea typeface="Calibri"/>
              <a:cs typeface="Calibri"/>
              <a:sym typeface="Calibri"/>
            </a:endParaRPr>
          </a:p>
        </p:txBody>
      </p:sp>
      <p:sp>
        <p:nvSpPr>
          <p:cNvPr id="344" name="Google Shape;344;p51"/>
          <p:cNvSpPr/>
          <p:nvPr/>
        </p:nvSpPr>
        <p:spPr>
          <a:xfrm>
            <a:off x="9759924" y="2564222"/>
            <a:ext cx="24320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Inter"/>
                <a:ea typeface="Inter"/>
                <a:cs typeface="Inter"/>
                <a:sym typeface="Inter"/>
              </a:rPr>
              <a:t>Agent's Fourth step:</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COMPONENTS</a:t>
            </a:r>
            <a:endParaRPr/>
          </a:p>
        </p:txBody>
      </p:sp>
      <p:sp>
        <p:nvSpPr>
          <p:cNvPr id="102" name="Google Shape;102;p16"/>
          <p:cNvSpPr txBox="1"/>
          <p:nvPr>
            <p:ph idx="1" type="body"/>
          </p:nvPr>
        </p:nvSpPr>
        <p:spPr>
          <a:xfrm>
            <a:off x="838200" y="1825625"/>
            <a:ext cx="10515600" cy="5903154"/>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Knowledge base: Knowledge-base is a central component of a knowledge-based agent, it is also known as KB. It is a collection of sentences (here 'sentence' is a technical term and it is not identical to sentence in English).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nference system</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Inference means deriving new sentences from old. Inference system allows us to add a new sentence to the knowledge base. A sentence is a proposition about the world. Inference system applies logical rules to the KB to deduce new information.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Forward chaining</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Backward chaining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Knowledge-base for Wumpus world" id="349" name="Google Shape;349;p52"/>
          <p:cNvPicPr preferRelativeResize="0"/>
          <p:nvPr/>
        </p:nvPicPr>
        <p:blipFill rotWithShape="1">
          <a:blip r:embed="rId3">
            <a:alphaModFix/>
          </a:blip>
          <a:srcRect b="0" l="0" r="0" t="0"/>
          <a:stretch/>
        </p:blipFill>
        <p:spPr>
          <a:xfrm>
            <a:off x="455826" y="727833"/>
            <a:ext cx="4276725" cy="3467100"/>
          </a:xfrm>
          <a:prstGeom prst="rect">
            <a:avLst/>
          </a:prstGeom>
          <a:noFill/>
          <a:ln>
            <a:noFill/>
          </a:ln>
        </p:spPr>
      </p:pic>
      <p:sp>
        <p:nvSpPr>
          <p:cNvPr id="350" name="Google Shape;350;p52"/>
          <p:cNvSpPr/>
          <p:nvPr/>
        </p:nvSpPr>
        <p:spPr>
          <a:xfrm>
            <a:off x="5054221" y="2145943"/>
            <a:ext cx="6096000" cy="313932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610B4B"/>
                </a:solidFill>
                <a:latin typeface="Arial"/>
                <a:ea typeface="Arial"/>
                <a:cs typeface="Arial"/>
                <a:sym typeface="Arial"/>
              </a:rPr>
              <a:t>Atomic proposition variable for Wumpus world:</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P</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there is a Pit in the room [i, j].</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B</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agent perceives breeze in [i, j], (dead or alive).</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W</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there is wumpus in the square[i, j].</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S</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agent perceives stench in the square [i, j].</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V</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that square[i, j] is visited.</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G</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there is gold (and glitter) in the square [i, j].</a:t>
            </a:r>
            <a:endParaRPr/>
          </a:p>
          <a:p>
            <a:pPr indent="-114300" lvl="0" marL="0" marR="0" rtl="0" algn="just">
              <a:spcBef>
                <a:spcPts val="0"/>
              </a:spcBef>
              <a:spcAft>
                <a:spcPts val="0"/>
              </a:spcAft>
              <a:buClr>
                <a:srgbClr val="000000"/>
              </a:buClr>
              <a:buSzPts val="1800"/>
              <a:buFont typeface="Arial"/>
              <a:buChar char="•"/>
            </a:pPr>
            <a:r>
              <a:rPr lang="en-US" sz="1800">
                <a:solidFill>
                  <a:srgbClr val="000000"/>
                </a:solidFill>
                <a:latin typeface="Inter"/>
                <a:ea typeface="Inter"/>
                <a:cs typeface="Inter"/>
                <a:sym typeface="Inter"/>
              </a:rPr>
              <a:t>Let </a:t>
            </a:r>
            <a:r>
              <a:rPr b="1" lang="en-US" sz="1800">
                <a:solidFill>
                  <a:srgbClr val="000000"/>
                </a:solidFill>
                <a:latin typeface="Inter"/>
                <a:ea typeface="Inter"/>
                <a:cs typeface="Inter"/>
                <a:sym typeface="Inter"/>
              </a:rPr>
              <a:t>OK</a:t>
            </a:r>
            <a:r>
              <a:rPr b="1" baseline="-25000" lang="en-US" sz="1800">
                <a:solidFill>
                  <a:srgbClr val="000000"/>
                </a:solidFill>
                <a:latin typeface="Inter"/>
                <a:ea typeface="Inter"/>
                <a:cs typeface="Inter"/>
                <a:sym typeface="Inter"/>
              </a:rPr>
              <a:t>i,j</a:t>
            </a:r>
            <a:r>
              <a:rPr lang="en-US" sz="1800">
                <a:solidFill>
                  <a:srgbClr val="000000"/>
                </a:solidFill>
                <a:latin typeface="Inter"/>
                <a:ea typeface="Inter"/>
                <a:cs typeface="Inter"/>
                <a:sym typeface="Inter"/>
              </a:rPr>
              <a:t> be true if the room is safe.</a:t>
            </a:r>
            <a:endParaRPr b="0" i="0" sz="1800">
              <a:solidFill>
                <a:srgbClr val="000000"/>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p:nvPr/>
        </p:nvSpPr>
        <p:spPr>
          <a:xfrm>
            <a:off x="423081" y="546861"/>
            <a:ext cx="13897640" cy="16312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10B4B"/>
              </a:buClr>
              <a:buSzPts val="1500"/>
              <a:buFont typeface="Arial"/>
              <a:buNone/>
            </a:pPr>
            <a:r>
              <a:rPr b="0" i="0" lang="en-US" sz="1500" u="none" cap="none" strike="noStrike">
                <a:solidFill>
                  <a:srgbClr val="610B4B"/>
                </a:solidFill>
                <a:latin typeface="Arial"/>
                <a:ea typeface="Arial"/>
                <a:cs typeface="Arial"/>
                <a:sym typeface="Arial"/>
              </a:rPr>
              <a:t>Some Propositional Rules for the wumpus world:</a:t>
            </a:r>
            <a:endParaRPr/>
          </a:p>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r>
              <a:rPr b="0" i="0" lang="en-US" sz="85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Knowledge-base for Wumpus world" id="356" name="Google Shape;356;p53"/>
          <p:cNvPicPr preferRelativeResize="0"/>
          <p:nvPr/>
        </p:nvPicPr>
        <p:blipFill rotWithShape="1">
          <a:blip r:embed="rId3">
            <a:alphaModFix/>
          </a:blip>
          <a:srcRect b="0" l="0" r="0" t="0"/>
          <a:stretch/>
        </p:blipFill>
        <p:spPr>
          <a:xfrm>
            <a:off x="553256" y="787020"/>
            <a:ext cx="3394383" cy="1601337"/>
          </a:xfrm>
          <a:prstGeom prst="rect">
            <a:avLst/>
          </a:prstGeom>
          <a:noFill/>
          <a:ln>
            <a:noFill/>
          </a:ln>
        </p:spPr>
      </p:pic>
      <p:sp>
        <p:nvSpPr>
          <p:cNvPr id="357" name="Google Shape;357;p53"/>
          <p:cNvSpPr/>
          <p:nvPr/>
        </p:nvSpPr>
        <p:spPr>
          <a:xfrm>
            <a:off x="782472" y="2628516"/>
            <a:ext cx="114095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Inter"/>
                <a:ea typeface="Inter"/>
                <a:cs typeface="Inter"/>
                <a:sym typeface="Inter"/>
              </a:rPr>
              <a:t>Following is the Simple KB for wumpus world when an agent moves from room [1, 1], to room [2,1]:</a:t>
            </a:r>
            <a:endParaRPr sz="1800">
              <a:solidFill>
                <a:schemeClr val="dk1"/>
              </a:solidFill>
              <a:latin typeface="Calibri"/>
              <a:ea typeface="Calibri"/>
              <a:cs typeface="Calibri"/>
              <a:sym typeface="Calibri"/>
            </a:endParaRPr>
          </a:p>
        </p:txBody>
      </p:sp>
      <p:pic>
        <p:nvPicPr>
          <p:cNvPr descr="Knowledge-base for Wumpus world" id="358" name="Google Shape;358;p53"/>
          <p:cNvPicPr preferRelativeResize="0"/>
          <p:nvPr/>
        </p:nvPicPr>
        <p:blipFill rotWithShape="1">
          <a:blip r:embed="rId4">
            <a:alphaModFix/>
          </a:blip>
          <a:srcRect b="0" l="0" r="0" t="0"/>
          <a:stretch/>
        </p:blipFill>
        <p:spPr>
          <a:xfrm>
            <a:off x="919849" y="3238007"/>
            <a:ext cx="5838825" cy="7905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p:nvPr/>
        </p:nvSpPr>
        <p:spPr>
          <a:xfrm>
            <a:off x="2711137" y="473838"/>
            <a:ext cx="4258538"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610B38"/>
                </a:solidFill>
                <a:latin typeface="Arial"/>
                <a:ea typeface="Arial"/>
                <a:cs typeface="Arial"/>
                <a:sym typeface="Arial"/>
              </a:rPr>
              <a:t>Prove that Wumpus is in the room (1, 3)</a:t>
            </a:r>
            <a:endParaRPr b="0" i="0" sz="1800">
              <a:solidFill>
                <a:srgbClr val="610B38"/>
              </a:solidFill>
              <a:latin typeface="Arial"/>
              <a:ea typeface="Arial"/>
              <a:cs typeface="Arial"/>
              <a:sym typeface="Arial"/>
            </a:endParaRPr>
          </a:p>
        </p:txBody>
      </p:sp>
      <p:sp>
        <p:nvSpPr>
          <p:cNvPr id="364" name="Google Shape;364;p54"/>
          <p:cNvSpPr/>
          <p:nvPr/>
        </p:nvSpPr>
        <p:spPr>
          <a:xfrm>
            <a:off x="473612" y="1510827"/>
            <a:ext cx="10930597" cy="1754326"/>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Modus Ponens with ¬S11 and R1:</a:t>
            </a:r>
            <a:endParaRPr/>
          </a:p>
          <a:p>
            <a:pPr indent="0" lvl="0" marL="0" marR="0" rtl="0" algn="just">
              <a:spcBef>
                <a:spcPts val="0"/>
              </a:spcBef>
              <a:spcAft>
                <a:spcPts val="0"/>
              </a:spcAft>
              <a:buClr>
                <a:schemeClr val="dk1"/>
              </a:buClr>
              <a:buSzPts val="1800"/>
              <a:buFont typeface="Arial"/>
              <a:buNone/>
            </a:pPr>
            <a:r>
              <a:t/>
            </a:r>
            <a:endParaRPr sz="1800">
              <a:solidFill>
                <a:srgbClr val="000000"/>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We will firstly apply MP rule with R1 which is ¬S</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 and </a:t>
            </a:r>
            <a:r>
              <a:rPr b="1" lang="en-US" sz="1800">
                <a:solidFill>
                  <a:srgbClr val="333333"/>
                </a:solidFill>
                <a:latin typeface="Inter"/>
                <a:ea typeface="Inter"/>
                <a:cs typeface="Inter"/>
                <a:sym typeface="Inter"/>
              </a:rPr>
              <a:t>¬S</a:t>
            </a:r>
            <a:r>
              <a:rPr b="1"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which will give the output ¬ W</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Knowledge-base for Wumpus world" id="365" name="Google Shape;365;p54"/>
          <p:cNvPicPr preferRelativeResize="0"/>
          <p:nvPr/>
        </p:nvPicPr>
        <p:blipFill rotWithShape="1">
          <a:blip r:embed="rId3">
            <a:alphaModFix/>
          </a:blip>
          <a:srcRect b="0" l="0" r="0" t="0"/>
          <a:stretch/>
        </p:blipFill>
        <p:spPr>
          <a:xfrm>
            <a:off x="2533015" y="3018106"/>
            <a:ext cx="4114800" cy="1514475"/>
          </a:xfrm>
          <a:prstGeom prst="rect">
            <a:avLst/>
          </a:prstGeom>
          <a:noFill/>
          <a:ln>
            <a:noFill/>
          </a:ln>
        </p:spPr>
      </p:pic>
      <p:sp>
        <p:nvSpPr>
          <p:cNvPr id="366" name="Google Shape;366;p54"/>
          <p:cNvSpPr/>
          <p:nvPr/>
        </p:nvSpPr>
        <p:spPr>
          <a:xfrm>
            <a:off x="873675" y="4967125"/>
            <a:ext cx="10872848" cy="923330"/>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And-Elimination Rule:</a:t>
            </a:r>
            <a:endParaRPr sz="1800">
              <a:solidFill>
                <a:srgbClr val="000000"/>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After applying And-elimination rule to ¬ W</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 we will get three statements:</a:t>
            </a:r>
            <a:br>
              <a:rPr lang="en-US" sz="1800">
                <a:solidFill>
                  <a:srgbClr val="333333"/>
                </a:solidFill>
                <a:latin typeface="Inter"/>
                <a:ea typeface="Inter"/>
                <a:cs typeface="Inter"/>
                <a:sym typeface="Inter"/>
              </a:rPr>
            </a:br>
            <a:r>
              <a:rPr b="1" lang="en-US" sz="1800">
                <a:solidFill>
                  <a:srgbClr val="333333"/>
                </a:solidFill>
                <a:latin typeface="Inter"/>
                <a:ea typeface="Inter"/>
                <a:cs typeface="Inter"/>
                <a:sym typeface="Inter"/>
              </a:rPr>
              <a:t>¬ W</a:t>
            </a:r>
            <a:r>
              <a:rPr b="1" baseline="-25000" lang="en-US" sz="1800">
                <a:solidFill>
                  <a:srgbClr val="333333"/>
                </a:solidFill>
                <a:latin typeface="Inter"/>
                <a:ea typeface="Inter"/>
                <a:cs typeface="Inter"/>
                <a:sym typeface="Inter"/>
              </a:rPr>
              <a:t>11</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12</a:t>
            </a:r>
            <a:r>
              <a:rPr b="1" lang="en-US" sz="1800">
                <a:solidFill>
                  <a:srgbClr val="333333"/>
                </a:solidFill>
                <a:latin typeface="Inter"/>
                <a:ea typeface="Inter"/>
                <a:cs typeface="Inter"/>
                <a:sym typeface="Inter"/>
              </a:rPr>
              <a:t>, and ¬W</a:t>
            </a:r>
            <a:r>
              <a:rPr b="1"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a:t>
            </a:r>
            <a:endParaRPr b="0" i="0" sz="1800">
              <a:solidFill>
                <a:srgbClr val="333333"/>
              </a:solidFill>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p:nvPr/>
        </p:nvSpPr>
        <p:spPr>
          <a:xfrm>
            <a:off x="573206" y="549659"/>
            <a:ext cx="11204812" cy="923330"/>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Modus Ponens to ¬S</a:t>
            </a:r>
            <a:r>
              <a:rPr b="1" baseline="-25000" lang="en-US" sz="1800">
                <a:solidFill>
                  <a:srgbClr val="000000"/>
                </a:solidFill>
                <a:latin typeface="Inter"/>
                <a:ea typeface="Inter"/>
                <a:cs typeface="Inter"/>
                <a:sym typeface="Inter"/>
              </a:rPr>
              <a:t>21</a:t>
            </a:r>
            <a:r>
              <a:rPr b="1" lang="en-US" sz="1800">
                <a:solidFill>
                  <a:srgbClr val="000000"/>
                </a:solidFill>
                <a:latin typeface="Inter"/>
                <a:ea typeface="Inter"/>
                <a:cs typeface="Inter"/>
                <a:sym typeface="Inter"/>
              </a:rPr>
              <a:t>, and R2:</a:t>
            </a:r>
            <a:endParaRPr sz="1800">
              <a:solidFill>
                <a:srgbClr val="000000"/>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Now we will apply Modus Ponens to ¬S</a:t>
            </a:r>
            <a:r>
              <a:rPr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 and R2 which is ¬S</a:t>
            </a:r>
            <a:r>
              <a:rPr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21</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22</a:t>
            </a:r>
            <a:r>
              <a:rPr lang="en-US" sz="1800">
                <a:solidFill>
                  <a:srgbClr val="333333"/>
                </a:solidFill>
                <a:latin typeface="Inter"/>
                <a:ea typeface="Inter"/>
                <a:cs typeface="Inter"/>
                <a:sym typeface="Inter"/>
              </a:rPr>
              <a:t> ∧ ¬ W</a:t>
            </a:r>
            <a:r>
              <a:rPr baseline="-25000" lang="en-US" sz="1800">
                <a:solidFill>
                  <a:srgbClr val="333333"/>
                </a:solidFill>
                <a:latin typeface="Inter"/>
                <a:ea typeface="Inter"/>
                <a:cs typeface="Inter"/>
                <a:sym typeface="Inter"/>
              </a:rPr>
              <a:t>31</a:t>
            </a:r>
            <a:r>
              <a:rPr lang="en-US" sz="1800">
                <a:solidFill>
                  <a:srgbClr val="333333"/>
                </a:solidFill>
                <a:latin typeface="Inter"/>
                <a:ea typeface="Inter"/>
                <a:cs typeface="Inter"/>
                <a:sym typeface="Inter"/>
              </a:rPr>
              <a:t>, which will give the Output as </a:t>
            </a:r>
            <a:r>
              <a:rPr b="1" lang="en-US" sz="1800">
                <a:solidFill>
                  <a:srgbClr val="333333"/>
                </a:solidFill>
                <a:latin typeface="Inter"/>
                <a:ea typeface="Inter"/>
                <a:cs typeface="Inter"/>
                <a:sym typeface="Inter"/>
              </a:rPr>
              <a:t>¬ W</a:t>
            </a:r>
            <a:r>
              <a:rPr b="1" baseline="-25000" lang="en-US" sz="1800">
                <a:solidFill>
                  <a:srgbClr val="333333"/>
                </a:solidFill>
                <a:latin typeface="Inter"/>
                <a:ea typeface="Inter"/>
                <a:cs typeface="Inter"/>
                <a:sym typeface="Inter"/>
              </a:rPr>
              <a:t>21</a:t>
            </a:r>
            <a:r>
              <a:rPr b="1" lang="en-US" sz="1800">
                <a:solidFill>
                  <a:srgbClr val="333333"/>
                </a:solidFill>
                <a:latin typeface="Inter"/>
                <a:ea typeface="Inter"/>
                <a:cs typeface="Inter"/>
                <a:sym typeface="Inter"/>
              </a:rPr>
              <a:t> ∧ ¬ W</a:t>
            </a:r>
            <a:r>
              <a:rPr b="1" baseline="-25000" lang="en-US" sz="1800">
                <a:solidFill>
                  <a:srgbClr val="333333"/>
                </a:solidFill>
                <a:latin typeface="Inter"/>
                <a:ea typeface="Inter"/>
                <a:cs typeface="Inter"/>
                <a:sym typeface="Inter"/>
              </a:rPr>
              <a:t>22</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31</a:t>
            </a:r>
            <a:endParaRPr b="0" i="0" sz="1800">
              <a:solidFill>
                <a:srgbClr val="333333"/>
              </a:solidFill>
              <a:latin typeface="Inter"/>
              <a:ea typeface="Inter"/>
              <a:cs typeface="Inter"/>
              <a:sym typeface="Inter"/>
            </a:endParaRPr>
          </a:p>
        </p:txBody>
      </p:sp>
      <p:pic>
        <p:nvPicPr>
          <p:cNvPr descr="Knowledge-base for Wumpus world" id="372" name="Google Shape;372;p55"/>
          <p:cNvPicPr preferRelativeResize="0"/>
          <p:nvPr/>
        </p:nvPicPr>
        <p:blipFill rotWithShape="1">
          <a:blip r:embed="rId3">
            <a:alphaModFix/>
          </a:blip>
          <a:srcRect b="0" l="0" r="0" t="0"/>
          <a:stretch/>
        </p:blipFill>
        <p:spPr>
          <a:xfrm>
            <a:off x="2352864" y="1895878"/>
            <a:ext cx="3590925" cy="1257301"/>
          </a:xfrm>
          <a:prstGeom prst="rect">
            <a:avLst/>
          </a:prstGeom>
          <a:noFill/>
          <a:ln>
            <a:noFill/>
          </a:ln>
        </p:spPr>
      </p:pic>
      <p:sp>
        <p:nvSpPr>
          <p:cNvPr id="373" name="Google Shape;373;p55"/>
          <p:cNvSpPr/>
          <p:nvPr/>
        </p:nvSpPr>
        <p:spPr>
          <a:xfrm>
            <a:off x="925773" y="3576068"/>
            <a:ext cx="10499678" cy="923330"/>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And -Elimination rule:</a:t>
            </a:r>
            <a:endParaRPr sz="1800">
              <a:solidFill>
                <a:srgbClr val="000000"/>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Now again apply And-elimination rule to </a:t>
            </a:r>
            <a:r>
              <a:rPr b="1" lang="en-US" sz="1800">
                <a:solidFill>
                  <a:srgbClr val="333333"/>
                </a:solidFill>
                <a:latin typeface="Inter"/>
                <a:ea typeface="Inter"/>
                <a:cs typeface="Inter"/>
                <a:sym typeface="Inter"/>
              </a:rPr>
              <a:t>¬ W</a:t>
            </a:r>
            <a:r>
              <a:rPr b="1" baseline="-25000" lang="en-US" sz="1800">
                <a:solidFill>
                  <a:srgbClr val="333333"/>
                </a:solidFill>
                <a:latin typeface="Inter"/>
                <a:ea typeface="Inter"/>
                <a:cs typeface="Inter"/>
                <a:sym typeface="Inter"/>
              </a:rPr>
              <a:t>21</a:t>
            </a:r>
            <a:r>
              <a:rPr b="1" lang="en-US" sz="1800">
                <a:solidFill>
                  <a:srgbClr val="333333"/>
                </a:solidFill>
                <a:latin typeface="Inter"/>
                <a:ea typeface="Inter"/>
                <a:cs typeface="Inter"/>
                <a:sym typeface="Inter"/>
              </a:rPr>
              <a:t> ∧ ¬ W</a:t>
            </a:r>
            <a:r>
              <a:rPr b="1" baseline="-25000" lang="en-US" sz="1800">
                <a:solidFill>
                  <a:srgbClr val="333333"/>
                </a:solidFill>
                <a:latin typeface="Inter"/>
                <a:ea typeface="Inter"/>
                <a:cs typeface="Inter"/>
                <a:sym typeface="Inter"/>
              </a:rPr>
              <a:t>22</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31</a:t>
            </a:r>
            <a:r>
              <a:rPr lang="en-US" sz="1800">
                <a:solidFill>
                  <a:srgbClr val="333333"/>
                </a:solidFill>
                <a:latin typeface="Inter"/>
                <a:ea typeface="Inter"/>
                <a:cs typeface="Inter"/>
                <a:sym typeface="Inter"/>
              </a:rPr>
              <a:t>, We will get three statements:</a:t>
            </a:r>
            <a:br>
              <a:rPr lang="en-US" sz="1800">
                <a:solidFill>
                  <a:srgbClr val="333333"/>
                </a:solidFill>
                <a:latin typeface="Inter"/>
                <a:ea typeface="Inter"/>
                <a:cs typeface="Inter"/>
                <a:sym typeface="Inter"/>
              </a:rPr>
            </a:br>
            <a:r>
              <a:rPr b="1" lang="en-US" sz="1800">
                <a:solidFill>
                  <a:srgbClr val="333333"/>
                </a:solidFill>
                <a:latin typeface="Inter"/>
                <a:ea typeface="Inter"/>
                <a:cs typeface="Inter"/>
                <a:sym typeface="Inter"/>
              </a:rPr>
              <a:t>¬ W</a:t>
            </a:r>
            <a:r>
              <a:rPr b="1" baseline="-25000" lang="en-US" sz="1800">
                <a:solidFill>
                  <a:srgbClr val="333333"/>
                </a:solidFill>
                <a:latin typeface="Inter"/>
                <a:ea typeface="Inter"/>
                <a:cs typeface="Inter"/>
                <a:sym typeface="Inter"/>
              </a:rPr>
              <a:t>21</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22</a:t>
            </a:r>
            <a:r>
              <a:rPr b="1" lang="en-US" sz="1800">
                <a:solidFill>
                  <a:srgbClr val="333333"/>
                </a:solidFill>
                <a:latin typeface="Inter"/>
                <a:ea typeface="Inter"/>
                <a:cs typeface="Inter"/>
                <a:sym typeface="Inter"/>
              </a:rPr>
              <a:t>, and ¬ W</a:t>
            </a:r>
            <a:r>
              <a:rPr b="1" baseline="-25000" lang="en-US" sz="1800">
                <a:solidFill>
                  <a:srgbClr val="333333"/>
                </a:solidFill>
                <a:latin typeface="Inter"/>
                <a:ea typeface="Inter"/>
                <a:cs typeface="Inter"/>
                <a:sym typeface="Inter"/>
              </a:rPr>
              <a:t>31</a:t>
            </a:r>
            <a:r>
              <a:rPr lang="en-US" sz="1800">
                <a:solidFill>
                  <a:srgbClr val="333333"/>
                </a:solidFill>
                <a:latin typeface="Inter"/>
                <a:ea typeface="Inter"/>
                <a:cs typeface="Inter"/>
                <a:sym typeface="Inter"/>
              </a:rPr>
              <a:t>.</a:t>
            </a:r>
            <a:endParaRPr b="0" i="0" sz="1800">
              <a:solidFill>
                <a:srgbClr val="333333"/>
              </a:solidFill>
              <a:latin typeface="Inter"/>
              <a:ea typeface="Inter"/>
              <a:cs typeface="Inter"/>
              <a:sym typeface="Int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idx="4294967295" type="body"/>
          </p:nvPr>
        </p:nvSpPr>
        <p:spPr>
          <a:xfrm>
            <a:off x="586853" y="31072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Apply MP to S</a:t>
            </a:r>
            <a:r>
              <a:rPr b="1" baseline="-25000" lang="en-US"/>
              <a:t>12</a:t>
            </a:r>
            <a:r>
              <a:rPr b="1" lang="en-US"/>
              <a:t> and R4:</a:t>
            </a:r>
            <a:endParaRPr/>
          </a:p>
          <a:p>
            <a:pPr indent="-228600" lvl="0" marL="228600" rtl="0" algn="l">
              <a:lnSpc>
                <a:spcPct val="90000"/>
              </a:lnSpc>
              <a:spcBef>
                <a:spcPts val="1000"/>
              </a:spcBef>
              <a:spcAft>
                <a:spcPts val="0"/>
              </a:spcAft>
              <a:buClr>
                <a:schemeClr val="dk1"/>
              </a:buClr>
              <a:buSzPts val="2800"/>
              <a:buChar char="•"/>
            </a:pPr>
            <a:r>
              <a:rPr lang="en-US"/>
              <a:t>Apply Modus Ponens to </a:t>
            </a:r>
            <a:r>
              <a:rPr b="1" lang="en-US"/>
              <a:t>S</a:t>
            </a:r>
            <a:r>
              <a:rPr b="1" baseline="-25000" lang="en-US"/>
              <a:t>12</a:t>
            </a:r>
            <a:r>
              <a:rPr lang="en-US"/>
              <a:t> and </a:t>
            </a:r>
            <a:r>
              <a:rPr b="1" lang="en-US"/>
              <a:t>R</a:t>
            </a:r>
            <a:r>
              <a:rPr b="1" baseline="-25000" lang="en-US"/>
              <a:t>4</a:t>
            </a:r>
            <a:r>
              <a:rPr lang="en-US"/>
              <a:t> which is </a:t>
            </a:r>
            <a:r>
              <a:rPr b="1" lang="en-US"/>
              <a:t>S</a:t>
            </a:r>
            <a:r>
              <a:rPr b="1" baseline="-25000" lang="en-US"/>
              <a:t>12</a:t>
            </a:r>
            <a:r>
              <a:rPr b="1" lang="en-US"/>
              <a:t> → W</a:t>
            </a:r>
            <a:r>
              <a:rPr b="1" baseline="-25000" lang="en-US"/>
              <a:t>13</a:t>
            </a:r>
            <a:r>
              <a:rPr b="1" lang="en-US"/>
              <a:t> ∨. W</a:t>
            </a:r>
            <a:r>
              <a:rPr b="1" baseline="-25000" lang="en-US"/>
              <a:t>12</a:t>
            </a:r>
            <a:r>
              <a:rPr b="1" lang="en-US"/>
              <a:t> ∨. W</a:t>
            </a:r>
            <a:r>
              <a:rPr b="1" baseline="-25000" lang="en-US"/>
              <a:t>22</a:t>
            </a:r>
            <a:r>
              <a:rPr b="1" lang="en-US"/>
              <a:t> ∨.W</a:t>
            </a:r>
            <a:r>
              <a:rPr b="1" baseline="-25000" lang="en-US"/>
              <a:t>11</a:t>
            </a:r>
            <a:r>
              <a:rPr lang="en-US"/>
              <a:t>, we will get the output as </a:t>
            </a:r>
            <a:r>
              <a:rPr b="1" lang="en-US"/>
              <a:t>W</a:t>
            </a:r>
            <a:r>
              <a:rPr b="1" baseline="-25000" lang="en-US"/>
              <a:t>13</a:t>
            </a:r>
            <a:r>
              <a:rPr b="1" lang="en-US"/>
              <a:t>∨ W</a:t>
            </a:r>
            <a:r>
              <a:rPr b="1" baseline="-25000" lang="en-US"/>
              <a:t>12</a:t>
            </a:r>
            <a:r>
              <a:rPr b="1" lang="en-US"/>
              <a:t> ∨ W</a:t>
            </a:r>
            <a:r>
              <a:rPr b="1" baseline="-25000" lang="en-US"/>
              <a:t>22</a:t>
            </a:r>
            <a:r>
              <a:rPr b="1" lang="en-US"/>
              <a:t> ∨.W</a:t>
            </a:r>
            <a:r>
              <a:rPr b="1" baseline="-25000" lang="en-US"/>
              <a:t>11</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Knowledge-base for Wumpus world" id="379" name="Google Shape;379;p56"/>
          <p:cNvPicPr preferRelativeResize="0"/>
          <p:nvPr/>
        </p:nvPicPr>
        <p:blipFill rotWithShape="1">
          <a:blip r:embed="rId3">
            <a:alphaModFix/>
          </a:blip>
          <a:srcRect b="0" l="0" r="0" t="0"/>
          <a:stretch/>
        </p:blipFill>
        <p:spPr>
          <a:xfrm>
            <a:off x="2639467" y="2148411"/>
            <a:ext cx="4048125" cy="1514475"/>
          </a:xfrm>
          <a:prstGeom prst="rect">
            <a:avLst/>
          </a:prstGeom>
          <a:noFill/>
          <a:ln>
            <a:noFill/>
          </a:ln>
        </p:spPr>
      </p:pic>
      <p:sp>
        <p:nvSpPr>
          <p:cNvPr id="380" name="Google Shape;380;p56"/>
          <p:cNvSpPr/>
          <p:nvPr/>
        </p:nvSpPr>
        <p:spPr>
          <a:xfrm>
            <a:off x="823413" y="4093333"/>
            <a:ext cx="10422341" cy="923330"/>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Unit resolution on W</a:t>
            </a:r>
            <a:r>
              <a:rPr b="1" baseline="-25000" lang="en-US" sz="1800">
                <a:solidFill>
                  <a:srgbClr val="000000"/>
                </a:solidFill>
                <a:latin typeface="Inter"/>
                <a:ea typeface="Inter"/>
                <a:cs typeface="Inter"/>
                <a:sym typeface="Inter"/>
              </a:rPr>
              <a:t>13</a:t>
            </a:r>
            <a:r>
              <a:rPr b="1" lang="en-US" sz="1800">
                <a:solidFill>
                  <a:srgbClr val="000000"/>
                </a:solidFill>
                <a:latin typeface="Inter"/>
                <a:ea typeface="Inter"/>
                <a:cs typeface="Inter"/>
                <a:sym typeface="Inter"/>
              </a:rPr>
              <a:t> ∨ W</a:t>
            </a:r>
            <a:r>
              <a:rPr b="1" baseline="-25000" lang="en-US" sz="1800">
                <a:solidFill>
                  <a:srgbClr val="000000"/>
                </a:solidFill>
                <a:latin typeface="Inter"/>
                <a:ea typeface="Inter"/>
                <a:cs typeface="Inter"/>
                <a:sym typeface="Inter"/>
              </a:rPr>
              <a:t>12</a:t>
            </a:r>
            <a:r>
              <a:rPr b="1" lang="en-US" sz="1800">
                <a:solidFill>
                  <a:srgbClr val="000000"/>
                </a:solidFill>
                <a:latin typeface="Inter"/>
                <a:ea typeface="Inter"/>
                <a:cs typeface="Inter"/>
                <a:sym typeface="Inter"/>
              </a:rPr>
              <a:t> ∨ W</a:t>
            </a:r>
            <a:r>
              <a:rPr b="1" baseline="-25000" lang="en-US" sz="1800">
                <a:solidFill>
                  <a:srgbClr val="000000"/>
                </a:solidFill>
                <a:latin typeface="Inter"/>
                <a:ea typeface="Inter"/>
                <a:cs typeface="Inter"/>
                <a:sym typeface="Inter"/>
              </a:rPr>
              <a:t>22</a:t>
            </a:r>
            <a:r>
              <a:rPr b="1" lang="en-US" sz="1800">
                <a:solidFill>
                  <a:srgbClr val="000000"/>
                </a:solidFill>
                <a:latin typeface="Inter"/>
                <a:ea typeface="Inter"/>
                <a:cs typeface="Inter"/>
                <a:sym typeface="Inter"/>
              </a:rPr>
              <a:t> ∨W</a:t>
            </a:r>
            <a:r>
              <a:rPr b="1" baseline="-25000" lang="en-US" sz="1800">
                <a:solidFill>
                  <a:srgbClr val="000000"/>
                </a:solidFill>
                <a:latin typeface="Inter"/>
                <a:ea typeface="Inter"/>
                <a:cs typeface="Inter"/>
                <a:sym typeface="Inter"/>
              </a:rPr>
              <a:t>11</a:t>
            </a:r>
            <a:r>
              <a:rPr b="1" lang="en-US" sz="1800">
                <a:solidFill>
                  <a:srgbClr val="000000"/>
                </a:solidFill>
                <a:latin typeface="Inter"/>
                <a:ea typeface="Inter"/>
                <a:cs typeface="Inter"/>
                <a:sym typeface="Inter"/>
              </a:rPr>
              <a:t> and ¬ W</a:t>
            </a:r>
            <a:r>
              <a:rPr b="1" baseline="-25000" lang="en-US" sz="1800">
                <a:solidFill>
                  <a:srgbClr val="000000"/>
                </a:solidFill>
                <a:latin typeface="Inter"/>
                <a:ea typeface="Inter"/>
                <a:cs typeface="Inter"/>
                <a:sym typeface="Inter"/>
              </a:rPr>
              <a:t>11</a:t>
            </a:r>
            <a:r>
              <a:rPr b="1" lang="en-US" sz="1800">
                <a:solidFill>
                  <a:srgbClr val="000000"/>
                </a:solidFill>
                <a:latin typeface="Inter"/>
                <a:ea typeface="Inter"/>
                <a:cs typeface="Inter"/>
                <a:sym typeface="Inter"/>
              </a:rPr>
              <a:t> :</a:t>
            </a:r>
            <a:endParaRPr sz="1800">
              <a:solidFill>
                <a:srgbClr val="000000"/>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After applying Unit resolution formula on W</a:t>
            </a:r>
            <a:r>
              <a:rPr baseline="-25000" lang="en-US" sz="1800">
                <a:solidFill>
                  <a:srgbClr val="333333"/>
                </a:solidFill>
                <a:latin typeface="Inter"/>
                <a:ea typeface="Inter"/>
                <a:cs typeface="Inter"/>
                <a:sym typeface="Inter"/>
              </a:rPr>
              <a:t>13</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22</a:t>
            </a:r>
            <a:r>
              <a:rPr lang="en-US" sz="1800">
                <a:solidFill>
                  <a:srgbClr val="333333"/>
                </a:solidFill>
                <a:latin typeface="Inter"/>
                <a:ea typeface="Inter"/>
                <a:cs typeface="Inter"/>
                <a:sym typeface="Inter"/>
              </a:rPr>
              <a:t> ∨W</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and ¬ W</a:t>
            </a:r>
            <a:r>
              <a:rPr baseline="-25000" lang="en-US" sz="1800">
                <a:solidFill>
                  <a:srgbClr val="333333"/>
                </a:solidFill>
                <a:latin typeface="Inter"/>
                <a:ea typeface="Inter"/>
                <a:cs typeface="Inter"/>
                <a:sym typeface="Inter"/>
              </a:rPr>
              <a:t>11</a:t>
            </a:r>
            <a:r>
              <a:rPr lang="en-US" sz="1800">
                <a:solidFill>
                  <a:srgbClr val="333333"/>
                </a:solidFill>
                <a:latin typeface="Inter"/>
                <a:ea typeface="Inter"/>
                <a:cs typeface="Inter"/>
                <a:sym typeface="Inter"/>
              </a:rPr>
              <a:t> we will get W</a:t>
            </a:r>
            <a:r>
              <a:rPr baseline="-25000" lang="en-US" sz="1800">
                <a:solidFill>
                  <a:srgbClr val="333333"/>
                </a:solidFill>
                <a:latin typeface="Inter"/>
                <a:ea typeface="Inter"/>
                <a:cs typeface="Inter"/>
                <a:sym typeface="Inter"/>
              </a:rPr>
              <a:t>13</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 W</a:t>
            </a:r>
            <a:r>
              <a:rPr baseline="-25000" lang="en-US" sz="1800">
                <a:solidFill>
                  <a:srgbClr val="333333"/>
                </a:solidFill>
                <a:latin typeface="Inter"/>
                <a:ea typeface="Inter"/>
                <a:cs typeface="Inter"/>
                <a:sym typeface="Inter"/>
              </a:rPr>
              <a:t>22</a:t>
            </a:r>
            <a:r>
              <a:rPr lang="en-US" sz="1800">
                <a:solidFill>
                  <a:srgbClr val="333333"/>
                </a:solidFill>
                <a:latin typeface="Inter"/>
                <a:ea typeface="Inter"/>
                <a:cs typeface="Inter"/>
                <a:sym typeface="Inter"/>
              </a:rPr>
              <a:t>.</a:t>
            </a:r>
            <a:endParaRPr b="0" i="0" sz="1800">
              <a:solidFill>
                <a:srgbClr val="333333"/>
              </a:solidFill>
              <a:latin typeface="Inter"/>
              <a:ea typeface="Inter"/>
              <a:cs typeface="Inter"/>
              <a:sym typeface="Inter"/>
            </a:endParaRPr>
          </a:p>
        </p:txBody>
      </p:sp>
      <p:pic>
        <p:nvPicPr>
          <p:cNvPr descr="Knowledge-base for Wumpus world" id="381" name="Google Shape;381;p56"/>
          <p:cNvPicPr preferRelativeResize="0"/>
          <p:nvPr/>
        </p:nvPicPr>
        <p:blipFill rotWithShape="1">
          <a:blip r:embed="rId4">
            <a:alphaModFix/>
          </a:blip>
          <a:srcRect b="0" l="0" r="0" t="0"/>
          <a:stretch/>
        </p:blipFill>
        <p:spPr>
          <a:xfrm>
            <a:off x="3239542" y="5116868"/>
            <a:ext cx="3448050" cy="1485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p:nvPr/>
        </p:nvSpPr>
        <p:spPr>
          <a:xfrm>
            <a:off x="1054244" y="501134"/>
            <a:ext cx="5961888" cy="369332"/>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rgbClr val="000000"/>
              </a:buClr>
              <a:buSzPts val="1800"/>
              <a:buFont typeface="Arial"/>
              <a:buChar char="•"/>
            </a:pPr>
            <a:r>
              <a:rPr b="1" lang="en-US" sz="1800">
                <a:solidFill>
                  <a:srgbClr val="000000"/>
                </a:solidFill>
                <a:latin typeface="Inter"/>
                <a:ea typeface="Inter"/>
                <a:cs typeface="Inter"/>
                <a:sym typeface="Inter"/>
              </a:rPr>
              <a:t>Apply Unit resolution on W</a:t>
            </a:r>
            <a:r>
              <a:rPr b="1" baseline="-25000" lang="en-US" sz="1800">
                <a:solidFill>
                  <a:srgbClr val="000000"/>
                </a:solidFill>
                <a:latin typeface="Inter"/>
                <a:ea typeface="Inter"/>
                <a:cs typeface="Inter"/>
                <a:sym typeface="Inter"/>
              </a:rPr>
              <a:t>13</a:t>
            </a:r>
            <a:r>
              <a:rPr b="1" lang="en-US" sz="1800">
                <a:solidFill>
                  <a:srgbClr val="000000"/>
                </a:solidFill>
                <a:latin typeface="Inter"/>
                <a:ea typeface="Inter"/>
                <a:cs typeface="Inter"/>
                <a:sym typeface="Inter"/>
              </a:rPr>
              <a:t> ∨ W</a:t>
            </a:r>
            <a:r>
              <a:rPr b="1" baseline="-25000" lang="en-US" sz="1800">
                <a:solidFill>
                  <a:srgbClr val="000000"/>
                </a:solidFill>
                <a:latin typeface="Inter"/>
                <a:ea typeface="Inter"/>
                <a:cs typeface="Inter"/>
                <a:sym typeface="Inter"/>
              </a:rPr>
              <a:t>12</a:t>
            </a:r>
            <a:r>
              <a:rPr b="1" lang="en-US" sz="1800">
                <a:solidFill>
                  <a:srgbClr val="000000"/>
                </a:solidFill>
                <a:latin typeface="Inter"/>
                <a:ea typeface="Inter"/>
                <a:cs typeface="Inter"/>
                <a:sym typeface="Inter"/>
              </a:rPr>
              <a:t> ∨ W</a:t>
            </a:r>
            <a:r>
              <a:rPr b="1" baseline="-25000" lang="en-US" sz="1800">
                <a:solidFill>
                  <a:srgbClr val="000000"/>
                </a:solidFill>
                <a:latin typeface="Inter"/>
                <a:ea typeface="Inter"/>
                <a:cs typeface="Inter"/>
                <a:sym typeface="Inter"/>
              </a:rPr>
              <a:t>22</a:t>
            </a:r>
            <a:r>
              <a:rPr b="1" lang="en-US" sz="1800">
                <a:solidFill>
                  <a:srgbClr val="000000"/>
                </a:solidFill>
                <a:latin typeface="Inter"/>
                <a:ea typeface="Inter"/>
                <a:cs typeface="Inter"/>
                <a:sym typeface="Inter"/>
              </a:rPr>
              <a:t> and ¬ W</a:t>
            </a:r>
            <a:r>
              <a:rPr b="1" baseline="-25000" lang="en-US" sz="1800">
                <a:solidFill>
                  <a:srgbClr val="000000"/>
                </a:solidFill>
                <a:latin typeface="Inter"/>
                <a:ea typeface="Inter"/>
                <a:cs typeface="Inter"/>
                <a:sym typeface="Inter"/>
              </a:rPr>
              <a:t>22</a:t>
            </a:r>
            <a:r>
              <a:rPr b="1" lang="en-US" sz="1800">
                <a:solidFill>
                  <a:srgbClr val="000000"/>
                </a:solidFill>
                <a:latin typeface="Inter"/>
                <a:ea typeface="Inter"/>
                <a:cs typeface="Inter"/>
                <a:sym typeface="Inter"/>
              </a:rPr>
              <a:t> :</a:t>
            </a:r>
            <a:endParaRPr b="0" i="0" sz="1800">
              <a:solidFill>
                <a:srgbClr val="000000"/>
              </a:solidFill>
              <a:latin typeface="Inter"/>
              <a:ea typeface="Inter"/>
              <a:cs typeface="Inter"/>
              <a:sym typeface="Inter"/>
            </a:endParaRPr>
          </a:p>
        </p:txBody>
      </p:sp>
      <p:sp>
        <p:nvSpPr>
          <p:cNvPr id="387" name="Google Shape;387;p57"/>
          <p:cNvSpPr/>
          <p:nvPr/>
        </p:nvSpPr>
        <p:spPr>
          <a:xfrm>
            <a:off x="1054243" y="1245696"/>
            <a:ext cx="10669183"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333333"/>
                </a:solidFill>
                <a:latin typeface="Inter"/>
                <a:ea typeface="Inter"/>
                <a:cs typeface="Inter"/>
                <a:sym typeface="Inter"/>
              </a:rPr>
              <a:t>After applying Unit resolution on </a:t>
            </a:r>
            <a:r>
              <a:rPr b="1" lang="en-US" sz="1800">
                <a:solidFill>
                  <a:srgbClr val="333333"/>
                </a:solidFill>
                <a:latin typeface="Inter"/>
                <a:ea typeface="Inter"/>
                <a:cs typeface="Inter"/>
                <a:sym typeface="Inter"/>
              </a:rPr>
              <a:t>W</a:t>
            </a:r>
            <a:r>
              <a:rPr b="1" baseline="-25000" lang="en-US" sz="1800">
                <a:solidFill>
                  <a:srgbClr val="333333"/>
                </a:solidFill>
                <a:latin typeface="Inter"/>
                <a:ea typeface="Inter"/>
                <a:cs typeface="Inter"/>
                <a:sym typeface="Inter"/>
              </a:rPr>
              <a:t>13</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12</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22</a:t>
            </a:r>
            <a:r>
              <a:rPr lang="en-US" sz="1800">
                <a:solidFill>
                  <a:srgbClr val="333333"/>
                </a:solidFill>
                <a:latin typeface="Inter"/>
                <a:ea typeface="Inter"/>
                <a:cs typeface="Inter"/>
                <a:sym typeface="Inter"/>
              </a:rPr>
              <a:t>, and </a:t>
            </a:r>
            <a:r>
              <a:rPr b="1" lang="en-US" sz="1800">
                <a:solidFill>
                  <a:srgbClr val="333333"/>
                </a:solidFill>
                <a:latin typeface="Inter"/>
                <a:ea typeface="Inter"/>
                <a:cs typeface="Inter"/>
                <a:sym typeface="Inter"/>
              </a:rPr>
              <a:t>¬W</a:t>
            </a:r>
            <a:r>
              <a:rPr b="1" baseline="-25000" lang="en-US" sz="1800">
                <a:solidFill>
                  <a:srgbClr val="333333"/>
                </a:solidFill>
                <a:latin typeface="Inter"/>
                <a:ea typeface="Inter"/>
                <a:cs typeface="Inter"/>
                <a:sym typeface="Inter"/>
              </a:rPr>
              <a:t>22</a:t>
            </a:r>
            <a:r>
              <a:rPr lang="en-US" sz="1800">
                <a:solidFill>
                  <a:srgbClr val="333333"/>
                </a:solidFill>
                <a:latin typeface="Inter"/>
                <a:ea typeface="Inter"/>
                <a:cs typeface="Inter"/>
                <a:sym typeface="Inter"/>
              </a:rPr>
              <a:t>, we will get </a:t>
            </a:r>
            <a:r>
              <a:rPr b="1" lang="en-US" sz="1800">
                <a:solidFill>
                  <a:srgbClr val="333333"/>
                </a:solidFill>
                <a:latin typeface="Inter"/>
                <a:ea typeface="Inter"/>
                <a:cs typeface="Inter"/>
                <a:sym typeface="Inter"/>
              </a:rPr>
              <a:t>W</a:t>
            </a:r>
            <a:r>
              <a:rPr b="1" baseline="-25000" lang="en-US" sz="1800">
                <a:solidFill>
                  <a:srgbClr val="333333"/>
                </a:solidFill>
                <a:latin typeface="Inter"/>
                <a:ea typeface="Inter"/>
                <a:cs typeface="Inter"/>
                <a:sym typeface="Inter"/>
              </a:rPr>
              <a:t>13</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as output.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Knowledge-base for Wumpus world" id="388" name="Google Shape;388;p57"/>
          <p:cNvPicPr preferRelativeResize="0"/>
          <p:nvPr/>
        </p:nvPicPr>
        <p:blipFill rotWithShape="1">
          <a:blip r:embed="rId3">
            <a:alphaModFix/>
          </a:blip>
          <a:srcRect b="0" l="0" r="0" t="0"/>
          <a:stretch/>
        </p:blipFill>
        <p:spPr>
          <a:xfrm>
            <a:off x="3117139" y="1944181"/>
            <a:ext cx="3000375" cy="1200150"/>
          </a:xfrm>
          <a:prstGeom prst="rect">
            <a:avLst/>
          </a:prstGeom>
          <a:noFill/>
          <a:ln>
            <a:noFill/>
          </a:ln>
        </p:spPr>
      </p:pic>
      <p:sp>
        <p:nvSpPr>
          <p:cNvPr id="389" name="Google Shape;389;p57"/>
          <p:cNvSpPr/>
          <p:nvPr/>
        </p:nvSpPr>
        <p:spPr>
          <a:xfrm>
            <a:off x="1450986" y="3658150"/>
            <a:ext cx="51684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Inter"/>
                <a:ea typeface="Inter"/>
                <a:cs typeface="Inter"/>
                <a:sym typeface="Inter"/>
              </a:rPr>
              <a:t>Apply Unit Resolution on W</a:t>
            </a:r>
            <a:r>
              <a:rPr b="1" baseline="-25000" lang="en-US" sz="1800">
                <a:solidFill>
                  <a:srgbClr val="000000"/>
                </a:solidFill>
                <a:latin typeface="Inter"/>
                <a:ea typeface="Inter"/>
                <a:cs typeface="Inter"/>
                <a:sym typeface="Inter"/>
              </a:rPr>
              <a:t>13</a:t>
            </a:r>
            <a:r>
              <a:rPr b="1" lang="en-US" sz="1800">
                <a:solidFill>
                  <a:srgbClr val="000000"/>
                </a:solidFill>
                <a:latin typeface="Inter"/>
                <a:ea typeface="Inter"/>
                <a:cs typeface="Inter"/>
                <a:sym typeface="Inter"/>
              </a:rPr>
              <a:t> ∨ W</a:t>
            </a:r>
            <a:r>
              <a:rPr b="1" baseline="-25000" lang="en-US" sz="1800">
                <a:solidFill>
                  <a:srgbClr val="000000"/>
                </a:solidFill>
                <a:latin typeface="Inter"/>
                <a:ea typeface="Inter"/>
                <a:cs typeface="Inter"/>
                <a:sym typeface="Inter"/>
              </a:rPr>
              <a:t>12</a:t>
            </a:r>
            <a:r>
              <a:rPr b="1" lang="en-US" sz="1800">
                <a:solidFill>
                  <a:srgbClr val="000000"/>
                </a:solidFill>
                <a:latin typeface="Inter"/>
                <a:ea typeface="Inter"/>
                <a:cs typeface="Inter"/>
                <a:sym typeface="Inter"/>
              </a:rPr>
              <a:t> and ¬ W</a:t>
            </a:r>
            <a:r>
              <a:rPr b="1" baseline="-25000" lang="en-US" sz="1800">
                <a:solidFill>
                  <a:srgbClr val="000000"/>
                </a:solidFill>
                <a:latin typeface="Inter"/>
                <a:ea typeface="Inter"/>
                <a:cs typeface="Inter"/>
                <a:sym typeface="Inter"/>
              </a:rPr>
              <a:t>12</a:t>
            </a:r>
            <a:endParaRPr sz="1800">
              <a:solidFill>
                <a:schemeClr val="dk1"/>
              </a:solidFill>
              <a:latin typeface="Calibri"/>
              <a:ea typeface="Calibri"/>
              <a:cs typeface="Calibri"/>
              <a:sym typeface="Calibri"/>
            </a:endParaRPr>
          </a:p>
        </p:txBody>
      </p:sp>
      <p:sp>
        <p:nvSpPr>
          <p:cNvPr id="390" name="Google Shape;390;p57"/>
          <p:cNvSpPr/>
          <p:nvPr/>
        </p:nvSpPr>
        <p:spPr>
          <a:xfrm>
            <a:off x="1232847" y="4171790"/>
            <a:ext cx="1069529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Inter"/>
                <a:ea typeface="Inter"/>
                <a:cs typeface="Inter"/>
                <a:sym typeface="Inter"/>
              </a:rPr>
              <a:t>After Applying Unit resolution on </a:t>
            </a:r>
            <a:r>
              <a:rPr b="1" lang="en-US" sz="1800">
                <a:solidFill>
                  <a:srgbClr val="333333"/>
                </a:solidFill>
                <a:latin typeface="Inter"/>
                <a:ea typeface="Inter"/>
                <a:cs typeface="Inter"/>
                <a:sym typeface="Inter"/>
              </a:rPr>
              <a:t>W</a:t>
            </a:r>
            <a:r>
              <a:rPr b="1" baseline="-25000" lang="en-US" sz="1800">
                <a:solidFill>
                  <a:srgbClr val="333333"/>
                </a:solidFill>
                <a:latin typeface="Inter"/>
                <a:ea typeface="Inter"/>
                <a:cs typeface="Inter"/>
                <a:sym typeface="Inter"/>
              </a:rPr>
              <a:t>13</a:t>
            </a:r>
            <a:r>
              <a:rPr b="1" lang="en-US" sz="1800">
                <a:solidFill>
                  <a:srgbClr val="333333"/>
                </a:solidFill>
                <a:latin typeface="Inter"/>
                <a:ea typeface="Inter"/>
                <a:cs typeface="Inter"/>
                <a:sym typeface="Inter"/>
              </a:rPr>
              <a:t> ∨ W</a:t>
            </a:r>
            <a:r>
              <a:rPr b="1" baseline="-25000" lang="en-US" sz="1800">
                <a:solidFill>
                  <a:srgbClr val="333333"/>
                </a:solidFill>
                <a:latin typeface="Inter"/>
                <a:ea typeface="Inter"/>
                <a:cs typeface="Inter"/>
                <a:sym typeface="Inter"/>
              </a:rPr>
              <a:t>12</a:t>
            </a:r>
            <a:r>
              <a:rPr b="1" lang="en-US" sz="1800">
                <a:solidFill>
                  <a:srgbClr val="333333"/>
                </a:solidFill>
                <a:latin typeface="Inter"/>
                <a:ea typeface="Inter"/>
                <a:cs typeface="Inter"/>
                <a:sym typeface="Inter"/>
              </a:rPr>
              <a:t> and ¬ W</a:t>
            </a:r>
            <a:r>
              <a:rPr b="1" baseline="-25000" lang="en-US" sz="1800">
                <a:solidFill>
                  <a:srgbClr val="333333"/>
                </a:solidFill>
                <a:latin typeface="Inter"/>
                <a:ea typeface="Inter"/>
                <a:cs typeface="Inter"/>
                <a:sym typeface="Inter"/>
              </a:rPr>
              <a:t>12</a:t>
            </a:r>
            <a:r>
              <a:rPr lang="en-US" sz="1800">
                <a:solidFill>
                  <a:srgbClr val="333333"/>
                </a:solidFill>
                <a:latin typeface="Inter"/>
                <a:ea typeface="Inter"/>
                <a:cs typeface="Inter"/>
                <a:sym typeface="Inter"/>
              </a:rPr>
              <a:t>, we will get </a:t>
            </a:r>
            <a:r>
              <a:rPr b="1" lang="en-US" sz="1800">
                <a:solidFill>
                  <a:srgbClr val="333333"/>
                </a:solidFill>
                <a:latin typeface="Inter"/>
                <a:ea typeface="Inter"/>
                <a:cs typeface="Inter"/>
                <a:sym typeface="Inter"/>
              </a:rPr>
              <a:t>W</a:t>
            </a:r>
            <a:r>
              <a:rPr b="1" baseline="-25000" lang="en-US" sz="1800">
                <a:solidFill>
                  <a:srgbClr val="333333"/>
                </a:solidFill>
                <a:latin typeface="Inter"/>
                <a:ea typeface="Inter"/>
                <a:cs typeface="Inter"/>
                <a:sym typeface="Inter"/>
              </a:rPr>
              <a:t>13</a:t>
            </a:r>
            <a:r>
              <a:rPr lang="en-US" sz="1800">
                <a:solidFill>
                  <a:srgbClr val="333333"/>
                </a:solidFill>
                <a:latin typeface="Inter"/>
                <a:ea typeface="Inter"/>
                <a:cs typeface="Inter"/>
                <a:sym typeface="Inter"/>
              </a:rPr>
              <a:t> as an output, hence it is proved that the Wumpus is in the room [1, 3].</a:t>
            </a:r>
            <a:endParaRPr sz="1800">
              <a:solidFill>
                <a:schemeClr val="dk1"/>
              </a:solidFill>
              <a:latin typeface="Calibri"/>
              <a:ea typeface="Calibri"/>
              <a:cs typeface="Calibri"/>
              <a:sym typeface="Calibri"/>
            </a:endParaRPr>
          </a:p>
        </p:txBody>
      </p:sp>
      <p:pic>
        <p:nvPicPr>
          <p:cNvPr descr="Knowledge-base for Wumpus world" id="391" name="Google Shape;391;p57"/>
          <p:cNvPicPr preferRelativeResize="0"/>
          <p:nvPr/>
        </p:nvPicPr>
        <p:blipFill rotWithShape="1">
          <a:blip r:embed="rId4">
            <a:alphaModFix/>
          </a:blip>
          <a:srcRect b="0" l="0" r="0" t="0"/>
          <a:stretch/>
        </p:blipFill>
        <p:spPr>
          <a:xfrm>
            <a:off x="3117139" y="5147095"/>
            <a:ext cx="3028950" cy="122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Operations Performed by KBA</a:t>
            </a:r>
            <a:br>
              <a:rPr lang="en-US"/>
            </a:br>
            <a:endParaRPr/>
          </a:p>
        </p:txBody>
      </p:sp>
      <p:sp>
        <p:nvSpPr>
          <p:cNvPr id="108" name="Google Shape;10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Following are three operations which are performed by KBA in order to show the intelligent behavior: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TELL: This operation tells the knowledge base what it perceives from the environment.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ASK: This operation asks the knowledge base what action it should perform.</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Perform: It performs the selected action.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Various levels of knowledge-based agent:</a:t>
            </a:r>
            <a:br>
              <a:rPr lang="en-US"/>
            </a:br>
            <a:endParaRPr/>
          </a:p>
        </p:txBody>
      </p:sp>
      <p:sp>
        <p:nvSpPr>
          <p:cNvPr id="114" name="Google Shape;11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0000"/>
              </a:lnSpc>
              <a:spcBef>
                <a:spcPts val="0"/>
              </a:spcBef>
              <a:spcAft>
                <a:spcPts val="0"/>
              </a:spcAft>
              <a:buClr>
                <a:schemeClr val="dk1"/>
              </a:buClr>
              <a:buSzPct val="100000"/>
              <a:buChar char="•"/>
            </a:pPr>
            <a:r>
              <a:rPr lang="en-US" sz="3000">
                <a:latin typeface="Times New Roman"/>
                <a:ea typeface="Times New Roman"/>
                <a:cs typeface="Times New Roman"/>
                <a:sym typeface="Times New Roman"/>
              </a:rPr>
              <a:t>1. Knowledge level</a:t>
            </a:r>
            <a:endParaRPr/>
          </a:p>
          <a:p>
            <a:pPr indent="-228600" lvl="0" marL="228600" rtl="0" algn="l">
              <a:lnSpc>
                <a:spcPct val="11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Knowledge level is the first level of knowledge-based agent, and in this level, we need to specify what the agent knows, and what the agent goals are.</a:t>
            </a:r>
            <a:endParaRPr/>
          </a:p>
          <a:p>
            <a:pPr indent="-228600" lvl="0" marL="228600" rtl="0" algn="l">
              <a:lnSpc>
                <a:spcPct val="11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2. Logical level:</a:t>
            </a:r>
            <a:endParaRPr/>
          </a:p>
          <a:p>
            <a:pPr indent="-228600" lvl="0" marL="228600" rtl="0" algn="l">
              <a:lnSpc>
                <a:spcPct val="11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At this level, we understand that how the knowledge representation of knowledge is stored. At this level, sentences are encoded into different logics. </a:t>
            </a:r>
            <a:endParaRPr/>
          </a:p>
          <a:p>
            <a:pPr indent="-228600" lvl="0" marL="228600" rtl="0" algn="l">
              <a:lnSpc>
                <a:spcPct val="11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3. Implementation level:</a:t>
            </a:r>
            <a:endParaRPr/>
          </a:p>
          <a:p>
            <a:pPr indent="-228600" lvl="0" marL="228600" rtl="0" algn="l">
              <a:lnSpc>
                <a:spcPct val="11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This is the physical representation of logic and knowledge. At the implementation level agent perform actions as per logical and knowledge level.</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Knowledge representation</a:t>
            </a:r>
            <a:endParaRPr/>
          </a:p>
        </p:txBody>
      </p:sp>
      <p:sp>
        <p:nvSpPr>
          <p:cNvPr id="120" name="Google Shape;12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300"/>
              <a:buChar char="•"/>
            </a:pPr>
            <a:r>
              <a:rPr lang="en-US" sz="2300">
                <a:latin typeface="Times New Roman"/>
                <a:ea typeface="Times New Roman"/>
                <a:cs typeface="Times New Roman"/>
                <a:sym typeface="Times New Roman"/>
              </a:rPr>
              <a:t>Knowledge representation and reasoning (KR, KRR) is the part of Artificial intelligence which concerned with AI agents thinking and how thinking contributes to intelligent behavior of agents.</a:t>
            </a:r>
            <a:endParaRPr/>
          </a:p>
          <a:p>
            <a:pPr indent="-228600" lvl="0" marL="228600" rtl="0" algn="l">
              <a:lnSpc>
                <a:spcPct val="90000"/>
              </a:lnSpc>
              <a:spcBef>
                <a:spcPts val="1000"/>
              </a:spcBef>
              <a:spcAft>
                <a:spcPts val="0"/>
              </a:spcAft>
              <a:buClr>
                <a:schemeClr val="dk1"/>
              </a:buClr>
              <a:buSzPts val="2300"/>
              <a:buChar char="•"/>
            </a:pPr>
            <a:r>
              <a:rPr lang="en-US" sz="2300">
                <a:latin typeface="Times New Roman"/>
                <a:ea typeface="Times New Roman"/>
                <a:cs typeface="Times New Roman"/>
                <a:sym typeface="Times New Roman"/>
              </a:rPr>
              <a:t>Types of knowledge</a:t>
            </a:r>
            <a:endParaRPr/>
          </a:p>
          <a:p>
            <a:pPr indent="-82550" lvl="0" marL="228600" rtl="0" algn="l">
              <a:lnSpc>
                <a:spcPct val="90000"/>
              </a:lnSpc>
              <a:spcBef>
                <a:spcPts val="1000"/>
              </a:spcBef>
              <a:spcAft>
                <a:spcPts val="0"/>
              </a:spcAft>
              <a:buClr>
                <a:schemeClr val="dk1"/>
              </a:buClr>
              <a:buSzPts val="2300"/>
              <a:buNone/>
            </a:pPr>
            <a:r>
              <a:t/>
            </a:r>
            <a:endParaRPr sz="2300">
              <a:latin typeface="Times New Roman"/>
              <a:ea typeface="Times New Roman"/>
              <a:cs typeface="Times New Roman"/>
              <a:sym typeface="Times New Roman"/>
            </a:endParaRPr>
          </a:p>
        </p:txBody>
      </p:sp>
      <p:pic>
        <p:nvPicPr>
          <p:cNvPr descr="Knowledge Representation in Artificial intelligence" id="121" name="Google Shape;121;p19"/>
          <p:cNvPicPr preferRelativeResize="0"/>
          <p:nvPr/>
        </p:nvPicPr>
        <p:blipFill rotWithShape="1">
          <a:blip r:embed="rId3">
            <a:alphaModFix/>
          </a:blip>
          <a:srcRect b="0" l="0" r="0" t="0"/>
          <a:stretch/>
        </p:blipFill>
        <p:spPr>
          <a:xfrm>
            <a:off x="3922357" y="3507474"/>
            <a:ext cx="3660981" cy="30212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AI knowledge cycle</a:t>
            </a:r>
            <a:br>
              <a:rPr lang="en-US"/>
            </a:br>
            <a:endParaRPr/>
          </a:p>
        </p:txBody>
      </p:sp>
      <p:pic>
        <p:nvPicPr>
          <p:cNvPr descr="Knowledge Representation in Artificial intelligence" id="127" name="Google Shape;127;p20"/>
          <p:cNvPicPr preferRelativeResize="0"/>
          <p:nvPr>
            <p:ph idx="1" type="body"/>
          </p:nvPr>
        </p:nvPicPr>
        <p:blipFill rotWithShape="1">
          <a:blip r:embed="rId3">
            <a:alphaModFix/>
          </a:blip>
          <a:srcRect b="0" l="0" r="0" t="0"/>
          <a:stretch/>
        </p:blipFill>
        <p:spPr>
          <a:xfrm>
            <a:off x="3714750" y="2548731"/>
            <a:ext cx="4762500"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9679685" y="6275019"/>
            <a:ext cx="22352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chemeClr val="dk1"/>
                </a:solidFill>
                <a:latin typeface="Arial"/>
                <a:ea typeface="Arial"/>
                <a:cs typeface="Arial"/>
                <a:sym typeface="Arial"/>
              </a:rPr>
              <a:t>10</a:t>
            </a:r>
            <a:endParaRPr b="0" i="0" sz="1400" u="none" cap="none" strike="noStrike">
              <a:solidFill>
                <a:schemeClr val="dk1"/>
              </a:solidFill>
              <a:latin typeface="Arial"/>
              <a:ea typeface="Arial"/>
              <a:cs typeface="Arial"/>
              <a:sym typeface="Arial"/>
            </a:endParaRPr>
          </a:p>
        </p:txBody>
      </p:sp>
      <p:sp>
        <p:nvSpPr>
          <p:cNvPr id="133" name="Google Shape;133;p21"/>
          <p:cNvSpPr txBox="1"/>
          <p:nvPr>
            <p:ph type="title"/>
          </p:nvPr>
        </p:nvSpPr>
        <p:spPr>
          <a:xfrm>
            <a:off x="2288540" y="147933"/>
            <a:ext cx="5677027"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Approaches to KR</a:t>
            </a:r>
            <a:endParaRPr/>
          </a:p>
        </p:txBody>
      </p:sp>
      <p:sp>
        <p:nvSpPr>
          <p:cNvPr id="134" name="Google Shape;134;p21"/>
          <p:cNvSpPr txBox="1"/>
          <p:nvPr/>
        </p:nvSpPr>
        <p:spPr>
          <a:xfrm>
            <a:off x="1046593" y="968843"/>
            <a:ext cx="7584440" cy="1602740"/>
          </a:xfrm>
          <a:prstGeom prst="rect">
            <a:avLst/>
          </a:prstGeom>
          <a:noFill/>
          <a:ln>
            <a:noFill/>
          </a:ln>
        </p:spPr>
        <p:txBody>
          <a:bodyPr anchorCtr="0" anchor="t" bIns="0" lIns="0" spcFirstLastPara="1" rIns="0" wrap="square" tIns="114300">
            <a:spAutoFit/>
          </a:bodyPr>
          <a:lstStyle/>
          <a:p>
            <a:pPr indent="0" lvl="0" marL="12700" marR="0" rtl="0" algn="l">
              <a:spcBef>
                <a:spcPts val="0"/>
              </a:spcBef>
              <a:spcAft>
                <a:spcPts val="0"/>
              </a:spcAft>
              <a:buNone/>
            </a:pPr>
            <a:r>
              <a:rPr b="0" i="0" lang="en-US" sz="2400" u="none" cap="none" strike="noStrike">
                <a:solidFill>
                  <a:srgbClr val="0000FF"/>
                </a:solidFill>
                <a:latin typeface="Arial"/>
                <a:ea typeface="Arial"/>
                <a:cs typeface="Arial"/>
                <a:sym typeface="Arial"/>
              </a:rPr>
              <a:t>1. Simple relational knowledge:</a:t>
            </a:r>
            <a:endParaRPr b="0" i="0" sz="2400" u="none" cap="none" strike="noStrike">
              <a:solidFill>
                <a:schemeClr val="dk1"/>
              </a:solidFill>
              <a:latin typeface="Arial"/>
              <a:ea typeface="Arial"/>
              <a:cs typeface="Arial"/>
              <a:sym typeface="Arial"/>
            </a:endParaRPr>
          </a:p>
          <a:p>
            <a:pPr indent="-343535" lvl="0" marL="355600" marR="0" rtl="0" algn="l">
              <a:spcBef>
                <a:spcPts val="1440"/>
              </a:spcBef>
              <a:spcAft>
                <a:spcPts val="0"/>
              </a:spcAft>
              <a:buClr>
                <a:schemeClr val="dk1"/>
              </a:buClr>
              <a:buSzPts val="2850"/>
              <a:buFont typeface="Arial"/>
              <a:buChar char="•"/>
            </a:pPr>
            <a:r>
              <a:rPr b="0" i="0" lang="en-US" sz="2400" u="none" cap="none" strike="noStrike">
                <a:solidFill>
                  <a:schemeClr val="dk1"/>
                </a:solidFill>
                <a:latin typeface="Arial"/>
                <a:ea typeface="Arial"/>
                <a:cs typeface="Arial"/>
                <a:sym typeface="Arial"/>
              </a:rPr>
              <a:t>Provides very weak inferential capabilities.</a:t>
            </a:r>
            <a:endParaRPr b="0" i="0" sz="2400" u="none" cap="none" strike="noStrike">
              <a:solidFill>
                <a:schemeClr val="dk1"/>
              </a:solidFill>
              <a:latin typeface="Arial"/>
              <a:ea typeface="Arial"/>
              <a:cs typeface="Arial"/>
              <a:sym typeface="Arial"/>
            </a:endParaRPr>
          </a:p>
          <a:p>
            <a:pPr indent="-343535" lvl="0" marL="355600" marR="0" rtl="0" algn="l">
              <a:spcBef>
                <a:spcPts val="1440"/>
              </a:spcBef>
              <a:spcAft>
                <a:spcPts val="0"/>
              </a:spcAft>
              <a:buClr>
                <a:schemeClr val="dk1"/>
              </a:buClr>
              <a:buSzPts val="2850"/>
              <a:buFont typeface="Arial"/>
              <a:buChar char="•"/>
            </a:pPr>
            <a:r>
              <a:rPr b="0" i="0" lang="en-US" sz="2400" u="none" cap="none" strike="noStrike">
                <a:solidFill>
                  <a:schemeClr val="dk1"/>
                </a:solidFill>
                <a:latin typeface="Arial"/>
                <a:ea typeface="Arial"/>
                <a:cs typeface="Arial"/>
                <a:sym typeface="Arial"/>
              </a:rPr>
              <a:t>May serve as the input to powerful inference engines.</a:t>
            </a:r>
            <a:endParaRPr b="0" i="0" sz="2400" u="none" cap="none" strike="noStrike">
              <a:solidFill>
                <a:schemeClr val="dk1"/>
              </a:solidFill>
              <a:latin typeface="Arial"/>
              <a:ea typeface="Arial"/>
              <a:cs typeface="Arial"/>
              <a:sym typeface="Arial"/>
            </a:endParaRPr>
          </a:p>
        </p:txBody>
      </p:sp>
      <p:sp>
        <p:nvSpPr>
          <p:cNvPr id="135" name="Google Shape;135;p21"/>
          <p:cNvSpPr txBox="1"/>
          <p:nvPr/>
        </p:nvSpPr>
        <p:spPr>
          <a:xfrm>
            <a:off x="2288540" y="5135371"/>
            <a:ext cx="7500620" cy="756920"/>
          </a:xfrm>
          <a:prstGeom prst="rect">
            <a:avLst/>
          </a:prstGeom>
          <a:noFill/>
          <a:ln>
            <a:noFill/>
          </a:ln>
        </p:spPr>
        <p:txBody>
          <a:bodyPr anchorCtr="0" anchor="t" bIns="0" lIns="0" spcFirstLastPara="1" rIns="0" wrap="square" tIns="12700">
            <a:spAutoFit/>
          </a:bodyPr>
          <a:lstStyle/>
          <a:p>
            <a:pPr indent="-343535" lvl="0" marL="355600" marR="5080" rtl="0" algn="l">
              <a:spcBef>
                <a:spcPts val="0"/>
              </a:spcBef>
              <a:spcAft>
                <a:spcPts val="0"/>
              </a:spcAft>
              <a:buNone/>
            </a:pPr>
            <a:r>
              <a:rPr b="0" i="0" lang="en-US" sz="2400" u="none" cap="none" strike="noStrike">
                <a:solidFill>
                  <a:schemeClr val="dk1"/>
                </a:solidFill>
                <a:latin typeface="Arial"/>
                <a:ea typeface="Arial"/>
                <a:cs typeface="Arial"/>
                <a:sym typeface="Arial"/>
              </a:rPr>
              <a:t>Fails to infer “which right handed player can best face a  particular bowler” .</a:t>
            </a:r>
            <a:endParaRPr b="0" i="0" sz="2400" u="none" cap="none" strike="noStrike">
              <a:solidFill>
                <a:schemeClr val="dk1"/>
              </a:solidFill>
              <a:latin typeface="Arial"/>
              <a:ea typeface="Arial"/>
              <a:cs typeface="Arial"/>
              <a:sym typeface="Arial"/>
            </a:endParaRPr>
          </a:p>
        </p:txBody>
      </p:sp>
      <p:graphicFrame>
        <p:nvGraphicFramePr>
          <p:cNvPr id="136" name="Google Shape;136;p21"/>
          <p:cNvGraphicFramePr/>
          <p:nvPr/>
        </p:nvGraphicFramePr>
        <p:xfrm>
          <a:off x="2921253" y="2702561"/>
          <a:ext cx="3000000" cy="3000000"/>
        </p:xfrm>
        <a:graphic>
          <a:graphicData uri="http://schemas.openxmlformats.org/drawingml/2006/table">
            <a:tbl>
              <a:tblPr bandRow="1" firstRow="1">
                <a:noFill/>
                <a:tableStyleId>{8821B0D9-646E-4584-84FB-29B4D227E216}</a:tableStyleId>
              </a:tblPr>
              <a:tblGrid>
                <a:gridCol w="1524000"/>
                <a:gridCol w="1524000"/>
                <a:gridCol w="1524000"/>
                <a:gridCol w="1524000"/>
              </a:tblGrid>
              <a:tr h="370850">
                <a:tc>
                  <a:txBody>
                    <a:bodyPr/>
                    <a:lstStyle/>
                    <a:p>
                      <a:pPr indent="0" lvl="0" marL="91440" marR="0" rtl="0" algn="l">
                        <a:lnSpc>
                          <a:spcPct val="100000"/>
                        </a:lnSpc>
                        <a:spcBef>
                          <a:spcPts val="0"/>
                        </a:spcBef>
                        <a:spcAft>
                          <a:spcPts val="0"/>
                        </a:spcAft>
                        <a:buNone/>
                      </a:pPr>
                      <a:r>
                        <a:rPr b="1" lang="en-US" sz="1800" u="none" cap="none" strike="noStrike">
                          <a:latin typeface="Arial"/>
                          <a:ea typeface="Arial"/>
                          <a:cs typeface="Arial"/>
                          <a:sym typeface="Arial"/>
                        </a:rPr>
                        <a:t>Player</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Arial"/>
                          <a:ea typeface="Arial"/>
                          <a:cs typeface="Arial"/>
                          <a:sym typeface="Arial"/>
                        </a:rPr>
                        <a:t>Height</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Arial"/>
                          <a:ea typeface="Arial"/>
                          <a:cs typeface="Arial"/>
                          <a:sym typeface="Arial"/>
                        </a:rPr>
                        <a:t>Weight</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1800" u="none" cap="none" strike="noStrike">
                          <a:latin typeface="Arial"/>
                          <a:ea typeface="Arial"/>
                          <a:cs typeface="Arial"/>
                          <a:sym typeface="Arial"/>
                        </a:rPr>
                        <a:t>handed</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91440" marR="0" rtl="0" algn="l">
                        <a:lnSpc>
                          <a:spcPct val="100000"/>
                        </a:lnSpc>
                        <a:spcBef>
                          <a:spcPts val="0"/>
                        </a:spcBef>
                        <a:spcAft>
                          <a:spcPts val="0"/>
                        </a:spcAft>
                        <a:buNone/>
                      </a:pPr>
                      <a:r>
                        <a:rPr lang="en-US" sz="1800" u="none" cap="none" strike="noStrike">
                          <a:latin typeface="Arial"/>
                          <a:ea typeface="Arial"/>
                          <a:cs typeface="Arial"/>
                          <a:sym typeface="Arial"/>
                        </a:rPr>
                        <a:t>Peter</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6-0</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180</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right</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91440" marR="0" rtl="0" algn="l">
                        <a:lnSpc>
                          <a:spcPct val="100000"/>
                        </a:lnSpc>
                        <a:spcBef>
                          <a:spcPts val="0"/>
                        </a:spcBef>
                        <a:spcAft>
                          <a:spcPts val="0"/>
                        </a:spcAft>
                        <a:buNone/>
                      </a:pPr>
                      <a:r>
                        <a:rPr lang="en-US" sz="1800" u="none" cap="none" strike="noStrike">
                          <a:latin typeface="Arial"/>
                          <a:ea typeface="Arial"/>
                          <a:cs typeface="Arial"/>
                          <a:sym typeface="Arial"/>
                        </a:rPr>
                        <a:t>Ajay</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5-10</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170</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left</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91440" marR="0" rtl="0" algn="l">
                        <a:lnSpc>
                          <a:spcPct val="100000"/>
                        </a:lnSpc>
                        <a:spcBef>
                          <a:spcPts val="0"/>
                        </a:spcBef>
                        <a:spcAft>
                          <a:spcPts val="0"/>
                        </a:spcAft>
                        <a:buNone/>
                      </a:pPr>
                      <a:r>
                        <a:rPr lang="en-US" sz="1800" u="none" cap="none" strike="noStrike">
                          <a:latin typeface="Arial"/>
                          <a:ea typeface="Arial"/>
                          <a:cs typeface="Arial"/>
                          <a:sym typeface="Arial"/>
                        </a:rPr>
                        <a:t>John</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6-2</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215</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left</a:t>
                      </a:r>
                      <a:endParaRPr sz="1800" u="none" cap="none" strike="noStrike">
                        <a:latin typeface="Arial"/>
                        <a:ea typeface="Arial"/>
                        <a:cs typeface="Arial"/>
                        <a:sym typeface="Arial"/>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91440" marR="0" rtl="0" algn="l">
                        <a:lnSpc>
                          <a:spcPct val="100000"/>
                        </a:lnSpc>
                        <a:spcBef>
                          <a:spcPts val="0"/>
                        </a:spcBef>
                        <a:spcAft>
                          <a:spcPts val="0"/>
                        </a:spcAft>
                        <a:buNone/>
                      </a:pPr>
                      <a:r>
                        <a:rPr lang="en-US" sz="1800" u="none" cap="none" strike="noStrike">
                          <a:latin typeface="Arial"/>
                          <a:ea typeface="Arial"/>
                          <a:cs typeface="Arial"/>
                          <a:sym typeface="Arial"/>
                        </a:rPr>
                        <a:t>Vickey</a:t>
                      </a:r>
                      <a:endParaRPr sz="1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6-3</a:t>
                      </a:r>
                      <a:endParaRPr sz="1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205</a:t>
                      </a:r>
                      <a:endParaRPr sz="1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right</a:t>
                      </a:r>
                      <a:endParaRPr sz="1800" u="none" cap="none" strike="noStrike">
                        <a:latin typeface="Arial"/>
                        <a:ea typeface="Arial"/>
                        <a:cs typeface="Arial"/>
                        <a:sym typeface="Arial"/>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0A097DE78448BA6DFD5D0AEC0127" ma:contentTypeVersion="12" ma:contentTypeDescription="Create a new document." ma:contentTypeScope="" ma:versionID="95fa0409745c208ae6a0c95c7e677ddb">
  <xsd:schema xmlns:xsd="http://www.w3.org/2001/XMLSchema" xmlns:xs="http://www.w3.org/2001/XMLSchema" xmlns:p="http://schemas.microsoft.com/office/2006/metadata/properties" xmlns:ns2="3a48d65c-488b-40f3-bfca-8ec0544224e8" xmlns:ns3="0f0b5f46-0ea9-40f4-a01f-2a01ec9df389" targetNamespace="http://schemas.microsoft.com/office/2006/metadata/properties" ma:root="true" ma:fieldsID="44b915a23e6d8a562f06fce6da4ab12e" ns2:_="" ns3:_="">
    <xsd:import namespace="3a48d65c-488b-40f3-bfca-8ec0544224e8"/>
    <xsd:import namespace="0f0b5f46-0ea9-40f4-a01f-2a01ec9df3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48d65c-488b-40f3-bfca-8ec054422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0b5f46-0ea9-40f4-a01f-2a01ec9df389"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f8d81c9-d777-4229-9c17-0475d51dc10a}" ma:internalName="TaxCatchAll" ma:showField="CatchAllData" ma:web="0f0b5f46-0ea9-40f4-a01f-2a01ec9df3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48d65c-488b-40f3-bfca-8ec0544224e8">
      <Terms xmlns="http://schemas.microsoft.com/office/infopath/2007/PartnerControls"/>
    </lcf76f155ced4ddcb4097134ff3c332f>
    <TaxCatchAll xmlns="0f0b5f46-0ea9-40f4-a01f-2a01ec9df389" xsi:nil="true"/>
  </documentManagement>
</p:properties>
</file>

<file path=customXml/itemProps1.xml><?xml version="1.0" encoding="utf-8"?>
<ds:datastoreItem xmlns:ds="http://schemas.openxmlformats.org/officeDocument/2006/customXml" ds:itemID="{6A0D2732-504E-4DD8-990C-473A3E0EDA64}"/>
</file>

<file path=customXml/itemProps2.xml><?xml version="1.0" encoding="utf-8"?>
<ds:datastoreItem xmlns:ds="http://schemas.openxmlformats.org/officeDocument/2006/customXml" ds:itemID="{2CA9EC41-E614-43DF-AE9D-44088EB68EF7}"/>
</file>

<file path=customXml/itemProps3.xml><?xml version="1.0" encoding="utf-8"?>
<ds:datastoreItem xmlns:ds="http://schemas.openxmlformats.org/officeDocument/2006/customXml" ds:itemID="{17ACF8FC-5C92-4281-A0E1-B2AFC40B029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0x0101005DD60A097DE78448BA6DFD5D0AEC0127</vt:lpwstr>
  </property>
</Properties>
</file>