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92" r:id="rId4"/>
    <p:sldId id="259" r:id="rId5"/>
    <p:sldId id="260" r:id="rId6"/>
    <p:sldId id="293" r:id="rId7"/>
    <p:sldId id="291"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ADAB8-DC00-402D-8B21-08B3137C353C}"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73B8C-47B5-48C6-9ACA-7C93F70843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86165" y="71717"/>
            <a:ext cx="993566" cy="7009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86165" y="71717"/>
            <a:ext cx="993566" cy="7009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86165" y="71717"/>
            <a:ext cx="993566" cy="7009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66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6629400" y="6560626"/>
            <a:ext cx="2445028" cy="276999"/>
          </a:xfrm>
          <a:prstGeom prst="rect">
            <a:avLst/>
          </a:prstGeom>
          <a:noFill/>
        </p:spPr>
        <p:txBody>
          <a:bodyPr wrap="none" rtlCol="0">
            <a:spAutoFit/>
          </a:bodyPr>
          <a:lstStyle/>
          <a:p>
            <a:r>
              <a:rPr lang="en-US" sz="1200" b="0" i="0" dirty="0">
                <a:solidFill>
                  <a:schemeClr val="bg1">
                    <a:lumMod val="50000"/>
                  </a:schemeClr>
                </a:solidFill>
                <a:latin typeface="+mj-lt"/>
                <a:ea typeface="Lucida Grande"/>
                <a:cs typeface="Lucida Grande"/>
              </a:rPr>
              <a:t>Confidential@ CDAC Copyright 2014</a:t>
            </a:r>
            <a:endParaRPr lang="en-US" sz="1200" dirty="0">
              <a:solidFill>
                <a:schemeClr val="bg1">
                  <a:lumMod val="50000"/>
                </a:schemeClr>
              </a:solidFill>
              <a:latin typeface="+mj-lt"/>
            </a:endParaRPr>
          </a:p>
        </p:txBody>
      </p:sp>
      <p:pic>
        <p:nvPicPr>
          <p:cNvPr id="3" name="Picture 2"/>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8074234" y="61018"/>
            <a:ext cx="993566" cy="700982"/>
          </a:xfrm>
          <a:prstGeom prst="rect">
            <a:avLst/>
          </a:prstGeom>
        </p:spPr>
      </p:pic>
      <p:sp>
        <p:nvSpPr>
          <p:cNvPr id="4" name="Slide Number Placeholder 3">
            <a:extLst>
              <a:ext uri="{FF2B5EF4-FFF2-40B4-BE49-F238E27FC236}">
                <a16:creationId xmlns="" xmlns:a16="http://schemas.microsoft.com/office/drawing/2014/main" id="{140CAB6F-91FD-4557-AF0A-E6A4E36F7B22}"/>
              </a:ext>
            </a:extLst>
          </p:cNvPr>
          <p:cNvSpPr>
            <a:spLocks noGrp="1"/>
          </p:cNvSpPr>
          <p:nvPr>
            <p:ph type="sldNum" sz="quarter" idx="4"/>
          </p:nvPr>
        </p:nvSpPr>
        <p:spPr>
          <a:xfrm>
            <a:off x="6705600" y="643786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smtClean="0"/>
              <a:t>Python Programming – I</a:t>
            </a:r>
            <a:br>
              <a:rPr lang="en-US" dirty="0" smtClean="0"/>
            </a:br>
            <a:r>
              <a:rPr lang="en-US" dirty="0" smtClean="0"/>
              <a:t>(Introduction)</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2400" b="1" dirty="0" smtClean="0"/>
              <a:t>- By </a:t>
            </a:r>
            <a:r>
              <a:rPr lang="en-US" sz="2400" b="1" dirty="0" err="1" smtClean="0"/>
              <a:t>Nimesh</a:t>
            </a:r>
            <a:r>
              <a:rPr lang="en-US" sz="2400" b="1" dirty="0" smtClean="0"/>
              <a:t> Kumar </a:t>
            </a:r>
            <a:r>
              <a:rPr lang="en-US" sz="2400" b="1" dirty="0" err="1" smtClean="0"/>
              <a:t>Dagur</a:t>
            </a:r>
            <a:r>
              <a:rPr lang="en-US" sz="2400" b="1" dirty="0" smtClean="0"/>
              <a:t>, CDAC </a:t>
            </a:r>
            <a:r>
              <a:rPr lang="en-US" sz="2400" b="1" dirty="0" err="1" smtClean="0"/>
              <a:t>Noida</a:t>
            </a:r>
            <a:r>
              <a:rPr lang="en-US" sz="2400" b="1" dirty="0" smtClean="0"/>
              <a:t>, India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 Python identifier is a name used to identify a variable, function, class, module or other object. </a:t>
            </a:r>
          </a:p>
          <a:p>
            <a:pPr eaLnBrk="1" fontAlgn="auto" hangingPunct="1">
              <a:spcAft>
                <a:spcPts val="0"/>
              </a:spcAft>
              <a:buFont typeface="Arial" pitchFamily="34" charset="0"/>
              <a:buChar char="•"/>
              <a:defRPr/>
            </a:pPr>
            <a:r>
              <a:rPr lang="en-US" dirty="0" smtClean="0"/>
              <a:t>An identifier starts with a letter A to Z or a to z or an underscore (_) followed by zero or more letters, underscores and digits (0 to 9). </a:t>
            </a:r>
          </a:p>
          <a:p>
            <a:pPr eaLnBrk="1" fontAlgn="auto" hangingPunct="1">
              <a:spcAft>
                <a:spcPts val="0"/>
              </a:spcAft>
              <a:buFont typeface="Arial" pitchFamily="34" charset="0"/>
              <a:buChar char="•"/>
              <a:defRPr/>
            </a:pPr>
            <a:r>
              <a:rPr lang="en-US" dirty="0" smtClean="0"/>
              <a:t>Python does not allow punctuation characters such as @, $ and % within identifiers.</a:t>
            </a:r>
          </a:p>
          <a:p>
            <a:pPr eaLnBrk="1" fontAlgn="auto" hangingPunct="1">
              <a:spcAft>
                <a:spcPts val="0"/>
              </a:spcAft>
              <a:buFont typeface="Arial" pitchFamily="34" charset="0"/>
              <a:buChar char="•"/>
              <a:defRPr/>
            </a:pPr>
            <a:r>
              <a:rPr lang="en-US" dirty="0" smtClean="0"/>
              <a:t> Python is a </a:t>
            </a:r>
            <a:r>
              <a:rPr lang="en-US" dirty="0" smtClean="0">
                <a:solidFill>
                  <a:srgbClr val="FF0000"/>
                </a:solidFill>
              </a:rPr>
              <a:t>case sensitive programming </a:t>
            </a:r>
            <a:r>
              <a:rPr lang="en-US" dirty="0" smtClean="0"/>
              <a:t>language. Thus, </a:t>
            </a:r>
            <a:r>
              <a:rPr lang="en-US" b="1" dirty="0" smtClean="0"/>
              <a:t>Manpower and manpower are two different identifiers in Python. </a:t>
            </a:r>
          </a:p>
        </p:txBody>
      </p:sp>
      <p:sp>
        <p:nvSpPr>
          <p:cNvPr id="8194" name="Title 1"/>
          <p:cNvSpPr>
            <a:spLocks noGrp="1"/>
          </p:cNvSpPr>
          <p:nvPr>
            <p:ph type="title" idx="4294967295"/>
          </p:nvPr>
        </p:nvSpPr>
        <p:spPr>
          <a:xfrm>
            <a:off x="0" y="274638"/>
            <a:ext cx="8229600" cy="1143000"/>
          </a:xfrm>
          <a:prstGeom prst="rect">
            <a:avLst/>
          </a:prstGeom>
        </p:spPr>
        <p:txBody>
          <a:bodyPr/>
          <a:lstStyle/>
          <a:p>
            <a:pPr eaLnBrk="1" hangingPunct="1"/>
            <a:r>
              <a:rPr lang="en-US" smtClean="0"/>
              <a:t>Python Identifiers: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r>
              <a:rPr lang="en-US" sz="2800" dirty="0" smtClean="0"/>
              <a:t>Reserved words may not be used as constant or variable or any other identifier names. </a:t>
            </a:r>
          </a:p>
          <a:p>
            <a:pPr eaLnBrk="1" hangingPunct="1"/>
            <a:r>
              <a:rPr lang="en-US" sz="2800" dirty="0" smtClean="0"/>
              <a:t>All the Python keywords contain lowercase letters only. </a:t>
            </a:r>
          </a:p>
        </p:txBody>
      </p:sp>
      <p:sp>
        <p:nvSpPr>
          <p:cNvPr id="1024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Reserved Words: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r>
              <a:rPr lang="en-US" sz="3200" dirty="0" smtClean="0"/>
              <a:t>Reserved Words: </a:t>
            </a:r>
          </a:p>
        </p:txBody>
      </p:sp>
      <p:pic>
        <p:nvPicPr>
          <p:cNvPr id="1026" name="Picture 2"/>
          <p:cNvPicPr>
            <a:picLocks noChangeAspect="1" noChangeArrowheads="1"/>
          </p:cNvPicPr>
          <p:nvPr/>
        </p:nvPicPr>
        <p:blipFill>
          <a:blip r:embed="rId2"/>
          <a:srcRect/>
          <a:stretch>
            <a:fillRect/>
          </a:stretch>
        </p:blipFill>
        <p:spPr bwMode="auto">
          <a:xfrm>
            <a:off x="990600" y="1822754"/>
            <a:ext cx="5943600" cy="45780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838200" y="1066800"/>
            <a:ext cx="3034748"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b="1" smtClean="0"/>
              <a:t>Lines and Indentation: </a:t>
            </a:r>
          </a:p>
        </p:txBody>
      </p:sp>
      <p:sp>
        <p:nvSpPr>
          <p:cNvPr id="12291" name="Content Placeholder 2"/>
          <p:cNvSpPr>
            <a:spLocks noGrp="1"/>
          </p:cNvSpPr>
          <p:nvPr>
            <p:ph idx="1"/>
          </p:nvPr>
        </p:nvSpPr>
        <p:spPr>
          <a:xfrm>
            <a:off x="457200" y="1295400"/>
            <a:ext cx="8382000" cy="3657600"/>
          </a:xfrm>
        </p:spPr>
        <p:txBody>
          <a:bodyPr/>
          <a:lstStyle/>
          <a:p>
            <a:pPr eaLnBrk="1" hangingPunct="1"/>
            <a:r>
              <a:rPr lang="en-US" sz="2800" smtClean="0"/>
              <a:t>One of the first caveats programmers encounter when learning Python is the fact that there are no braces to indicate blocks of code for class and function definitions or flow control. Blocks of code are denoted by line indentation, which is rigidly enforced. </a:t>
            </a:r>
          </a:p>
          <a:p>
            <a:pPr eaLnBrk="1" hangingPunct="1"/>
            <a:r>
              <a:rPr lang="en-US" sz="2800" smtClean="0"/>
              <a:t>The number of spaces in the indentation is variable, but all statements within the block must be indented the same amount. </a:t>
            </a:r>
          </a:p>
        </p:txBody>
      </p:sp>
      <p:pic>
        <p:nvPicPr>
          <p:cNvPr id="12292" name="Picture 2"/>
          <p:cNvPicPr>
            <a:picLocks noChangeAspect="1" noChangeArrowheads="1"/>
          </p:cNvPicPr>
          <p:nvPr/>
        </p:nvPicPr>
        <p:blipFill>
          <a:blip r:embed="rId2"/>
          <a:srcRect/>
          <a:stretch>
            <a:fillRect/>
          </a:stretch>
        </p:blipFill>
        <p:spPr bwMode="auto">
          <a:xfrm>
            <a:off x="2286000" y="4953000"/>
            <a:ext cx="4010025" cy="1371600"/>
          </a:xfrm>
          <a:prstGeom prst="rect">
            <a:avLst/>
          </a:prstGeom>
          <a:noFill/>
          <a:ln w="9525">
            <a:noFill/>
            <a:miter lim="800000"/>
            <a:headEnd/>
            <a:tailEnd/>
          </a:ln>
        </p:spPr>
      </p:pic>
      <p:sp>
        <p:nvSpPr>
          <p:cNvPr id="6" name="Rectangle 5"/>
          <p:cNvSpPr/>
          <p:nvPr/>
        </p:nvSpPr>
        <p:spPr>
          <a:xfrm>
            <a:off x="3657600" y="5334000"/>
            <a:ext cx="255198" cy="369332"/>
          </a:xfrm>
          <a:prstGeom prst="rect">
            <a:avLst/>
          </a:prstGeom>
        </p:spPr>
        <p:txBody>
          <a:bodyPr wrap="none">
            <a:spAutoFit/>
          </a:bodyPr>
          <a:lstStyle/>
          <a:p>
            <a:r>
              <a:rPr lang="en-US" dirty="0" smtClean="0"/>
              <a:t>(</a:t>
            </a:r>
            <a:endParaRPr lang="en-US" dirty="0"/>
          </a:p>
        </p:txBody>
      </p:sp>
      <p:sp>
        <p:nvSpPr>
          <p:cNvPr id="7" name="Rectangle 6"/>
          <p:cNvSpPr/>
          <p:nvPr/>
        </p:nvSpPr>
        <p:spPr>
          <a:xfrm>
            <a:off x="4495800" y="5334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3429000" y="5802868"/>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4343400" y="58028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371600"/>
          </a:xfrm>
        </p:spPr>
        <p:txBody>
          <a:bodyPr/>
          <a:lstStyle/>
          <a:p>
            <a:r>
              <a:rPr lang="en-US" sz="2400" dirty="0" smtClean="0"/>
              <a:t>Statements in Python typically end with a new line. </a:t>
            </a:r>
          </a:p>
          <a:p>
            <a:r>
              <a:rPr lang="en-US" sz="2400" dirty="0" smtClean="0"/>
              <a:t>Python does, however, allow the use of the line continuation character (\) to denote that the line should continue. </a:t>
            </a:r>
            <a:endParaRPr lang="en-US" sz="2400" dirty="0"/>
          </a:p>
        </p:txBody>
      </p:sp>
      <p:pic>
        <p:nvPicPr>
          <p:cNvPr id="92162" name="Picture 2"/>
          <p:cNvPicPr>
            <a:picLocks noChangeAspect="1" noChangeArrowheads="1"/>
          </p:cNvPicPr>
          <p:nvPr/>
        </p:nvPicPr>
        <p:blipFill>
          <a:blip r:embed="rId2"/>
          <a:srcRect/>
          <a:stretch>
            <a:fillRect/>
          </a:stretch>
        </p:blipFill>
        <p:spPr bwMode="auto">
          <a:xfrm>
            <a:off x="1905000" y="3124200"/>
            <a:ext cx="537009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066800"/>
          </a:xfrm>
        </p:spPr>
        <p:txBody>
          <a:bodyPr/>
          <a:lstStyle/>
          <a:p>
            <a:r>
              <a:rPr lang="en-US" sz="2400" dirty="0" smtClean="0"/>
              <a:t>Statements contained within the [], {} or () brackets do not need to use the line continuation character </a:t>
            </a:r>
            <a:endParaRPr lang="en-US" sz="2400" dirty="0"/>
          </a:p>
        </p:txBody>
      </p:sp>
      <p:pic>
        <p:nvPicPr>
          <p:cNvPr id="93186" name="Picture 2"/>
          <p:cNvPicPr>
            <a:picLocks noChangeAspect="1" noChangeArrowheads="1"/>
          </p:cNvPicPr>
          <p:nvPr/>
        </p:nvPicPr>
        <p:blipFill>
          <a:blip r:embed="rId2"/>
          <a:srcRect/>
          <a:stretch>
            <a:fillRect/>
          </a:stretch>
        </p:blipFill>
        <p:spPr bwMode="auto">
          <a:xfrm>
            <a:off x="533400" y="3048000"/>
            <a:ext cx="8229600" cy="1260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15962"/>
          </a:xfrm>
        </p:spPr>
        <p:txBody>
          <a:bodyPr/>
          <a:lstStyle/>
          <a:p>
            <a:pPr eaLnBrk="1" hangingPunct="1"/>
            <a:r>
              <a:rPr lang="en-US" sz="3200" b="1" smtClean="0"/>
              <a:t>Quotation in Python:</a:t>
            </a:r>
          </a:p>
        </p:txBody>
      </p:sp>
      <p:sp>
        <p:nvSpPr>
          <p:cNvPr id="13315" name="Content Placeholder 2"/>
          <p:cNvSpPr>
            <a:spLocks noGrp="1"/>
          </p:cNvSpPr>
          <p:nvPr>
            <p:ph idx="1"/>
          </p:nvPr>
        </p:nvSpPr>
        <p:spPr>
          <a:xfrm>
            <a:off x="228600" y="1219200"/>
            <a:ext cx="8610600" cy="2514600"/>
          </a:xfrm>
        </p:spPr>
        <p:txBody>
          <a:bodyPr/>
          <a:lstStyle/>
          <a:p>
            <a:pPr eaLnBrk="1" hangingPunct="1"/>
            <a:r>
              <a:rPr lang="en-US" sz="2800" smtClean="0"/>
              <a:t>Python accepts single ('), double (") and triple (''' or """') quotes to denote string literals, as long as the same type of quote starts and ends the string. </a:t>
            </a:r>
          </a:p>
          <a:p>
            <a:pPr eaLnBrk="1" hangingPunct="1"/>
            <a:r>
              <a:rPr lang="en-US" sz="2800" smtClean="0"/>
              <a:t>The triple quotes can be used to span the string across multiple lines.</a:t>
            </a:r>
          </a:p>
        </p:txBody>
      </p:sp>
      <p:pic>
        <p:nvPicPr>
          <p:cNvPr id="13316" name="Picture 2"/>
          <p:cNvPicPr>
            <a:picLocks noChangeAspect="1" noChangeArrowheads="1"/>
          </p:cNvPicPr>
          <p:nvPr/>
        </p:nvPicPr>
        <p:blipFill>
          <a:blip r:embed="rId2"/>
          <a:srcRect/>
          <a:stretch>
            <a:fillRect/>
          </a:stretch>
        </p:blipFill>
        <p:spPr bwMode="auto">
          <a:xfrm>
            <a:off x="228600" y="3810000"/>
            <a:ext cx="847883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lstStyle/>
          <a:p>
            <a:pPr eaLnBrk="1" hangingPunct="1"/>
            <a:r>
              <a:rPr lang="en-US" sz="3200" b="1" smtClean="0"/>
              <a:t>Comments in Python:</a:t>
            </a:r>
          </a:p>
        </p:txBody>
      </p:sp>
      <p:sp>
        <p:nvSpPr>
          <p:cNvPr id="14339" name="Content Placeholder 2"/>
          <p:cNvSpPr>
            <a:spLocks noGrp="1"/>
          </p:cNvSpPr>
          <p:nvPr>
            <p:ph idx="1"/>
          </p:nvPr>
        </p:nvSpPr>
        <p:spPr>
          <a:xfrm>
            <a:off x="228600" y="1371600"/>
            <a:ext cx="8610600" cy="2438400"/>
          </a:xfrm>
        </p:spPr>
        <p:txBody>
          <a:bodyPr/>
          <a:lstStyle/>
          <a:p>
            <a:pPr eaLnBrk="1" hangingPunct="1"/>
            <a:r>
              <a:rPr lang="en-US" sz="2800" dirty="0" smtClean="0"/>
              <a:t>A hash sign (#) that is not inside a string literal begins a comment. </a:t>
            </a:r>
          </a:p>
          <a:p>
            <a:pPr eaLnBrk="1" hangingPunct="1"/>
            <a:r>
              <a:rPr lang="en-US" sz="2800" dirty="0" smtClean="0"/>
              <a:t>All characters after the # and up to the physical line end are part of the comment and the Python interpreter ignores them.</a:t>
            </a:r>
          </a:p>
        </p:txBody>
      </p:sp>
      <p:pic>
        <p:nvPicPr>
          <p:cNvPr id="14340" name="Picture 2"/>
          <p:cNvPicPr>
            <a:picLocks noChangeAspect="1" noChangeArrowheads="1"/>
          </p:cNvPicPr>
          <p:nvPr/>
        </p:nvPicPr>
        <p:blipFill>
          <a:blip r:embed="rId2"/>
          <a:srcRect/>
          <a:stretch>
            <a:fillRect/>
          </a:stretch>
        </p:blipFill>
        <p:spPr bwMode="auto">
          <a:xfrm>
            <a:off x="838200" y="3810000"/>
            <a:ext cx="7391400" cy="2605088"/>
          </a:xfrm>
          <a:prstGeom prst="rect">
            <a:avLst/>
          </a:prstGeom>
          <a:noFill/>
          <a:ln w="9525">
            <a:noFill/>
            <a:miter lim="800000"/>
            <a:headEnd/>
            <a:tailEnd/>
          </a:ln>
        </p:spPr>
      </p:pic>
      <p:sp>
        <p:nvSpPr>
          <p:cNvPr id="5" name="Rectangle 4"/>
          <p:cNvSpPr/>
          <p:nvPr/>
        </p:nvSpPr>
        <p:spPr>
          <a:xfrm>
            <a:off x="1828800" y="3745468"/>
            <a:ext cx="255198" cy="369332"/>
          </a:xfrm>
          <a:prstGeom prst="rect">
            <a:avLst/>
          </a:prstGeom>
        </p:spPr>
        <p:txBody>
          <a:bodyPr wrap="none">
            <a:spAutoFit/>
          </a:bodyPr>
          <a:lstStyle/>
          <a:p>
            <a:r>
              <a:rPr lang="en-US" dirty="0" smtClean="0"/>
              <a:t>(</a:t>
            </a:r>
            <a:endParaRPr lang="en-US" dirty="0"/>
          </a:p>
        </p:txBody>
      </p:sp>
      <p:sp>
        <p:nvSpPr>
          <p:cNvPr id="6" name="Rectangle 5"/>
          <p:cNvSpPr/>
          <p:nvPr/>
        </p:nvSpPr>
        <p:spPr>
          <a:xfrm>
            <a:off x="4038600" y="3733800"/>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Grp="1" noChangeAspect="1" noChangeArrowheads="1"/>
          </p:cNvPicPr>
          <p:nvPr>
            <p:ph idx="1"/>
          </p:nvPr>
        </p:nvPicPr>
        <p:blipFill>
          <a:blip r:embed="rId2"/>
          <a:stretch>
            <a:fillRect/>
          </a:stretch>
        </p:blipFill>
        <p:spPr>
          <a:xfrm>
            <a:off x="1524000" y="1752600"/>
            <a:ext cx="5747117" cy="20574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Variables are nothing but reserved memory locations to store values. </a:t>
            </a:r>
          </a:p>
          <a:p>
            <a:r>
              <a:rPr lang="en-US" sz="2400" dirty="0" smtClean="0"/>
              <a:t>when you create a variable you reserve some space in memory. </a:t>
            </a:r>
          </a:p>
          <a:p>
            <a:r>
              <a:rPr lang="en-US" sz="2400" dirty="0" smtClean="0"/>
              <a:t>Based on the data type of a variable, the interpreter allocates memory and decides what can be stored in the reserved memory. </a:t>
            </a:r>
          </a:p>
          <a:p>
            <a:r>
              <a:rPr lang="en-US" sz="2400" dirty="0" smtClean="0"/>
              <a:t>Therefore, by assigning different data types to variables, you can store integers, decimals or characters in these variables.</a:t>
            </a:r>
            <a:endParaRPr lang="en-US" sz="2400" dirty="0"/>
          </a:p>
        </p:txBody>
      </p:sp>
      <p:sp>
        <p:nvSpPr>
          <p:cNvPr id="2" name="Title 1"/>
          <p:cNvSpPr>
            <a:spLocks noGrp="1"/>
          </p:cNvSpPr>
          <p:nvPr>
            <p:ph type="title" idx="4294967295"/>
          </p:nvPr>
        </p:nvSpPr>
        <p:spPr>
          <a:xfrm>
            <a:off x="0" y="274638"/>
            <a:ext cx="8229600" cy="715962"/>
          </a:xfrm>
          <a:prstGeom prst="rect">
            <a:avLst/>
          </a:prstGeom>
        </p:spPr>
        <p:txBody>
          <a:bodyPr>
            <a:normAutofit/>
          </a:bodyPr>
          <a:lstStyle/>
          <a:p>
            <a:r>
              <a:rPr lang="en-US" sz="3200" b="1" dirty="0" smtClean="0"/>
              <a:t>Python variable</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200" b="1" smtClean="0"/>
              <a:t>Introduction to Python programming</a:t>
            </a:r>
          </a:p>
        </p:txBody>
      </p:sp>
      <p:sp>
        <p:nvSpPr>
          <p:cNvPr id="3075" name="Content Placeholder 2"/>
          <p:cNvSpPr>
            <a:spLocks noGrp="1"/>
          </p:cNvSpPr>
          <p:nvPr>
            <p:ph idx="1"/>
          </p:nvPr>
        </p:nvSpPr>
        <p:spPr>
          <a:xfrm>
            <a:off x="457200" y="1295400"/>
            <a:ext cx="8229600" cy="4830763"/>
          </a:xfrm>
        </p:spPr>
        <p:txBody>
          <a:bodyPr/>
          <a:lstStyle/>
          <a:p>
            <a:pPr eaLnBrk="1" hangingPunct="1"/>
            <a:r>
              <a:rPr lang="en-US" sz="2400" b="1" dirty="0" smtClean="0"/>
              <a:t>Python</a:t>
            </a:r>
            <a:r>
              <a:rPr lang="en-US" sz="2400" dirty="0" smtClean="0"/>
              <a:t> is a widely used general-purpose, high-level programming language.</a:t>
            </a:r>
            <a:endParaRPr lang="en-US" sz="2400" baseline="30000" dirty="0" smtClean="0"/>
          </a:p>
          <a:p>
            <a:pPr eaLnBrk="1" hangingPunct="1"/>
            <a:r>
              <a:rPr lang="en-US" sz="2400" dirty="0" smtClean="0"/>
              <a:t>Its design philosophy emphasizes code readability, and its syntax allows programmers to express concepts in fewer lines of code than would be possible in languages such as C.</a:t>
            </a:r>
            <a:endParaRPr lang="en-US" sz="2400" baseline="30000" dirty="0" smtClean="0"/>
          </a:p>
          <a:p>
            <a:pPr eaLnBrk="1" hangingPunct="1"/>
            <a:r>
              <a:rPr lang="en-US" sz="2400" dirty="0" smtClean="0"/>
              <a:t> Python supports multiple programming paradigms, including object-oriented and functional programming or procedural styles.</a:t>
            </a:r>
          </a:p>
          <a:p>
            <a:pPr eaLnBrk="1" hangingPunct="1"/>
            <a:r>
              <a:rPr lang="en-US" sz="2400" dirty="0" smtClean="0"/>
              <a:t>Python was developed by Guido van </a:t>
            </a:r>
            <a:r>
              <a:rPr lang="en-US" sz="2400" dirty="0" err="1" smtClean="0"/>
              <a:t>Rossum</a:t>
            </a:r>
            <a:r>
              <a:rPr lang="en-US" sz="2400" dirty="0" smtClean="0"/>
              <a:t> in the late eighties and early nineties at the National Research Institute for Mathematics and Computer Science in the Netherlands. </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Python variables do not have to be explicitly declared to reserve memory space. </a:t>
            </a:r>
          </a:p>
          <a:p>
            <a:r>
              <a:rPr lang="en-US" sz="2400" dirty="0" smtClean="0"/>
              <a:t>The declaration happens automatically when you assign a value to a variable. </a:t>
            </a:r>
          </a:p>
          <a:p>
            <a:r>
              <a:rPr lang="en-US" sz="2400" dirty="0" smtClean="0"/>
              <a:t>The equal sign (=) is used to assign values to variables.</a:t>
            </a:r>
            <a:endParaRPr lang="en-US" sz="2400" dirty="0"/>
          </a:p>
        </p:txBody>
      </p:sp>
      <p:sp>
        <p:nvSpPr>
          <p:cNvPr id="2" name="Title 1"/>
          <p:cNvSpPr>
            <a:spLocks noGrp="1"/>
          </p:cNvSpPr>
          <p:nvPr>
            <p:ph type="title" idx="4294967295"/>
          </p:nvPr>
        </p:nvSpPr>
        <p:spPr>
          <a:xfrm>
            <a:off x="0" y="274638"/>
            <a:ext cx="8229600" cy="868362"/>
          </a:xfrm>
          <a:prstGeom prst="rect">
            <a:avLst/>
          </a:prstGeom>
        </p:spPr>
        <p:txBody>
          <a:bodyPr>
            <a:normAutofit/>
          </a:bodyPr>
          <a:lstStyle/>
          <a:p>
            <a:r>
              <a:rPr lang="en-US" sz="3200" b="1" dirty="0" smtClean="0"/>
              <a:t>Assigning Values to Variables:</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944562"/>
          </a:xfrm>
        </p:spPr>
        <p:txBody>
          <a:bodyPr>
            <a:normAutofit/>
          </a:bodyPr>
          <a:lstStyle/>
          <a:p>
            <a:r>
              <a:rPr lang="en-US" sz="3200" b="1" dirty="0" smtClean="0"/>
              <a:t>Assigning Values to Variables:</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905000"/>
            <a:ext cx="6934200" cy="2135259"/>
          </a:xfrm>
          <a:prstGeom prst="rect">
            <a:avLst/>
          </a:prstGeom>
          <a:noFill/>
          <a:ln w="9525">
            <a:noFill/>
            <a:miter lim="800000"/>
            <a:headEnd/>
            <a:tailEnd/>
          </a:ln>
          <a:effectLst/>
        </p:spPr>
      </p:pic>
      <p:sp>
        <p:nvSpPr>
          <p:cNvPr id="5" name="Down Arrow 4"/>
          <p:cNvSpPr/>
          <p:nvPr/>
        </p:nvSpPr>
        <p:spPr>
          <a:xfrm>
            <a:off x="4191000" y="4038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3276600" y="4724400"/>
            <a:ext cx="1905000" cy="1555992"/>
          </a:xfrm>
          <a:prstGeom prst="rect">
            <a:avLst/>
          </a:prstGeom>
          <a:noFill/>
          <a:ln w="9525">
            <a:noFill/>
            <a:miter lim="800000"/>
            <a:headEnd/>
            <a:tailEnd/>
          </a:ln>
          <a:effectLst/>
        </p:spPr>
      </p:pic>
      <p:sp>
        <p:nvSpPr>
          <p:cNvPr id="6" name="Rectangle 5"/>
          <p:cNvSpPr/>
          <p:nvPr/>
        </p:nvSpPr>
        <p:spPr>
          <a:xfrm>
            <a:off x="1676400" y="3048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2716602" y="3048000"/>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1649802" y="3352800"/>
            <a:ext cx="255198" cy="369332"/>
          </a:xfrm>
          <a:prstGeom prst="rect">
            <a:avLst/>
          </a:prstGeom>
        </p:spPr>
        <p:txBody>
          <a:bodyPr wrap="none">
            <a:spAutoFit/>
          </a:bodyPr>
          <a:lstStyle/>
          <a:p>
            <a:r>
              <a:rPr lang="en-US" dirty="0" smtClean="0"/>
              <a:t>(</a:t>
            </a:r>
            <a:endParaRPr lang="en-US" dirty="0"/>
          </a:p>
        </p:txBody>
      </p:sp>
      <p:sp>
        <p:nvSpPr>
          <p:cNvPr id="10" name="Rectangle 9"/>
          <p:cNvSpPr/>
          <p:nvPr/>
        </p:nvSpPr>
        <p:spPr>
          <a:xfrm>
            <a:off x="2438400" y="3352800"/>
            <a:ext cx="255198" cy="369332"/>
          </a:xfrm>
          <a:prstGeom prst="rect">
            <a:avLst/>
          </a:prstGeom>
        </p:spPr>
        <p:txBody>
          <a:bodyPr wrap="none">
            <a:spAutoFit/>
          </a:bodyPr>
          <a:lstStyle/>
          <a:p>
            <a:r>
              <a:rPr lang="en-US" dirty="0" smtClean="0"/>
              <a:t>)</a:t>
            </a:r>
            <a:endParaRPr lang="en-US" dirty="0"/>
          </a:p>
        </p:txBody>
      </p:sp>
      <p:sp>
        <p:nvSpPr>
          <p:cNvPr id="11" name="Rectangle 10"/>
          <p:cNvSpPr/>
          <p:nvPr/>
        </p:nvSpPr>
        <p:spPr>
          <a:xfrm>
            <a:off x="1649802" y="3657600"/>
            <a:ext cx="255198" cy="369332"/>
          </a:xfrm>
          <a:prstGeom prst="rect">
            <a:avLst/>
          </a:prstGeom>
        </p:spPr>
        <p:txBody>
          <a:bodyPr wrap="none">
            <a:spAutoFit/>
          </a:bodyPr>
          <a:lstStyle/>
          <a:p>
            <a:r>
              <a:rPr lang="en-US" dirty="0" smtClean="0"/>
              <a:t>(</a:t>
            </a:r>
            <a:endParaRPr lang="en-US" dirty="0"/>
          </a:p>
        </p:txBody>
      </p:sp>
      <p:sp>
        <p:nvSpPr>
          <p:cNvPr id="12" name="Rectangle 11"/>
          <p:cNvSpPr/>
          <p:nvPr/>
        </p:nvSpPr>
        <p:spPr>
          <a:xfrm>
            <a:off x="2335602" y="35930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Multiple Assignment:</a:t>
            </a:r>
            <a:endParaRPr lang="en-US" sz="3200" b="1" dirty="0"/>
          </a:p>
        </p:txBody>
      </p:sp>
      <p:sp>
        <p:nvSpPr>
          <p:cNvPr id="3" name="Content Placeholder 2"/>
          <p:cNvSpPr>
            <a:spLocks noGrp="1"/>
          </p:cNvSpPr>
          <p:nvPr>
            <p:ph idx="1"/>
          </p:nvPr>
        </p:nvSpPr>
        <p:spPr>
          <a:xfrm>
            <a:off x="457200" y="1600201"/>
            <a:ext cx="8229600" cy="838200"/>
          </a:xfrm>
        </p:spPr>
        <p:txBody>
          <a:bodyPr>
            <a:normAutofit/>
          </a:bodyPr>
          <a:lstStyle/>
          <a:p>
            <a:r>
              <a:rPr lang="en-US" sz="2400" dirty="0" smtClean="0"/>
              <a:t>Python allows you to assign a single value to several variables simultaneously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286000" y="2590800"/>
            <a:ext cx="3200400" cy="655320"/>
          </a:xfrm>
          <a:prstGeom prst="rect">
            <a:avLst/>
          </a:prstGeom>
          <a:noFill/>
          <a:ln w="9525">
            <a:noFill/>
            <a:miter lim="800000"/>
            <a:headEnd/>
            <a:tailEnd/>
          </a:ln>
          <a:effectLst/>
        </p:spPr>
      </p:pic>
      <p:sp>
        <p:nvSpPr>
          <p:cNvPr id="5" name="Rectangle 4"/>
          <p:cNvSpPr/>
          <p:nvPr/>
        </p:nvSpPr>
        <p:spPr>
          <a:xfrm>
            <a:off x="381000" y="3810000"/>
            <a:ext cx="8458200" cy="1200329"/>
          </a:xfrm>
          <a:prstGeom prst="rect">
            <a:avLst/>
          </a:prstGeom>
        </p:spPr>
        <p:txBody>
          <a:bodyPr wrap="square">
            <a:spAutoFit/>
          </a:bodyPr>
          <a:lstStyle/>
          <a:p>
            <a:pPr>
              <a:buFont typeface="Arial" pitchFamily="34" charset="0"/>
              <a:buChar char="•"/>
            </a:pPr>
            <a:r>
              <a:rPr lang="en-US" sz="2400" dirty="0" smtClean="0"/>
              <a:t> Here, an integer object is created with the value 1, and all three variables are assigned to the same memory location. </a:t>
            </a:r>
          </a:p>
          <a:p>
            <a:pPr>
              <a:buFont typeface="Arial" pitchFamily="34" charset="0"/>
              <a:buChar char="•"/>
            </a:pPr>
            <a:r>
              <a:rPr lang="en-US" sz="2400" dirty="0" smtClean="0"/>
              <a:t> You can also assign multiple objects to multiple variables. </a:t>
            </a:r>
          </a:p>
        </p:txBody>
      </p:sp>
      <p:pic>
        <p:nvPicPr>
          <p:cNvPr id="2051" name="Picture 3"/>
          <p:cNvPicPr>
            <a:picLocks noChangeAspect="1" noChangeArrowheads="1"/>
          </p:cNvPicPr>
          <p:nvPr/>
        </p:nvPicPr>
        <p:blipFill>
          <a:blip r:embed="rId3"/>
          <a:srcRect/>
          <a:stretch>
            <a:fillRect/>
          </a:stretch>
        </p:blipFill>
        <p:spPr bwMode="auto">
          <a:xfrm>
            <a:off x="2209800" y="5181600"/>
            <a:ext cx="503439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1295400" y="3505200"/>
            <a:ext cx="2209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3505200"/>
            <a:ext cx="2286000" cy="369332"/>
          </a:xfrm>
          <a:prstGeom prst="rect">
            <a:avLst/>
          </a:prstGeom>
          <a:noFill/>
        </p:spPr>
        <p:txBody>
          <a:bodyPr wrap="square" rtlCol="0">
            <a:spAutoFit/>
          </a:bodyPr>
          <a:lstStyle/>
          <a:p>
            <a:r>
              <a:rPr lang="en-US" dirty="0" err="1" smtClean="0"/>
              <a:t>salaryMode_Montly</a:t>
            </a:r>
            <a:endParaRPr lang="en-US" dirty="0"/>
          </a:p>
        </p:txBody>
      </p:sp>
      <p:sp>
        <p:nvSpPr>
          <p:cNvPr id="6" name="Rectangle 5"/>
          <p:cNvSpPr/>
          <p:nvPr/>
        </p:nvSpPr>
        <p:spPr>
          <a:xfrm>
            <a:off x="2133600" y="3200400"/>
            <a:ext cx="1050288" cy="369332"/>
          </a:xfrm>
          <a:prstGeom prst="rect">
            <a:avLst/>
          </a:prstGeom>
        </p:spPr>
        <p:txBody>
          <a:bodyPr wrap="none">
            <a:spAutoFit/>
          </a:bodyPr>
          <a:lstStyle/>
          <a:p>
            <a:r>
              <a:rPr lang="en-US" dirty="0" smtClean="0"/>
              <a:t>FT </a:t>
            </a:r>
            <a:r>
              <a:rPr lang="en-US" dirty="0" err="1" smtClean="0"/>
              <a:t>Emp</a:t>
            </a:r>
            <a:r>
              <a:rPr lang="en-US" dirty="0" smtClean="0"/>
              <a:t> - </a:t>
            </a:r>
            <a:endParaRPr lang="en-US" dirty="0"/>
          </a:p>
        </p:txBody>
      </p:sp>
      <p:sp>
        <p:nvSpPr>
          <p:cNvPr id="7" name="Rectangle 6"/>
          <p:cNvSpPr/>
          <p:nvPr/>
        </p:nvSpPr>
        <p:spPr>
          <a:xfrm>
            <a:off x="4572000" y="3657600"/>
            <a:ext cx="2209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400" y="3657600"/>
            <a:ext cx="2286000" cy="369332"/>
          </a:xfrm>
          <a:prstGeom prst="rect">
            <a:avLst/>
          </a:prstGeom>
          <a:noFill/>
        </p:spPr>
        <p:txBody>
          <a:bodyPr wrap="square" rtlCol="0">
            <a:spAutoFit/>
          </a:bodyPr>
          <a:lstStyle/>
          <a:p>
            <a:r>
              <a:rPr lang="en-US" dirty="0" err="1" smtClean="0"/>
              <a:t>salaryMode_Hourly</a:t>
            </a:r>
            <a:endParaRPr lang="en-US" dirty="0"/>
          </a:p>
        </p:txBody>
      </p:sp>
      <p:sp>
        <p:nvSpPr>
          <p:cNvPr id="9" name="Rectangle 8"/>
          <p:cNvSpPr/>
          <p:nvPr/>
        </p:nvSpPr>
        <p:spPr>
          <a:xfrm>
            <a:off x="5410200" y="3352800"/>
            <a:ext cx="1062086" cy="369332"/>
          </a:xfrm>
          <a:prstGeom prst="rect">
            <a:avLst/>
          </a:prstGeom>
        </p:spPr>
        <p:txBody>
          <a:bodyPr wrap="none">
            <a:spAutoFit/>
          </a:bodyPr>
          <a:lstStyle/>
          <a:p>
            <a:r>
              <a:rPr lang="en-US" dirty="0" smtClean="0"/>
              <a:t>PT </a:t>
            </a:r>
            <a:r>
              <a:rPr lang="en-US" dirty="0" err="1" smtClean="0"/>
              <a:t>Emp</a:t>
            </a:r>
            <a:r>
              <a:rPr lang="en-US" dirty="0" smtClean="0"/>
              <a:t> - </a:t>
            </a:r>
            <a:endParaRPr lang="en-US" dirty="0"/>
          </a:p>
        </p:txBody>
      </p:sp>
      <p:sp>
        <p:nvSpPr>
          <p:cNvPr id="10" name="Rectangle 9"/>
          <p:cNvSpPr/>
          <p:nvPr/>
        </p:nvSpPr>
        <p:spPr>
          <a:xfrm>
            <a:off x="2743200" y="1066800"/>
            <a:ext cx="2362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762000"/>
            <a:ext cx="1108765" cy="369332"/>
          </a:xfrm>
          <a:prstGeom prst="rect">
            <a:avLst/>
          </a:prstGeom>
          <a:noFill/>
        </p:spPr>
        <p:txBody>
          <a:bodyPr wrap="none" rtlCol="0">
            <a:spAutoFit/>
          </a:bodyPr>
          <a:lstStyle/>
          <a:p>
            <a:r>
              <a:rPr lang="en-US" dirty="0" smtClean="0"/>
              <a:t>Employee</a:t>
            </a:r>
            <a:endParaRPr lang="en-US" dirty="0"/>
          </a:p>
        </p:txBody>
      </p:sp>
      <p:sp>
        <p:nvSpPr>
          <p:cNvPr id="12" name="Rectangle 11"/>
          <p:cNvSpPr/>
          <p:nvPr/>
        </p:nvSpPr>
        <p:spPr>
          <a:xfrm>
            <a:off x="3200400" y="1295400"/>
            <a:ext cx="1676400" cy="923330"/>
          </a:xfrm>
          <a:prstGeom prst="rect">
            <a:avLst/>
          </a:prstGeom>
        </p:spPr>
        <p:txBody>
          <a:bodyPr wrap="square">
            <a:spAutoFit/>
          </a:bodyPr>
          <a:lstStyle/>
          <a:p>
            <a:r>
              <a:rPr lang="en-US" dirty="0" smtClean="0"/>
              <a:t>name , </a:t>
            </a:r>
          </a:p>
          <a:p>
            <a:r>
              <a:rPr lang="en-US" dirty="0" smtClean="0"/>
              <a:t>address, </a:t>
            </a:r>
          </a:p>
          <a:p>
            <a:r>
              <a:rPr lang="en-US" dirty="0" err="1" smtClean="0"/>
              <a:t>emailid</a:t>
            </a:r>
            <a:r>
              <a:rPr lang="en-US" dirty="0" smtClean="0"/>
              <a:t>,</a:t>
            </a:r>
          </a:p>
        </p:txBody>
      </p:sp>
      <p:cxnSp>
        <p:nvCxnSpPr>
          <p:cNvPr id="14" name="Straight Arrow Connector 13"/>
          <p:cNvCxnSpPr/>
          <p:nvPr/>
        </p:nvCxnSpPr>
        <p:spPr>
          <a:xfrm rot="5400000">
            <a:off x="3009900" y="30099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9000" y="29718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33400" y="1600201"/>
            <a:ext cx="8229600" cy="1752600"/>
          </a:xfrm>
        </p:spPr>
        <p:txBody>
          <a:bodyPr/>
          <a:lstStyle/>
          <a:p>
            <a:pPr eaLnBrk="1" hangingPunct="1"/>
            <a:r>
              <a:rPr lang="en-US" sz="2400" b="1" dirty="0" smtClean="0"/>
              <a:t>Python is Interpreted</a:t>
            </a:r>
            <a:endParaRPr lang="en-US" sz="2400" dirty="0" smtClean="0"/>
          </a:p>
          <a:p>
            <a:pPr eaLnBrk="1" hangingPunct="1"/>
            <a:r>
              <a:rPr lang="en-US" sz="2400" b="1" dirty="0" smtClean="0"/>
              <a:t>Python is Interactive</a:t>
            </a:r>
            <a:endParaRPr lang="en-US" sz="2400" dirty="0" smtClean="0"/>
          </a:p>
          <a:p>
            <a:pPr eaLnBrk="1" hangingPunct="1"/>
            <a:r>
              <a:rPr lang="en-US" sz="2400" b="1" dirty="0" smtClean="0"/>
              <a:t>Python is Object-Oriented</a:t>
            </a:r>
            <a:endParaRPr lang="en-US" sz="2400" dirty="0" smtClean="0"/>
          </a:p>
          <a:p>
            <a:pPr eaLnBrk="1" hangingPunct="1"/>
            <a:r>
              <a:rPr lang="en-US" sz="2400" b="1" dirty="0" smtClean="0"/>
              <a:t>Python is Beginner's Language</a:t>
            </a:r>
            <a:endParaRPr lang="en-US" sz="2400" dirty="0" smtClean="0"/>
          </a:p>
          <a:p>
            <a:pPr eaLnBrk="1" hangingPunct="1"/>
            <a:endParaRPr lang="en-US" dirty="0" smtClean="0"/>
          </a:p>
        </p:txBody>
      </p:sp>
      <p:sp>
        <p:nvSpPr>
          <p:cNvPr id="4098"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smtClean="0"/>
              <a:t>Introduction to Python programming</a:t>
            </a:r>
            <a:endParaRPr lang="en-US" sz="3200" smtClean="0"/>
          </a:p>
        </p:txBody>
      </p:sp>
      <p:sp>
        <p:nvSpPr>
          <p:cNvPr id="4" name="Rectangle 3"/>
          <p:cNvSpPr/>
          <p:nvPr/>
        </p:nvSpPr>
        <p:spPr>
          <a:xfrm>
            <a:off x="5638800" y="4343400"/>
            <a:ext cx="1752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cxnSp>
        <p:nvCxnSpPr>
          <p:cNvPr id="6" name="Straight Arrow Connector 5"/>
          <p:cNvCxnSpPr>
            <a:endCxn id="4" idx="0"/>
          </p:cNvCxnSpPr>
          <p:nvPr/>
        </p:nvCxnSpPr>
        <p:spPr>
          <a:xfrm rot="16200000" flipH="1">
            <a:off x="6153150" y="3981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24600" y="3276600"/>
            <a:ext cx="284052" cy="369332"/>
          </a:xfrm>
          <a:prstGeom prst="rect">
            <a:avLst/>
          </a:prstGeom>
          <a:noFill/>
        </p:spPr>
        <p:txBody>
          <a:bodyPr wrap="none" rtlCol="0">
            <a:spAutoFit/>
          </a:bodyPr>
          <a:lstStyle/>
          <a:p>
            <a:r>
              <a:rPr lang="en-US" dirty="0" smtClean="0"/>
              <a:t>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71600"/>
            <a:ext cx="7848600" cy="5181600"/>
          </a:xfrm>
        </p:spPr>
        <p:txBody>
          <a:bodyPr>
            <a:normAutofit/>
          </a:bodyPr>
          <a:lstStyle/>
          <a:p>
            <a:r>
              <a:rPr lang="en-US" sz="2400" b="1" dirty="0" smtClean="0"/>
              <a:t>Easy-to-learn:  </a:t>
            </a:r>
            <a:r>
              <a:rPr lang="en-US" sz="2400" dirty="0" smtClean="0"/>
              <a:t>relatively few keywords, simple structure, and a clearly defined syntax </a:t>
            </a:r>
          </a:p>
          <a:p>
            <a:r>
              <a:rPr lang="en-US" sz="2400" b="1" dirty="0" smtClean="0"/>
              <a:t>Easy-to-read:  </a:t>
            </a:r>
            <a:r>
              <a:rPr lang="en-US" sz="2400" dirty="0" smtClean="0"/>
              <a:t>much more clearly defined and visible to the eyes </a:t>
            </a:r>
          </a:p>
          <a:p>
            <a:r>
              <a:rPr lang="en-US" sz="2400" b="1" dirty="0" smtClean="0"/>
              <a:t>Easy-to-maintain:  </a:t>
            </a:r>
            <a:r>
              <a:rPr lang="en-US" sz="2400" dirty="0" smtClean="0"/>
              <a:t>source code is fairly easy-to-maintain. (</a:t>
            </a:r>
            <a:r>
              <a:rPr lang="en-US" sz="2400" b="1" dirty="0" smtClean="0"/>
              <a:t>Module &amp; package</a:t>
            </a:r>
            <a:r>
              <a:rPr lang="en-US" sz="2400" dirty="0" smtClean="0"/>
              <a:t>)</a:t>
            </a:r>
          </a:p>
          <a:p>
            <a:r>
              <a:rPr lang="en-US" sz="2400" b="1" dirty="0" smtClean="0"/>
              <a:t>A broad standard library:  </a:t>
            </a:r>
            <a:r>
              <a:rPr lang="en-US" sz="2400" dirty="0" smtClean="0"/>
              <a:t>bulk of the library is very portable and cross-platform compatible on UNIX, Windows and Macintosh </a:t>
            </a:r>
          </a:p>
          <a:p>
            <a:r>
              <a:rPr lang="en-US" sz="2400" b="1" dirty="0" smtClean="0"/>
              <a:t>Portable :  </a:t>
            </a:r>
            <a:r>
              <a:rPr lang="en-US" sz="2400" dirty="0" smtClean="0"/>
              <a:t>run on a wide variety of hardware platforms and has the same interface on all platforms. </a:t>
            </a:r>
          </a:p>
          <a:p>
            <a:pPr eaLnBrk="1" hangingPunct="1"/>
            <a:endParaRPr lang="en-US" sz="2400" dirty="0" smtClean="0"/>
          </a:p>
          <a:p>
            <a:pPr eaLnBrk="1" hangingPunct="1"/>
            <a:endParaRPr lang="en-US" dirty="0" smtClean="0"/>
          </a:p>
        </p:txBody>
      </p:sp>
      <p:sp>
        <p:nvSpPr>
          <p:cNvPr id="512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343400" y="3581400"/>
            <a:ext cx="1600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sp>
        <p:nvSpPr>
          <p:cNvPr id="3" name="Rectangle 2"/>
          <p:cNvSpPr/>
          <p:nvPr/>
        </p:nvSpPr>
        <p:spPr>
          <a:xfrm>
            <a:off x="3352800" y="9144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Packages</a:t>
            </a:r>
            <a:endParaRPr lang="en-US" dirty="0"/>
          </a:p>
        </p:txBody>
      </p:sp>
      <p:cxnSp>
        <p:nvCxnSpPr>
          <p:cNvPr id="5" name="Straight Arrow Connector 4"/>
          <p:cNvCxnSpPr>
            <a:stCxn id="3" idx="2"/>
          </p:cNvCxnSpPr>
          <p:nvPr/>
        </p:nvCxnSpPr>
        <p:spPr>
          <a:xfrm rot="5400000">
            <a:off x="4305300" y="1866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05200" y="2057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Module(s)</a:t>
            </a:r>
            <a:endParaRPr lang="en-US" dirty="0"/>
          </a:p>
        </p:txBody>
      </p:sp>
      <p:cxnSp>
        <p:nvCxnSpPr>
          <p:cNvPr id="8" name="Straight Arrow Connector 7"/>
          <p:cNvCxnSpPr>
            <a:stCxn id="6" idx="2"/>
          </p:cNvCxnSpPr>
          <p:nvPr/>
        </p:nvCxnSpPr>
        <p:spPr>
          <a:xfrm rot="5400000">
            <a:off x="3543300" y="2171700"/>
            <a:ext cx="685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16200000" flipH="1">
            <a:off x="4381500" y="30099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16200000" flipH="1">
            <a:off x="5448300" y="1943100"/>
            <a:ext cx="6858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3429000"/>
            <a:ext cx="3200401" cy="1200329"/>
          </a:xfrm>
          <a:prstGeom prst="rect">
            <a:avLst/>
          </a:prstGeom>
          <a:noFill/>
        </p:spPr>
        <p:txBody>
          <a:bodyPr wrap="square" rtlCol="0">
            <a:spAutoFit/>
          </a:bodyPr>
          <a:lstStyle/>
          <a:p>
            <a:r>
              <a:rPr lang="en-US" dirty="0" smtClean="0"/>
              <a:t>Simple code statement expression consisting</a:t>
            </a:r>
          </a:p>
          <a:p>
            <a:r>
              <a:rPr lang="en-US" dirty="0" smtClean="0"/>
              <a:t>variables</a:t>
            </a:r>
          </a:p>
          <a:p>
            <a:endParaRPr lang="en-US" dirty="0"/>
          </a:p>
        </p:txBody>
      </p:sp>
      <p:sp>
        <p:nvSpPr>
          <p:cNvPr id="14" name="Rectangle 13"/>
          <p:cNvSpPr/>
          <p:nvPr/>
        </p:nvSpPr>
        <p:spPr>
          <a:xfrm>
            <a:off x="152400" y="3505200"/>
            <a:ext cx="3657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77000" y="3505200"/>
            <a:ext cx="2286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315200" y="3810000"/>
            <a:ext cx="1447800" cy="369332"/>
          </a:xfrm>
          <a:prstGeom prst="rect">
            <a:avLst/>
          </a:prstGeom>
          <a:noFill/>
        </p:spPr>
        <p:txBody>
          <a:bodyPr wrap="square" rtlCol="0">
            <a:spAutoFit/>
          </a:bodyPr>
          <a:lstStyle/>
          <a:p>
            <a:r>
              <a:rPr lang="en-US" dirty="0" smtClean="0"/>
              <a:t>Classes</a:t>
            </a:r>
            <a:endParaRPr lang="en-US" dirty="0"/>
          </a:p>
        </p:txBody>
      </p:sp>
      <p:sp>
        <p:nvSpPr>
          <p:cNvPr id="18" name="TextBox 17"/>
          <p:cNvSpPr txBox="1"/>
          <p:nvPr/>
        </p:nvSpPr>
        <p:spPr>
          <a:xfrm>
            <a:off x="4572000" y="3886200"/>
            <a:ext cx="1005403" cy="369332"/>
          </a:xfrm>
          <a:prstGeom prst="rect">
            <a:avLst/>
          </a:prstGeom>
          <a:noFill/>
        </p:spPr>
        <p:txBody>
          <a:bodyPr wrap="none" rtlCol="0">
            <a:spAutoFit/>
          </a:bodyPr>
          <a:lstStyle/>
          <a:p>
            <a:r>
              <a:rPr lang="en-US" dirty="0" smtClean="0"/>
              <a:t>Function</a:t>
            </a:r>
            <a:endParaRPr lang="en-US" dirty="0"/>
          </a:p>
        </p:txBody>
      </p:sp>
      <p:sp>
        <p:nvSpPr>
          <p:cNvPr id="19" name="TextBox 18"/>
          <p:cNvSpPr txBox="1"/>
          <p:nvPr/>
        </p:nvSpPr>
        <p:spPr>
          <a:xfrm>
            <a:off x="3429000" y="5334000"/>
            <a:ext cx="1951625" cy="369332"/>
          </a:xfrm>
          <a:prstGeom prst="rect">
            <a:avLst/>
          </a:prstGeom>
          <a:noFill/>
        </p:spPr>
        <p:txBody>
          <a:bodyPr wrap="none" rtlCol="0">
            <a:spAutoFit/>
          </a:bodyPr>
          <a:lstStyle/>
          <a:p>
            <a:r>
              <a:rPr lang="en-US" dirty="0" smtClean="0"/>
              <a:t>Code_FileName.py</a:t>
            </a:r>
            <a:endParaRPr lang="en-US" dirty="0"/>
          </a:p>
        </p:txBody>
      </p:sp>
      <p:cxnSp>
        <p:nvCxnSpPr>
          <p:cNvPr id="21" name="Straight Arrow Connector 20"/>
          <p:cNvCxnSpPr>
            <a:stCxn id="19" idx="3"/>
          </p:cNvCxnSpPr>
          <p:nvPr/>
        </p:nvCxnSpPr>
        <p:spPr>
          <a:xfrm flipV="1">
            <a:off x="5380625" y="5486400"/>
            <a:ext cx="1172575"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5600" y="5334000"/>
            <a:ext cx="1752600" cy="369332"/>
          </a:xfrm>
          <a:prstGeom prst="rect">
            <a:avLst/>
          </a:prstGeom>
          <a:noFill/>
        </p:spPr>
        <p:txBody>
          <a:bodyPr wrap="square" rtlCol="0">
            <a:spAutoFit/>
          </a:bodyPr>
          <a:lstStyle/>
          <a:p>
            <a:r>
              <a:rPr lang="en-US" dirty="0" smtClean="0"/>
              <a:t>Module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800" b="1" dirty="0" smtClean="0"/>
              <a:t>Extendable: </a:t>
            </a:r>
            <a:r>
              <a:rPr lang="en-US" sz="2800" dirty="0" smtClean="0"/>
              <a:t>You can add low-level modules to the Python interpreter. These modules enable programmers to add to or customize their tools to be more efficient. </a:t>
            </a:r>
          </a:p>
          <a:p>
            <a:r>
              <a:rPr lang="en-US" sz="2800" b="1" dirty="0" smtClean="0"/>
              <a:t>Databases: </a:t>
            </a:r>
            <a:r>
              <a:rPr lang="en-US" sz="2800" dirty="0" smtClean="0"/>
              <a:t>Python provides interfaces to all major commercial databases. </a:t>
            </a:r>
          </a:p>
          <a:p>
            <a:r>
              <a:rPr lang="en-US" sz="2800" b="1" dirty="0" smtClean="0"/>
              <a:t>GUI Programming: </a:t>
            </a:r>
            <a:r>
              <a:rPr lang="en-US" sz="2800" dirty="0" smtClean="0"/>
              <a:t>Python supports GUI applications that can be created and ported to many system calls, libraries and windows systems.</a:t>
            </a:r>
          </a:p>
          <a:p>
            <a:r>
              <a:rPr lang="en-US" sz="2800" b="1" dirty="0" smtClean="0"/>
              <a:t>Scalable: </a:t>
            </a:r>
            <a:r>
              <a:rPr lang="en-US" sz="2800" dirty="0" smtClean="0"/>
              <a:t>Python provides a better structure and support for large programs. </a:t>
            </a:r>
          </a:p>
          <a:p>
            <a:endParaRPr lang="en-US" dirty="0"/>
          </a:p>
        </p:txBody>
      </p:sp>
      <p:sp>
        <p:nvSpPr>
          <p:cNvPr id="4"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Running Python: </a:t>
            </a:r>
          </a:p>
        </p:txBody>
      </p:sp>
      <p:sp>
        <p:nvSpPr>
          <p:cNvPr id="6147" name="Content Placeholder 2"/>
          <p:cNvSpPr>
            <a:spLocks noGrp="1"/>
          </p:cNvSpPr>
          <p:nvPr>
            <p:ph idx="1"/>
          </p:nvPr>
        </p:nvSpPr>
        <p:spPr>
          <a:xfrm>
            <a:off x="228600" y="1524000"/>
            <a:ext cx="8686800" cy="5029200"/>
          </a:xfrm>
        </p:spPr>
        <p:txBody>
          <a:bodyPr/>
          <a:lstStyle/>
          <a:p>
            <a:pPr eaLnBrk="1" hangingPunct="1">
              <a:buFont typeface="Arial" charset="0"/>
              <a:buNone/>
            </a:pPr>
            <a:r>
              <a:rPr lang="en-US" sz="2800" dirty="0" smtClean="0"/>
              <a:t>There are three different ways to start Python: </a:t>
            </a:r>
          </a:p>
          <a:p>
            <a:pPr eaLnBrk="1" hangingPunct="1">
              <a:buFont typeface="Arial" charset="0"/>
              <a:buNone/>
            </a:pPr>
            <a:r>
              <a:rPr lang="en-US" sz="2800" b="1" dirty="0" smtClean="0"/>
              <a:t>(1) Interactive Interpreter: </a:t>
            </a:r>
            <a:r>
              <a:rPr lang="en-US" sz="2800" dirty="0" smtClean="0"/>
              <a:t>You can enter python and start coding right away in the interactive interpreter by starting it from the command line. </a:t>
            </a:r>
          </a:p>
          <a:p>
            <a:pPr eaLnBrk="1" hangingPunct="1">
              <a:buFont typeface="Arial" charset="0"/>
              <a:buNone/>
            </a:pPr>
            <a:r>
              <a:rPr lang="en-US" sz="2800" dirty="0" smtClean="0"/>
              <a:t>          </a:t>
            </a:r>
            <a:r>
              <a:rPr lang="en-US" sz="2800" b="1" i="1" dirty="0" smtClean="0"/>
              <a:t>C:&gt;python</a:t>
            </a:r>
          </a:p>
          <a:p>
            <a:pPr eaLnBrk="1" hangingPunct="1">
              <a:buFont typeface="Arial" charset="0"/>
              <a:buNone/>
            </a:pPr>
            <a:r>
              <a:rPr lang="en-US" sz="2800" b="1" dirty="0" smtClean="0"/>
              <a:t>(2) Script from the Command-line: </a:t>
            </a:r>
            <a:r>
              <a:rPr lang="en-US" sz="2800" dirty="0" smtClean="0"/>
              <a:t>A Python script can be executed at command line by invoking the interpreter on your application, as in the following: </a:t>
            </a:r>
          </a:p>
          <a:p>
            <a:pPr eaLnBrk="1" hangingPunct="1">
              <a:buFont typeface="Arial" charset="0"/>
              <a:buNone/>
            </a:pPr>
            <a:r>
              <a:rPr lang="en-US" sz="2800" b="1" i="1" dirty="0" smtClean="0"/>
              <a:t>            C:&gt;python script.py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52400" y="1600200"/>
            <a:ext cx="8839200" cy="4800600"/>
          </a:xfrm>
        </p:spPr>
        <p:txBody>
          <a:bodyPr/>
          <a:lstStyle/>
          <a:p>
            <a:pPr eaLnBrk="1" hangingPunct="1">
              <a:buFont typeface="Arial" charset="0"/>
              <a:buNone/>
            </a:pPr>
            <a:r>
              <a:rPr lang="en-US" sz="2800" b="1" dirty="0" smtClean="0"/>
              <a:t>(3) Integrated Development Environment : </a:t>
            </a:r>
            <a:r>
              <a:rPr lang="en-US" sz="2800" dirty="0" err="1" smtClean="0"/>
              <a:t>PythonWin</a:t>
            </a:r>
            <a:r>
              <a:rPr lang="en-US" sz="2800" dirty="0" smtClean="0"/>
              <a:t> is the first Windows interface for Python and is an IDE with a GUI. </a:t>
            </a:r>
          </a:p>
          <a:p>
            <a:pPr eaLnBrk="1" hangingPunct="1">
              <a:buFont typeface="Arial" charset="0"/>
              <a:buNone/>
            </a:pPr>
            <a:endParaRPr lang="en-US" b="1" dirty="0" smtClean="0"/>
          </a:p>
          <a:p>
            <a:pPr eaLnBrk="1" hangingPunct="1">
              <a:buFont typeface="Arial" charset="0"/>
              <a:buNone/>
            </a:pPr>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Introduction to databa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theme-Introduction to database</Template>
  <TotalTime>1190</TotalTime>
  <Words>934</Words>
  <Application>Microsoft Office PowerPoint</Application>
  <PresentationFormat>On-screen Show (4:3)</PresentationFormat>
  <Paragraphs>98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theme-Introduction to database</vt:lpstr>
      <vt:lpstr>Python Programming – I (Introduction)</vt:lpstr>
      <vt:lpstr>Introduction to Python programming</vt:lpstr>
      <vt:lpstr>Slide 3</vt:lpstr>
      <vt:lpstr>Introduction to Python programming</vt:lpstr>
      <vt:lpstr>Python's feature </vt:lpstr>
      <vt:lpstr>Slide 6</vt:lpstr>
      <vt:lpstr>Python's feature </vt:lpstr>
      <vt:lpstr>Running Python: </vt:lpstr>
      <vt:lpstr>Slide 9</vt:lpstr>
      <vt:lpstr>Python Identifiers: </vt:lpstr>
      <vt:lpstr>Reserved Words: </vt:lpstr>
      <vt:lpstr>Reserved Words: </vt:lpstr>
      <vt:lpstr>Lines and Indentation: </vt:lpstr>
      <vt:lpstr>Multi-Line Statements</vt:lpstr>
      <vt:lpstr>Multi-Line Statements</vt:lpstr>
      <vt:lpstr>Quotation in Python:</vt:lpstr>
      <vt:lpstr>Comments in Python:</vt:lpstr>
      <vt:lpstr>Slide 18</vt:lpstr>
      <vt:lpstr>Python variable</vt:lpstr>
      <vt:lpstr>Assigning Values to Variables:</vt:lpstr>
      <vt:lpstr>Assigning Values to Variables:</vt:lpstr>
      <vt:lpstr>Multiple 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nimesh</dc:creator>
  <cp:lastModifiedBy>cdac</cp:lastModifiedBy>
  <cp:revision>102</cp:revision>
  <dcterms:created xsi:type="dcterms:W3CDTF">2006-08-16T00:00:00Z</dcterms:created>
  <dcterms:modified xsi:type="dcterms:W3CDTF">2022-03-14T06:59:57Z</dcterms:modified>
</cp:coreProperties>
</file>