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0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6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4265C8-7A79-44B4-941B-42C773A519F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19423C-EA07-4756-A4FE-B09311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492" y="962309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NYC Data Profiling and Quality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828" y="4264424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Chinmay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Wyawahare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Hemanth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Teja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Vineeth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Viswakumar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8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TECHNIQUES USED FOR SEMANTIC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u="sng" dirty="0" smtClean="0"/>
              <a:t>TECHNIQUE 1-FUZZY RATIO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2000" dirty="0" smtClean="0">
                <a:sym typeface="Wingdings" panose="05000000000000000000" pitchFamily="2" charset="2"/>
              </a:rPr>
              <a:t>This in-built python module helps compute </a:t>
            </a:r>
            <a:r>
              <a:rPr lang="en-US" sz="2000" dirty="0" smtClean="0"/>
              <a:t>a </a:t>
            </a:r>
            <a:r>
              <a:rPr lang="en-US" sz="2000" dirty="0"/>
              <a:t>ratio function that computes the standard </a:t>
            </a:r>
            <a:r>
              <a:rPr lang="en-US" sz="2000" dirty="0" err="1"/>
              <a:t>Levenshtein</a:t>
            </a:r>
            <a:r>
              <a:rPr lang="en-US" sz="2000" dirty="0"/>
              <a:t> </a:t>
            </a:r>
            <a:r>
              <a:rPr lang="en-US" sz="2000" dirty="0" smtClean="0"/>
              <a:t>distance </a:t>
            </a:r>
            <a:r>
              <a:rPr lang="en-US" sz="2000" dirty="0"/>
              <a:t>similarity ratio between two </a:t>
            </a:r>
            <a:r>
              <a:rPr lang="en-US" sz="2000" dirty="0" smtClean="0"/>
              <a:t>sequences.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sz="2000" b="1" dirty="0" err="1"/>
              <a:t>Levenshtein</a:t>
            </a:r>
            <a:r>
              <a:rPr lang="en-US" sz="2000" b="1" dirty="0"/>
              <a:t> distance</a:t>
            </a:r>
            <a:r>
              <a:rPr lang="en-US" sz="2000" dirty="0"/>
              <a:t> (LD) is a measure of the </a:t>
            </a:r>
            <a:r>
              <a:rPr lang="en-US" sz="2000" b="1" dirty="0"/>
              <a:t>similarity</a:t>
            </a:r>
            <a:r>
              <a:rPr lang="en-US" sz="2000" dirty="0"/>
              <a:t> between two strings, which we will refer to as the source string (s) and the target string (t). The </a:t>
            </a:r>
            <a:r>
              <a:rPr lang="en-US" sz="2000" b="1" dirty="0"/>
              <a:t>distance</a:t>
            </a:r>
            <a:r>
              <a:rPr lang="en-US" sz="2000" dirty="0"/>
              <a:t> is the number of deletions, insertions, or substitutions required to transform s into t</a:t>
            </a:r>
            <a:r>
              <a:rPr lang="en-US" sz="2000" dirty="0" smtClean="0"/>
              <a:t> </a:t>
            </a:r>
          </a:p>
          <a:p>
            <a:pPr algn="just">
              <a:buFont typeface="Wingdings" panose="05000000000000000000" pitchFamily="2" charset="2"/>
              <a:buChar char="è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77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TECHNIQUES USED FOR SEMANTIC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57876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TECHNIQUE </a:t>
            </a:r>
            <a:r>
              <a:rPr lang="en-US" b="1" u="sng" dirty="0" smtClean="0"/>
              <a:t>2- REGULAR EXPRESSIONS</a:t>
            </a:r>
            <a:endParaRPr lang="en-US" b="1" u="sng" dirty="0"/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dirty="0"/>
              <a:t>A regular expression, regex or </a:t>
            </a:r>
            <a:r>
              <a:rPr lang="en-US" dirty="0" err="1"/>
              <a:t>regexp</a:t>
            </a:r>
            <a:r>
              <a:rPr lang="en-US" dirty="0"/>
              <a:t> is a sequence of characters that define a search pattern. Usually such patterns are used by string searching algorithms for "find" or "find and replace" operations on strings, or for input validation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RegEx</a:t>
            </a:r>
            <a:r>
              <a:rPr lang="en-US" dirty="0"/>
              <a:t>, or Regular Expression, is a sequence of characters that forms a search pattern.</a:t>
            </a:r>
          </a:p>
          <a:p>
            <a:pPr algn="just"/>
            <a:r>
              <a:rPr lang="en-US" dirty="0" err="1"/>
              <a:t>RegEx</a:t>
            </a:r>
            <a:r>
              <a:rPr lang="en-US" dirty="0"/>
              <a:t> can be used to check if a string contains the specified search pattern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Python has a built-in package called re – which can be used to work with regular expressions.</a:t>
            </a:r>
            <a:endParaRPr lang="en-US" dirty="0"/>
          </a:p>
          <a:p>
            <a:pPr algn="just">
              <a:buFont typeface="Wingdings" panose="05000000000000000000" pitchFamily="2" charset="2"/>
              <a:buChar char="è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VISUALIZING FREQUENCIES OF THE MULTIPLE SEMANTIC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57" y="2336382"/>
            <a:ext cx="7236735" cy="4521618"/>
          </a:xfrm>
        </p:spPr>
      </p:pic>
    </p:spTree>
    <p:extLst>
      <p:ext uri="{BB962C8B-B14F-4D97-AF65-F5344CB8AC3E}">
        <p14:creationId xmlns:p14="http://schemas.microsoft.com/office/powerpoint/2010/main" val="208763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–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93" y="2514291"/>
            <a:ext cx="5491173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task, we identify the three most frequent 311 complaints types ordered by borough types.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compute if the complaint types are frequent in all the five boroughs of the city.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DATASET USED: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The dataset used for the computation of this task can be found in the NYC open data website.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The </a:t>
            </a:r>
            <a:r>
              <a:rPr lang="en-US" dirty="0"/>
              <a:t>data set contains details of all the 311 service requests from 2010 to the present day. Some of the important attributes of the dataset are:-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02795"/>
              </p:ext>
            </p:extLst>
          </p:nvPr>
        </p:nvGraphicFramePr>
        <p:xfrm>
          <a:off x="6311590" y="2639896"/>
          <a:ext cx="5553308" cy="3165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654"/>
                <a:gridCol w="2776654"/>
              </a:tblGrid>
              <a:tr h="7728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IMPORTANT 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IMPORTANT</a:t>
                      </a:r>
                      <a:r>
                        <a:rPr lang="en-US" baseline="0" dirty="0" smtClean="0"/>
                        <a:t> ATTRIBUTES</a:t>
                      </a:r>
                      <a:endParaRPr lang="en-US" dirty="0"/>
                    </a:p>
                  </a:txBody>
                  <a:tcPr/>
                </a:tc>
              </a:tr>
              <a:tr h="598050">
                <a:tc>
                  <a:txBody>
                    <a:bodyPr/>
                    <a:lstStyle/>
                    <a:p>
                      <a:r>
                        <a:rPr lang="en-US" dirty="0" smtClean="0"/>
                        <a:t>Unique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Created/closed dates</a:t>
                      </a:r>
                      <a:endParaRPr lang="en-US" dirty="0"/>
                    </a:p>
                  </a:txBody>
                  <a:tcPr/>
                </a:tc>
              </a:tr>
              <a:tr h="598050">
                <a:tc>
                  <a:txBody>
                    <a:bodyPr/>
                    <a:lstStyle/>
                    <a:p>
                      <a:r>
                        <a:rPr lang="en-US" dirty="0" smtClean="0"/>
                        <a:t>Agency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Complaint Type</a:t>
                      </a:r>
                      <a:endParaRPr lang="en-US" dirty="0"/>
                    </a:p>
                  </a:txBody>
                  <a:tcPr/>
                </a:tc>
              </a:tr>
              <a:tr h="598050"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Borough Details</a:t>
                      </a:r>
                      <a:endParaRPr lang="en-US" dirty="0"/>
                    </a:p>
                  </a:txBody>
                  <a:tcPr/>
                </a:tc>
              </a:tr>
              <a:tr h="59805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25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DATA ANALYSIS</a:t>
            </a:r>
            <a:r>
              <a:rPr lang="en-US" sz="3200" dirty="0"/>
              <a:t> </a:t>
            </a:r>
            <a:r>
              <a:rPr lang="en-US" sz="3200" dirty="0" smtClean="0"/>
              <a:t>VISUALIZATION </a:t>
            </a:r>
            <a:br>
              <a:rPr lang="en-US" sz="3200" dirty="0" smtClean="0"/>
            </a:br>
            <a:r>
              <a:rPr lang="en-US" sz="3200" dirty="0" smtClean="0"/>
              <a:t>The types of complaints across boroughs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2" y="2964376"/>
            <a:ext cx="10745014" cy="3090736"/>
          </a:xfrm>
        </p:spPr>
      </p:pic>
    </p:spTree>
    <p:extLst>
      <p:ext uri="{BB962C8B-B14F-4D97-AF65-F5344CB8AC3E}">
        <p14:creationId xmlns:p14="http://schemas.microsoft.com/office/powerpoint/2010/main" val="148659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</a:t>
            </a:r>
            <a:r>
              <a:rPr lang="en-US" dirty="0" smtClean="0"/>
              <a:t>- VISUALIZATION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Status of complaint types across boroughs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" b="7958"/>
          <a:stretch/>
        </p:blipFill>
        <p:spPr>
          <a:xfrm>
            <a:off x="3445726" y="2442182"/>
            <a:ext cx="5943600" cy="4148189"/>
          </a:xfrm>
        </p:spPr>
      </p:pic>
    </p:spTree>
    <p:extLst>
      <p:ext uri="{BB962C8B-B14F-4D97-AF65-F5344CB8AC3E}">
        <p14:creationId xmlns:p14="http://schemas.microsoft.com/office/powerpoint/2010/main" val="378697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- VISUALIZATION </a:t>
            </a:r>
            <a:br>
              <a:rPr lang="en-US" dirty="0"/>
            </a:br>
            <a:r>
              <a:rPr lang="en-US" dirty="0" smtClean="0"/>
              <a:t>Closed dates across </a:t>
            </a:r>
            <a:r>
              <a:rPr lang="en-US" dirty="0"/>
              <a:t>boroughs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3" b="8681"/>
          <a:stretch/>
        </p:blipFill>
        <p:spPr>
          <a:xfrm>
            <a:off x="3010829" y="2397513"/>
            <a:ext cx="4973444" cy="4152826"/>
          </a:xfrm>
        </p:spPr>
      </p:pic>
    </p:spTree>
    <p:extLst>
      <p:ext uri="{BB962C8B-B14F-4D97-AF65-F5344CB8AC3E}">
        <p14:creationId xmlns:p14="http://schemas.microsoft.com/office/powerpoint/2010/main" val="385505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- VISUALIZATION </a:t>
            </a:r>
            <a:br>
              <a:rPr lang="en-US" dirty="0"/>
            </a:br>
            <a:r>
              <a:rPr lang="en-US" dirty="0" smtClean="0"/>
              <a:t>Heat Map – Count of the complaints across the boroughs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" b="6009"/>
          <a:stretch/>
        </p:blipFill>
        <p:spPr>
          <a:xfrm>
            <a:off x="2048604" y="2442119"/>
            <a:ext cx="8232820" cy="3914078"/>
          </a:xfrm>
        </p:spPr>
      </p:pic>
    </p:spTree>
    <p:extLst>
      <p:ext uri="{BB962C8B-B14F-4D97-AF65-F5344CB8AC3E}">
        <p14:creationId xmlns:p14="http://schemas.microsoft.com/office/powerpoint/2010/main" val="242501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- VISUALIZATION </a:t>
            </a:r>
            <a:br>
              <a:rPr lang="en-US" dirty="0"/>
            </a:br>
            <a:r>
              <a:rPr lang="en-US" dirty="0"/>
              <a:t>C</a:t>
            </a:r>
            <a:r>
              <a:rPr lang="en-US" dirty="0" smtClean="0"/>
              <a:t>omplaint </a:t>
            </a:r>
            <a:r>
              <a:rPr lang="en-US" dirty="0"/>
              <a:t>types </a:t>
            </a:r>
            <a:r>
              <a:rPr lang="en-US" dirty="0" smtClean="0"/>
              <a:t>and their resolution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"/>
          <a:stretch/>
        </p:blipFill>
        <p:spPr>
          <a:xfrm>
            <a:off x="2564245" y="2319454"/>
            <a:ext cx="6501696" cy="4329340"/>
          </a:xfrm>
        </p:spPr>
      </p:pic>
    </p:spTree>
    <p:extLst>
      <p:ext uri="{BB962C8B-B14F-4D97-AF65-F5344CB8AC3E}">
        <p14:creationId xmlns:p14="http://schemas.microsoft.com/office/powerpoint/2010/main" val="59422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- VISUALIZATION </a:t>
            </a:r>
            <a:br>
              <a:rPr lang="en-US" dirty="0"/>
            </a:br>
            <a:r>
              <a:rPr lang="en-US" dirty="0" smtClean="0"/>
              <a:t>Complaint types across different location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04" y="2332662"/>
            <a:ext cx="7407343" cy="4284020"/>
          </a:xfrm>
        </p:spPr>
      </p:pic>
    </p:spTree>
    <p:extLst>
      <p:ext uri="{BB962C8B-B14F-4D97-AF65-F5344CB8AC3E}">
        <p14:creationId xmlns:p14="http://schemas.microsoft.com/office/powerpoint/2010/main" val="312282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1- Generic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Open data often comes with little or no metadata. </a:t>
            </a:r>
            <a:endParaRPr lang="en-US" sz="2000" dirty="0" smtClean="0"/>
          </a:p>
          <a:p>
            <a:pPr algn="just"/>
            <a:r>
              <a:rPr lang="en-US" sz="2000" dirty="0" smtClean="0"/>
              <a:t>The aim of this task is to  </a:t>
            </a:r>
            <a:r>
              <a:rPr lang="en-US" sz="2000" b="1" dirty="0"/>
              <a:t>profile a large collection of open data </a:t>
            </a:r>
            <a:r>
              <a:rPr lang="en-US" sz="2000" dirty="0"/>
              <a:t>sets and derive metadata that can be used for data discovery, querying, and identification of data quality problems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Number of </a:t>
            </a:r>
            <a:r>
              <a:rPr lang="en-US" sz="2000" b="1" dirty="0" smtClean="0"/>
              <a:t>datasets processed </a:t>
            </a:r>
            <a:r>
              <a:rPr lang="en-US" sz="2000" dirty="0" smtClean="0"/>
              <a:t>in this task is </a:t>
            </a:r>
            <a:r>
              <a:rPr lang="en-US" sz="2000" b="1" dirty="0" smtClean="0"/>
              <a:t>1900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06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- VISUALIZATION </a:t>
            </a:r>
            <a:br>
              <a:rPr lang="en-US" dirty="0"/>
            </a:br>
            <a:r>
              <a:rPr lang="en-US" dirty="0" smtClean="0"/>
              <a:t>Top frequent complaint types for Brooklyn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57" y="2436231"/>
            <a:ext cx="6478824" cy="4247229"/>
          </a:xfrm>
        </p:spPr>
      </p:pic>
      <p:sp>
        <p:nvSpPr>
          <p:cNvPr id="6" name="TextBox 5"/>
          <p:cNvSpPr txBox="1"/>
          <p:nvPr/>
        </p:nvSpPr>
        <p:spPr>
          <a:xfrm>
            <a:off x="7448981" y="3082517"/>
            <a:ext cx="4451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this visualization of the </a:t>
            </a:r>
          </a:p>
          <a:p>
            <a:r>
              <a:rPr lang="en-US" dirty="0"/>
              <a:t>c</a:t>
            </a:r>
            <a:r>
              <a:rPr lang="en-US" dirty="0" smtClean="0"/>
              <a:t>omplaint types issued by the people </a:t>
            </a:r>
          </a:p>
          <a:p>
            <a:r>
              <a:rPr lang="en-US" dirty="0"/>
              <a:t>o</a:t>
            </a:r>
            <a:r>
              <a:rPr lang="en-US" dirty="0" smtClean="0"/>
              <a:t>f Brooklyn , we can infer that:</a:t>
            </a:r>
          </a:p>
          <a:p>
            <a:r>
              <a:rPr lang="en-US" dirty="0"/>
              <a:t>n</a:t>
            </a:r>
            <a:r>
              <a:rPr lang="en-US" dirty="0" smtClean="0"/>
              <a:t>oise in residential areas is the most</a:t>
            </a:r>
          </a:p>
          <a:p>
            <a:r>
              <a:rPr lang="en-US" dirty="0"/>
              <a:t>i</a:t>
            </a:r>
            <a:r>
              <a:rPr lang="en-US" dirty="0" smtClean="0"/>
              <a:t>ssued complaint.</a:t>
            </a:r>
          </a:p>
        </p:txBody>
      </p:sp>
    </p:spTree>
    <p:extLst>
      <p:ext uri="{BB962C8B-B14F-4D97-AF65-F5344CB8AC3E}">
        <p14:creationId xmlns:p14="http://schemas.microsoft.com/office/powerpoint/2010/main" val="321826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ANALYSIS - VISUALIZATION </a:t>
            </a:r>
            <a:br>
              <a:rPr lang="en-US" sz="2800" dirty="0"/>
            </a:br>
            <a:r>
              <a:rPr lang="en-US" sz="2800" dirty="0" smtClean="0"/>
              <a:t>Heat Map of Brooklyn representing the frequency of open complaints in various regions.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2232077"/>
            <a:ext cx="8526780" cy="4331563"/>
          </a:xfrm>
        </p:spPr>
      </p:pic>
    </p:spTree>
    <p:extLst>
      <p:ext uri="{BB962C8B-B14F-4D97-AF65-F5344CB8AC3E}">
        <p14:creationId xmlns:p14="http://schemas.microsoft.com/office/powerpoint/2010/main" val="183316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71" y="3441700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0272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23" y="940214"/>
            <a:ext cx="8761413" cy="706964"/>
          </a:xfrm>
        </p:spPr>
        <p:txBody>
          <a:bodyPr/>
          <a:lstStyle/>
          <a:p>
            <a:pPr algn="ctr"/>
            <a:r>
              <a:rPr lang="en-US" sz="2800" dirty="0" smtClean="0"/>
              <a:t>GENERIC PROFILING </a:t>
            </a:r>
            <a:br>
              <a:rPr lang="en-US" sz="2800" dirty="0" smtClean="0"/>
            </a:br>
            <a:r>
              <a:rPr lang="en-US" sz="2800" dirty="0" smtClean="0"/>
              <a:t>SUBTASK -1 </a:t>
            </a:r>
            <a:br>
              <a:rPr lang="en-US" sz="2800" dirty="0" smtClean="0"/>
            </a:br>
            <a:r>
              <a:rPr lang="en-US" sz="2800" dirty="0" smtClean="0"/>
              <a:t>EXTRACTING METADATA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23" y="244738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main aim of this task is to extract metadata such as :-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b="1" dirty="0"/>
              <a:t>non-empty</a:t>
            </a:r>
            <a:r>
              <a:rPr lang="en-US" dirty="0"/>
              <a:t> cells</a:t>
            </a:r>
          </a:p>
          <a:p>
            <a:r>
              <a:rPr lang="en-US" dirty="0"/>
              <a:t>Number of </a:t>
            </a:r>
            <a:r>
              <a:rPr lang="en-US" b="1" dirty="0"/>
              <a:t>empty</a:t>
            </a:r>
            <a:r>
              <a:rPr lang="en-US" dirty="0"/>
              <a:t> cells (i.e., cell with no data)</a:t>
            </a:r>
          </a:p>
          <a:p>
            <a:r>
              <a:rPr lang="en-US" dirty="0"/>
              <a:t>Number of </a:t>
            </a:r>
            <a:r>
              <a:rPr lang="en-US" b="1" dirty="0"/>
              <a:t>distinct</a:t>
            </a:r>
            <a:r>
              <a:rPr lang="en-US" dirty="0"/>
              <a:t> values</a:t>
            </a:r>
          </a:p>
          <a:p>
            <a:r>
              <a:rPr lang="en-US" dirty="0"/>
              <a:t>Top-5 most </a:t>
            </a:r>
            <a:r>
              <a:rPr lang="en-US" b="1" dirty="0"/>
              <a:t>frequent</a:t>
            </a:r>
            <a:r>
              <a:rPr lang="en-US" dirty="0"/>
              <a:t> value(s)</a:t>
            </a:r>
          </a:p>
          <a:p>
            <a:r>
              <a:rPr lang="en-US" b="1" dirty="0"/>
              <a:t>Data types </a:t>
            </a:r>
            <a:r>
              <a:rPr lang="en-US" dirty="0"/>
              <a:t>(a column may contain values belonging to multiple types)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6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GENERIC PROFILING </a:t>
            </a:r>
            <a:br>
              <a:rPr lang="en-US" sz="2800" dirty="0"/>
            </a:br>
            <a:r>
              <a:rPr lang="en-US" sz="2800" dirty="0"/>
              <a:t>SUBTASK </a:t>
            </a:r>
            <a:r>
              <a:rPr lang="en-US" sz="2800" dirty="0" smtClean="0"/>
              <a:t>-</a:t>
            </a:r>
            <a:r>
              <a:rPr lang="en-US" sz="2800" dirty="0"/>
              <a:t>2</a:t>
            </a:r>
            <a:br>
              <a:rPr lang="en-US" sz="2800" dirty="0"/>
            </a:br>
            <a:r>
              <a:rPr lang="en-US" sz="2800" dirty="0" smtClean="0"/>
              <a:t>IDENTIFYING DISTINCT DATA TYPES FOR EACH COLOUMN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the </a:t>
            </a:r>
            <a:r>
              <a:rPr lang="en-US" b="1" dirty="0"/>
              <a:t>data types </a:t>
            </a:r>
            <a:r>
              <a:rPr lang="en-US" dirty="0"/>
              <a:t>for each distinct </a:t>
            </a:r>
            <a:r>
              <a:rPr lang="en-US" b="1" dirty="0"/>
              <a:t>column</a:t>
            </a:r>
            <a:r>
              <a:rPr lang="en-US" dirty="0"/>
              <a:t> value as one of the following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INTEGER (LONG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REAL</a:t>
            </a:r>
            <a:endParaRPr lang="en-US" dirty="0"/>
          </a:p>
          <a:p>
            <a:r>
              <a:rPr lang="en-US" dirty="0" smtClean="0"/>
              <a:t>DATE/TIME</a:t>
            </a:r>
            <a:endParaRPr lang="en-US" dirty="0"/>
          </a:p>
          <a:p>
            <a:r>
              <a:rPr lang="en-US" dirty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6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VISUALIZATION OF THE DATA TYPES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8" y="2317992"/>
            <a:ext cx="5532082" cy="4540007"/>
          </a:xfrm>
        </p:spPr>
      </p:pic>
      <p:sp>
        <p:nvSpPr>
          <p:cNvPr id="5" name="TextBox 4"/>
          <p:cNvSpPr txBox="1"/>
          <p:nvPr/>
        </p:nvSpPr>
        <p:spPr>
          <a:xfrm>
            <a:off x="6338911" y="3847171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/>
              <a:t>The bar chart depicts the frequencies of the</a:t>
            </a:r>
          </a:p>
          <a:p>
            <a:pPr algn="just"/>
            <a:r>
              <a:rPr lang="en-US" b="1" dirty="0" smtClean="0"/>
              <a:t> different data types used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52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GENERIC PROFILING </a:t>
            </a:r>
            <a:br>
              <a:rPr lang="en-US" sz="3200" dirty="0"/>
            </a:br>
            <a:r>
              <a:rPr lang="en-US" sz="3200" dirty="0"/>
              <a:t>SUBTASK </a:t>
            </a:r>
            <a:r>
              <a:rPr lang="en-US" sz="3200" dirty="0" smtClean="0"/>
              <a:t>-3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STATISTICAL COMPUTATION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8534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columns that contain at least one value of type </a:t>
            </a:r>
            <a:r>
              <a:rPr lang="en-US" b="1" dirty="0"/>
              <a:t>INTEGER / REAL </a:t>
            </a:r>
            <a:r>
              <a:rPr lang="en-US" dirty="0" smtClean="0"/>
              <a:t>, we compute the following </a:t>
            </a:r>
            <a:r>
              <a:rPr lang="en-US" b="1" dirty="0" smtClean="0"/>
              <a:t>statistical data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Maximum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Minimum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 smtClean="0"/>
              <a:t>Mean</a:t>
            </a:r>
            <a:endParaRPr lang="en-US" dirty="0"/>
          </a:p>
          <a:p>
            <a:r>
              <a:rPr lang="en-US" dirty="0"/>
              <a:t>Standard </a:t>
            </a:r>
            <a:r>
              <a:rPr lang="en-US" dirty="0" smtClean="0"/>
              <a:t>Deviation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columns that contain at least one value of type </a:t>
            </a:r>
            <a:r>
              <a:rPr lang="en-US" b="1" dirty="0"/>
              <a:t>DATE</a:t>
            </a:r>
            <a:r>
              <a:rPr lang="en-US" dirty="0"/>
              <a:t> </a:t>
            </a:r>
            <a:r>
              <a:rPr lang="en-US" dirty="0" smtClean="0"/>
              <a:t>, we compute:</a:t>
            </a:r>
            <a:endParaRPr lang="en-US" dirty="0"/>
          </a:p>
          <a:p>
            <a:r>
              <a:rPr lang="en-US" dirty="0"/>
              <a:t>Maximum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Minimum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2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GENERIC PROFILING </a:t>
            </a:r>
            <a:br>
              <a:rPr lang="en-US" sz="3200" dirty="0"/>
            </a:br>
            <a:r>
              <a:rPr lang="en-US" sz="3200" dirty="0"/>
              <a:t>SUBTASK </a:t>
            </a:r>
            <a:r>
              <a:rPr lang="en-US" sz="3200" dirty="0" smtClean="0"/>
              <a:t>-4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STRING BASED </a:t>
            </a:r>
            <a:r>
              <a:rPr lang="en-US" sz="3200" dirty="0"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columns that contain at least one value of type TEXT </a:t>
            </a:r>
            <a:r>
              <a:rPr lang="en-US" dirty="0" smtClean="0"/>
              <a:t>, we compute:</a:t>
            </a:r>
            <a:endParaRPr lang="en-US" dirty="0"/>
          </a:p>
          <a:p>
            <a:r>
              <a:rPr lang="en-US" dirty="0"/>
              <a:t>Top-5 Shortest value(s) (the values with shortest 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Top-5 Longest values(s) (the values with longest 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Average value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8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– SEMANTIC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69" y="2425081"/>
            <a:ext cx="9084797" cy="3416300"/>
          </a:xfrm>
        </p:spPr>
        <p:txBody>
          <a:bodyPr/>
          <a:lstStyle/>
          <a:p>
            <a:pPr algn="just"/>
            <a:r>
              <a:rPr lang="en-US" b="1" dirty="0" smtClean="0"/>
              <a:t>Semantic </a:t>
            </a:r>
            <a:r>
              <a:rPr lang="en-US" b="1" dirty="0"/>
              <a:t>profiling</a:t>
            </a:r>
            <a:r>
              <a:rPr lang="en-US" dirty="0"/>
              <a:t> is a technique using </a:t>
            </a:r>
            <a:r>
              <a:rPr lang="en-US" b="1" dirty="0"/>
              <a:t>semantic</a:t>
            </a:r>
            <a:r>
              <a:rPr lang="en-US" dirty="0"/>
              <a:t>-based tools and ontologies in order to gain a deeper understanding of the information being stored and manipulated in an existing system</a:t>
            </a:r>
          </a:p>
          <a:p>
            <a:pPr algn="just"/>
            <a:r>
              <a:rPr lang="en-US" dirty="0" smtClean="0"/>
              <a:t>The goal of this task is to </a:t>
            </a:r>
            <a:r>
              <a:rPr lang="en-US" b="1" dirty="0"/>
              <a:t>identify and summarize</a:t>
            </a:r>
            <a:r>
              <a:rPr lang="en-US" dirty="0"/>
              <a:t> semantic types present in the column.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can be </a:t>
            </a:r>
            <a:r>
              <a:rPr lang="en-US" b="1" dirty="0"/>
              <a:t>generic types </a:t>
            </a:r>
            <a:r>
              <a:rPr lang="en-US" dirty="0"/>
              <a:t>(e.g., city, state) or </a:t>
            </a:r>
            <a:r>
              <a:rPr lang="en-US" b="1" dirty="0"/>
              <a:t>collection-specific</a:t>
            </a:r>
            <a:r>
              <a:rPr lang="en-US" dirty="0"/>
              <a:t> types (NYU school names, NYC agency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For each semantic type T identified, enumerate all the </a:t>
            </a:r>
            <a:r>
              <a:rPr lang="en-US" b="1" dirty="0"/>
              <a:t>values</a:t>
            </a:r>
            <a:r>
              <a:rPr lang="en-US" dirty="0"/>
              <a:t> encountered for T in all columns </a:t>
            </a:r>
            <a:r>
              <a:rPr lang="en-US" b="1" dirty="0"/>
              <a:t>present in the collection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4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12" y="2681559"/>
            <a:ext cx="3417047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The aim of the task is to classify the attribute of the column into the types listed and </a:t>
            </a:r>
            <a:r>
              <a:rPr lang="en-US" b="1" dirty="0"/>
              <a:t>add one or more semantic type labels to the column metadata together with their frequency in the </a:t>
            </a:r>
            <a:r>
              <a:rPr lang="en-US" b="1" dirty="0" smtClean="0"/>
              <a:t>column. The types listed are listed in the table.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07840"/>
              </p:ext>
            </p:extLst>
          </p:nvPr>
        </p:nvGraphicFramePr>
        <p:xfrm>
          <a:off x="5196468" y="2408663"/>
          <a:ext cx="555796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982"/>
                <a:gridCol w="2778982"/>
              </a:tblGrid>
              <a:tr h="171808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Name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Street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Neighborhood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LAT/LON 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Zip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Borough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School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Car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Agency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Areas of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Subjects in school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r>
                        <a:rPr lang="en-US" baseline="0" dirty="0" smtClean="0"/>
                        <a:t>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Websites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Type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r>
                        <a:rPr lang="en-US" dirty="0" smtClean="0"/>
                        <a:t>Types of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Parks/Playground</a:t>
                      </a:r>
                      <a:endParaRPr lang="en-US" dirty="0"/>
                    </a:p>
                  </a:txBody>
                  <a:tcPr/>
                </a:tc>
              </a:tr>
              <a:tr h="345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157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675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NYC Data Profiling and Quality Analysis </vt:lpstr>
      <vt:lpstr>TASK 1- Generic Profiling</vt:lpstr>
      <vt:lpstr>GENERIC PROFILING  SUBTASK -1  EXTRACTING METADATA</vt:lpstr>
      <vt:lpstr>GENERIC PROFILING  SUBTASK -2 IDENTIFYING DISTINCT DATA TYPES FOR EACH COLOUMN</vt:lpstr>
      <vt:lpstr>VISUALIZATION OF THE DATA TYPES USED</vt:lpstr>
      <vt:lpstr>GENERIC PROFILING  SUBTASK -3 STATISTICAL COMPUTATION</vt:lpstr>
      <vt:lpstr>GENERIC PROFILING  SUBTASK -4 STRING BASED COMPUTATION</vt:lpstr>
      <vt:lpstr>TASK 2 – SEMANTIC PROFILING</vt:lpstr>
      <vt:lpstr>GOAL OF THE TASK </vt:lpstr>
      <vt:lpstr>TECHNIQUES USED FOR SEMANTIC PROFILING</vt:lpstr>
      <vt:lpstr>TECHNIQUES USED FOR SEMANTIC PROFILING</vt:lpstr>
      <vt:lpstr>VISUALIZING FREQUENCIES OF THE MULTIPLE SEMANTIC TYPES</vt:lpstr>
      <vt:lpstr>TASK 3 – DATA ANALYSIS</vt:lpstr>
      <vt:lpstr>DATA ANALYSIS VISUALIZATION  The types of complaints across boroughs</vt:lpstr>
      <vt:lpstr>DATA ANALYSIS - VISUALIZATION  Status of complaint types across boroughs</vt:lpstr>
      <vt:lpstr>DATA ANALYSIS - VISUALIZATION  Closed dates across boroughs</vt:lpstr>
      <vt:lpstr>DATA ANALYSIS - VISUALIZATION  Heat Map – Count of the complaints across the boroughs</vt:lpstr>
      <vt:lpstr>DATA ANALYSIS - VISUALIZATION  Complaint types and their resolution types</vt:lpstr>
      <vt:lpstr>DATA ANALYSIS - VISUALIZATION  Complaint types across different location types</vt:lpstr>
      <vt:lpstr>DATA ANALYSIS - VISUALIZATION  Top frequent complaint types for Brooklyn</vt:lpstr>
      <vt:lpstr>DATA ANALYSIS - VISUALIZATION  Heat Map of Brooklyn representing the frequency of open complaints in various regions.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Data Profiling and Quality Analysis </dc:title>
  <dc:creator>rahul rishi</dc:creator>
  <cp:lastModifiedBy>rahul rishi</cp:lastModifiedBy>
  <cp:revision>11</cp:revision>
  <dcterms:created xsi:type="dcterms:W3CDTF">2019-12-11T06:46:12Z</dcterms:created>
  <dcterms:modified xsi:type="dcterms:W3CDTF">2019-12-11T09:49:53Z</dcterms:modified>
</cp:coreProperties>
</file>