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SemiBold"/>
      <p:regular r:id="rId25"/>
      <p:bold r:id="rId26"/>
      <p:italic r:id="rId27"/>
      <p:boldItalic r:id="rId28"/>
    </p:embeddedFont>
    <p:embeddedFont>
      <p:font typeface="Roboto"/>
      <p:regular r:id="rId29"/>
      <p:bold r:id="rId30"/>
      <p:italic r:id="rId31"/>
      <p:boldItalic r:id="rId32"/>
    </p:embeddedFont>
    <p:embeddedFont>
      <p:font typeface="Nunito"/>
      <p:regular r:id="rId33"/>
      <p:bold r:id="rId34"/>
      <p:italic r:id="rId35"/>
      <p:boldItalic r:id="rId36"/>
    </p:embeddedFont>
    <p:embeddedFont>
      <p:font typeface="Merriweather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BE1F3D-E041-4E3F-82E6-F09FFCE5F607}">
  <a:tblStyle styleId="{3ABE1F3D-E041-4E3F-82E6-F09FFCE5F6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SemiBold-bold.fntdata"/><Relationship Id="rId25" Type="http://schemas.openxmlformats.org/officeDocument/2006/relationships/font" Target="fonts/NunitoSemiBold-regular.fntdata"/><Relationship Id="rId28" Type="http://schemas.openxmlformats.org/officeDocument/2006/relationships/font" Target="fonts/NunitoSemiBold-boldItalic.fntdata"/><Relationship Id="rId27" Type="http://schemas.openxmlformats.org/officeDocument/2006/relationships/font" Target="fonts/Nunito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erriweatherLight-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MerriweatherLight-italic.fntdata"/><Relationship Id="rId16" Type="http://schemas.openxmlformats.org/officeDocument/2006/relationships/slide" Target="slides/slide10.xml"/><Relationship Id="rId38" Type="http://schemas.openxmlformats.org/officeDocument/2006/relationships/font" Target="fonts/Merriweather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0dc1f16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0dc1f16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Nina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Foundational Role: Transforms KG entities and relations into vector spaces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Techniques Used: ComplEx and DistMult for high-dimensional embeddings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 Aspects: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Captures intricate relationships within the KG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ComplEx Embeddings: Handles complex relationships using complex vector spaces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DistMult Embeddings: Simplifies embeddings with real-valued vectors for symmetric relations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dc1f161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0dc1f16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Nina</a:t>
            </a:r>
            <a:endParaRPr/>
          </a:p>
          <a:p>
            <a:pPr indent="0" lvl="0" marL="0" rtl="0" algn="l">
              <a:spcBef>
                <a:spcPts val="0"/>
              </a:spcBef>
              <a:spcAft>
                <a:spcPts val="0"/>
              </a:spcAft>
              <a:buClr>
                <a:schemeClr val="dk1"/>
              </a:buClr>
              <a:buSzPts val="1100"/>
              <a:buFont typeface="Arial"/>
              <a:buNone/>
            </a:pPr>
            <a:r>
              <a:rPr lang="en"/>
              <a:t>Process Overview: Converts questions for comparison with KG embeddings</a:t>
            </a:r>
            <a:endParaRPr/>
          </a:p>
          <a:p>
            <a:pPr indent="0" lvl="0" marL="0" rtl="0" algn="l">
              <a:spcBef>
                <a:spcPts val="0"/>
              </a:spcBef>
              <a:spcAft>
                <a:spcPts val="0"/>
              </a:spcAft>
              <a:buClr>
                <a:schemeClr val="dk1"/>
              </a:buClr>
              <a:buSzPts val="1100"/>
              <a:buFont typeface="Arial"/>
              <a:buNone/>
            </a:pPr>
            <a:r>
              <a:rPr lang="en"/>
              <a:t>Steps Involved:</a:t>
            </a:r>
            <a:endParaRPr/>
          </a:p>
          <a:p>
            <a:pPr indent="0" lvl="0" marL="0" rtl="0" algn="l">
              <a:spcBef>
                <a:spcPts val="0"/>
              </a:spcBef>
              <a:spcAft>
                <a:spcPts val="0"/>
              </a:spcAft>
              <a:buClr>
                <a:schemeClr val="dk1"/>
              </a:buClr>
              <a:buSzPts val="1100"/>
              <a:buFont typeface="Arial"/>
              <a:buNone/>
            </a:pPr>
            <a:r>
              <a:rPr lang="en"/>
              <a:t>Initial high-dimensional vector creation using RoBERTa or SentenceTransformer</a:t>
            </a:r>
            <a:endParaRPr/>
          </a:p>
          <a:p>
            <a:pPr indent="0" lvl="0" marL="0" rtl="0" algn="l">
              <a:spcBef>
                <a:spcPts val="0"/>
              </a:spcBef>
              <a:spcAft>
                <a:spcPts val="0"/>
              </a:spcAft>
              <a:buClr>
                <a:schemeClr val="dk1"/>
              </a:buClr>
              <a:buSzPts val="1100"/>
              <a:buFont typeface="Arial"/>
              <a:buNone/>
            </a:pPr>
            <a:r>
              <a:rPr lang="en"/>
              <a:t>Refinement through a feedforward neural network</a:t>
            </a:r>
            <a:endParaRPr/>
          </a:p>
          <a:p>
            <a:pPr indent="0" lvl="0" marL="0" rtl="0" algn="l">
              <a:spcBef>
                <a:spcPts val="0"/>
              </a:spcBef>
              <a:spcAft>
                <a:spcPts val="0"/>
              </a:spcAft>
              <a:buClr>
                <a:schemeClr val="dk1"/>
              </a:buClr>
              <a:buSzPts val="1100"/>
              <a:buFont typeface="Arial"/>
              <a:buNone/>
            </a:pPr>
            <a:r>
              <a:rPr lang="en"/>
              <a:t>Projection into the complex vector space for alignment with KG embeddings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Question Embedding Module in EmbedKGQA handles the conversion of natural language questions into a format that can be compared with the embedded entities and relations of the knowledge graph. This process typically involves several steps: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Initial Embedding: A pre-trained language model like RoBERTa is used to transform the text of the question into an initial high-dimensional vector (768 dimensions). This vector captures the syntactic and semantic nuances of the question.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Feedforward Neural Network: The initial vector is then passed through four fully connected linear layers with ReLU activation. These layers serve to refine and adapt the vector, ensuring it aligns well with the dimensions and characteristics of the KG embeddings.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Projection into Complex Space:Finally, the output from the feedforward network is projected into the same complex vector space as the KG embeddings. This ensures that the question embeddings can be directly compared with entity and relation embeddings using the scoring function in subsequent processes.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Integration of SentenceTransformer: The SentenceTransformer is utilized within the RelationExtractor class to process text data and generate embeddings.</a:t>
            </a:r>
            <a:endParaRPr/>
          </a:p>
          <a:p>
            <a:pPr indent="0" lvl="0" marL="0" rtl="0" algn="l">
              <a:spcBef>
                <a:spcPts val="0"/>
              </a:spcBef>
              <a:spcAft>
                <a:spcPts val="0"/>
              </a:spcAft>
              <a:buClr>
                <a:schemeClr val="dk1"/>
              </a:buClr>
              <a:buSzPts val="1100"/>
              <a:buFont typeface="Arial"/>
              <a:buNone/>
            </a:pPr>
            <a:r>
              <a:rPr lang="en"/>
              <a:t>Output Transformation: The raw embeddings produced by the SentenceTransformer are transformed into a fixed-size vector. This is achieved through a mean pooling strategy, which averages the embeddings to ensure a uniform length.</a:t>
            </a:r>
            <a:endParaRPr/>
          </a:p>
          <a:p>
            <a:pPr indent="0" lvl="0" marL="0" rtl="0" algn="l">
              <a:spcBef>
                <a:spcPts val="0"/>
              </a:spcBef>
              <a:spcAft>
                <a:spcPts val="0"/>
              </a:spcAft>
              <a:buClr>
                <a:schemeClr val="dk1"/>
              </a:buClr>
              <a:buSzPts val="1100"/>
              <a:buFont typeface="Arial"/>
              <a:buNone/>
            </a:pPr>
            <a:r>
              <a:rPr lang="en"/>
              <a:t>Dimensional Alignment: The fixed-size embeddings are then processed by the transformation function self.hidden2rel. This step adjusts the embeddings to align with the specific relational dimension (self.relation_dim required by the model.</a:t>
            </a:r>
            <a:endParaRPr/>
          </a:p>
          <a:p>
            <a:pPr indent="0" lvl="0" marL="0" rtl="0" algn="l">
              <a:spcBef>
                <a:spcPts val="0"/>
              </a:spcBef>
              <a:spcAft>
                <a:spcPts val="0"/>
              </a:spcAft>
              <a:buClr>
                <a:schemeClr val="dk1"/>
              </a:buClr>
              <a:buSzPts val="1100"/>
              <a:buFont typeface="Arial"/>
              <a:buNone/>
            </a:pPr>
            <a:r>
              <a:rPr lang="en"/>
              <a:t>Adaptation for Relation Extraction: The transformation of the SentenceTransformer's embeddings is crucial for adapting them for effective use in relation extraction tasks within the model. This ensures that the embeddings are suitable for the subsequent relational operations.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0dc1f16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0dc1f16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Nina</a:t>
            </a:r>
            <a:endParaRPr/>
          </a:p>
          <a:p>
            <a:pPr indent="0" lvl="0" marL="0" rtl="0" algn="l">
              <a:spcBef>
                <a:spcPts val="0"/>
              </a:spcBef>
              <a:spcAft>
                <a:spcPts val="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Slide Title: Answer Selection in EmbedKGQA</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Purpose of Answer Selection: To identify the most accurate answer from a set of candidates by evaluating their compatibility with the query and knowledge graph.</a:t>
            </a:r>
            <a:endParaRPr/>
          </a:p>
          <a:p>
            <a:pPr indent="0" lvl="0" marL="0" rtl="0" algn="l">
              <a:spcBef>
                <a:spcPts val="0"/>
              </a:spcBef>
              <a:spcAft>
                <a:spcPts val="0"/>
              </a:spcAft>
              <a:buClr>
                <a:schemeClr val="dk1"/>
              </a:buClr>
              <a:buSzPts val="1100"/>
              <a:buFont typeface="Arial"/>
              <a:buNone/>
            </a:pPr>
            <a:r>
              <a:rPr lang="en"/>
              <a:t>Trying to find the best matching pair between question embeddings and kg embeddings, putting them “side by side” like trying on an outfit</a:t>
            </a:r>
            <a:endParaRPr/>
          </a:p>
          <a:p>
            <a:pPr indent="0" lvl="0" marL="0" rtl="0" algn="l">
              <a:spcBef>
                <a:spcPts val="0"/>
              </a:spcBef>
              <a:spcAft>
                <a:spcPts val="0"/>
              </a:spcAft>
              <a:buClr>
                <a:schemeClr val="dk1"/>
              </a:buClr>
              <a:buSzPts val="1100"/>
              <a:buFont typeface="Arial"/>
              <a:buNone/>
            </a:pPr>
            <a:br>
              <a:rPr lang="en">
                <a:solidFill>
                  <a:schemeClr val="dk1"/>
                </a:solidFill>
              </a:rPr>
            </a:br>
            <a:r>
              <a:rPr lang="en" sz="1200">
                <a:solidFill>
                  <a:srgbClr val="0D0D0D"/>
                </a:solidFill>
                <a:highlight>
                  <a:schemeClr val="lt1"/>
                </a:highlight>
                <a:latin typeface="Roboto"/>
                <a:ea typeface="Roboto"/>
                <a:cs typeface="Roboto"/>
                <a:sym typeface="Roboto"/>
              </a:rPr>
              <a:t> Answer Selection Module: the module evaluates possible answers by scoring the match between the question embedding eq, the head entity embedding (for “Louis Mellis”), and each potential answer entity embedding (like “Crime” or “the Departed”) </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The highest scoring answer is chosen, indicated by the score of 6.5 for "Crime," making it the selected answer for the question.</a:t>
            </a:r>
            <a:br>
              <a:rPr lang="en" sz="1200">
                <a:solidFill>
                  <a:srgbClr val="0D0D0D"/>
                </a:solidFill>
                <a:highlight>
                  <a:schemeClr val="lt1"/>
                </a:highlight>
                <a:latin typeface="Roboto"/>
                <a:ea typeface="Roboto"/>
                <a:cs typeface="Roboto"/>
                <a:sym typeface="Roboto"/>
              </a:rPr>
            </a:b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So if we are checking hits atk it selects the highest scoring tail/entity for the first k answers; depending on how many we are checking we return that many top answers </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For complex we use complex’s scoring and for dismult we use distmult scoring (gen dot product)</a:t>
            </a:r>
            <a:endParaRPr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t>ComplEx and BCE with logits: Suitable for handling complex-valued embeddings that need to be mapped to probabilities for binary classification of triplet existence.  Find a correct match between the query and the KG entity</a:t>
            </a:r>
            <a:endParaRPr/>
          </a:p>
          <a:p>
            <a:pPr indent="0" lvl="0" marL="0" rtl="0" algn="l">
              <a:spcBef>
                <a:spcPts val="0"/>
              </a:spcBef>
              <a:spcAft>
                <a:spcPts val="0"/>
              </a:spcAft>
              <a:buClr>
                <a:schemeClr val="dk1"/>
              </a:buClr>
              <a:buSzPts val="1100"/>
              <a:buFont typeface="Arial"/>
              <a:buNone/>
            </a:pPr>
            <a:r>
              <a:rPr lang="en"/>
              <a:t>DistMult and Margin Ranking Loss: Appropriate for real-valued vector representations where the goal is to rank triplets correctly, making use of a margin to clearly distinguish between correct and incorrect triplets.</a:t>
            </a:r>
            <a:endParaRPr/>
          </a:p>
          <a:p>
            <a:pPr indent="0" lvl="0" marL="0" rtl="0" algn="l">
              <a:spcBef>
                <a:spcPts val="0"/>
              </a:spcBef>
              <a:spcAft>
                <a:spcPts val="0"/>
              </a:spcAft>
              <a:buNone/>
            </a:pPr>
            <a:br>
              <a:rPr lang="en"/>
            </a:br>
            <a:r>
              <a:rPr lang="en"/>
              <a:t>The ComplEx model outputs scores from its complex-valued embeddings that need to be converted into probabilities indicating the likelihood of a triplet's existence. This is where the sigmoid function comes into play, squashing raw scores into the range [0,1].</a:t>
            </a:r>
            <a:endParaRPr/>
          </a:p>
          <a:p>
            <a:pPr indent="0" lvl="0" marL="0" rtl="0" algn="l">
              <a:spcBef>
                <a:spcPts val="0"/>
              </a:spcBef>
              <a:spcAft>
                <a:spcPts val="0"/>
              </a:spcAft>
              <a:buClr>
                <a:schemeClr val="dk1"/>
              </a:buClr>
              <a:buSzPts val="1100"/>
              <a:buFont typeface="Arial"/>
              <a:buNone/>
            </a:pPr>
            <a:r>
              <a:rPr lang="en"/>
              <a:t>BCE with logits effectively handles these probabilities by comparing them against the true labels and computing the loss, which is backpropagated to adjust the model's parameters. It's particularly well-suited for tasks with binary outcomes like link prediction in knowledge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Used in: DistMult (and other models that rank entities based on real-valued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Purpose and Functionality: Margin Ranking Loss is designed for scenarios where the goal is to rank a set of items and ensure that positive items are ranked higher than negative items by a margin. In the context of knowledge graphs, this translates to ensuring that correct (positive) triplets receive higher scores than incorrect (negative) triplets.</a:t>
            </a:r>
            <a:endParaRPr/>
          </a:p>
          <a:p>
            <a:pPr indent="0" lvl="0" marL="0" rtl="0" algn="l">
              <a:spcBef>
                <a:spcPts val="0"/>
              </a:spcBef>
              <a:spcAft>
                <a:spcPts val="0"/>
              </a:spcAft>
              <a:buClr>
                <a:schemeClr val="dk1"/>
              </a:buClr>
              <a:buSzPts val="1100"/>
              <a:buFont typeface="Arial"/>
              <a:buNone/>
            </a:pPr>
            <a:r>
              <a:rPr lang="en"/>
              <a:t>Application in DistMult:</a:t>
            </a:r>
            <a:endParaRPr/>
          </a:p>
          <a:p>
            <a:pPr indent="0" lvl="0" marL="0" rtl="0" algn="l">
              <a:spcBef>
                <a:spcPts val="0"/>
              </a:spcBef>
              <a:spcAft>
                <a:spcPts val="0"/>
              </a:spcAft>
              <a:buClr>
                <a:schemeClr val="dk1"/>
              </a:buClr>
              <a:buSzPts val="1100"/>
              <a:buFont typeface="Arial"/>
              <a:buNone/>
            </a:pPr>
            <a:r>
              <a:rPr lang="en"/>
              <a:t>DistMult computes scores for triplets using real-valued embeddings. The model needs to learn to score true triplets higher than false ones, which is precisely what Margin Ranking Loss promotes.</a:t>
            </a:r>
            <a:endParaRPr/>
          </a:p>
          <a:p>
            <a:pPr indent="0" lvl="0" marL="0" rtl="0" algn="l">
              <a:spcBef>
                <a:spcPts val="0"/>
              </a:spcBef>
              <a:spcAft>
                <a:spcPts val="0"/>
              </a:spcAft>
              <a:buClr>
                <a:schemeClr val="dk1"/>
              </a:buClr>
              <a:buSzPts val="1100"/>
              <a:buFont typeface="Arial"/>
              <a:buNone/>
            </a:pPr>
            <a:r>
              <a:rPr lang="en"/>
              <a:t>This loss function computes the difference between the scores of positive and negative triplets and applies a margin (a predefined buffer). The model is penalized if the negative triplet's score plus the margin exceeds the positive triplet's score, encouraging the model to create a clear distinction between true and false triplets.</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Logits: The term "logits" refers to the raw outputs of the last layer in a neural network before applying the sigmoid activation function. These are real-valued scores (not probabilities) that the model uses to classify inputs.</a:t>
            </a:r>
            <a:endParaRPr/>
          </a:p>
          <a:p>
            <a:pPr indent="0" lvl="0" marL="0" rtl="0" algn="l">
              <a:spcBef>
                <a:spcPts val="0"/>
              </a:spcBef>
              <a:spcAft>
                <a:spcPts val="0"/>
              </a:spcAft>
              <a:buClr>
                <a:schemeClr val="dk1"/>
              </a:buClr>
              <a:buSzPts val="1100"/>
              <a:buFont typeface="Arial"/>
              <a:buNone/>
            </a:pPr>
            <a:r>
              <a:rPr lang="en"/>
              <a:t>Sigmoid Activation: This function transforms the logits into probabilities by mapping any real-valued number into the range between 0 and 1. This step is crucial for binary classification, where the output needs to represent a probability that the input belongs to a particular class.</a:t>
            </a:r>
            <a:endParaRPr/>
          </a:p>
          <a:p>
            <a:pPr indent="0" lvl="0" marL="0" rtl="0" algn="l">
              <a:spcBef>
                <a:spcPts val="0"/>
              </a:spcBef>
              <a:spcAft>
                <a:spcPts val="0"/>
              </a:spcAft>
              <a:buClr>
                <a:schemeClr val="dk1"/>
              </a:buClr>
              <a:buSzPts val="1100"/>
              <a:buFont typeface="Arial"/>
              <a:buNone/>
            </a:pPr>
            <a:r>
              <a:rPr lang="en"/>
              <a:t>Binary Cross-Entropy Loss: This is a loss function that measures the distance between the model's predicted probabilities and the actual binary labels (either 0 or 1). The goal of BCE is to minimize the difference between the predicted probabilities and the actual labels, making the predictions as accurate as possible.</a:t>
            </a:r>
            <a:endParaRPr/>
          </a:p>
          <a:p>
            <a:pPr indent="0" lvl="0" marL="0" rtl="0" algn="l">
              <a:spcBef>
                <a:spcPts val="0"/>
              </a:spcBef>
              <a:spcAft>
                <a:spcPts val="0"/>
              </a:spcAft>
              <a:buNone/>
            </a:pPr>
            <a:br>
              <a:rPr lang="en"/>
            </a:br>
            <a:br>
              <a:rPr lang="en" sz="1200">
                <a:solidFill>
                  <a:srgbClr val="0D0D0D"/>
                </a:solidFill>
                <a:highlight>
                  <a:srgbClr val="FFFFFF"/>
                </a:highlight>
                <a:latin typeface="Roboto"/>
                <a:ea typeface="Roboto"/>
                <a:cs typeface="Roboto"/>
                <a:sym typeface="Roboto"/>
              </a:rPr>
            </a:b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d0b31a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d0b31a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To sum up the whole picture, </a:t>
            </a:r>
            <a:endParaRPr/>
          </a:p>
          <a:p>
            <a:pPr indent="0" lvl="0" marL="0" rtl="0" algn="l">
              <a:spcBef>
                <a:spcPts val="0"/>
              </a:spcBef>
              <a:spcAft>
                <a:spcPts val="0"/>
              </a:spcAft>
              <a:buNone/>
            </a:pPr>
            <a:r>
              <a:rPr lang="en"/>
              <a:t>we got embedding for knowledge graph using complex or distmult by conducting negative sampling method like uniform, random corrupt, or batch NS.</a:t>
            </a:r>
            <a:endParaRPr/>
          </a:p>
          <a:p>
            <a:pPr indent="0" lvl="0" marL="0" rtl="0" algn="l">
              <a:spcBef>
                <a:spcPts val="0"/>
              </a:spcBef>
              <a:spcAft>
                <a:spcPts val="0"/>
              </a:spcAft>
              <a:buNone/>
            </a:pPr>
            <a:r>
              <a:rPr lang="en"/>
              <a:t>And for questions embedding, we used Roberta and sentence transformer. </a:t>
            </a:r>
            <a:endParaRPr/>
          </a:p>
          <a:p>
            <a:pPr indent="0" lvl="0" marL="0" rtl="0" algn="l">
              <a:spcBef>
                <a:spcPts val="0"/>
              </a:spcBef>
              <a:spcAft>
                <a:spcPts val="0"/>
              </a:spcAft>
              <a:buNone/>
            </a:pPr>
            <a:r>
              <a:rPr lang="en"/>
              <a:t>Then we calculate scoring function to the most potential answer entities.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0dc1f16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0dc1f16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So to experiment this whole system, we used MetaQA dataset which is kgqa dataset for movie domain. It includes over 400k questions and about 135k triples, 43k entities, and 9 distinct relations.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0dc1f161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0dc1f161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oni</a:t>
            </a:r>
            <a:endParaRPr/>
          </a:p>
          <a:p>
            <a:pPr indent="0" lvl="0" marL="0" rtl="0" algn="l">
              <a:spcBef>
                <a:spcPts val="0"/>
              </a:spcBef>
              <a:spcAft>
                <a:spcPts val="0"/>
              </a:spcAft>
              <a:buNone/>
            </a:pPr>
            <a:r>
              <a:rPr lang="en"/>
              <a:t>This is the result for kgqa system.</a:t>
            </a:r>
            <a:endParaRPr/>
          </a:p>
          <a:p>
            <a:pPr indent="0" lvl="0" marL="0" rtl="0" algn="l">
              <a:spcBef>
                <a:spcPts val="0"/>
              </a:spcBef>
              <a:spcAft>
                <a:spcPts val="0"/>
              </a:spcAft>
              <a:buClr>
                <a:schemeClr val="dk1"/>
              </a:buClr>
              <a:buSzPts val="1100"/>
              <a:buFont typeface="Arial"/>
              <a:buNone/>
            </a:pPr>
            <a:r>
              <a:rPr lang="en"/>
              <a:t>"As we see here, RoBERTa significantly outperforms the SentenceTransformer across all metrics."</a:t>
            </a:r>
            <a:endParaRPr/>
          </a:p>
          <a:p>
            <a:pPr indent="0" lvl="0" marL="0" rtl="0" algn="l">
              <a:spcBef>
                <a:spcPts val="0"/>
              </a:spcBef>
              <a:spcAft>
                <a:spcPts val="0"/>
              </a:spcAft>
              <a:buClr>
                <a:schemeClr val="dk1"/>
              </a:buClr>
              <a:buSzPts val="1100"/>
              <a:buFont typeface="Arial"/>
              <a:buNone/>
            </a:pPr>
            <a:r>
              <a:rPr lang="en"/>
              <a:t>"ComplEx embeddings with Random Corrupt method have the highest accuracy, clearly outperforming other combinations."</a:t>
            </a:r>
            <a:endParaRPr/>
          </a:p>
          <a:p>
            <a:pPr indent="0" lvl="0" marL="0" rtl="0" algn="l">
              <a:spcBef>
                <a:spcPts val="0"/>
              </a:spcBef>
              <a:spcAft>
                <a:spcPts val="0"/>
              </a:spcAft>
              <a:buClr>
                <a:schemeClr val="dk1"/>
              </a:buClr>
              <a:buSzPts val="1100"/>
              <a:buFont typeface="Arial"/>
              <a:buNone/>
            </a:pPr>
            <a:r>
              <a:rPr lang="en"/>
              <a:t>"The top-performing setup, highlighted in red, shows an accuracy of 39.23%, with Hits@5 at 82.41% and Hits@10 nearly reaching 97%. This is a notable improvement over other methods."</a:t>
            </a:r>
            <a:endParaRPr/>
          </a:p>
          <a:p>
            <a:pPr indent="0" lvl="0" marL="0" rtl="0" algn="l">
              <a:spcBef>
                <a:spcPts val="0"/>
              </a:spcBef>
              <a:spcAft>
                <a:spcPts val="0"/>
              </a:spcAft>
              <a:buNone/>
            </a:pPr>
            <a:r>
              <a:rPr lang="en"/>
              <a:t>"our choice of RoBERTa and ComplEx with Random Corrupt is the best model configuration"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6b8ab0d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66b8ab0d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Yoni</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one thing is that we conducted classical method which is cosine similarity to measure the effectiveness of the embedkgqa system.</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For mathematical calcuation, we need to transform </a:t>
            </a:r>
            <a:r>
              <a:rPr lang="en" sz="1200">
                <a:solidFill>
                  <a:srgbClr val="0D0D0D"/>
                </a:solidFill>
                <a:highlight>
                  <a:srgbClr val="FFFFFF"/>
                </a:highlight>
                <a:latin typeface="Roboto"/>
                <a:ea typeface="Roboto"/>
                <a:cs typeface="Roboto"/>
                <a:sym typeface="Roboto"/>
              </a:rPr>
              <a:t>questions and kg into vector forms, so we</a:t>
            </a:r>
            <a:r>
              <a:rPr lang="en" sz="1200">
                <a:solidFill>
                  <a:srgbClr val="0D0D0D"/>
                </a:solidFill>
                <a:highlight>
                  <a:srgbClr val="FFFFFF"/>
                </a:highlight>
                <a:latin typeface="Roboto"/>
                <a:ea typeface="Roboto"/>
                <a:cs typeface="Roboto"/>
                <a:sym typeface="Roboto"/>
              </a:rPr>
              <a:t> used pretrained sentence transform model, called all-MiniLM-L6-v2.</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And then, I calculated the cs between these two two vectors.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In cosine similarity, </a:t>
            </a:r>
            <a:r>
              <a:rPr lang="en" sz="1200">
                <a:solidFill>
                  <a:srgbClr val="0D0D0D"/>
                </a:solidFill>
                <a:highlight>
                  <a:srgbClr val="FFFFFF"/>
                </a:highlight>
                <a:latin typeface="Roboto"/>
                <a:ea typeface="Roboto"/>
                <a:cs typeface="Roboto"/>
                <a:sym typeface="Roboto"/>
              </a:rPr>
              <a:t>It’s range of 0 and 1. When the value is close to 1, it means that the angle is smaller and the vector is most similar. So, t</a:t>
            </a:r>
            <a:r>
              <a:rPr lang="en" sz="1200">
                <a:solidFill>
                  <a:srgbClr val="0D0D0D"/>
                </a:solidFill>
                <a:highlight>
                  <a:srgbClr val="FFFFFF"/>
                </a:highlight>
                <a:latin typeface="Roboto"/>
                <a:ea typeface="Roboto"/>
                <a:cs typeface="Roboto"/>
                <a:sym typeface="Roboto"/>
              </a:rPr>
              <a:t>o choose the most potential correct answer, I set a threshold of 0.7, meaning only those answers whose cosine similarity score exceeds this threshold.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chemeClr val="dk1"/>
                </a:solidFill>
              </a:rPr>
              <a:t>So this is the result from cs. </a:t>
            </a:r>
            <a:r>
              <a:rPr lang="en" sz="1200">
                <a:solidFill>
                  <a:srgbClr val="0D0D0D"/>
                </a:solidFill>
                <a:highlight>
                  <a:srgbClr val="FFFFFF"/>
                </a:highlight>
                <a:latin typeface="Roboto"/>
                <a:ea typeface="Roboto"/>
                <a:cs typeface="Roboto"/>
                <a:sym typeface="Roboto"/>
              </a:rPr>
              <a:t>We marked 1 as correct answer, otherwise 0 from each result, and then we calculated proportion of correctly answered questions among the total questions..</a:t>
            </a:r>
            <a:r>
              <a:rPr lang="en">
                <a:solidFill>
                  <a:schemeClr val="dk1"/>
                </a:solidFill>
              </a:rPr>
              <a:t>As you can see the success rate, embedkgqa is significantly higher than cs rate. But </a:t>
            </a:r>
            <a:r>
              <a:rPr lang="en" sz="1200">
                <a:solidFill>
                  <a:srgbClr val="0D0D0D"/>
                </a:solidFill>
                <a:highlight>
                  <a:srgbClr val="FFFFFF"/>
                </a:highlight>
                <a:latin typeface="Roboto"/>
                <a:ea typeface="Roboto"/>
                <a:cs typeface="Roboto"/>
                <a:sym typeface="Roboto"/>
              </a:rPr>
              <a:t>THis is just from hit@1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********Mathematically, it measures the cosine of the angle between two vectors, in this case, questions embedding and knowledge graph embedding by dividing the dot product by the product of the  two vector magnitude.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dot product is the sum of the products of the corresponding entries of the two sequences of numbers.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norm of a vector is calculated as the square root of the sum of the squares of its components.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Cosine Similarity Works: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Normalization: Cosine similarity considers only the angle between vectors, not their magnitude. This makes it a normalization technique where only the direction of the vectors matters.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Calculation: The cosine similarity between two vectors  is calculated using the formula: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cosine similarity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cosine similarity(A,B)=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 the dot product of the vectors,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are the norms (or magnitudes) of the vectors.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d0b31a0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d0b31a0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a:t>And this is the extra work.</a:t>
            </a:r>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We did hierarchical clustering on question embeddings by relation type to explore the semantic structure of our knowledge graph.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All questions in each relation divided by 2 or 3 clusters with the longest vertical lines.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Basically, hierarchical clustering have 2 main types which are bottom-up approach and top-down approach. Usually buttom-up approach is more common. So this is started by treating each question as a separate cluster. Each step, algorithm merges two cluster that are closest to each other until all the clusters are merged into one big cluster containing all data points.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To merge clusters, the distance between each pair of clusters is calculated. Among the various methods available to determine this distance, we selected Ward's method. It is known as minimum variance method that increase the total within-cluster variance the least. It looks at the impact of merging two clusters on the total within-cluster variance when combined,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This is a measure of how spread out the points are within a cluster. A lower within-cluster variance means the points are closer to each other, and therefore, the cluster is more compact.</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0d0b31a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0d0b31a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a:t>
            </a:r>
            <a:endParaRPr/>
          </a:p>
          <a:p>
            <a:pPr indent="0" lvl="0" marL="0" rtl="0" algn="l">
              <a:spcBef>
                <a:spcPts val="0"/>
              </a:spcBef>
              <a:spcAft>
                <a:spcPts val="0"/>
              </a:spcAft>
              <a:buNone/>
            </a:pPr>
            <a:r>
              <a:rPr lang="en" sz="1200">
                <a:solidFill>
                  <a:schemeClr val="dk1"/>
                </a:solidFill>
              </a:rPr>
              <a:t>So our project has systematically explored the influence of various negative sampling techniques on the effectiveness of Knowledge Graph Embeddings (KGEs) within Knowledge Graph Question Answering (KGQA) systems. </a:t>
            </a:r>
            <a:endParaRPr sz="1200">
              <a:solidFill>
                <a:schemeClr val="dk1"/>
              </a:solidFill>
            </a:endParaRPr>
          </a:p>
          <a:p>
            <a:pPr indent="0" lvl="0" marL="0" rtl="0" algn="l">
              <a:spcBef>
                <a:spcPts val="0"/>
              </a:spcBef>
              <a:spcAft>
                <a:spcPts val="0"/>
              </a:spcAft>
              <a:buNone/>
            </a:pPr>
            <a:r>
              <a:rPr lang="en" sz="1200">
                <a:solidFill>
                  <a:schemeClr val="dk1"/>
                </a:solidFill>
              </a:rPr>
              <a:t>Our results indicate that the ComplEx model  with </a:t>
            </a:r>
            <a:r>
              <a:rPr lang="en" sz="1200">
                <a:solidFill>
                  <a:schemeClr val="dk1"/>
                </a:solidFill>
              </a:rPr>
              <a:t>Random Corrupt Negative Sampling</a:t>
            </a:r>
            <a:r>
              <a:rPr lang="en" sz="1200">
                <a:solidFill>
                  <a:schemeClr val="dk1"/>
                </a:solidFill>
              </a:rPr>
              <a:t> and questions embedding through Roberta delivers the most robust performance. </a:t>
            </a:r>
            <a:endParaRPr sz="1200">
              <a:solidFill>
                <a:schemeClr val="dk1"/>
              </a:solidFill>
            </a:endParaRPr>
          </a:p>
          <a:p>
            <a:pPr indent="0" lvl="0" marL="0" rtl="0" algn="l">
              <a:spcBef>
                <a:spcPts val="0"/>
              </a:spcBef>
              <a:spcAft>
                <a:spcPts val="0"/>
              </a:spcAft>
              <a:buNone/>
            </a:pPr>
            <a:r>
              <a:rPr lang="en" sz="1200">
                <a:solidFill>
                  <a:schemeClr val="dk1"/>
                </a:solidFill>
              </a:rPr>
              <a:t>These combination significantly boosts KGQA performance by effectively capturing complex relationships within knowledge graph.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0dc1f16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0dc1f16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857d55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857d55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0a5616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0a5616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0a5616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0a5616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a:t>
            </a:r>
            <a:endParaRPr>
              <a:solidFill>
                <a:schemeClr val="dk1"/>
              </a:solidFill>
            </a:endParaRPr>
          </a:p>
          <a:p>
            <a:pPr indent="0" lvl="0" marL="0" rtl="0" algn="l">
              <a:spcBef>
                <a:spcPts val="0"/>
              </a:spcBef>
              <a:spcAft>
                <a:spcPts val="0"/>
              </a:spcAft>
              <a:buNone/>
            </a:pPr>
            <a:r>
              <a:rPr lang="en">
                <a:solidFill>
                  <a:schemeClr val="dk1"/>
                </a:solidFill>
              </a:rPr>
              <a:t>We can use Knowledge Graph Embedding technique to represent entities and relationships in a knowledge graph in a continuous vector space. </a:t>
            </a:r>
            <a:endParaRPr>
              <a:solidFill>
                <a:schemeClr val="dk1"/>
              </a:solidFill>
            </a:endParaRPr>
          </a:p>
          <a:p>
            <a:pPr indent="0" lvl="0" marL="0" rtl="0" algn="l">
              <a:spcBef>
                <a:spcPts val="0"/>
              </a:spcBef>
              <a:spcAft>
                <a:spcPts val="0"/>
              </a:spcAft>
              <a:buNone/>
            </a:pPr>
            <a:r>
              <a:rPr lang="en">
                <a:solidFill>
                  <a:schemeClr val="dk1"/>
                </a:solidFill>
              </a:rPr>
              <a:t>There are two prominent kge methods: distmult, complex.</a:t>
            </a:r>
            <a:endParaRPr>
              <a:solidFill>
                <a:schemeClr val="dk1"/>
              </a:solidFill>
            </a:endParaRPr>
          </a:p>
          <a:p>
            <a:pPr indent="0" lvl="0" marL="0" rtl="0" algn="l">
              <a:spcBef>
                <a:spcPts val="0"/>
              </a:spcBef>
              <a:spcAft>
                <a:spcPts val="0"/>
              </a:spcAft>
              <a:buNone/>
            </a:pPr>
            <a:r>
              <a:rPr lang="en">
                <a:solidFill>
                  <a:schemeClr val="dk1"/>
                </a:solidFill>
              </a:rPr>
              <a:t>In </a:t>
            </a:r>
            <a:r>
              <a:rPr b="1" lang="en">
                <a:solidFill>
                  <a:schemeClr val="dk1"/>
                </a:solidFill>
              </a:rPr>
              <a:t>DistMult</a:t>
            </a:r>
            <a:r>
              <a:rPr lang="en">
                <a:solidFill>
                  <a:schemeClr val="dk1"/>
                </a:solidFill>
              </a:rPr>
              <a:t>, each triple in the knowledge graph is represented as a low-dimensional vector. Through the vector, we can calculate the score, which reflect how well the embeddings of the entities and relation align with each other. They get score by taking the dot product of the embeddings of the head and tail entities after applying a diagonal matrix to the head entity's embedding. </a:t>
            </a:r>
            <a:endParaRPr>
              <a:solidFill>
                <a:schemeClr val="dk1"/>
              </a:solidFill>
            </a:endParaRPr>
          </a:p>
          <a:p>
            <a:pPr indent="0" lvl="0" marL="0" rtl="0" algn="l">
              <a:spcBef>
                <a:spcPts val="0"/>
              </a:spcBef>
              <a:spcAft>
                <a:spcPts val="0"/>
              </a:spcAft>
              <a:buNone/>
            </a:pPr>
            <a:r>
              <a:rPr lang="en">
                <a:solidFill>
                  <a:schemeClr val="dk1"/>
                </a:solidFill>
              </a:rPr>
              <a:t>It adjust the embeddings of entities and relations to assign higher scores to true triples and lower scores to false or implausible triples. This process involves optimizing the embeddings using a margin ranking loss to maximize the margin between the scores of positive relation triples and negative samples.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it’s simple, scalable, and computational efficient, this method can only capture symmetric relationships using diagonal matrices as the head and tail, so it is not suitable for general knowledge graphs.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Complex</a:t>
            </a:r>
            <a:r>
              <a:rPr lang="en">
                <a:solidFill>
                  <a:schemeClr val="dk1"/>
                </a:solidFill>
              </a:rPr>
              <a:t> extends DistMult by utilizing complex embeddings such as real and imaginary parts to handle asymmetric relationships. This not only reduces computational complexity but also improves entity representation capabilities. The score for a triple in complex is computed by taking the conjugate dot product between the embeddings of the head and tail entities, and the embedding of the relation.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66b8ab0d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66b8ab0d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dc1f161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dc1f161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a:t>
            </a:r>
            <a:endParaRPr/>
          </a:p>
          <a:p>
            <a:pPr indent="0" lvl="0" marL="0" rtl="0" algn="l">
              <a:spcBef>
                <a:spcPts val="0"/>
              </a:spcBef>
              <a:spcAft>
                <a:spcPts val="0"/>
              </a:spcAft>
              <a:buNone/>
            </a:pPr>
            <a:r>
              <a:rPr lang="en"/>
              <a:t>So, this is the results part.</a:t>
            </a:r>
            <a:endParaRPr/>
          </a:p>
          <a:p>
            <a:pPr indent="0" lvl="0" marL="0" rtl="0" algn="l">
              <a:spcBef>
                <a:spcPts val="0"/>
              </a:spcBef>
              <a:spcAft>
                <a:spcPts val="0"/>
              </a:spcAft>
              <a:buNone/>
            </a:pPr>
            <a:r>
              <a:rPr lang="en"/>
              <a:t>This is the result for the best knowledge graph embedding. As Sen explained, we used complex and distmult,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dc1f161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dc1f161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Nina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EmbedKGQA is designed to enhance question-answering systems that work with knowledge graphs. By converting the complex relationships into embeddings.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Additionally, knowledge graphs often have gaps or missing links between data points, "sparse." EmbedKGQA helps address this issue by using embeddings to fill in these gaps, making it easier for the system to understand and make connections. This capability is crucial for efficiently retrieving information and providing accurate answers to complex questions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EmbedKGQA aims to make these systems not only faster but also more accurate at finding the right answers.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66b8ab0d9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66b8ab0d9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Say this is the entire pipeline </a:t>
            </a:r>
            <a:endParaRPr/>
          </a:p>
          <a:p>
            <a:pPr indent="-342900" lvl="0" marL="457200" rtl="0" algn="l">
              <a:spcBef>
                <a:spcPts val="0"/>
              </a:spcBef>
              <a:spcAft>
                <a:spcPts val="0"/>
              </a:spcAft>
              <a:buClr>
                <a:srgbClr val="595959"/>
              </a:buClr>
              <a:buSzPts val="1800"/>
              <a:buAutoNum type="arabicPeriod"/>
            </a:pPr>
            <a:r>
              <a:rPr lang="en">
                <a:solidFill>
                  <a:schemeClr val="dk1"/>
                </a:solidFill>
              </a:rPr>
              <a:t>Core Components: Consists of three main modules—KG Embedding Module, Question Embedding Module, and Answer Selection Module.</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7000"/>
          </a:blip>
          <a:stretch>
            <a:fillRect/>
          </a:stretch>
        </p:blipFill>
        <p:spPr>
          <a:xfrm>
            <a:off x="0" y="0"/>
            <a:ext cx="9144000" cy="5143500"/>
          </a:xfrm>
          <a:prstGeom prst="rect">
            <a:avLst/>
          </a:prstGeom>
          <a:noFill/>
          <a:ln>
            <a:noFill/>
          </a:ln>
        </p:spPr>
      </p:pic>
      <p:sp>
        <p:nvSpPr>
          <p:cNvPr id="55" name="Google Shape;55;p13"/>
          <p:cNvSpPr/>
          <p:nvPr/>
        </p:nvSpPr>
        <p:spPr>
          <a:xfrm>
            <a:off x="3096300" y="1831425"/>
            <a:ext cx="3228000" cy="14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916950" y="753075"/>
            <a:ext cx="7023300" cy="2052600"/>
          </a:xfrm>
          <a:prstGeom prst="rect">
            <a:avLst/>
          </a:prstGeom>
          <a:solidFill>
            <a:schemeClr val="lt1"/>
          </a:solidFill>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highlight>
                  <a:srgbClr val="FFFFFF"/>
                </a:highlight>
                <a:latin typeface="Nunito SemiBold"/>
                <a:ea typeface="Nunito SemiBold"/>
                <a:cs typeface="Nunito SemiBold"/>
                <a:sym typeface="Nunito SemiBold"/>
              </a:rPr>
              <a:t>Optimizing KGQA Systems: A Systematic Comparative Study of Negative Sampling Strategies in KGE Models</a:t>
            </a:r>
            <a:endParaRPr sz="5480">
              <a:latin typeface="Nunito SemiBold"/>
              <a:ea typeface="Nunito SemiBold"/>
              <a:cs typeface="Nunito SemiBold"/>
              <a:sym typeface="Nunito SemiBold"/>
            </a:endParaRPr>
          </a:p>
        </p:txBody>
      </p:sp>
      <p:sp>
        <p:nvSpPr>
          <p:cNvPr id="57" name="Google Shape;57;p13"/>
          <p:cNvSpPr txBox="1"/>
          <p:nvPr>
            <p:ph idx="1" type="subTitle"/>
          </p:nvPr>
        </p:nvSpPr>
        <p:spPr>
          <a:xfrm>
            <a:off x="311700" y="29961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latin typeface="Nunito"/>
                <a:ea typeface="Nunito"/>
                <a:cs typeface="Nunito"/>
                <a:sym typeface="Nunito"/>
              </a:rPr>
              <a:t>Medhasweta Sen, </a:t>
            </a:r>
            <a:r>
              <a:rPr lang="en">
                <a:latin typeface="Nunito"/>
                <a:ea typeface="Nunito"/>
                <a:cs typeface="Nunito"/>
                <a:sym typeface="Nunito"/>
              </a:rPr>
              <a:t>Nina Ebensperger, </a:t>
            </a:r>
            <a:r>
              <a:rPr lang="en">
                <a:latin typeface="Nunito"/>
                <a:ea typeface="Nunito"/>
                <a:cs typeface="Nunito"/>
                <a:sym typeface="Nunito"/>
              </a:rPr>
              <a:t>Nayaeun Kwon</a:t>
            </a:r>
            <a:endParaRPr>
              <a:latin typeface="Nunito"/>
              <a:ea typeface="Nunito"/>
              <a:cs typeface="Nunito"/>
              <a:sym typeface="Nunito"/>
            </a:endParaRPr>
          </a:p>
        </p:txBody>
      </p:sp>
      <p:sp>
        <p:nvSpPr>
          <p:cNvPr id="58" name="Google Shape;58;p13"/>
          <p:cNvSpPr txBox="1"/>
          <p:nvPr/>
        </p:nvSpPr>
        <p:spPr>
          <a:xfrm>
            <a:off x="2019600" y="3788775"/>
            <a:ext cx="510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Nunito"/>
                <a:ea typeface="Nunito"/>
                <a:cs typeface="Nunito"/>
                <a:sym typeface="Nunito"/>
              </a:rPr>
              <a:t>2024 Capstone Project</a:t>
            </a:r>
            <a:endParaRPr sz="18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39" name="Google Shape;139;p22"/>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cxnSp>
        <p:nvCxnSpPr>
          <p:cNvPr id="140" name="Google Shape;140;p22"/>
          <p:cNvCxnSpPr/>
          <p:nvPr/>
        </p:nvCxnSpPr>
        <p:spPr>
          <a:xfrm>
            <a:off x="135675" y="2588475"/>
            <a:ext cx="4031400" cy="30900"/>
          </a:xfrm>
          <a:prstGeom prst="straightConnector1">
            <a:avLst/>
          </a:prstGeom>
          <a:noFill/>
          <a:ln cap="flat" cmpd="sng" w="38100">
            <a:solidFill>
              <a:srgbClr val="FF0000"/>
            </a:solidFill>
            <a:prstDash val="lgDash"/>
            <a:round/>
            <a:headEnd len="med" w="med" type="none"/>
            <a:tailEnd len="med" w="med" type="none"/>
          </a:ln>
        </p:spPr>
      </p:cxnSp>
      <p:sp>
        <p:nvSpPr>
          <p:cNvPr id="141" name="Google Shape;141;p22"/>
          <p:cNvSpPr/>
          <p:nvPr/>
        </p:nvSpPr>
        <p:spPr>
          <a:xfrm>
            <a:off x="135675" y="2588475"/>
            <a:ext cx="4105925" cy="2507243"/>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sp>
        <p:nvSpPr>
          <p:cNvPr id="142" name="Google Shape;142;p22"/>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KG Embedding Module</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48" name="Google Shape;148;p23"/>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49" name="Google Shape;149;p23"/>
          <p:cNvSpPr/>
          <p:nvPr/>
        </p:nvSpPr>
        <p:spPr>
          <a:xfrm>
            <a:off x="193475" y="1131099"/>
            <a:ext cx="3259403" cy="1503118"/>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cxnSp>
        <p:nvCxnSpPr>
          <p:cNvPr id="150" name="Google Shape;150;p23"/>
          <p:cNvCxnSpPr/>
          <p:nvPr/>
        </p:nvCxnSpPr>
        <p:spPr>
          <a:xfrm>
            <a:off x="193475" y="1131100"/>
            <a:ext cx="3274200" cy="0"/>
          </a:xfrm>
          <a:prstGeom prst="straightConnector1">
            <a:avLst/>
          </a:prstGeom>
          <a:noFill/>
          <a:ln cap="flat" cmpd="sng" w="38100">
            <a:solidFill>
              <a:srgbClr val="FF0000"/>
            </a:solidFill>
            <a:prstDash val="lgDash"/>
            <a:round/>
            <a:headEnd len="med" w="med" type="none"/>
            <a:tailEnd len="med" w="med" type="none"/>
          </a:ln>
        </p:spPr>
      </p:cxnSp>
      <p:sp>
        <p:nvSpPr>
          <p:cNvPr id="151" name="Google Shape;151;p23"/>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Question Embedding Module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57" name="Google Shape;157;p24"/>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58" name="Google Shape;158;p24"/>
          <p:cNvSpPr/>
          <p:nvPr/>
        </p:nvSpPr>
        <p:spPr>
          <a:xfrm>
            <a:off x="4067475" y="1734425"/>
            <a:ext cx="4518106" cy="2209531"/>
          </a:xfrm>
          <a:custGeom>
            <a:rect b="b" l="l" r="r" t="t"/>
            <a:pathLst>
              <a:path extrusionOk="0" h="90974" w="147735">
                <a:moveTo>
                  <a:pt x="0" y="0"/>
                </a:moveTo>
                <a:lnTo>
                  <a:pt x="0" y="84754"/>
                </a:lnTo>
                <a:lnTo>
                  <a:pt x="0" y="90974"/>
                </a:lnTo>
                <a:lnTo>
                  <a:pt x="147735" y="90974"/>
                </a:lnTo>
                <a:lnTo>
                  <a:pt x="146958" y="2333"/>
                </a:lnTo>
              </a:path>
            </a:pathLst>
          </a:custGeom>
          <a:noFill/>
          <a:ln cap="flat" cmpd="sng" w="38100">
            <a:solidFill>
              <a:srgbClr val="FF0000"/>
            </a:solidFill>
            <a:prstDash val="lgDash"/>
            <a:round/>
            <a:headEnd len="med" w="med" type="none"/>
            <a:tailEnd len="med" w="med" type="none"/>
          </a:ln>
        </p:spPr>
      </p:sp>
      <p:cxnSp>
        <p:nvCxnSpPr>
          <p:cNvPr id="159" name="Google Shape;159;p24"/>
          <p:cNvCxnSpPr/>
          <p:nvPr/>
        </p:nvCxnSpPr>
        <p:spPr>
          <a:xfrm flipH="1" rot="10800000">
            <a:off x="4143738" y="1734425"/>
            <a:ext cx="4376100" cy="5700"/>
          </a:xfrm>
          <a:prstGeom prst="straightConnector1">
            <a:avLst/>
          </a:prstGeom>
          <a:noFill/>
          <a:ln cap="flat" cmpd="sng" w="38100">
            <a:solidFill>
              <a:srgbClr val="FF0000"/>
            </a:solidFill>
            <a:prstDash val="lgDash"/>
            <a:round/>
            <a:headEnd len="med" w="med" type="none"/>
            <a:tailEnd len="med" w="med" type="none"/>
          </a:ln>
        </p:spPr>
      </p:cxnSp>
      <p:sp>
        <p:nvSpPr>
          <p:cNvPr id="160" name="Google Shape;160;p24"/>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 Answer Scoring in EmbedKGQA</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Research Design</a:t>
            </a:r>
            <a:endParaRPr>
              <a:latin typeface="Nunito"/>
              <a:ea typeface="Nunito"/>
              <a:cs typeface="Nunito"/>
              <a:sym typeface="Nunito"/>
            </a:endParaRPr>
          </a:p>
        </p:txBody>
      </p:sp>
      <p:sp>
        <p:nvSpPr>
          <p:cNvPr id="167" name="Google Shape;167;p25"/>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Knowledge Graph Embedding: Create impactful knowledge graph embedding using </a:t>
            </a:r>
            <a:r>
              <a:rPr b="1" lang="en">
                <a:latin typeface="Nunito"/>
                <a:ea typeface="Nunito"/>
                <a:cs typeface="Nunito"/>
                <a:sym typeface="Nunito"/>
              </a:rPr>
              <a:t>ComplEx</a:t>
            </a:r>
            <a:r>
              <a:rPr lang="en">
                <a:latin typeface="Nunito"/>
                <a:ea typeface="Nunito"/>
                <a:cs typeface="Nunito"/>
                <a:sym typeface="Nunito"/>
              </a:rPr>
              <a:t> and </a:t>
            </a:r>
            <a:r>
              <a:rPr b="1" lang="en">
                <a:latin typeface="Nunito"/>
                <a:ea typeface="Nunito"/>
                <a:cs typeface="Nunito"/>
                <a:sym typeface="Nunito"/>
              </a:rPr>
              <a:t>DistMult</a:t>
            </a:r>
            <a:endParaRPr b="1">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Negative Sampling Techniques: Application of </a:t>
            </a:r>
            <a:r>
              <a:rPr b="1" lang="en">
                <a:latin typeface="Nunito"/>
                <a:ea typeface="Nunito"/>
                <a:cs typeface="Nunito"/>
                <a:sym typeface="Nunito"/>
              </a:rPr>
              <a:t>Uniform</a:t>
            </a:r>
            <a:r>
              <a:rPr lang="en">
                <a:latin typeface="Nunito"/>
                <a:ea typeface="Nunito"/>
                <a:cs typeface="Nunito"/>
                <a:sym typeface="Nunito"/>
              </a:rPr>
              <a:t>, </a:t>
            </a:r>
            <a:r>
              <a:rPr b="1" lang="en">
                <a:latin typeface="Nunito"/>
                <a:ea typeface="Nunito"/>
                <a:cs typeface="Nunito"/>
                <a:sym typeface="Nunito"/>
              </a:rPr>
              <a:t>Random</a:t>
            </a:r>
            <a:r>
              <a:rPr lang="en">
                <a:latin typeface="Nunito"/>
                <a:ea typeface="Nunito"/>
                <a:cs typeface="Nunito"/>
                <a:sym typeface="Nunito"/>
              </a:rPr>
              <a:t> </a:t>
            </a:r>
            <a:r>
              <a:rPr b="1" lang="en">
                <a:latin typeface="Nunito"/>
                <a:ea typeface="Nunito"/>
                <a:cs typeface="Nunito"/>
                <a:sym typeface="Nunito"/>
              </a:rPr>
              <a:t>Corrupt</a:t>
            </a:r>
            <a:r>
              <a:rPr lang="en">
                <a:latin typeface="Nunito"/>
                <a:ea typeface="Nunito"/>
                <a:cs typeface="Nunito"/>
                <a:sym typeface="Nunito"/>
              </a:rPr>
              <a:t>, and </a:t>
            </a:r>
            <a:r>
              <a:rPr b="1" lang="en">
                <a:latin typeface="Nunito"/>
                <a:ea typeface="Nunito"/>
                <a:cs typeface="Nunito"/>
                <a:sym typeface="Nunito"/>
              </a:rPr>
              <a:t>Batch</a:t>
            </a:r>
            <a:r>
              <a:rPr lang="en">
                <a:latin typeface="Nunito"/>
                <a:ea typeface="Nunito"/>
                <a:cs typeface="Nunito"/>
                <a:sym typeface="Nunito"/>
              </a:rPr>
              <a:t> </a:t>
            </a:r>
            <a:r>
              <a:rPr b="1" lang="en">
                <a:latin typeface="Nunito"/>
                <a:ea typeface="Nunito"/>
                <a:cs typeface="Nunito"/>
                <a:sym typeface="Nunito"/>
              </a:rPr>
              <a:t>Negative</a:t>
            </a:r>
            <a:r>
              <a:rPr lang="en">
                <a:latin typeface="Nunito"/>
                <a:ea typeface="Nunito"/>
                <a:cs typeface="Nunito"/>
                <a:sym typeface="Nunito"/>
              </a:rPr>
              <a:t> </a:t>
            </a:r>
            <a:r>
              <a:rPr b="1" lang="en">
                <a:latin typeface="Nunito"/>
                <a:ea typeface="Nunito"/>
                <a:cs typeface="Nunito"/>
                <a:sym typeface="Nunito"/>
              </a:rPr>
              <a:t>Sampling</a:t>
            </a:r>
            <a:r>
              <a:rPr lang="en">
                <a:latin typeface="Nunito"/>
                <a:ea typeface="Nunito"/>
                <a:cs typeface="Nunito"/>
                <a:sym typeface="Nunito"/>
              </a:rPr>
              <a:t> to test different KGE setups.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Question Embedding: Use of </a:t>
            </a:r>
            <a:r>
              <a:rPr b="1" lang="en">
                <a:latin typeface="Nunito"/>
                <a:ea typeface="Nunito"/>
                <a:cs typeface="Nunito"/>
                <a:sym typeface="Nunito"/>
              </a:rPr>
              <a:t>RoBERTa</a:t>
            </a:r>
            <a:r>
              <a:rPr lang="en">
                <a:latin typeface="Nunito"/>
                <a:ea typeface="Nunito"/>
                <a:cs typeface="Nunito"/>
                <a:sym typeface="Nunito"/>
              </a:rPr>
              <a:t> and </a:t>
            </a:r>
            <a:r>
              <a:rPr b="1" lang="en">
                <a:latin typeface="Nunito"/>
                <a:ea typeface="Nunito"/>
                <a:cs typeface="Nunito"/>
                <a:sym typeface="Nunito"/>
              </a:rPr>
              <a:t>SentenceTransformer</a:t>
            </a:r>
            <a:r>
              <a:rPr lang="en">
                <a:latin typeface="Nunito"/>
                <a:ea typeface="Nunito"/>
                <a:cs typeface="Nunito"/>
                <a:sym typeface="Nunito"/>
              </a:rPr>
              <a:t> with KGEs in the Embed-KGQA pipeline.</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Answer Selection Module: Utilization of a </a:t>
            </a:r>
            <a:r>
              <a:rPr b="1" lang="en">
                <a:latin typeface="Nunito"/>
                <a:ea typeface="Nunito"/>
                <a:cs typeface="Nunito"/>
                <a:sym typeface="Nunito"/>
              </a:rPr>
              <a:t>scoring function</a:t>
            </a:r>
            <a:r>
              <a:rPr lang="en">
                <a:latin typeface="Nunito"/>
                <a:ea typeface="Nunito"/>
                <a:cs typeface="Nunito"/>
                <a:sym typeface="Nunito"/>
              </a:rPr>
              <a:t> to calculate compatibility scores between question embeddings and potential answer entities.</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Dataset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73" name="Google Shape;173;p26"/>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74" name="Google Shape;174;p26"/>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Utilization of the MetaQA dataset tailored for the movie domain with over 400k questions.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Includes about 135k triples, 43k entities, and 9 distinct relations, enhancing the breadth of KGQA evaluation.</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80" name="Google Shape;180;p27"/>
          <p:cNvPicPr preferRelativeResize="0"/>
          <p:nvPr/>
        </p:nvPicPr>
        <p:blipFill>
          <a:blip r:embed="rId4">
            <a:alphaModFix/>
          </a:blip>
          <a:stretch>
            <a:fillRect/>
          </a:stretch>
        </p:blipFill>
        <p:spPr>
          <a:xfrm>
            <a:off x="266700" y="1093925"/>
            <a:ext cx="8724901" cy="3923977"/>
          </a:xfrm>
          <a:prstGeom prst="rect">
            <a:avLst/>
          </a:prstGeom>
          <a:noFill/>
          <a:ln>
            <a:noFill/>
          </a:ln>
        </p:spPr>
      </p:pic>
      <p:sp>
        <p:nvSpPr>
          <p:cNvPr id="181" name="Google Shape;181;p27"/>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Results: Question Answering</a:t>
            </a:r>
            <a:endParaRPr>
              <a:latin typeface="Nunito"/>
              <a:ea typeface="Nunito"/>
              <a:cs typeface="Nunito"/>
              <a:sym typeface="Nunito"/>
            </a:endParaRPr>
          </a:p>
        </p:txBody>
      </p:sp>
      <p:sp>
        <p:nvSpPr>
          <p:cNvPr id="182" name="Google Shape;182;p27"/>
          <p:cNvSpPr/>
          <p:nvPr/>
        </p:nvSpPr>
        <p:spPr>
          <a:xfrm>
            <a:off x="2649142" y="2068725"/>
            <a:ext cx="5880600" cy="3126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88" name="Google Shape;188;p28"/>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8"/>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Experiment: </a:t>
            </a:r>
            <a:r>
              <a:rPr lang="en">
                <a:latin typeface="Nunito"/>
                <a:ea typeface="Nunito"/>
                <a:cs typeface="Nunito"/>
                <a:sym typeface="Nunito"/>
              </a:rPr>
              <a:t>Classical Method (Cosine Similarity)</a:t>
            </a:r>
            <a:endParaRPr>
              <a:latin typeface="Nunito"/>
              <a:ea typeface="Nunito"/>
              <a:cs typeface="Nunito"/>
              <a:sym typeface="Nunito"/>
            </a:endParaRPr>
          </a:p>
        </p:txBody>
      </p:sp>
      <p:sp>
        <p:nvSpPr>
          <p:cNvPr id="190" name="Google Shape;190;p28"/>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Purpose: To measure the effectiveness of the EmbedKGQA system using cosine similarity.</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Process Overview:</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Vectorization: Transform questions and KG into vector forms using KG and Question Embedding Modules. (SentenceTransformer: all-MiniLM-L6-v2)</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Cosine Similarity Calculation: Determine the cosine of the angle between question vectors and candidate answer vectors.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Answer Selection: Choose the answer with the highest similarity score.</a:t>
            </a:r>
            <a:endParaRPr>
              <a:latin typeface="Nunito"/>
              <a:ea typeface="Nunito"/>
              <a:cs typeface="Nunito"/>
              <a:sym typeface="Nunito"/>
            </a:endParaRPr>
          </a:p>
        </p:txBody>
      </p:sp>
      <p:graphicFrame>
        <p:nvGraphicFramePr>
          <p:cNvPr id="191" name="Google Shape;191;p28"/>
          <p:cNvGraphicFramePr/>
          <p:nvPr/>
        </p:nvGraphicFramePr>
        <p:xfrm>
          <a:off x="1959788" y="3645825"/>
          <a:ext cx="3000000" cy="3000000"/>
        </p:xfrm>
        <a:graphic>
          <a:graphicData uri="http://schemas.openxmlformats.org/drawingml/2006/table">
            <a:tbl>
              <a:tblPr>
                <a:noFill/>
                <a:tableStyleId>{3ABE1F3D-E041-4E3F-82E6-F09FFCE5F607}</a:tableStyleId>
              </a:tblPr>
              <a:tblGrid>
                <a:gridCol w="3079775"/>
                <a:gridCol w="2144625"/>
              </a:tblGrid>
              <a:tr h="289825">
                <a:tc>
                  <a:txBody>
                    <a:bodyPr/>
                    <a:lstStyle/>
                    <a:p>
                      <a:pPr indent="0" lvl="0" marL="0" rtl="0" algn="ctr">
                        <a:spcBef>
                          <a:spcPts val="0"/>
                        </a:spcBef>
                        <a:spcAft>
                          <a:spcPts val="0"/>
                        </a:spcAft>
                        <a:buNone/>
                      </a:pPr>
                      <a:r>
                        <a:rPr b="1" lang="en" sz="1600">
                          <a:latin typeface="Nunito"/>
                          <a:ea typeface="Nunito"/>
                          <a:cs typeface="Nunito"/>
                          <a:sym typeface="Nunito"/>
                        </a:rPr>
                        <a:t>Method</a:t>
                      </a:r>
                      <a:endParaRPr b="1" sz="1600">
                        <a:latin typeface="Nunito"/>
                        <a:ea typeface="Nunito"/>
                        <a:cs typeface="Nunito"/>
                        <a:sym typeface="Nuni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b="1" lang="en" sz="1600">
                          <a:latin typeface="Nunito"/>
                          <a:ea typeface="Nunito"/>
                          <a:cs typeface="Nunito"/>
                          <a:sym typeface="Nunito"/>
                        </a:rPr>
                        <a:t>Success Rate (%)</a:t>
                      </a:r>
                      <a:endParaRPr b="1" sz="1600">
                        <a:latin typeface="Nunito"/>
                        <a:ea typeface="Nunito"/>
                        <a:cs typeface="Nunito"/>
                        <a:sym typeface="Nunito"/>
                      </a:endParaRPr>
                    </a:p>
                  </a:txBody>
                  <a:tcPr marT="91425" marB="91425" marR="91425" marL="91425" anchor="ctr">
                    <a:solidFill>
                      <a:srgbClr val="FCE5CD"/>
                    </a:solidFill>
                  </a:tcPr>
                </a:tc>
              </a:tr>
              <a:tr h="289825">
                <a:tc>
                  <a:txBody>
                    <a:bodyPr/>
                    <a:lstStyle/>
                    <a:p>
                      <a:pPr indent="0" lvl="0" marL="0" rtl="0" algn="ctr">
                        <a:spcBef>
                          <a:spcPts val="0"/>
                        </a:spcBef>
                        <a:spcAft>
                          <a:spcPts val="0"/>
                        </a:spcAft>
                        <a:buNone/>
                      </a:pPr>
                      <a:r>
                        <a:rPr b="1" lang="en">
                          <a:latin typeface="Nunito"/>
                          <a:ea typeface="Nunito"/>
                          <a:cs typeface="Nunito"/>
                          <a:sym typeface="Nunito"/>
                        </a:rPr>
                        <a:t>Cosine Similarity (Benchmark)</a:t>
                      </a:r>
                      <a:endParaRPr b="1">
                        <a:latin typeface="Nunito"/>
                        <a:ea typeface="Nunito"/>
                        <a:cs typeface="Nunito"/>
                        <a:sym typeface="Nunito"/>
                      </a:endParaRPr>
                    </a:p>
                  </a:txBody>
                  <a:tcPr marT="91425" marB="91425" marR="91425" marL="91425" anchor="ctr">
                    <a:solidFill>
                      <a:schemeClr val="lt1"/>
                    </a:solidFill>
                  </a:tcPr>
                </a:tc>
                <a:tc>
                  <a:txBody>
                    <a:bodyPr/>
                    <a:lstStyle/>
                    <a:p>
                      <a:pPr indent="0" lvl="0" marL="0" rtl="0" algn="ctr">
                        <a:spcBef>
                          <a:spcPts val="0"/>
                        </a:spcBef>
                        <a:spcAft>
                          <a:spcPts val="0"/>
                        </a:spcAft>
                        <a:buNone/>
                      </a:pPr>
                      <a:r>
                        <a:rPr b="1" lang="en" sz="1800">
                          <a:solidFill>
                            <a:srgbClr val="FF0000"/>
                          </a:solidFill>
                          <a:latin typeface="Nunito"/>
                          <a:ea typeface="Nunito"/>
                          <a:cs typeface="Nunito"/>
                          <a:sym typeface="Nunito"/>
                        </a:rPr>
                        <a:t>5.73%</a:t>
                      </a:r>
                      <a:endParaRPr b="1" sz="1800">
                        <a:solidFill>
                          <a:srgbClr val="FF0000"/>
                        </a:solidFill>
                        <a:latin typeface="Nunito"/>
                        <a:ea typeface="Nunito"/>
                        <a:cs typeface="Nunito"/>
                        <a:sym typeface="Nunito"/>
                      </a:endParaRPr>
                    </a:p>
                  </a:txBody>
                  <a:tcPr marT="91425" marB="91425" marR="91425" marL="91425" anchor="ctr">
                    <a:solidFill>
                      <a:schemeClr val="lt1"/>
                    </a:solidFill>
                  </a:tcPr>
                </a:tc>
              </a:tr>
              <a:tr h="289825">
                <a:tc>
                  <a:txBody>
                    <a:bodyPr/>
                    <a:lstStyle/>
                    <a:p>
                      <a:pPr indent="0" lvl="0" marL="0" rtl="0" algn="ctr">
                        <a:spcBef>
                          <a:spcPts val="0"/>
                        </a:spcBef>
                        <a:spcAft>
                          <a:spcPts val="0"/>
                        </a:spcAft>
                        <a:buNone/>
                      </a:pPr>
                      <a:r>
                        <a:rPr b="1" lang="en">
                          <a:latin typeface="Nunito"/>
                          <a:ea typeface="Nunito"/>
                          <a:cs typeface="Nunito"/>
                          <a:sym typeface="Nunito"/>
                        </a:rPr>
                        <a:t>EmbedKGQA</a:t>
                      </a:r>
                      <a:endParaRPr b="1">
                        <a:latin typeface="Nunito"/>
                        <a:ea typeface="Nunito"/>
                        <a:cs typeface="Nunito"/>
                        <a:sym typeface="Nunito"/>
                      </a:endParaRPr>
                    </a:p>
                  </a:txBody>
                  <a:tcPr marT="91425" marB="91425" marR="91425" marL="91425" anchor="ctr">
                    <a:solidFill>
                      <a:schemeClr val="lt1"/>
                    </a:solidFill>
                  </a:tcPr>
                </a:tc>
                <a:tc>
                  <a:txBody>
                    <a:bodyPr/>
                    <a:lstStyle/>
                    <a:p>
                      <a:pPr indent="0" lvl="0" marL="0" rtl="0" algn="ctr">
                        <a:spcBef>
                          <a:spcPts val="0"/>
                        </a:spcBef>
                        <a:spcAft>
                          <a:spcPts val="0"/>
                        </a:spcAft>
                        <a:buNone/>
                      </a:pPr>
                      <a:r>
                        <a:rPr b="1" lang="en" sz="1800">
                          <a:solidFill>
                            <a:srgbClr val="FF0000"/>
                          </a:solidFill>
                          <a:latin typeface="Nunito"/>
                          <a:ea typeface="Nunito"/>
                          <a:cs typeface="Nunito"/>
                          <a:sym typeface="Nunito"/>
                        </a:rPr>
                        <a:t>39.22%</a:t>
                      </a:r>
                      <a:endParaRPr b="1" sz="1800">
                        <a:solidFill>
                          <a:srgbClr val="FF0000"/>
                        </a:solidFill>
                        <a:latin typeface="Nunito"/>
                        <a:ea typeface="Nunito"/>
                        <a:cs typeface="Nunito"/>
                        <a:sym typeface="Nunito"/>
                      </a:endParaRPr>
                    </a:p>
                  </a:txBody>
                  <a:tcPr marT="91425" marB="91425" marR="91425" marL="91425" anchor="ctr">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9"/>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97" name="Google Shape;197;p29"/>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Hierarchical Analysis by Relations</a:t>
            </a:r>
            <a:endParaRPr>
              <a:latin typeface="Nunito"/>
              <a:ea typeface="Nunito"/>
              <a:cs typeface="Nunito"/>
              <a:sym typeface="Nunito"/>
            </a:endParaRPr>
          </a:p>
        </p:txBody>
      </p:sp>
      <p:pic>
        <p:nvPicPr>
          <p:cNvPr id="198" name="Google Shape;198;p29"/>
          <p:cNvPicPr preferRelativeResize="0"/>
          <p:nvPr/>
        </p:nvPicPr>
        <p:blipFill>
          <a:blip r:embed="rId4">
            <a:alphaModFix/>
          </a:blip>
          <a:stretch>
            <a:fillRect/>
          </a:stretch>
        </p:blipFill>
        <p:spPr>
          <a:xfrm>
            <a:off x="433226" y="1017725"/>
            <a:ext cx="2590575" cy="3896326"/>
          </a:xfrm>
          <a:prstGeom prst="rect">
            <a:avLst/>
          </a:prstGeom>
          <a:noFill/>
          <a:ln>
            <a:noFill/>
          </a:ln>
        </p:spPr>
      </p:pic>
      <p:pic>
        <p:nvPicPr>
          <p:cNvPr id="199" name="Google Shape;199;p29"/>
          <p:cNvPicPr preferRelativeResize="0"/>
          <p:nvPr/>
        </p:nvPicPr>
        <p:blipFill>
          <a:blip r:embed="rId5">
            <a:alphaModFix/>
          </a:blip>
          <a:stretch>
            <a:fillRect/>
          </a:stretch>
        </p:blipFill>
        <p:spPr>
          <a:xfrm>
            <a:off x="3337100" y="1017725"/>
            <a:ext cx="2590574" cy="3900257"/>
          </a:xfrm>
          <a:prstGeom prst="rect">
            <a:avLst/>
          </a:prstGeom>
          <a:noFill/>
          <a:ln>
            <a:noFill/>
          </a:ln>
        </p:spPr>
      </p:pic>
      <p:pic>
        <p:nvPicPr>
          <p:cNvPr id="200" name="Google Shape;200;p29"/>
          <p:cNvPicPr preferRelativeResize="0"/>
          <p:nvPr/>
        </p:nvPicPr>
        <p:blipFill>
          <a:blip r:embed="rId6">
            <a:alphaModFix/>
          </a:blip>
          <a:stretch>
            <a:fillRect/>
          </a:stretch>
        </p:blipFill>
        <p:spPr>
          <a:xfrm>
            <a:off x="6240976" y="1019688"/>
            <a:ext cx="2590575" cy="38963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206" name="Google Shape;206;p30"/>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Conclusion</a:t>
            </a:r>
            <a:endParaRPr>
              <a:latin typeface="Nunito"/>
              <a:ea typeface="Nunito"/>
              <a:cs typeface="Nunito"/>
              <a:sym typeface="Nunito"/>
            </a:endParaRPr>
          </a:p>
        </p:txBody>
      </p:sp>
      <p:sp>
        <p:nvSpPr>
          <p:cNvPr id="208" name="Google Shape;208;p30"/>
          <p:cNvSpPr txBox="1"/>
          <p:nvPr>
            <p:ph idx="1" type="body"/>
          </p:nvPr>
        </p:nvSpPr>
        <p:spPr>
          <a:xfrm>
            <a:off x="178600" y="1228675"/>
            <a:ext cx="8870400" cy="3801600"/>
          </a:xfrm>
          <a:prstGeom prst="rect">
            <a:avLst/>
          </a:prstGeom>
          <a:solidFill>
            <a:schemeClr val="lt1"/>
          </a:solidFill>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Key Findings: The study highlights that the </a:t>
            </a:r>
            <a:r>
              <a:rPr b="1" lang="en">
                <a:latin typeface="Nunito"/>
                <a:ea typeface="Nunito"/>
                <a:cs typeface="Nunito"/>
                <a:sym typeface="Nunito"/>
              </a:rPr>
              <a:t>ComplEx</a:t>
            </a:r>
            <a:r>
              <a:rPr lang="en">
                <a:latin typeface="Nunito"/>
                <a:ea typeface="Nunito"/>
                <a:cs typeface="Nunito"/>
                <a:sym typeface="Nunito"/>
              </a:rPr>
              <a:t> model, enhanced by </a:t>
            </a:r>
            <a:r>
              <a:rPr b="1" lang="en">
                <a:latin typeface="Nunito"/>
                <a:ea typeface="Nunito"/>
                <a:cs typeface="Nunito"/>
                <a:sym typeface="Nunito"/>
              </a:rPr>
              <a:t>Random Corrupt </a:t>
            </a:r>
            <a:r>
              <a:rPr lang="en">
                <a:latin typeface="Nunito"/>
                <a:ea typeface="Nunito"/>
                <a:cs typeface="Nunito"/>
                <a:sym typeface="Nunito"/>
              </a:rPr>
              <a:t>Negative Sampling, outperforms others in terms of Mean Rank, Mean Reciprocal Rank (MRR), and Hits@k.</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Impact on KGQA: This combination significantly boosts KGQA performance by effectively capturing complex relational dynamics within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Role of Advanced NLP: Incorporating advanced NLP techniques like </a:t>
            </a:r>
            <a:r>
              <a:rPr b="1" lang="en">
                <a:latin typeface="Nunito"/>
                <a:ea typeface="Nunito"/>
                <a:cs typeface="Nunito"/>
                <a:sym typeface="Nunito"/>
              </a:rPr>
              <a:t>RoBERTa</a:t>
            </a:r>
            <a:r>
              <a:rPr lang="en">
                <a:latin typeface="Nunito"/>
                <a:ea typeface="Nunito"/>
                <a:cs typeface="Nunito"/>
                <a:sym typeface="Nunito"/>
              </a:rPr>
              <a:t> into the EmbedKGQA pipeline critically enhances question answering accuracy and efficiency.</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Strategic Insights: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Optimal Sampling Strategy: Random Corrupt Negative Sampling emerges as the most effective strategy, optimizing the quality of embeddings.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Interplay of Techniques: The choice of negative sampling methods and embedding models plays a crucial role in refining KGQA frameworks, suggesting a targeted approach for future enhancements.</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Knowledge Graphs</a:t>
            </a:r>
            <a:endParaRPr>
              <a:latin typeface="Nunito"/>
              <a:ea typeface="Nunito"/>
              <a:cs typeface="Nunito"/>
              <a:sym typeface="Nunito"/>
            </a:endParaRPr>
          </a:p>
        </p:txBody>
      </p:sp>
      <p:sp>
        <p:nvSpPr>
          <p:cNvPr id="65" name="Google Shape;65;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a:latin typeface="Nunito"/>
                <a:ea typeface="Nunito"/>
                <a:cs typeface="Nunito"/>
                <a:sym typeface="Nunito"/>
              </a:rPr>
              <a:t>Encyclopedic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Commonsense Knowledge Graphs </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Domain-specific Knowledge Graphs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
                <a:latin typeface="Nunito"/>
                <a:ea typeface="Nunito"/>
                <a:cs typeface="Nunito"/>
                <a:sym typeface="Nunito"/>
              </a:rPr>
              <a:t>Multi-modal Knowledge Graphs</a:t>
            </a:r>
            <a:endParaRPr>
              <a:latin typeface="Nunito"/>
              <a:ea typeface="Nunito"/>
              <a:cs typeface="Nunito"/>
              <a:sym typeface="Nunito"/>
            </a:endParaRPr>
          </a:p>
        </p:txBody>
      </p:sp>
      <p:sp>
        <p:nvSpPr>
          <p:cNvPr id="66" name="Google Shape;66;p14"/>
          <p:cNvSpPr txBox="1"/>
          <p:nvPr/>
        </p:nvSpPr>
        <p:spPr>
          <a:xfrm>
            <a:off x="4907925" y="895150"/>
            <a:ext cx="42585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7" name="Google Shape;67;p14"/>
          <p:cNvPicPr preferRelativeResize="0"/>
          <p:nvPr/>
        </p:nvPicPr>
        <p:blipFill>
          <a:blip r:embed="rId4">
            <a:alphaModFix/>
          </a:blip>
          <a:stretch>
            <a:fillRect/>
          </a:stretch>
        </p:blipFill>
        <p:spPr>
          <a:xfrm>
            <a:off x="4907925" y="895150"/>
            <a:ext cx="3723882" cy="3871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Knowledge Graph Embedding (KGEs)</a:t>
            </a:r>
            <a:endParaRPr>
              <a:latin typeface="Nunito"/>
              <a:ea typeface="Nunito"/>
              <a:cs typeface="Nunito"/>
              <a:sym typeface="Nunito"/>
            </a:endParaRPr>
          </a:p>
        </p:txBody>
      </p:sp>
      <p:sp>
        <p:nvSpPr>
          <p:cNvPr id="74" name="Google Shape;74;p15"/>
          <p:cNvSpPr txBox="1"/>
          <p:nvPr/>
        </p:nvSpPr>
        <p:spPr>
          <a:xfrm>
            <a:off x="680075" y="2030325"/>
            <a:ext cx="822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5" name="Google Shape;75;p15"/>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6" name="Google Shape;76;p15"/>
          <p:cNvSpPr txBox="1"/>
          <p:nvPr/>
        </p:nvSpPr>
        <p:spPr>
          <a:xfrm>
            <a:off x="2809250" y="2011675"/>
            <a:ext cx="3733800" cy="139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77" name="Google Shape;77;p15"/>
          <p:cNvPicPr preferRelativeResize="0"/>
          <p:nvPr/>
        </p:nvPicPr>
        <p:blipFill>
          <a:blip r:embed="rId4">
            <a:alphaModFix/>
          </a:blip>
          <a:stretch>
            <a:fillRect/>
          </a:stretch>
        </p:blipFill>
        <p:spPr>
          <a:xfrm>
            <a:off x="3096325" y="1639624"/>
            <a:ext cx="3226199" cy="1972251"/>
          </a:xfrm>
          <a:prstGeom prst="rect">
            <a:avLst/>
          </a:prstGeom>
          <a:noFill/>
          <a:ln cap="flat" cmpd="sng" w="9525">
            <a:solidFill>
              <a:schemeClr val="lt1"/>
            </a:solidFill>
            <a:prstDash val="solid"/>
            <a:round/>
            <a:headEnd len="sm" w="sm" type="none"/>
            <a:tailEnd len="sm" w="sm" type="none"/>
          </a:ln>
        </p:spPr>
      </p:pic>
      <p:sp>
        <p:nvSpPr>
          <p:cNvPr id="78" name="Google Shape;78;p15"/>
          <p:cNvSpPr txBox="1"/>
          <p:nvPr/>
        </p:nvSpPr>
        <p:spPr>
          <a:xfrm>
            <a:off x="2172425" y="1786800"/>
            <a:ext cx="524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Why do we need KGE?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9" name="Google Shape;79;p15"/>
          <p:cNvSpPr txBox="1"/>
          <p:nvPr/>
        </p:nvSpPr>
        <p:spPr>
          <a:xfrm>
            <a:off x="2172425" y="2571750"/>
            <a:ext cx="657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How do we compute KGEs?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85" name="Google Shape;85;p16"/>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434350" y="360675"/>
            <a:ext cx="8394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Nunito"/>
                <a:ea typeface="Nunito"/>
                <a:cs typeface="Nunito"/>
                <a:sym typeface="Nunito"/>
              </a:rPr>
              <a:t>ComplEx Embeddings:</a:t>
            </a:r>
            <a:endParaRPr sz="2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endParaRPr>
          </a:p>
        </p:txBody>
      </p:sp>
      <p:sp>
        <p:nvSpPr>
          <p:cNvPr id="87" name="Google Shape;87;p16"/>
          <p:cNvSpPr txBox="1"/>
          <p:nvPr/>
        </p:nvSpPr>
        <p:spPr>
          <a:xfrm>
            <a:off x="1780550" y="309875"/>
            <a:ext cx="66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8" name="Google Shape;88;p16"/>
          <p:cNvSpPr txBox="1"/>
          <p:nvPr/>
        </p:nvSpPr>
        <p:spPr>
          <a:xfrm>
            <a:off x="614325" y="1232763"/>
            <a:ext cx="49251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Scoring Function: </a:t>
            </a:r>
            <a:endParaRPr sz="1800">
              <a:solidFill>
                <a:schemeClr val="dk2"/>
              </a:solidFill>
            </a:endParaRPr>
          </a:p>
        </p:txBody>
      </p:sp>
      <p:sp>
        <p:nvSpPr>
          <p:cNvPr id="89" name="Google Shape;89;p16"/>
          <p:cNvSpPr txBox="1"/>
          <p:nvPr/>
        </p:nvSpPr>
        <p:spPr>
          <a:xfrm>
            <a:off x="571150" y="2789825"/>
            <a:ext cx="6438900" cy="198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Properties: </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1-to-N/N-to-1</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Composition</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Antisymmetry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Inverse</a:t>
            </a:r>
            <a:endParaRPr b="1" sz="1500">
              <a:solidFill>
                <a:srgbClr val="242424"/>
              </a:solidFill>
              <a:highlight>
                <a:srgbClr val="FFFFFF"/>
              </a:highlight>
              <a:latin typeface="Georgia"/>
              <a:ea typeface="Georgia"/>
              <a:cs typeface="Georgia"/>
              <a:sym typeface="Georgia"/>
            </a:endParaRPr>
          </a:p>
        </p:txBody>
      </p:sp>
      <p:pic>
        <p:nvPicPr>
          <p:cNvPr id="90" name="Google Shape;90;p16"/>
          <p:cNvPicPr preferRelativeResize="0"/>
          <p:nvPr/>
        </p:nvPicPr>
        <p:blipFill rotWithShape="1">
          <a:blip r:embed="rId4">
            <a:alphaModFix/>
          </a:blip>
          <a:srcRect b="0" l="-65070" r="0" t="-8695"/>
          <a:stretch/>
        </p:blipFill>
        <p:spPr>
          <a:xfrm>
            <a:off x="490450" y="1037575"/>
            <a:ext cx="6600299" cy="235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96" name="Google Shape;96;p17"/>
          <p:cNvSpPr txBox="1"/>
          <p:nvPr/>
        </p:nvSpPr>
        <p:spPr>
          <a:xfrm>
            <a:off x="2585350" y="2662825"/>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7" name="Google Shape;97;p17"/>
          <p:cNvSpPr txBox="1"/>
          <p:nvPr/>
        </p:nvSpPr>
        <p:spPr>
          <a:xfrm>
            <a:off x="434350" y="360675"/>
            <a:ext cx="8394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Nunito"/>
                <a:ea typeface="Nunito"/>
                <a:cs typeface="Nunito"/>
                <a:sym typeface="Nunito"/>
              </a:rPr>
              <a:t>DistMult</a:t>
            </a:r>
            <a:r>
              <a:rPr lang="en" sz="2800">
                <a:solidFill>
                  <a:schemeClr val="dk1"/>
                </a:solidFill>
                <a:latin typeface="Nunito"/>
                <a:ea typeface="Nunito"/>
                <a:cs typeface="Nunito"/>
                <a:sym typeface="Nunito"/>
              </a:rPr>
              <a:t> Embeddings:</a:t>
            </a:r>
            <a:endParaRPr sz="2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endParaRPr>
          </a:p>
        </p:txBody>
      </p:sp>
      <p:sp>
        <p:nvSpPr>
          <p:cNvPr id="98" name="Google Shape;98;p17"/>
          <p:cNvSpPr txBox="1"/>
          <p:nvPr/>
        </p:nvSpPr>
        <p:spPr>
          <a:xfrm>
            <a:off x="1780550" y="309875"/>
            <a:ext cx="66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9" name="Google Shape;99;p17"/>
          <p:cNvSpPr txBox="1"/>
          <p:nvPr/>
        </p:nvSpPr>
        <p:spPr>
          <a:xfrm>
            <a:off x="434350" y="1253475"/>
            <a:ext cx="49251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Loss</a:t>
            </a:r>
            <a:r>
              <a:rPr lang="en" sz="1800">
                <a:solidFill>
                  <a:schemeClr val="dk2"/>
                </a:solidFill>
              </a:rPr>
              <a:t> Function: </a:t>
            </a:r>
            <a:endParaRPr sz="1800">
              <a:solidFill>
                <a:schemeClr val="dk2"/>
              </a:solidFill>
            </a:endParaRPr>
          </a:p>
        </p:txBody>
      </p:sp>
      <p:sp>
        <p:nvSpPr>
          <p:cNvPr id="100" name="Google Shape;100;p17"/>
          <p:cNvSpPr txBox="1"/>
          <p:nvPr/>
        </p:nvSpPr>
        <p:spPr>
          <a:xfrm>
            <a:off x="358150" y="3124525"/>
            <a:ext cx="6438900" cy="14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Properties:  </a:t>
            </a:r>
            <a:endParaRPr sz="1800">
              <a:solidFill>
                <a:schemeClr val="dk2"/>
              </a:solidFill>
            </a:endParaRPr>
          </a:p>
          <a:p>
            <a:pPr indent="0" lvl="0" marL="0" rtl="0" algn="l">
              <a:spcBef>
                <a:spcPts val="0"/>
              </a:spcBef>
              <a:spcAft>
                <a:spcPts val="0"/>
              </a:spcAft>
              <a:buNone/>
            </a:pPr>
            <a:r>
              <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500">
                <a:solidFill>
                  <a:srgbClr val="242424"/>
                </a:solidFill>
                <a:highlight>
                  <a:srgbClr val="FFFFFF"/>
                </a:highlight>
                <a:latin typeface="Georgia"/>
                <a:ea typeface="Georgia"/>
                <a:cs typeface="Georgia"/>
                <a:sym typeface="Georgia"/>
              </a:rPr>
              <a:t>✅ 1-to-N/N-to-1</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Composition</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Antisymmetry</a:t>
            </a:r>
            <a:endParaRPr b="1"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 </a:t>
            </a:r>
            <a:r>
              <a:rPr b="1" lang="en" sz="1500">
                <a:solidFill>
                  <a:srgbClr val="242424"/>
                </a:solidFill>
                <a:highlight>
                  <a:srgbClr val="FFFFFF"/>
                </a:highlight>
                <a:latin typeface="Georgia"/>
                <a:ea typeface="Georgia"/>
                <a:cs typeface="Georgia"/>
                <a:sym typeface="Georgia"/>
              </a:rPr>
              <a:t>Inverse</a:t>
            </a:r>
            <a:endParaRPr b="1" sz="1500">
              <a:solidFill>
                <a:srgbClr val="242424"/>
              </a:solidFill>
              <a:highlight>
                <a:srgbClr val="FFFFFF"/>
              </a:highlight>
              <a:latin typeface="Georgia"/>
              <a:ea typeface="Georgia"/>
              <a:cs typeface="Georgia"/>
              <a:sym typeface="Georgia"/>
            </a:endParaRPr>
          </a:p>
        </p:txBody>
      </p:sp>
      <p:pic>
        <p:nvPicPr>
          <p:cNvPr id="101" name="Google Shape;101;p17"/>
          <p:cNvPicPr preferRelativeResize="0"/>
          <p:nvPr/>
        </p:nvPicPr>
        <p:blipFill>
          <a:blip r:embed="rId4">
            <a:alphaModFix/>
          </a:blip>
          <a:stretch>
            <a:fillRect/>
          </a:stretch>
        </p:blipFill>
        <p:spPr>
          <a:xfrm>
            <a:off x="179075" y="2138675"/>
            <a:ext cx="8785850" cy="99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07" name="Google Shape;107;p18"/>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txBox="1"/>
          <p:nvPr>
            <p:ph type="title"/>
          </p:nvPr>
        </p:nvSpPr>
        <p:spPr>
          <a:xfrm>
            <a:off x="311700" y="422200"/>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Negative Sampling in KGE Generation</a:t>
            </a:r>
            <a:endParaRPr>
              <a:latin typeface="Nunito"/>
              <a:ea typeface="Nunito"/>
              <a:cs typeface="Nunito"/>
              <a:sym typeface="Nunito"/>
            </a:endParaRPr>
          </a:p>
        </p:txBody>
      </p:sp>
      <p:sp>
        <p:nvSpPr>
          <p:cNvPr id="109" name="Google Shape;109;p18"/>
          <p:cNvSpPr txBox="1"/>
          <p:nvPr>
            <p:ph idx="1" type="body"/>
          </p:nvPr>
        </p:nvSpPr>
        <p:spPr>
          <a:xfrm>
            <a:off x="493650" y="1315075"/>
            <a:ext cx="8132100" cy="1649100"/>
          </a:xfrm>
          <a:prstGeom prst="rect">
            <a:avLst/>
          </a:prstGeom>
          <a:solidFill>
            <a:schemeClr val="lt1"/>
          </a:solidFill>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Nunito"/>
                <a:ea typeface="Nunito"/>
                <a:cs typeface="Nunito"/>
                <a:sym typeface="Nunito"/>
              </a:rPr>
              <a:t>Methods:</a:t>
            </a:r>
            <a:endParaRPr>
              <a:latin typeface="Nunito"/>
              <a:ea typeface="Nunito"/>
              <a:cs typeface="Nunito"/>
              <a:sym typeface="Nunito"/>
            </a:endParaRPr>
          </a:p>
          <a:p>
            <a:pPr indent="-317500" lvl="1" marL="914400" rtl="0" algn="l">
              <a:spcBef>
                <a:spcPts val="1200"/>
              </a:spcBef>
              <a:spcAft>
                <a:spcPts val="0"/>
              </a:spcAft>
              <a:buSzPts val="1400"/>
              <a:buFont typeface="Nunito"/>
              <a:buChar char="○"/>
            </a:pPr>
            <a:r>
              <a:rPr lang="en">
                <a:latin typeface="Nunito"/>
                <a:ea typeface="Nunito"/>
                <a:cs typeface="Nunito"/>
                <a:sym typeface="Nunito"/>
              </a:rPr>
              <a:t>Uniform Sampling: Random replacement of head or tail entities.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Random Corrupt Sampling: Extends uniform sampling by also corrupting relations.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Batch NS: Reuses samples within the same mini-batch for efficiency.</a:t>
            </a:r>
            <a:endParaRPr>
              <a:latin typeface="Nunito"/>
              <a:ea typeface="Nunito"/>
              <a:cs typeface="Nunito"/>
              <a:sym typeface="Nunito"/>
            </a:endParaRPr>
          </a:p>
        </p:txBody>
      </p:sp>
      <p:pic>
        <p:nvPicPr>
          <p:cNvPr id="110" name="Google Shape;110;p18"/>
          <p:cNvPicPr preferRelativeResize="0"/>
          <p:nvPr/>
        </p:nvPicPr>
        <p:blipFill>
          <a:blip r:embed="rId4">
            <a:alphaModFix/>
          </a:blip>
          <a:stretch>
            <a:fillRect/>
          </a:stretch>
        </p:blipFill>
        <p:spPr>
          <a:xfrm>
            <a:off x="1294800" y="2964167"/>
            <a:ext cx="6554376" cy="15106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pic>
        <p:nvPicPr>
          <p:cNvPr id="116" name="Google Shape;116;p19"/>
          <p:cNvPicPr preferRelativeResize="0"/>
          <p:nvPr/>
        </p:nvPicPr>
        <p:blipFill rotWithShape="1">
          <a:blip r:embed="rId4">
            <a:alphaModFix/>
          </a:blip>
          <a:srcRect b="-24370" l="-13512" r="-18832" t="13394"/>
          <a:stretch/>
        </p:blipFill>
        <p:spPr>
          <a:xfrm>
            <a:off x="-1109275" y="1960300"/>
            <a:ext cx="11867925" cy="3555275"/>
          </a:xfrm>
          <a:prstGeom prst="rect">
            <a:avLst/>
          </a:prstGeom>
          <a:noFill/>
          <a:ln>
            <a:noFill/>
          </a:ln>
        </p:spPr>
      </p:pic>
      <p:sp>
        <p:nvSpPr>
          <p:cNvPr id="117" name="Google Shape;117;p19"/>
          <p:cNvSpPr txBox="1"/>
          <p:nvPr>
            <p:ph type="title"/>
          </p:nvPr>
        </p:nvSpPr>
        <p:spPr>
          <a:xfrm>
            <a:off x="311700" y="445025"/>
            <a:ext cx="8520600" cy="11055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Light"/>
                <a:ea typeface="Merriweather Light"/>
                <a:cs typeface="Merriweather Light"/>
                <a:sym typeface="Merriweather Light"/>
              </a:rPr>
              <a:t>Performance of KGEs with varying Negative Sampling Techniques</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p>
        </p:txBody>
      </p:sp>
      <p:sp>
        <p:nvSpPr>
          <p:cNvPr id="118" name="Google Shape;118;p19"/>
          <p:cNvSpPr/>
          <p:nvPr/>
        </p:nvSpPr>
        <p:spPr>
          <a:xfrm>
            <a:off x="2334816" y="2768200"/>
            <a:ext cx="5700000" cy="3423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24" name="Google Shape;124;p20"/>
          <p:cNvSpPr/>
          <p:nvPr/>
        </p:nvSpPr>
        <p:spPr>
          <a:xfrm>
            <a:off x="3096300" y="1831425"/>
            <a:ext cx="3228000" cy="14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0"/>
          <p:cNvSpPr txBox="1"/>
          <p:nvPr>
            <p:ph type="title"/>
          </p:nvPr>
        </p:nvSpPr>
        <p:spPr>
          <a:xfrm>
            <a:off x="311700" y="2269725"/>
            <a:ext cx="8520600" cy="5727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20"/>
              <a:t>Why do we need Embed KGQA?</a:t>
            </a:r>
            <a:endParaRPr sz="3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mt="37000"/>
          </a:blip>
          <a:stretch>
            <a:fillRect/>
          </a:stretch>
        </p:blipFill>
        <p:spPr>
          <a:xfrm>
            <a:off x="0" y="0"/>
            <a:ext cx="9144000" cy="5143500"/>
          </a:xfrm>
          <a:prstGeom prst="rect">
            <a:avLst/>
          </a:prstGeom>
          <a:noFill/>
          <a:ln cap="flat" cmpd="sng" w="9525">
            <a:solidFill>
              <a:schemeClr val="lt1"/>
            </a:solidFill>
            <a:prstDash val="solid"/>
            <a:round/>
            <a:headEnd len="sm" w="sm" type="none"/>
            <a:tailEnd len="sm" w="sm" type="none"/>
          </a:ln>
        </p:spPr>
      </p:pic>
      <p:sp>
        <p:nvSpPr>
          <p:cNvPr id="131" name="Google Shape;131;p21"/>
          <p:cNvSpPr/>
          <p:nvPr/>
        </p:nvSpPr>
        <p:spPr>
          <a:xfrm>
            <a:off x="3096300" y="2108125"/>
            <a:ext cx="2964600" cy="102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p21"/>
          <p:cNvPicPr preferRelativeResize="0"/>
          <p:nvPr/>
        </p:nvPicPr>
        <p:blipFill>
          <a:blip r:embed="rId4">
            <a:alphaModFix/>
          </a:blip>
          <a:stretch>
            <a:fillRect/>
          </a:stretch>
        </p:blipFill>
        <p:spPr>
          <a:xfrm>
            <a:off x="51146" y="794101"/>
            <a:ext cx="9049050" cy="4284849"/>
          </a:xfrm>
          <a:prstGeom prst="rect">
            <a:avLst/>
          </a:prstGeom>
          <a:noFill/>
          <a:ln cap="flat" cmpd="sng" w="9525">
            <a:solidFill>
              <a:schemeClr val="lt1"/>
            </a:solidFill>
            <a:prstDash val="solid"/>
            <a:round/>
            <a:headEnd len="sm" w="sm" type="none"/>
            <a:tailEnd len="sm" w="sm" type="none"/>
          </a:ln>
        </p:spPr>
      </p:pic>
      <p:sp>
        <p:nvSpPr>
          <p:cNvPr id="133" name="Google Shape;133;p21"/>
          <p:cNvSpPr txBox="1"/>
          <p:nvPr>
            <p:ph type="title"/>
          </p:nvPr>
        </p:nvSpPr>
        <p:spPr>
          <a:xfrm>
            <a:off x="298338" y="43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a:ea typeface="Nunito"/>
                <a:cs typeface="Nunito"/>
                <a:sym typeface="Nunito"/>
              </a:rPr>
              <a:t>EmbedKGQA</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