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87279-709C-387E-A3D6-821ACA0468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4118B8-0759-5271-B233-DD6334C27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485C0A-A45A-E233-FDFD-D27D2B8D3CBA}"/>
              </a:ext>
            </a:extLst>
          </p:cNvPr>
          <p:cNvSpPr>
            <a:spLocks noGrp="1"/>
          </p:cNvSpPr>
          <p:nvPr>
            <p:ph type="dt" sz="half" idx="10"/>
          </p:nvPr>
        </p:nvSpPr>
        <p:spPr/>
        <p:txBody>
          <a:bodyPr/>
          <a:lstStyle/>
          <a:p>
            <a:fld id="{AFD6EA8D-0208-423A-8449-A1C584F5B7E8}" type="datetimeFigureOut">
              <a:rPr lang="en-US" smtClean="0"/>
              <a:t>10/21/2024</a:t>
            </a:fld>
            <a:endParaRPr lang="en-US"/>
          </a:p>
        </p:txBody>
      </p:sp>
      <p:sp>
        <p:nvSpPr>
          <p:cNvPr id="5" name="Footer Placeholder 4">
            <a:extLst>
              <a:ext uri="{FF2B5EF4-FFF2-40B4-BE49-F238E27FC236}">
                <a16:creationId xmlns:a16="http://schemas.microsoft.com/office/drawing/2014/main" id="{1793BC4E-038B-C48D-DE4E-72D11901D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48718-36CA-40A4-3327-51C3C3F9AA9B}"/>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2571659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A9AC-0F8D-CE48-BBD3-95504B78C7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9EEDA7-7570-E913-BA48-0B01B9310E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30874-7CF2-4788-5DA2-C2138A7C590D}"/>
              </a:ext>
            </a:extLst>
          </p:cNvPr>
          <p:cNvSpPr>
            <a:spLocks noGrp="1"/>
          </p:cNvSpPr>
          <p:nvPr>
            <p:ph type="dt" sz="half" idx="10"/>
          </p:nvPr>
        </p:nvSpPr>
        <p:spPr/>
        <p:txBody>
          <a:bodyPr/>
          <a:lstStyle/>
          <a:p>
            <a:fld id="{AFD6EA8D-0208-423A-8449-A1C584F5B7E8}" type="datetimeFigureOut">
              <a:rPr lang="en-US" smtClean="0"/>
              <a:t>10/21/2024</a:t>
            </a:fld>
            <a:endParaRPr lang="en-US"/>
          </a:p>
        </p:txBody>
      </p:sp>
      <p:sp>
        <p:nvSpPr>
          <p:cNvPr id="5" name="Footer Placeholder 4">
            <a:extLst>
              <a:ext uri="{FF2B5EF4-FFF2-40B4-BE49-F238E27FC236}">
                <a16:creationId xmlns:a16="http://schemas.microsoft.com/office/drawing/2014/main" id="{1FC0DCBE-BE10-F75E-3E7F-F4DEE4350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5170F-1742-DA03-074E-9925F8CA594E}"/>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180985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DC5BAF-DF0F-45B7-20D2-2BFC31AA55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7FE06D-D607-36A2-EEDA-8B5E7152D0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83F6C-45E3-FDB8-8815-FF4B4DF72FC8}"/>
              </a:ext>
            </a:extLst>
          </p:cNvPr>
          <p:cNvSpPr>
            <a:spLocks noGrp="1"/>
          </p:cNvSpPr>
          <p:nvPr>
            <p:ph type="dt" sz="half" idx="10"/>
          </p:nvPr>
        </p:nvSpPr>
        <p:spPr/>
        <p:txBody>
          <a:bodyPr/>
          <a:lstStyle/>
          <a:p>
            <a:fld id="{AFD6EA8D-0208-423A-8449-A1C584F5B7E8}" type="datetimeFigureOut">
              <a:rPr lang="en-US" smtClean="0"/>
              <a:t>10/21/2024</a:t>
            </a:fld>
            <a:endParaRPr lang="en-US"/>
          </a:p>
        </p:txBody>
      </p:sp>
      <p:sp>
        <p:nvSpPr>
          <p:cNvPr id="5" name="Footer Placeholder 4">
            <a:extLst>
              <a:ext uri="{FF2B5EF4-FFF2-40B4-BE49-F238E27FC236}">
                <a16:creationId xmlns:a16="http://schemas.microsoft.com/office/drawing/2014/main" id="{488E8AB8-738E-A869-CD4C-858B686CF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9093D-74AC-EFD2-F7D9-E096E273C2F2}"/>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426099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13A0-8396-3FA7-CDCA-324BE8406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A6882-AE9E-0EFF-ACB9-110A4E6C8A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76550-EF1B-3110-BF43-6B51C857CFA2}"/>
              </a:ext>
            </a:extLst>
          </p:cNvPr>
          <p:cNvSpPr>
            <a:spLocks noGrp="1"/>
          </p:cNvSpPr>
          <p:nvPr>
            <p:ph type="dt" sz="half" idx="10"/>
          </p:nvPr>
        </p:nvSpPr>
        <p:spPr/>
        <p:txBody>
          <a:bodyPr/>
          <a:lstStyle/>
          <a:p>
            <a:fld id="{AFD6EA8D-0208-423A-8449-A1C584F5B7E8}" type="datetimeFigureOut">
              <a:rPr lang="en-US" smtClean="0"/>
              <a:t>10/21/2024</a:t>
            </a:fld>
            <a:endParaRPr lang="en-US"/>
          </a:p>
        </p:txBody>
      </p:sp>
      <p:sp>
        <p:nvSpPr>
          <p:cNvPr id="5" name="Footer Placeholder 4">
            <a:extLst>
              <a:ext uri="{FF2B5EF4-FFF2-40B4-BE49-F238E27FC236}">
                <a16:creationId xmlns:a16="http://schemas.microsoft.com/office/drawing/2014/main" id="{A3A5C346-454D-252D-F4FD-EE2953D3C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5A7B2-F935-EE0C-6E88-65D7DF9CFA55}"/>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418739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0A9E-2E94-EC17-D84B-6F2E06F0A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0E987B-7713-B672-6E66-FC54466171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DCC7A8-DE57-8BCD-7293-EBE9C592BA95}"/>
              </a:ext>
            </a:extLst>
          </p:cNvPr>
          <p:cNvSpPr>
            <a:spLocks noGrp="1"/>
          </p:cNvSpPr>
          <p:nvPr>
            <p:ph type="dt" sz="half" idx="10"/>
          </p:nvPr>
        </p:nvSpPr>
        <p:spPr/>
        <p:txBody>
          <a:bodyPr/>
          <a:lstStyle/>
          <a:p>
            <a:fld id="{AFD6EA8D-0208-423A-8449-A1C584F5B7E8}" type="datetimeFigureOut">
              <a:rPr lang="en-US" smtClean="0"/>
              <a:t>10/21/2024</a:t>
            </a:fld>
            <a:endParaRPr lang="en-US"/>
          </a:p>
        </p:txBody>
      </p:sp>
      <p:sp>
        <p:nvSpPr>
          <p:cNvPr id="5" name="Footer Placeholder 4">
            <a:extLst>
              <a:ext uri="{FF2B5EF4-FFF2-40B4-BE49-F238E27FC236}">
                <a16:creationId xmlns:a16="http://schemas.microsoft.com/office/drawing/2014/main" id="{5413D398-4697-6A69-C10D-88A58D8F6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715D8-0310-EF40-B4C0-7C7CAAF78D1E}"/>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72592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A52B-D3EE-6D0E-EFA4-AE510E461C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CE4D25-E18A-B592-C307-7286D18EB3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93D1C5-C77C-2335-93D4-399FA38B1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3DE549-1398-20C8-B166-9D08DB4B4BEF}"/>
              </a:ext>
            </a:extLst>
          </p:cNvPr>
          <p:cNvSpPr>
            <a:spLocks noGrp="1"/>
          </p:cNvSpPr>
          <p:nvPr>
            <p:ph type="dt" sz="half" idx="10"/>
          </p:nvPr>
        </p:nvSpPr>
        <p:spPr/>
        <p:txBody>
          <a:bodyPr/>
          <a:lstStyle/>
          <a:p>
            <a:fld id="{AFD6EA8D-0208-423A-8449-A1C584F5B7E8}" type="datetimeFigureOut">
              <a:rPr lang="en-US" smtClean="0"/>
              <a:t>10/21/2024</a:t>
            </a:fld>
            <a:endParaRPr lang="en-US"/>
          </a:p>
        </p:txBody>
      </p:sp>
      <p:sp>
        <p:nvSpPr>
          <p:cNvPr id="6" name="Footer Placeholder 5">
            <a:extLst>
              <a:ext uri="{FF2B5EF4-FFF2-40B4-BE49-F238E27FC236}">
                <a16:creationId xmlns:a16="http://schemas.microsoft.com/office/drawing/2014/main" id="{F6DC50A9-C55C-0FA7-03CF-989DFF534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85230-69B3-1F91-B006-006F486E3083}"/>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136037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2A07-EAD7-6FA7-C9BD-8A0B660875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AA4A5-1976-6FC1-544A-D536BF72BF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5814C5-56D0-6462-7B18-6C06035BEC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429420-2A3C-7720-0B6F-2D812D30F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A4880D-F238-BF2E-8104-1785E18F7B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5C4A89-9094-8021-81C1-7B7447EAE165}"/>
              </a:ext>
            </a:extLst>
          </p:cNvPr>
          <p:cNvSpPr>
            <a:spLocks noGrp="1"/>
          </p:cNvSpPr>
          <p:nvPr>
            <p:ph type="dt" sz="half" idx="10"/>
          </p:nvPr>
        </p:nvSpPr>
        <p:spPr/>
        <p:txBody>
          <a:bodyPr/>
          <a:lstStyle/>
          <a:p>
            <a:fld id="{AFD6EA8D-0208-423A-8449-A1C584F5B7E8}" type="datetimeFigureOut">
              <a:rPr lang="en-US" smtClean="0"/>
              <a:t>10/21/2024</a:t>
            </a:fld>
            <a:endParaRPr lang="en-US"/>
          </a:p>
        </p:txBody>
      </p:sp>
      <p:sp>
        <p:nvSpPr>
          <p:cNvPr id="8" name="Footer Placeholder 7">
            <a:extLst>
              <a:ext uri="{FF2B5EF4-FFF2-40B4-BE49-F238E27FC236}">
                <a16:creationId xmlns:a16="http://schemas.microsoft.com/office/drawing/2014/main" id="{63C47C75-30A3-60A9-9AC9-213E9E7A57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4C1D87-49C3-8A0F-348D-22AC09C976E7}"/>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395768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7E07-4B9F-CB94-588F-65A59B9334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983F3E-20C8-50E9-95B4-B6C6FE766F80}"/>
              </a:ext>
            </a:extLst>
          </p:cNvPr>
          <p:cNvSpPr>
            <a:spLocks noGrp="1"/>
          </p:cNvSpPr>
          <p:nvPr>
            <p:ph type="dt" sz="half" idx="10"/>
          </p:nvPr>
        </p:nvSpPr>
        <p:spPr/>
        <p:txBody>
          <a:bodyPr/>
          <a:lstStyle/>
          <a:p>
            <a:fld id="{AFD6EA8D-0208-423A-8449-A1C584F5B7E8}" type="datetimeFigureOut">
              <a:rPr lang="en-US" smtClean="0"/>
              <a:t>10/21/2024</a:t>
            </a:fld>
            <a:endParaRPr lang="en-US"/>
          </a:p>
        </p:txBody>
      </p:sp>
      <p:sp>
        <p:nvSpPr>
          <p:cNvPr id="4" name="Footer Placeholder 3">
            <a:extLst>
              <a:ext uri="{FF2B5EF4-FFF2-40B4-BE49-F238E27FC236}">
                <a16:creationId xmlns:a16="http://schemas.microsoft.com/office/drawing/2014/main" id="{638FF992-4CBA-157F-9C87-9D96A0F4F8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94FB3-C131-C4D4-955A-D1A14A284669}"/>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413237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EDCA2-28C8-B6F4-D55D-DC9A10171813}"/>
              </a:ext>
            </a:extLst>
          </p:cNvPr>
          <p:cNvSpPr>
            <a:spLocks noGrp="1"/>
          </p:cNvSpPr>
          <p:nvPr>
            <p:ph type="dt" sz="half" idx="10"/>
          </p:nvPr>
        </p:nvSpPr>
        <p:spPr/>
        <p:txBody>
          <a:bodyPr/>
          <a:lstStyle/>
          <a:p>
            <a:fld id="{AFD6EA8D-0208-423A-8449-A1C584F5B7E8}" type="datetimeFigureOut">
              <a:rPr lang="en-US" smtClean="0"/>
              <a:t>10/21/2024</a:t>
            </a:fld>
            <a:endParaRPr lang="en-US"/>
          </a:p>
        </p:txBody>
      </p:sp>
      <p:sp>
        <p:nvSpPr>
          <p:cNvPr id="3" name="Footer Placeholder 2">
            <a:extLst>
              <a:ext uri="{FF2B5EF4-FFF2-40B4-BE49-F238E27FC236}">
                <a16:creationId xmlns:a16="http://schemas.microsoft.com/office/drawing/2014/main" id="{3F42FF65-6C0C-E20D-124D-3805E58632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9258C4-5894-70DE-270D-1974E5BF6CB9}"/>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245972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7B4E-78D6-3E7A-703C-1FC115D80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164495-A388-8D9D-757F-7815437CE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05EFBC-0FBC-DC1D-B1A1-5B9B6EB39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370A42-F621-D017-4CD5-7A0DFB43E0D5}"/>
              </a:ext>
            </a:extLst>
          </p:cNvPr>
          <p:cNvSpPr>
            <a:spLocks noGrp="1"/>
          </p:cNvSpPr>
          <p:nvPr>
            <p:ph type="dt" sz="half" idx="10"/>
          </p:nvPr>
        </p:nvSpPr>
        <p:spPr/>
        <p:txBody>
          <a:bodyPr/>
          <a:lstStyle/>
          <a:p>
            <a:fld id="{AFD6EA8D-0208-423A-8449-A1C584F5B7E8}" type="datetimeFigureOut">
              <a:rPr lang="en-US" smtClean="0"/>
              <a:t>10/21/2024</a:t>
            </a:fld>
            <a:endParaRPr lang="en-US"/>
          </a:p>
        </p:txBody>
      </p:sp>
      <p:sp>
        <p:nvSpPr>
          <p:cNvPr id="6" name="Footer Placeholder 5">
            <a:extLst>
              <a:ext uri="{FF2B5EF4-FFF2-40B4-BE49-F238E27FC236}">
                <a16:creationId xmlns:a16="http://schemas.microsoft.com/office/drawing/2014/main" id="{361C5437-73C7-541E-CA56-EF40CCAFF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B54C5-324D-1D37-CA3E-82C2A479E1CB}"/>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1549704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B495-71D2-A4BB-BC27-AC60081B8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22EF92-ED3D-29F9-D71A-A8500D968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3F8FE8-FE94-7A2C-0551-7107DC996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3420A-816D-0D4C-03C3-6E8C361B5E26}"/>
              </a:ext>
            </a:extLst>
          </p:cNvPr>
          <p:cNvSpPr>
            <a:spLocks noGrp="1"/>
          </p:cNvSpPr>
          <p:nvPr>
            <p:ph type="dt" sz="half" idx="10"/>
          </p:nvPr>
        </p:nvSpPr>
        <p:spPr/>
        <p:txBody>
          <a:bodyPr/>
          <a:lstStyle/>
          <a:p>
            <a:fld id="{AFD6EA8D-0208-423A-8449-A1C584F5B7E8}" type="datetimeFigureOut">
              <a:rPr lang="en-US" smtClean="0"/>
              <a:t>10/21/2024</a:t>
            </a:fld>
            <a:endParaRPr lang="en-US"/>
          </a:p>
        </p:txBody>
      </p:sp>
      <p:sp>
        <p:nvSpPr>
          <p:cNvPr id="6" name="Footer Placeholder 5">
            <a:extLst>
              <a:ext uri="{FF2B5EF4-FFF2-40B4-BE49-F238E27FC236}">
                <a16:creationId xmlns:a16="http://schemas.microsoft.com/office/drawing/2014/main" id="{F5696E45-BEC6-E2DB-2962-7AFDBD55F6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315BB-478B-1056-A392-6A48AAC71F2B}"/>
              </a:ext>
            </a:extLst>
          </p:cNvPr>
          <p:cNvSpPr>
            <a:spLocks noGrp="1"/>
          </p:cNvSpPr>
          <p:nvPr>
            <p:ph type="sldNum" sz="quarter" idx="12"/>
          </p:nvPr>
        </p:nvSpPr>
        <p:spPr/>
        <p:txBody>
          <a:bodyPr/>
          <a:lstStyle/>
          <a:p>
            <a:fld id="{93E50CEB-E481-4557-B9FD-71DEC8D1BEBF}" type="slidenum">
              <a:rPr lang="en-US" smtClean="0"/>
              <a:t>‹#›</a:t>
            </a:fld>
            <a:endParaRPr lang="en-US"/>
          </a:p>
        </p:txBody>
      </p:sp>
    </p:spTree>
    <p:extLst>
      <p:ext uri="{BB962C8B-B14F-4D97-AF65-F5344CB8AC3E}">
        <p14:creationId xmlns:p14="http://schemas.microsoft.com/office/powerpoint/2010/main" val="188778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2A990C-28BC-F105-F19A-F85EA3BAF0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59A9A3-289E-B768-7656-1206ECA62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1BA89-40C9-E6E5-7B33-2CDC221161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D6EA8D-0208-423A-8449-A1C584F5B7E8}" type="datetimeFigureOut">
              <a:rPr lang="en-US" smtClean="0"/>
              <a:t>10/21/2024</a:t>
            </a:fld>
            <a:endParaRPr lang="en-US"/>
          </a:p>
        </p:txBody>
      </p:sp>
      <p:sp>
        <p:nvSpPr>
          <p:cNvPr id="5" name="Footer Placeholder 4">
            <a:extLst>
              <a:ext uri="{FF2B5EF4-FFF2-40B4-BE49-F238E27FC236}">
                <a16:creationId xmlns:a16="http://schemas.microsoft.com/office/drawing/2014/main" id="{92321A1B-5C41-2BFD-1F68-2D9F4B146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B4F4DB-FB2E-F08D-C71A-AAECAB386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E50CEB-E481-4557-B9FD-71DEC8D1BEBF}" type="slidenum">
              <a:rPr lang="en-US" smtClean="0"/>
              <a:t>‹#›</a:t>
            </a:fld>
            <a:endParaRPr lang="en-US"/>
          </a:p>
        </p:txBody>
      </p:sp>
    </p:spTree>
    <p:extLst>
      <p:ext uri="{BB962C8B-B14F-4D97-AF65-F5344CB8AC3E}">
        <p14:creationId xmlns:p14="http://schemas.microsoft.com/office/powerpoint/2010/main" val="395405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7DF6-A1AF-B6C9-21E6-4A14F8BBD290}"/>
              </a:ext>
            </a:extLst>
          </p:cNvPr>
          <p:cNvSpPr>
            <a:spLocks noGrp="1"/>
          </p:cNvSpPr>
          <p:nvPr>
            <p:ph type="ctrTitle"/>
          </p:nvPr>
        </p:nvSpPr>
        <p:spPr/>
        <p:txBody>
          <a:bodyPr>
            <a:normAutofit/>
          </a:bodyPr>
          <a:lstStyle/>
          <a:p>
            <a:r>
              <a:rPr lang="en-US" dirty="0">
                <a:solidFill>
                  <a:schemeClr val="tx2"/>
                </a:solidFill>
              </a:rPr>
              <a:t>Dashboard Overview: </a:t>
            </a:r>
            <a:r>
              <a:rPr lang="en-US" sz="4400" dirty="0">
                <a:solidFill>
                  <a:schemeClr val="tx2"/>
                </a:solidFill>
              </a:rPr>
              <a:t>Performance, Cost, and CST Analysis</a:t>
            </a:r>
          </a:p>
        </p:txBody>
      </p:sp>
      <p:sp>
        <p:nvSpPr>
          <p:cNvPr id="3" name="Subtitle 2">
            <a:extLst>
              <a:ext uri="{FF2B5EF4-FFF2-40B4-BE49-F238E27FC236}">
                <a16:creationId xmlns:a16="http://schemas.microsoft.com/office/drawing/2014/main" id="{654B5BAE-56B5-052D-A3A0-D555F8023EAD}"/>
              </a:ext>
            </a:extLst>
          </p:cNvPr>
          <p:cNvSpPr>
            <a:spLocks noGrp="1"/>
          </p:cNvSpPr>
          <p:nvPr>
            <p:ph type="subTitle" idx="1"/>
          </p:nvPr>
        </p:nvSpPr>
        <p:spPr>
          <a:xfrm>
            <a:off x="1524000" y="3509963"/>
            <a:ext cx="9144000" cy="2125293"/>
          </a:xfrm>
        </p:spPr>
        <p:txBody>
          <a:bodyPr>
            <a:normAutofit/>
          </a:bodyPr>
          <a:lstStyle/>
          <a:p>
            <a:endParaRPr lang="en-US" sz="4000" dirty="0"/>
          </a:p>
          <a:p>
            <a:r>
              <a:rPr lang="en-US" sz="5400" dirty="0">
                <a:solidFill>
                  <a:schemeClr val="tx2"/>
                </a:solidFill>
              </a:rPr>
              <a:t>Team – 4 </a:t>
            </a:r>
          </a:p>
          <a:p>
            <a:endParaRPr lang="en-US" sz="4000" dirty="0"/>
          </a:p>
        </p:txBody>
      </p:sp>
    </p:spTree>
    <p:extLst>
      <p:ext uri="{BB962C8B-B14F-4D97-AF65-F5344CB8AC3E}">
        <p14:creationId xmlns:p14="http://schemas.microsoft.com/office/powerpoint/2010/main" val="656434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CFB164-90A4-A5D8-2BEA-8A5687EDE788}"/>
              </a:ext>
            </a:extLst>
          </p:cNvPr>
          <p:cNvPicPr>
            <a:picLocks noChangeAspect="1"/>
          </p:cNvPicPr>
          <p:nvPr/>
        </p:nvPicPr>
        <p:blipFill>
          <a:blip r:embed="rId2"/>
          <a:stretch>
            <a:fillRect/>
          </a:stretch>
        </p:blipFill>
        <p:spPr>
          <a:xfrm>
            <a:off x="138222" y="166687"/>
            <a:ext cx="11759611" cy="6524625"/>
          </a:xfrm>
          <a:prstGeom prst="rect">
            <a:avLst/>
          </a:prstGeom>
        </p:spPr>
      </p:pic>
    </p:spTree>
    <p:extLst>
      <p:ext uri="{BB962C8B-B14F-4D97-AF65-F5344CB8AC3E}">
        <p14:creationId xmlns:p14="http://schemas.microsoft.com/office/powerpoint/2010/main" val="285678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EBBD-E829-9A74-4684-56395AB7F7AB}"/>
              </a:ext>
            </a:extLst>
          </p:cNvPr>
          <p:cNvSpPr>
            <a:spLocks noGrp="1"/>
          </p:cNvSpPr>
          <p:nvPr>
            <p:ph type="title"/>
          </p:nvPr>
        </p:nvSpPr>
        <p:spPr/>
        <p:txBody>
          <a:bodyPr/>
          <a:lstStyle/>
          <a:p>
            <a:r>
              <a:rPr lang="en-US" dirty="0"/>
              <a:t>Notable Findings</a:t>
            </a:r>
            <a:br>
              <a:rPr lang="en-US" dirty="0"/>
            </a:br>
            <a:endParaRPr lang="en-US" dirty="0"/>
          </a:p>
        </p:txBody>
      </p:sp>
      <p:sp>
        <p:nvSpPr>
          <p:cNvPr id="3" name="Content Placeholder 2">
            <a:extLst>
              <a:ext uri="{FF2B5EF4-FFF2-40B4-BE49-F238E27FC236}">
                <a16:creationId xmlns:a16="http://schemas.microsoft.com/office/drawing/2014/main" id="{6E19835A-C10F-5E75-5345-DF8CC007E5BD}"/>
              </a:ext>
            </a:extLst>
          </p:cNvPr>
          <p:cNvSpPr>
            <a:spLocks noGrp="1"/>
          </p:cNvSpPr>
          <p:nvPr>
            <p:ph idx="1"/>
          </p:nvPr>
        </p:nvSpPr>
        <p:spPr/>
        <p:txBody>
          <a:bodyPr>
            <a:normAutofit/>
          </a:bodyPr>
          <a:lstStyle/>
          <a:p>
            <a:r>
              <a:rPr lang="en-US" b="1" dirty="0"/>
              <a:t>Market Opportunities: </a:t>
            </a:r>
            <a:r>
              <a:rPr lang="en-US" sz="2400" dirty="0"/>
              <a:t>There may be untapped market segments or product types that could be explored, especially if current sales trends show strong performance in certain demographics.</a:t>
            </a:r>
          </a:p>
          <a:p>
            <a:endParaRPr lang="en-US" sz="2400" dirty="0"/>
          </a:p>
          <a:p>
            <a:r>
              <a:rPr lang="en-US" b="1" dirty="0"/>
              <a:t>Logistics Optimization:</a:t>
            </a:r>
            <a:r>
              <a:rPr lang="en-US" sz="2400" b="1" dirty="0"/>
              <a:t> </a:t>
            </a:r>
            <a:r>
              <a:rPr lang="en-US" sz="2400" dirty="0"/>
              <a:t>Analyzing shipping costs relative to revenue could lead to better logistics strategies, potentially increasing profit margins</a:t>
            </a:r>
            <a:r>
              <a:rPr lang="en-US" dirty="0"/>
              <a:t>.</a:t>
            </a:r>
          </a:p>
          <a:p>
            <a:endParaRPr lang="en-US" b="1" dirty="0"/>
          </a:p>
          <a:p>
            <a:r>
              <a:rPr lang="en-US" b="1" dirty="0"/>
              <a:t>Product Focus: </a:t>
            </a:r>
            <a:r>
              <a:rPr lang="en-US" sz="2400" dirty="0"/>
              <a:t>Concentrating on high-margin products can lead to enhanced profitability, suggesting that efforts should be made to promote these items further.</a:t>
            </a:r>
          </a:p>
        </p:txBody>
      </p:sp>
    </p:spTree>
    <p:extLst>
      <p:ext uri="{BB962C8B-B14F-4D97-AF65-F5344CB8AC3E}">
        <p14:creationId xmlns:p14="http://schemas.microsoft.com/office/powerpoint/2010/main" val="399146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C05C-F242-1BCE-AAC8-5A9CE6568F07}"/>
              </a:ext>
            </a:extLst>
          </p:cNvPr>
          <p:cNvSpPr>
            <a:spLocks noGrp="1"/>
          </p:cNvSpPr>
          <p:nvPr>
            <p:ph type="title"/>
          </p:nvPr>
        </p:nvSpPr>
        <p:spPr/>
        <p:txBody>
          <a:bodyPr/>
          <a:lstStyle/>
          <a:p>
            <a:r>
              <a:rPr lang="en-US" b="1" dirty="0">
                <a:solidFill>
                  <a:schemeClr val="accent1">
                    <a:lumMod val="75000"/>
                  </a:schemeClr>
                </a:solidFill>
              </a:rPr>
              <a:t>Key Insights from the Dashboard</a:t>
            </a:r>
          </a:p>
        </p:txBody>
      </p:sp>
      <p:sp>
        <p:nvSpPr>
          <p:cNvPr id="3" name="Content Placeholder 2">
            <a:extLst>
              <a:ext uri="{FF2B5EF4-FFF2-40B4-BE49-F238E27FC236}">
                <a16:creationId xmlns:a16="http://schemas.microsoft.com/office/drawing/2014/main" id="{349FAB73-071A-9700-80AB-4AAB183C38E2}"/>
              </a:ext>
            </a:extLst>
          </p:cNvPr>
          <p:cNvSpPr>
            <a:spLocks noGrp="1"/>
          </p:cNvSpPr>
          <p:nvPr>
            <p:ph idx="1"/>
          </p:nvPr>
        </p:nvSpPr>
        <p:spPr/>
        <p:txBody>
          <a:bodyPr>
            <a:normAutofit fontScale="92500" lnSpcReduction="20000"/>
          </a:bodyPr>
          <a:lstStyle/>
          <a:p>
            <a:endParaRPr lang="en-US" b="1" dirty="0"/>
          </a:p>
          <a:p>
            <a:endParaRPr lang="en-US" b="1" dirty="0"/>
          </a:p>
          <a:p>
            <a:r>
              <a:rPr lang="en-US" sz="3000" b="1" dirty="0"/>
              <a:t>Strong Overall Performance</a:t>
            </a:r>
          </a:p>
          <a:p>
            <a:pPr marL="0" indent="0">
              <a:buNone/>
            </a:pPr>
            <a:r>
              <a:rPr lang="en-US" dirty="0"/>
              <a:t>The total products sold (46k) and revenue generated ($577.60k) indicate robust sales activity. The net profit of $524.68k suggests effective cost management and a profitable operational model.</a:t>
            </a:r>
          </a:p>
          <a:p>
            <a:endParaRPr lang="en-US" b="1" dirty="0"/>
          </a:p>
          <a:p>
            <a:r>
              <a:rPr lang="en-US" sz="3000" b="1" dirty="0"/>
              <a:t>Geographical Insights</a:t>
            </a:r>
          </a:p>
          <a:p>
            <a:pPr marL="0" indent="0">
              <a:buNone/>
            </a:pPr>
            <a:r>
              <a:rPr lang="en-US" dirty="0"/>
              <a:t>Revenue and profit by location data can reveal high-performing regions. If certain locations consistently outperform others, targeted marketing and resource allocation can enhance performance in lower-performing areas.</a:t>
            </a:r>
          </a:p>
        </p:txBody>
      </p:sp>
    </p:spTree>
    <p:extLst>
      <p:ext uri="{BB962C8B-B14F-4D97-AF65-F5344CB8AC3E}">
        <p14:creationId xmlns:p14="http://schemas.microsoft.com/office/powerpoint/2010/main" val="98078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E8230-D9A4-F8B2-C9C8-F44B819CC663}"/>
              </a:ext>
            </a:extLst>
          </p:cNvPr>
          <p:cNvSpPr>
            <a:spLocks noGrp="1"/>
          </p:cNvSpPr>
          <p:nvPr>
            <p:ph idx="1"/>
          </p:nvPr>
        </p:nvSpPr>
        <p:spPr>
          <a:xfrm>
            <a:off x="838200" y="701749"/>
            <a:ext cx="10515600" cy="5475214"/>
          </a:xfrm>
        </p:spPr>
        <p:txBody>
          <a:bodyPr>
            <a:normAutofit fontScale="85000" lnSpcReduction="20000"/>
          </a:bodyPr>
          <a:lstStyle/>
          <a:p>
            <a:r>
              <a:rPr lang="en-US" sz="3300" b="1" dirty="0"/>
              <a:t>Product Performance</a:t>
            </a:r>
          </a:p>
          <a:p>
            <a:pPr marL="0" indent="0">
              <a:buNone/>
            </a:pPr>
            <a:r>
              <a:rPr lang="en-US" dirty="0"/>
              <a:t>The analysis of revenue and profit by product type provides insights into which products are driving sales. Identifying top-performing products allows for focused marketing strategies and potential expansion of successful lines.</a:t>
            </a:r>
          </a:p>
          <a:p>
            <a:pPr marL="0" indent="0">
              <a:buNone/>
            </a:pPr>
            <a:endParaRPr lang="en-US" b="1" dirty="0"/>
          </a:p>
          <a:p>
            <a:r>
              <a:rPr lang="en-US" sz="3300" b="1" dirty="0"/>
              <a:t>Cost Management</a:t>
            </a:r>
          </a:p>
          <a:p>
            <a:pPr marL="0" indent="0">
              <a:buNone/>
            </a:pPr>
            <a:r>
              <a:rPr lang="en-US" dirty="0"/>
              <a:t>The cost analysis highlights critical areas for operational efficiency. For instance, comparing manufacturing and shipping costs can help pinpoint areas for cost reduction. If shipping costs are disproportionately high compared to profits, it may indicate a need to optimize logistics.</a:t>
            </a:r>
          </a:p>
          <a:p>
            <a:pPr marL="0" indent="0">
              <a:buNone/>
            </a:pPr>
            <a:endParaRPr lang="en-US" dirty="0"/>
          </a:p>
          <a:p>
            <a:r>
              <a:rPr lang="en-US" sz="3300" b="1" dirty="0"/>
              <a:t>Customer Segmentation Insights</a:t>
            </a:r>
          </a:p>
          <a:p>
            <a:pPr marL="0" indent="0">
              <a:buNone/>
            </a:pPr>
            <a:r>
              <a:rPr lang="en-US" dirty="0"/>
              <a:t>The CST analysis reveals significant trends in customer demographics. Understanding which demographics generate the most sales and profit can inform targeted marketing campaigns and product development.</a:t>
            </a:r>
          </a:p>
          <a:p>
            <a:endParaRPr lang="en-US" b="1" dirty="0">
              <a:solidFill>
                <a:schemeClr val="accent1"/>
              </a:solidFill>
            </a:endParaRPr>
          </a:p>
        </p:txBody>
      </p:sp>
    </p:spTree>
    <p:extLst>
      <p:ext uri="{BB962C8B-B14F-4D97-AF65-F5344CB8AC3E}">
        <p14:creationId xmlns:p14="http://schemas.microsoft.com/office/powerpoint/2010/main" val="151791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941A-88B1-2D56-58E1-5B2C2C773B4F}"/>
              </a:ext>
            </a:extLst>
          </p:cNvPr>
          <p:cNvSpPr>
            <a:spLocks noGrp="1"/>
          </p:cNvSpPr>
          <p:nvPr>
            <p:ph type="title"/>
          </p:nvPr>
        </p:nvSpPr>
        <p:spPr/>
        <p:txBody>
          <a:bodyPr>
            <a:normAutofit/>
          </a:bodyPr>
          <a:lstStyle/>
          <a:p>
            <a:r>
              <a:rPr kumimoji="0" lang="en-US" altLang="en-US" sz="6000" b="0" i="0" u="none" strike="noStrike" cap="none" normalizeH="0" baseline="0" dirty="0">
                <a:ln>
                  <a:noFill/>
                </a:ln>
                <a:solidFill>
                  <a:schemeClr val="tx1"/>
                </a:solidFill>
                <a:effectLst/>
                <a:latin typeface="AngsanaUPC" panose="020B0502040204020203" pitchFamily="18" charset="-34"/>
                <a:cs typeface="AngsanaUPC" panose="020B0502040204020203" pitchFamily="18" charset="-34"/>
              </a:rPr>
              <a:t>Dashboard's purpose.</a:t>
            </a:r>
            <a:endParaRPr lang="en-US" sz="6000" dirty="0"/>
          </a:p>
        </p:txBody>
      </p:sp>
      <p:sp>
        <p:nvSpPr>
          <p:cNvPr id="3" name="Content Placeholder 2">
            <a:extLst>
              <a:ext uri="{FF2B5EF4-FFF2-40B4-BE49-F238E27FC236}">
                <a16:creationId xmlns:a16="http://schemas.microsoft.com/office/drawing/2014/main" id="{EB841725-490A-6803-626D-3D745D874E43}"/>
              </a:ext>
            </a:extLst>
          </p:cNvPr>
          <p:cNvSpPr>
            <a:spLocks noGrp="1"/>
          </p:cNvSpPr>
          <p:nvPr>
            <p:ph idx="1"/>
          </p:nvPr>
        </p:nvSpPr>
        <p:spPr/>
        <p:txBody>
          <a:bodyP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Evaluate Business Performance</a:t>
            </a:r>
            <a:r>
              <a:rPr kumimoji="0" lang="en-US" altLang="en-US" sz="2800" b="0" i="0" u="none" strike="noStrike" cap="none" normalizeH="0" baseline="0" dirty="0">
                <a:ln>
                  <a:noFill/>
                </a:ln>
                <a:solidFill>
                  <a:schemeClr val="tx1"/>
                </a:solidFill>
                <a:effectLst/>
                <a:latin typeface="Arial" panose="020B0604020202020204" pitchFamily="34" charset="0"/>
              </a:rPr>
              <a:t>: Track key performance indicators (KPIs) such as total products sold, revenue generated, and net profit, allowing stakeholders to gauge overall business health.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Analyze Revenue and Profit Trends</a:t>
            </a:r>
            <a:r>
              <a:rPr kumimoji="0" lang="en-US" altLang="en-US" sz="2800" b="0" i="0" u="none" strike="noStrike" cap="none" normalizeH="0" baseline="0" dirty="0">
                <a:ln>
                  <a:noFill/>
                </a:ln>
                <a:solidFill>
                  <a:schemeClr val="tx1"/>
                </a:solidFill>
                <a:effectLst/>
                <a:latin typeface="Arial" panose="020B0604020202020204" pitchFamily="34" charset="0"/>
              </a:rPr>
              <a:t>: Visualize revenue and profit by location and product type to identify high-performing areas and products, enabling targeted strategies for growth.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Examine Cost Structures</a:t>
            </a:r>
            <a:r>
              <a:rPr kumimoji="0" lang="en-US" altLang="en-US" sz="2800" b="0" i="0" u="none" strike="noStrike" cap="none" normalizeH="0" baseline="0" dirty="0">
                <a:ln>
                  <a:noFill/>
                </a:ln>
                <a:solidFill>
                  <a:schemeClr val="tx1"/>
                </a:solidFill>
                <a:effectLst/>
                <a:latin typeface="Arial" panose="020B0604020202020204" pitchFamily="34" charset="0"/>
              </a:rPr>
              <a:t>: Analyze manufacturing and shipping costs, as well as average lead times, to identify areas for operational efficiency and cost reduction.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Understand Customer Segmentation</a:t>
            </a:r>
            <a:r>
              <a:rPr kumimoji="0" lang="en-US" altLang="en-US" sz="2800" b="0" i="0" u="none" strike="noStrike" cap="none" normalizeH="0" baseline="0" dirty="0">
                <a:ln>
                  <a:noFill/>
                </a:ln>
                <a:solidFill>
                  <a:schemeClr val="tx1"/>
                </a:solidFill>
                <a:effectLst/>
                <a:latin typeface="Arial" panose="020B0604020202020204" pitchFamily="34" charset="0"/>
              </a:rPr>
              <a:t>: Explore sales and profit metrics segmented by customer demographics to tailor marketing and sales strategies, enhancing customer engagement and satisfaction.</a:t>
            </a:r>
          </a:p>
          <a:p>
            <a:endParaRPr lang="en-US" dirty="0"/>
          </a:p>
        </p:txBody>
      </p:sp>
    </p:spTree>
    <p:extLst>
      <p:ext uri="{BB962C8B-B14F-4D97-AF65-F5344CB8AC3E}">
        <p14:creationId xmlns:p14="http://schemas.microsoft.com/office/powerpoint/2010/main" val="240881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4773-3ECE-2D7C-B896-AB71D73A2021}"/>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1- KPI (Key Performance Indicators)</a:t>
            </a:r>
            <a:br>
              <a:rPr kumimoji="0" lang="en-US" altLang="en-US" sz="4400" b="0" i="0" u="none" strike="noStrike" cap="none" normalizeH="0" baseline="0" dirty="0">
                <a:ln>
                  <a:noFill/>
                </a:ln>
                <a:solidFill>
                  <a:schemeClr val="tx1"/>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4779333-E34B-1B7B-67ED-E0668BA2395B}"/>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provide a quick snapshot of overall business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Metrics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Highlight key performance indicators: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Total Products Sold: </a:t>
            </a:r>
            <a:r>
              <a:rPr kumimoji="0" lang="en-US" altLang="en-US" sz="2400" b="1" i="0" u="none" strike="noStrike" cap="none" normalizeH="0" baseline="0" dirty="0">
                <a:ln>
                  <a:noFill/>
                </a:ln>
                <a:solidFill>
                  <a:schemeClr val="tx1"/>
                </a:solidFill>
                <a:effectLst/>
                <a:latin typeface="Arial" panose="020B0604020202020204" pitchFamily="34" charset="0"/>
              </a:rPr>
              <a:t>46k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Revenue Generated: </a:t>
            </a:r>
            <a:r>
              <a:rPr kumimoji="0" lang="en-US" altLang="en-US" sz="2400" b="1" i="0" u="none" strike="noStrike" cap="none" normalizeH="0" baseline="0" dirty="0">
                <a:ln>
                  <a:noFill/>
                </a:ln>
                <a:solidFill>
                  <a:schemeClr val="tx1"/>
                </a:solidFill>
                <a:effectLst/>
                <a:latin typeface="Arial" panose="020B0604020202020204" pitchFamily="34" charset="0"/>
              </a:rPr>
              <a:t>$577.60k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Net Profit: </a:t>
            </a:r>
            <a:r>
              <a:rPr kumimoji="0" lang="en-US" altLang="en-US" sz="2400" b="1" i="0" u="none" strike="noStrike" cap="none" normalizeH="0" baseline="0" dirty="0">
                <a:ln>
                  <a:noFill/>
                </a:ln>
                <a:solidFill>
                  <a:schemeClr val="tx1"/>
                </a:solidFill>
                <a:effectLst/>
                <a:latin typeface="Arial" panose="020B0604020202020204" pitchFamily="34" charset="0"/>
              </a:rPr>
              <a:t>$524.68k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Products: </a:t>
            </a:r>
            <a:r>
              <a:rPr kumimoji="0" lang="en-US" altLang="en-US" sz="2400" b="1" i="0" u="none" strike="noStrike" cap="none" normalizeH="0" baseline="0" dirty="0">
                <a:ln>
                  <a:noFill/>
                </a:ln>
                <a:solidFill>
                  <a:schemeClr val="tx1"/>
                </a:solidFill>
                <a:effectLst/>
                <a:latin typeface="Arial" panose="020B0604020202020204" pitchFamily="34" charset="0"/>
              </a:rPr>
              <a:t>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Suppliers: </a:t>
            </a:r>
            <a:r>
              <a:rPr kumimoji="0" lang="en-US" altLang="en-US" sz="2400" b="1" i="0" u="none" strike="noStrike" cap="none" normalizeH="0" baseline="0" dirty="0">
                <a:ln>
                  <a:noFill/>
                </a:ln>
                <a:solidFill>
                  <a:schemeClr val="tx1"/>
                </a:solidFill>
                <a:effectLst/>
                <a:latin typeface="Arial" panose="020B0604020202020204" pitchFamily="34" charset="0"/>
              </a:rPr>
              <a:t>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Transportation Modes: </a:t>
            </a:r>
            <a:r>
              <a:rPr kumimoji="0" lang="en-US" altLang="en-US" sz="2400" b="1" i="0" u="none" strike="noStrike" cap="none" normalizeH="0" baseline="0" dirty="0">
                <a:ln>
                  <a:noFill/>
                </a:ln>
                <a:solidFill>
                  <a:schemeClr val="tx1"/>
                </a:solidFill>
                <a:effectLst/>
                <a:latin typeface="Arial" panose="020B0604020202020204" pitchFamily="34" charset="0"/>
              </a:rPr>
              <a:t>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Average Defect Rate: </a:t>
            </a:r>
            <a:r>
              <a:rPr kumimoji="0" lang="en-US" altLang="en-US" sz="2400" b="1" i="0" u="none" strike="noStrike" cap="none" normalizeH="0" baseline="0" dirty="0">
                <a:ln>
                  <a:noFill/>
                </a:ln>
                <a:solidFill>
                  <a:schemeClr val="tx1"/>
                </a:solidFill>
                <a:effectLst/>
                <a:latin typeface="Arial" panose="020B0604020202020204" pitchFamily="34" charset="0"/>
              </a:rPr>
              <a:t>2.28%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89210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0BB4-F295-B5A1-6BA9-6BF3DCBF618A}"/>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C325B806-3384-39E6-8BEE-1E0649A5852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C3A0AE46-BC92-B810-7058-95D9B5F7BA16}"/>
              </a:ext>
            </a:extLst>
          </p:cNvPr>
          <p:cNvPicPr>
            <a:picLocks noChangeAspect="1"/>
          </p:cNvPicPr>
          <p:nvPr/>
        </p:nvPicPr>
        <p:blipFill>
          <a:blip r:embed="rId2"/>
          <a:stretch>
            <a:fillRect/>
          </a:stretch>
        </p:blipFill>
        <p:spPr>
          <a:xfrm>
            <a:off x="52387" y="204787"/>
            <a:ext cx="12087225" cy="6448425"/>
          </a:xfrm>
          <a:prstGeom prst="rect">
            <a:avLst/>
          </a:prstGeom>
        </p:spPr>
      </p:pic>
    </p:spTree>
    <p:extLst>
      <p:ext uri="{BB962C8B-B14F-4D97-AF65-F5344CB8AC3E}">
        <p14:creationId xmlns:p14="http://schemas.microsoft.com/office/powerpoint/2010/main" val="238909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FA01-CE74-A935-FDD3-C699E40DA2DC}"/>
              </a:ext>
            </a:extLst>
          </p:cNvPr>
          <p:cNvSpPr>
            <a:spLocks noGrp="1"/>
          </p:cNvSpPr>
          <p:nvPr>
            <p:ph type="title"/>
          </p:nvPr>
        </p:nvSpPr>
        <p:spPr/>
        <p:txBody>
          <a:bodyPr/>
          <a:lstStyle/>
          <a:p>
            <a:r>
              <a:rPr lang="en-US" b="1" dirty="0"/>
              <a:t>2 - Performance Analysis</a:t>
            </a:r>
          </a:p>
        </p:txBody>
      </p:sp>
      <p:sp>
        <p:nvSpPr>
          <p:cNvPr id="3" name="Content Placeholder 2">
            <a:extLst>
              <a:ext uri="{FF2B5EF4-FFF2-40B4-BE49-F238E27FC236}">
                <a16:creationId xmlns:a16="http://schemas.microsoft.com/office/drawing/2014/main" id="{54855279-DBD0-5B94-B290-0E172CF2D390}"/>
              </a:ext>
            </a:extLst>
          </p:cNvPr>
          <p:cNvSpPr>
            <a:spLocks noGrp="1"/>
          </p:cNvSpPr>
          <p:nvPr>
            <p:ph idx="1"/>
          </p:nvPr>
        </p:nvSpPr>
        <p:spPr/>
        <p:txBody>
          <a:bodyPr>
            <a:normAutofit fontScale="92500"/>
          </a:bodyPr>
          <a:lstStyle/>
          <a:p>
            <a:r>
              <a:rPr lang="en-US" b="1" dirty="0"/>
              <a:t>Purpose: </a:t>
            </a:r>
            <a:r>
              <a:rPr lang="en-US" dirty="0"/>
              <a:t>To evaluate sales performance across different dimensions.</a:t>
            </a:r>
          </a:p>
          <a:p>
            <a:r>
              <a:rPr lang="en-US" b="1" dirty="0"/>
              <a:t>Key Insights:</a:t>
            </a:r>
          </a:p>
          <a:p>
            <a:r>
              <a:rPr lang="en-US" b="1" dirty="0"/>
              <a:t>Revenue Generated by Location: </a:t>
            </a:r>
            <a:r>
              <a:rPr lang="en-US" dirty="0"/>
              <a:t>Identifies geographical strengths.</a:t>
            </a:r>
          </a:p>
          <a:p>
            <a:r>
              <a:rPr lang="en-US" b="1" dirty="0"/>
              <a:t>Profit by Location: </a:t>
            </a:r>
            <a:r>
              <a:rPr lang="en-US" dirty="0"/>
              <a:t>Highlights areas of profitability.</a:t>
            </a:r>
          </a:p>
          <a:p>
            <a:r>
              <a:rPr lang="en-US" b="1" dirty="0"/>
              <a:t>Revenue by Product Type: </a:t>
            </a:r>
            <a:r>
              <a:rPr lang="en-US" dirty="0"/>
              <a:t>Assesses product category performance.</a:t>
            </a:r>
          </a:p>
          <a:p>
            <a:r>
              <a:rPr lang="en-US" b="1" dirty="0"/>
              <a:t>Profit by Product Type: </a:t>
            </a:r>
            <a:r>
              <a:rPr lang="en-US" dirty="0"/>
              <a:t>Evaluates which products contribute most to profit.</a:t>
            </a:r>
          </a:p>
          <a:p>
            <a:r>
              <a:rPr lang="en-US" b="1" dirty="0"/>
              <a:t>Profit margin by Product Type: </a:t>
            </a:r>
            <a:r>
              <a:rPr lang="en-US" dirty="0"/>
              <a:t>Evaluates which products contribute most to margins</a:t>
            </a:r>
          </a:p>
        </p:txBody>
      </p:sp>
    </p:spTree>
    <p:extLst>
      <p:ext uri="{BB962C8B-B14F-4D97-AF65-F5344CB8AC3E}">
        <p14:creationId xmlns:p14="http://schemas.microsoft.com/office/powerpoint/2010/main" val="359644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39DB2B-7620-79C6-EE92-F51F458018C8}"/>
              </a:ext>
            </a:extLst>
          </p:cNvPr>
          <p:cNvPicPr>
            <a:picLocks noChangeAspect="1"/>
          </p:cNvPicPr>
          <p:nvPr/>
        </p:nvPicPr>
        <p:blipFill>
          <a:blip r:embed="rId2"/>
          <a:stretch>
            <a:fillRect/>
          </a:stretch>
        </p:blipFill>
        <p:spPr>
          <a:xfrm>
            <a:off x="400050" y="261937"/>
            <a:ext cx="11391900" cy="6334125"/>
          </a:xfrm>
          <a:prstGeom prst="rect">
            <a:avLst/>
          </a:prstGeom>
        </p:spPr>
      </p:pic>
    </p:spTree>
    <p:extLst>
      <p:ext uri="{BB962C8B-B14F-4D97-AF65-F5344CB8AC3E}">
        <p14:creationId xmlns:p14="http://schemas.microsoft.com/office/powerpoint/2010/main" val="61730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AFA2-3E11-0CB9-B82A-FEFB99FE39ED}"/>
              </a:ext>
            </a:extLst>
          </p:cNvPr>
          <p:cNvSpPr>
            <a:spLocks noGrp="1"/>
          </p:cNvSpPr>
          <p:nvPr>
            <p:ph type="title"/>
          </p:nvPr>
        </p:nvSpPr>
        <p:spPr/>
        <p:txBody>
          <a:bodyPr/>
          <a:lstStyle/>
          <a:p>
            <a:r>
              <a:rPr lang="en-US" b="1" dirty="0"/>
              <a:t>3 - Cost Analysis</a:t>
            </a:r>
          </a:p>
        </p:txBody>
      </p:sp>
      <p:sp>
        <p:nvSpPr>
          <p:cNvPr id="3" name="Content Placeholder 2">
            <a:extLst>
              <a:ext uri="{FF2B5EF4-FFF2-40B4-BE49-F238E27FC236}">
                <a16:creationId xmlns:a16="http://schemas.microsoft.com/office/drawing/2014/main" id="{1636A783-552B-2C27-2D12-091BFE06A007}"/>
              </a:ext>
            </a:extLst>
          </p:cNvPr>
          <p:cNvSpPr>
            <a:spLocks noGrp="1"/>
          </p:cNvSpPr>
          <p:nvPr>
            <p:ph idx="1"/>
          </p:nvPr>
        </p:nvSpPr>
        <p:spPr/>
        <p:txBody>
          <a:bodyPr/>
          <a:lstStyle/>
          <a:p>
            <a:r>
              <a:rPr lang="en-US" b="1" dirty="0"/>
              <a:t>Purpose: </a:t>
            </a:r>
            <a:r>
              <a:rPr lang="en-US" dirty="0"/>
              <a:t>To understand and manage cost structures effectively.</a:t>
            </a:r>
          </a:p>
          <a:p>
            <a:r>
              <a:rPr lang="en-US" b="1" dirty="0"/>
              <a:t>Key Insights:</a:t>
            </a:r>
          </a:p>
          <a:p>
            <a:r>
              <a:rPr lang="en-US" b="1" dirty="0"/>
              <a:t>Manufacturing Cost</a:t>
            </a:r>
            <a:r>
              <a:rPr lang="en-US" dirty="0"/>
              <a:t>: Analyzes production expenses.</a:t>
            </a:r>
          </a:p>
          <a:p>
            <a:r>
              <a:rPr lang="en-US" b="1" dirty="0"/>
              <a:t>Shipping Cost: </a:t>
            </a:r>
            <a:r>
              <a:rPr lang="en-US" dirty="0"/>
              <a:t>Assesses logistics costs.</a:t>
            </a:r>
          </a:p>
          <a:p>
            <a:r>
              <a:rPr lang="en-US" b="1" dirty="0"/>
              <a:t>Cost Comparison by Route and Product Type</a:t>
            </a:r>
            <a:r>
              <a:rPr lang="en-US" dirty="0"/>
              <a:t>: Identifies cost efficiencies.</a:t>
            </a:r>
          </a:p>
          <a:p>
            <a:r>
              <a:rPr lang="en-US" b="1" dirty="0"/>
              <a:t>Average Lead Time: </a:t>
            </a:r>
            <a:r>
              <a:rPr lang="en-US" dirty="0"/>
              <a:t>Evaluates supply chain efficiency.</a:t>
            </a:r>
          </a:p>
        </p:txBody>
      </p:sp>
    </p:spTree>
    <p:extLst>
      <p:ext uri="{BB962C8B-B14F-4D97-AF65-F5344CB8AC3E}">
        <p14:creationId xmlns:p14="http://schemas.microsoft.com/office/powerpoint/2010/main" val="29568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3F96C9-99F4-AFD2-5784-241D45087D55}"/>
              </a:ext>
            </a:extLst>
          </p:cNvPr>
          <p:cNvPicPr>
            <a:picLocks noChangeAspect="1"/>
          </p:cNvPicPr>
          <p:nvPr/>
        </p:nvPicPr>
        <p:blipFill>
          <a:blip r:embed="rId2"/>
          <a:stretch>
            <a:fillRect/>
          </a:stretch>
        </p:blipFill>
        <p:spPr>
          <a:xfrm>
            <a:off x="328612" y="209550"/>
            <a:ext cx="11534775" cy="6438900"/>
          </a:xfrm>
          <a:prstGeom prst="rect">
            <a:avLst/>
          </a:prstGeom>
        </p:spPr>
      </p:pic>
    </p:spTree>
    <p:extLst>
      <p:ext uri="{BB962C8B-B14F-4D97-AF65-F5344CB8AC3E}">
        <p14:creationId xmlns:p14="http://schemas.microsoft.com/office/powerpoint/2010/main" val="1683853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5D92-DAF5-6A1A-762C-790BA98FE6A0}"/>
              </a:ext>
            </a:extLst>
          </p:cNvPr>
          <p:cNvSpPr>
            <a:spLocks noGrp="1"/>
          </p:cNvSpPr>
          <p:nvPr>
            <p:ph type="title"/>
          </p:nvPr>
        </p:nvSpPr>
        <p:spPr/>
        <p:txBody>
          <a:bodyPr/>
          <a:lstStyle/>
          <a:p>
            <a:r>
              <a:rPr lang="en-US" b="1" dirty="0"/>
              <a:t>4 - CST (Customer Segmentation and Targeting) Analysis</a:t>
            </a:r>
          </a:p>
        </p:txBody>
      </p:sp>
      <p:sp>
        <p:nvSpPr>
          <p:cNvPr id="3" name="Content Placeholder 2">
            <a:extLst>
              <a:ext uri="{FF2B5EF4-FFF2-40B4-BE49-F238E27FC236}">
                <a16:creationId xmlns:a16="http://schemas.microsoft.com/office/drawing/2014/main" id="{AF5D6E67-A05B-34BC-882A-70D67B178197}"/>
              </a:ext>
            </a:extLst>
          </p:cNvPr>
          <p:cNvSpPr>
            <a:spLocks noGrp="1"/>
          </p:cNvSpPr>
          <p:nvPr>
            <p:ph idx="1"/>
          </p:nvPr>
        </p:nvSpPr>
        <p:spPr/>
        <p:txBody>
          <a:bodyPr>
            <a:normAutofit lnSpcReduction="10000"/>
          </a:bodyPr>
          <a:lstStyle/>
          <a:p>
            <a:r>
              <a:rPr lang="en-US" b="1" dirty="0"/>
              <a:t>Purpose: </a:t>
            </a:r>
            <a:r>
              <a:rPr lang="en-US" dirty="0"/>
              <a:t>To analyze customer demographics and behaviors for targeted strategies.</a:t>
            </a:r>
          </a:p>
          <a:p>
            <a:r>
              <a:rPr lang="en-US" b="1" dirty="0"/>
              <a:t>Key Insights:</a:t>
            </a:r>
          </a:p>
          <a:p>
            <a:r>
              <a:rPr lang="en-US" b="1" dirty="0"/>
              <a:t>Sales by CST Demographics: </a:t>
            </a:r>
            <a:r>
              <a:rPr lang="en-US" dirty="0"/>
              <a:t>Reveals customer preferences.</a:t>
            </a:r>
          </a:p>
          <a:p>
            <a:r>
              <a:rPr lang="en-US" b="1" dirty="0"/>
              <a:t>Profit by CST Demographics: </a:t>
            </a:r>
            <a:r>
              <a:rPr lang="en-US" dirty="0"/>
              <a:t>Assesses profitability across customer segments.</a:t>
            </a:r>
          </a:p>
          <a:p>
            <a:r>
              <a:rPr lang="en-US" b="1" dirty="0"/>
              <a:t>Type of Product Sold by CST Demographics: </a:t>
            </a:r>
            <a:r>
              <a:rPr lang="en-US" dirty="0"/>
              <a:t>Highlights product popularity among demographics.</a:t>
            </a:r>
          </a:p>
          <a:p>
            <a:r>
              <a:rPr lang="en-US" b="1" dirty="0"/>
              <a:t>CST by Location: </a:t>
            </a:r>
            <a:r>
              <a:rPr lang="en-US" dirty="0"/>
              <a:t>Identifies geographical distribution of customer segments.</a:t>
            </a:r>
          </a:p>
        </p:txBody>
      </p:sp>
    </p:spTree>
    <p:extLst>
      <p:ext uri="{BB962C8B-B14F-4D97-AF65-F5344CB8AC3E}">
        <p14:creationId xmlns:p14="http://schemas.microsoft.com/office/powerpoint/2010/main" val="23927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B5E6390626AE4A93C22C8B74B10E67" ma:contentTypeVersion="5" ma:contentTypeDescription="Create a new document." ma:contentTypeScope="" ma:versionID="57425d982b395e08f5540c1f08487646">
  <xsd:schema xmlns:xsd="http://www.w3.org/2001/XMLSchema" xmlns:xs="http://www.w3.org/2001/XMLSchema" xmlns:p="http://schemas.microsoft.com/office/2006/metadata/properties" xmlns:ns3="3eabaf23-7b1a-40e7-ab4c-e77a8658f64c" targetNamespace="http://schemas.microsoft.com/office/2006/metadata/properties" ma:root="true" ma:fieldsID="1d063f2041b930bec2fc2d37df15a3e6" ns3:_="">
    <xsd:import namespace="3eabaf23-7b1a-40e7-ab4c-e77a8658f64c"/>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abaf23-7b1a-40e7-ab4c-e77a8658f64c"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B0716F-F1DD-4923-B952-43B61EED9996}">
  <ds:schemaRefs>
    <ds:schemaRef ds:uri="http://schemas.microsoft.com/sharepoint/v3/contenttype/forms"/>
  </ds:schemaRefs>
</ds:datastoreItem>
</file>

<file path=customXml/itemProps2.xml><?xml version="1.0" encoding="utf-8"?>
<ds:datastoreItem xmlns:ds="http://schemas.openxmlformats.org/officeDocument/2006/customXml" ds:itemID="{7EE38484-2E20-42FC-90BB-C124A7E07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abaf23-7b1a-40e7-ab4c-e77a8658f6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09838E-5452-4E42-BF30-3F2A8F121F05}">
  <ds:schemaRefs>
    <ds:schemaRef ds:uri="http://www.w3.org/XML/1998/namespace"/>
    <ds:schemaRef ds:uri="http://schemas.openxmlformats.org/package/2006/metadata/core-properties"/>
    <ds:schemaRef ds:uri="http://schemas.microsoft.com/office/infopath/2007/PartnerControls"/>
    <ds:schemaRef ds:uri="http://purl.org/dc/elements/1.1/"/>
    <ds:schemaRef ds:uri="http://schemas.microsoft.com/office/2006/metadata/properties"/>
    <ds:schemaRef ds:uri="3eabaf23-7b1a-40e7-ab4c-e77a8658f64c"/>
    <ds:schemaRef ds:uri="http://schemas.microsoft.com/office/2006/documentManagement/typ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62</TotalTime>
  <Words>646</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AngsanaUPC</vt:lpstr>
      <vt:lpstr>Aptos</vt:lpstr>
      <vt:lpstr>Aptos Display</vt:lpstr>
      <vt:lpstr>Arial</vt:lpstr>
      <vt:lpstr>Office Theme</vt:lpstr>
      <vt:lpstr>Dashboard Overview: Performance, Cost, and CST Analysis</vt:lpstr>
      <vt:lpstr>Dashboard's purpose.</vt:lpstr>
      <vt:lpstr>1- KPI (Key Performance Indicators) </vt:lpstr>
      <vt:lpstr>PowerPoint Presentation</vt:lpstr>
      <vt:lpstr>2 - Performance Analysis</vt:lpstr>
      <vt:lpstr>PowerPoint Presentation</vt:lpstr>
      <vt:lpstr>3 - Cost Analysis</vt:lpstr>
      <vt:lpstr>PowerPoint Presentation</vt:lpstr>
      <vt:lpstr>4 - CST (Customer Segmentation and Targeting) Analysis</vt:lpstr>
      <vt:lpstr>PowerPoint Presentation</vt:lpstr>
      <vt:lpstr>Notable Findings </vt:lpstr>
      <vt:lpstr>Key Insights from the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Marwan Osama Mohamed Mohamed Ali</dc:creator>
  <cp:lastModifiedBy>Marwan Osama Mohamed Mohamed Ali</cp:lastModifiedBy>
  <cp:revision>6</cp:revision>
  <dcterms:created xsi:type="dcterms:W3CDTF">2024-10-17T10:52:12Z</dcterms:created>
  <dcterms:modified xsi:type="dcterms:W3CDTF">2024-10-21T19:48:48Z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0x010100B7B5E6390626AE4A93C22C8B74B10E67</vt:lpwstr>
  </property>
</Properties>
</file>