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52"/>
  </p:notesMasterIdLst>
  <p:sldIdLst>
    <p:sldId id="314" r:id="rId2"/>
    <p:sldId id="305" r:id="rId3"/>
    <p:sldId id="307" r:id="rId4"/>
    <p:sldId id="308" r:id="rId5"/>
    <p:sldId id="311" r:id="rId6"/>
    <p:sldId id="310" r:id="rId7"/>
    <p:sldId id="312" r:id="rId8"/>
    <p:sldId id="313" r:id="rId9"/>
    <p:sldId id="309" r:id="rId10"/>
    <p:sldId id="315" r:id="rId11"/>
    <p:sldId id="316" r:id="rId12"/>
    <p:sldId id="256" r:id="rId13"/>
    <p:sldId id="257" r:id="rId14"/>
    <p:sldId id="258" r:id="rId15"/>
    <p:sldId id="259" r:id="rId16"/>
    <p:sldId id="260" r:id="rId17"/>
    <p:sldId id="262" r:id="rId18"/>
    <p:sldId id="269" r:id="rId19"/>
    <p:sldId id="270" r:id="rId20"/>
    <p:sldId id="271" r:id="rId21"/>
    <p:sldId id="272" r:id="rId22"/>
    <p:sldId id="273" r:id="rId23"/>
    <p:sldId id="274" r:id="rId24"/>
    <p:sldId id="303" r:id="rId25"/>
    <p:sldId id="278" r:id="rId26"/>
    <p:sldId id="317"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18" r:id="rId47"/>
    <p:sldId id="319" r:id="rId48"/>
    <p:sldId id="320" r:id="rId49"/>
    <p:sldId id="301" r:id="rId50"/>
    <p:sldId id="302" r:id="rId5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48" d="100"/>
          <a:sy n="48" d="100"/>
        </p:scale>
        <p:origin x="988" y="7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11.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431" y="715617"/>
            <a:ext cx="13931900" cy="4569791"/>
          </a:xfrm>
        </p:spPr>
        <p:txBody>
          <a:bodyPr/>
          <a:lstStyle/>
          <a:p>
            <a:r>
              <a:rPr lang="en-US" sz="8800" b="1" dirty="0" smtClean="0"/>
              <a:t>“A </a:t>
            </a:r>
            <a:r>
              <a:rPr lang="en-US" sz="8800" b="1" dirty="0"/>
              <a:t>journey of </a:t>
            </a:r>
            <a:r>
              <a:rPr lang="en-US" sz="8800" b="1" dirty="0" smtClean="0"/>
              <a:t>a 1000 </a:t>
            </a:r>
            <a:r>
              <a:rPr lang="en-US" sz="8800" b="1" dirty="0"/>
              <a:t>miles starts with </a:t>
            </a:r>
            <a:r>
              <a:rPr lang="en-US" sz="8800" b="1" dirty="0" smtClean="0"/>
              <a:t>a single </a:t>
            </a:r>
            <a:r>
              <a:rPr lang="en-US" sz="8800" b="1" dirty="0"/>
              <a:t>step</a:t>
            </a:r>
            <a:r>
              <a:rPr lang="en-US" sz="8800" b="1" dirty="0" smtClean="0"/>
              <a:t>."</a:t>
            </a:r>
            <a:endParaRPr lang="en-US" sz="8800" b="1" dirty="0"/>
          </a:p>
        </p:txBody>
      </p:sp>
    </p:spTree>
    <p:extLst>
      <p:ext uri="{BB962C8B-B14F-4D97-AF65-F5344CB8AC3E}">
        <p14:creationId xmlns:p14="http://schemas.microsoft.com/office/powerpoint/2010/main" val="217425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The Course is 2 Parts;</a:t>
            </a:r>
            <a:endParaRPr lang="en-US" b="1" u="sng" dirty="0"/>
          </a:p>
        </p:txBody>
      </p:sp>
      <p:sp>
        <p:nvSpPr>
          <p:cNvPr id="3" name="Text Placeholder 2"/>
          <p:cNvSpPr>
            <a:spLocks noGrp="1"/>
          </p:cNvSpPr>
          <p:nvPr>
            <p:ph type="body" idx="1"/>
          </p:nvPr>
        </p:nvSpPr>
        <p:spPr/>
        <p:txBody>
          <a:bodyPr/>
          <a:lstStyle/>
          <a:p>
            <a:pPr marL="1349756" indent="-742950">
              <a:buFont typeface="+mj-lt"/>
              <a:buAutoNum type="arabicPeriod"/>
            </a:pPr>
            <a:r>
              <a:rPr lang="en-US" dirty="0" smtClean="0"/>
              <a:t>Introduction and getting started with Python</a:t>
            </a:r>
          </a:p>
          <a:p>
            <a:pPr marL="1349756" indent="-742950">
              <a:buFont typeface="+mj-lt"/>
              <a:buAutoNum type="arabicPeriod"/>
            </a:pPr>
            <a:r>
              <a:rPr lang="en-US" dirty="0" smtClean="0"/>
              <a:t>Python Data Structure</a:t>
            </a:r>
            <a:endParaRPr lang="en-US" dirty="0"/>
          </a:p>
        </p:txBody>
      </p:sp>
    </p:spTree>
    <p:extLst>
      <p:ext uri="{BB962C8B-B14F-4D97-AF65-F5344CB8AC3E}">
        <p14:creationId xmlns:p14="http://schemas.microsoft.com/office/powerpoint/2010/main" val="206085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References;</a:t>
            </a:r>
            <a:endParaRPr lang="en-US" i="1" dirty="0"/>
          </a:p>
        </p:txBody>
      </p:sp>
      <p:sp>
        <p:nvSpPr>
          <p:cNvPr id="3" name="Text Placeholder 2"/>
          <p:cNvSpPr>
            <a:spLocks noGrp="1"/>
          </p:cNvSpPr>
          <p:nvPr>
            <p:ph type="body" idx="1"/>
          </p:nvPr>
        </p:nvSpPr>
        <p:spPr/>
        <p:txBody>
          <a:bodyPr/>
          <a:lstStyle/>
          <a:p>
            <a:r>
              <a:rPr lang="en-US" dirty="0" smtClean="0"/>
              <a:t> “Python for Everybody” by Dr. Charles R.</a:t>
            </a:r>
          </a:p>
          <a:p>
            <a:r>
              <a:rPr lang="en-US" dirty="0" smtClean="0"/>
              <a:t> “</a:t>
            </a:r>
            <a:r>
              <a:rPr lang="en-US" dirty="0"/>
              <a:t>How to Think Like a Computer </a:t>
            </a:r>
            <a:r>
              <a:rPr lang="en-US" dirty="0" smtClean="0"/>
              <a:t>Scientist” by </a:t>
            </a:r>
            <a:r>
              <a:rPr lang="en-US" dirty="0"/>
              <a:t>Brad Miller, David </a:t>
            </a:r>
            <a:r>
              <a:rPr lang="en-US" dirty="0" smtClean="0"/>
              <a:t>Ranum</a:t>
            </a:r>
          </a:p>
        </p:txBody>
      </p:sp>
    </p:spTree>
    <p:extLst>
      <p:ext uri="{BB962C8B-B14F-4D97-AF65-F5344CB8AC3E}">
        <p14:creationId xmlns:p14="http://schemas.microsoft.com/office/powerpoint/2010/main" val="372949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t>
            </a:r>
            <a:r>
              <a:rPr lang="en-US" sz="6000" u="none" strike="noStrike" cap="none" dirty="0" smtClean="0">
                <a:solidFill>
                  <a:srgbClr val="FFD966"/>
                </a:solidFill>
                <a:latin typeface="Arial" charset="0"/>
                <a:ea typeface="Arial" charset="0"/>
                <a:cs typeface="Arial" charset="0"/>
                <a:sym typeface="Cabin"/>
              </a:rPr>
              <a:t>A </a:t>
            </a:r>
            <a:r>
              <a:rPr lang="en-US" sz="6000" u="none" strike="noStrike" cap="none" dirty="0">
                <a:solidFill>
                  <a:srgbClr val="FFD966"/>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charset="0"/>
                <a:ea typeface="Arial" charset="0"/>
                <a:cs typeface="Arial" charset="0"/>
                <a:sym typeface="Cabin"/>
              </a:rPr>
              <a:t>-  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05" y="754822"/>
            <a:ext cx="13931900" cy="3086099"/>
          </a:xfrm>
        </p:spPr>
        <p:txBody>
          <a:bodyPr/>
          <a:lstStyle/>
          <a:p>
            <a:pPr algn="l"/>
            <a:r>
              <a:rPr lang="en-US" sz="6600" dirty="0" smtClean="0"/>
              <a:t>&gt;&gt;&gt; </a:t>
            </a:r>
            <a:r>
              <a:rPr lang="en-US" sz="6600" dirty="0" smtClean="0"/>
              <a:t>whoami</a:t>
            </a:r>
            <a:r>
              <a:rPr lang="en-US" sz="6600" dirty="0" smtClean="0"/>
              <a:t/>
            </a:r>
            <a:br>
              <a:rPr lang="en-US" sz="6600" dirty="0" smtClean="0"/>
            </a:br>
            <a:r>
              <a:rPr lang="en-US" sz="6600" dirty="0" smtClean="0"/>
              <a:t>‘Mostafa Osama’</a:t>
            </a:r>
            <a:br>
              <a:rPr lang="en-US" sz="6600" dirty="0" smtClean="0"/>
            </a:br>
            <a:r>
              <a:rPr lang="en-US" sz="6600" dirty="0" smtClean="0"/>
              <a:t>&gt;&gt;&gt;</a:t>
            </a:r>
            <a:endParaRPr lang="en-US" sz="6600" dirty="0"/>
          </a:p>
        </p:txBody>
      </p:sp>
    </p:spTree>
    <p:extLst>
      <p:ext uri="{BB962C8B-B14F-4D97-AF65-F5344CB8AC3E}">
        <p14:creationId xmlns:p14="http://schemas.microsoft.com/office/powerpoint/2010/main" val="1941923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programming</a:t>
            </a:r>
            <a:endParaRPr lang="en-US" dirty="0"/>
          </a:p>
        </p:txBody>
      </p:sp>
      <p:sp>
        <p:nvSpPr>
          <p:cNvPr id="3" name="Text Placeholder 2"/>
          <p:cNvSpPr>
            <a:spLocks noGrp="1"/>
          </p:cNvSpPr>
          <p:nvPr>
            <p:ph type="body" idx="1"/>
          </p:nvPr>
        </p:nvSpPr>
        <p:spPr/>
        <p:txBody>
          <a:bodyPr/>
          <a:lstStyle/>
          <a:p>
            <a:pPr marL="606806" indent="0">
              <a:buNone/>
            </a:pPr>
            <a:r>
              <a:rPr lang="en-US" dirty="0" smtClean="0"/>
              <a:t>You need two skills to be a programmer:</a:t>
            </a:r>
          </a:p>
          <a:p>
            <a:pPr marL="1349756" indent="-742950">
              <a:buFont typeface="+mj-lt"/>
              <a:buAutoNum type="arabicPeriod"/>
            </a:pPr>
            <a:r>
              <a:rPr lang="en-US" dirty="0"/>
              <a:t>you need to know the programming language (Python</a:t>
            </a:r>
            <a:r>
              <a:rPr lang="en-US" dirty="0" smtClean="0"/>
              <a:t>)</a:t>
            </a:r>
          </a:p>
          <a:p>
            <a:pPr marL="1349756" indent="-742950">
              <a:buFont typeface="+mj-lt"/>
              <a:buAutoNum type="arabicPeriod"/>
            </a:pPr>
            <a:r>
              <a:rPr lang="en-US" dirty="0"/>
              <a:t>you need to "tell a story"</a:t>
            </a:r>
            <a:endParaRPr lang="en-US" dirty="0"/>
          </a:p>
        </p:txBody>
      </p:sp>
    </p:spTree>
    <p:extLst>
      <p:ext uri="{BB962C8B-B14F-4D97-AF65-F5344CB8AC3E}">
        <p14:creationId xmlns:p14="http://schemas.microsoft.com/office/powerpoint/2010/main" val="3452387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2384839"/>
            <a:ext cx="13931900" cy="3086099"/>
          </a:xfrm>
        </p:spPr>
        <p:txBody>
          <a:bodyPr/>
          <a:lstStyle/>
          <a:p>
            <a:r>
              <a:rPr lang="en-US" sz="16600" dirty="0" smtClean="0"/>
              <a:t>Rules</a:t>
            </a:r>
            <a:endParaRPr lang="en-US" dirty="0"/>
          </a:p>
        </p:txBody>
      </p:sp>
    </p:spTree>
    <p:extLst>
      <p:ext uri="{BB962C8B-B14F-4D97-AF65-F5344CB8AC3E}">
        <p14:creationId xmlns:p14="http://schemas.microsoft.com/office/powerpoint/2010/main" val="1333489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smtClean="0">
                <a:solidFill>
                  <a:srgbClr val="FFFF00"/>
                </a:solidFill>
                <a:latin typeface="Courier"/>
                <a:ea typeface="Courier"/>
                <a:cs typeface="Courier"/>
                <a:sym typeface="Courier New"/>
              </a:rPr>
              <a:t>)</a:t>
            </a:r>
            <a:endParaRPr lang="en-US" sz="4800" dirty="0">
              <a:solidFill>
                <a:srgbClr val="FFFF00"/>
              </a:solidFill>
              <a:latin typeface="Courier"/>
              <a:ea typeface="Courier"/>
              <a:cs typeface="Courier"/>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384313"/>
            <a:ext cx="14630400" cy="7438817"/>
          </a:xfrm>
        </p:spPr>
        <p:txBody>
          <a:bodyPr/>
          <a:lstStyle/>
          <a:p>
            <a:pPr marL="1349756" indent="-742950">
              <a:buFont typeface="+mj-lt"/>
              <a:buAutoNum type="arabicPeriod"/>
            </a:pPr>
            <a:r>
              <a:rPr lang="en-US" dirty="0" smtClean="0"/>
              <a:t>No Titles, My name is Mostafa</a:t>
            </a:r>
          </a:p>
          <a:p>
            <a:pPr marL="1349756" indent="-742950">
              <a:buFont typeface="+mj-lt"/>
              <a:buAutoNum type="arabicPeriod"/>
            </a:pPr>
            <a:r>
              <a:rPr lang="en-US" dirty="0" smtClean="0"/>
              <a:t>Be self-motivated </a:t>
            </a:r>
          </a:p>
          <a:p>
            <a:pPr marL="1349756" indent="-742950">
              <a:buFont typeface="+mj-lt"/>
              <a:buAutoNum type="arabicPeriod"/>
            </a:pPr>
            <a:r>
              <a:rPr lang="en-US" dirty="0" smtClean="0"/>
              <a:t>Ask, Ask, Ask, Ask, Ask</a:t>
            </a:r>
          </a:p>
          <a:p>
            <a:pPr marL="1349756" indent="-742950">
              <a:buFont typeface="+mj-lt"/>
              <a:buAutoNum type="arabicPeriod"/>
            </a:pPr>
            <a:r>
              <a:rPr lang="en-US" dirty="0" smtClean="0"/>
              <a:t>Small Breaks, Small Talks</a:t>
            </a:r>
          </a:p>
          <a:p>
            <a:pPr marL="1349756" indent="-742950">
              <a:buFont typeface="+mj-lt"/>
              <a:buAutoNum type="arabicPeriod"/>
            </a:pPr>
            <a:r>
              <a:rPr lang="en-US" dirty="0" smtClean="0"/>
              <a:t>Small Consistent Steps</a:t>
            </a:r>
          </a:p>
          <a:p>
            <a:pPr marL="1349756" indent="-742950">
              <a:buFont typeface="+mj-lt"/>
              <a:buAutoNum type="arabicPeriod"/>
            </a:pPr>
            <a:r>
              <a:rPr lang="en-US" dirty="0" smtClean="0"/>
              <a:t>Fail Fast, Learn Fast</a:t>
            </a:r>
          </a:p>
          <a:p>
            <a:pPr marL="1349756" indent="-742950">
              <a:buFont typeface="+mj-lt"/>
              <a:buAutoNum type="arabicPeriod"/>
            </a:pPr>
            <a:r>
              <a:rPr lang="en-US" dirty="0" smtClean="0"/>
              <a:t>Don’t be SHY please</a:t>
            </a:r>
          </a:p>
          <a:p>
            <a:pPr marL="1349756" indent="-742950">
              <a:buFont typeface="+mj-lt"/>
              <a:buAutoNum type="arabicPeriod"/>
            </a:pPr>
            <a:r>
              <a:rPr lang="en-US" dirty="0" smtClean="0"/>
              <a:t>Programming is an Art, so be patient</a:t>
            </a:r>
            <a:endParaRPr lang="ar-EG" dirty="0" smtClean="0"/>
          </a:p>
        </p:txBody>
      </p:sp>
    </p:spTree>
    <p:extLst>
      <p:ext uri="{BB962C8B-B14F-4D97-AF65-F5344CB8AC3E}">
        <p14:creationId xmlns:p14="http://schemas.microsoft.com/office/powerpoint/2010/main" val="946768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Sequential </a:t>
            </a:r>
            <a:r>
              <a:rPr lang="en-US" sz="7600" u="none" strike="noStrike" cap="none" dirty="0" smtClean="0">
                <a:solidFill>
                  <a:srgbClr val="FFD966"/>
                </a:solidFill>
                <a:latin typeface="Arial" charset="0"/>
                <a:ea typeface="Arial" charset="0"/>
                <a:cs typeface="Arial" charset="0"/>
                <a:sym typeface="Cabin"/>
              </a:rPr>
              <a:t>Steps</a:t>
            </a:r>
            <a:br>
              <a:rPr lang="en-US" sz="7600" u="none" strike="noStrike" cap="none" dirty="0" smtClean="0">
                <a:solidFill>
                  <a:srgbClr val="FFD966"/>
                </a:solidFill>
                <a:latin typeface="Arial" charset="0"/>
                <a:ea typeface="Arial" charset="0"/>
                <a:cs typeface="Arial" charset="0"/>
                <a:sym typeface="Cabin"/>
              </a:rPr>
            </a:br>
            <a:r>
              <a:rPr lang="en-US" sz="6000" u="none" strike="noStrike" cap="none" dirty="0" smtClean="0">
                <a:solidFill>
                  <a:srgbClr val="FFD966"/>
                </a:solidFill>
                <a:latin typeface="Arial" charset="0"/>
                <a:ea typeface="Arial" charset="0"/>
                <a:cs typeface="Arial" charset="0"/>
                <a:sym typeface="Cabin"/>
              </a:rPr>
              <a:t>“</a:t>
            </a:r>
            <a:r>
              <a:rPr lang="en-US" sz="6000" dirty="0" smtClean="0">
                <a:solidFill>
                  <a:srgbClr val="FFD966"/>
                </a:solidFill>
                <a:latin typeface="Arial" charset="0"/>
                <a:ea typeface="Arial" charset="0"/>
                <a:cs typeface="Arial" charset="0"/>
                <a:sym typeface="Cabin"/>
              </a:rPr>
              <a:t>from top to bottom”</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
        <p:nvSpPr>
          <p:cNvPr id="4" name="Down Arrow 3"/>
          <p:cNvSpPr/>
          <p:nvPr/>
        </p:nvSpPr>
        <p:spPr>
          <a:xfrm>
            <a:off x="450574" y="2742665"/>
            <a:ext cx="477078" cy="3764152"/>
          </a:xfrm>
          <a:prstGeom prst="downArrow">
            <a:avLst/>
          </a:prstGeom>
          <a:solidFill>
            <a:schemeClr val="accent5">
              <a:lumMod val="90000"/>
            </a:schemeClr>
          </a:solidFill>
          <a:ln>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'Finis'</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smtClean="0">
                <a:solidFill>
                  <a:srgbClr val="FFF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a:t>
            </a:r>
            <a:r>
              <a:rPr lang="en-US" sz="2800" dirty="0" smtClean="0">
                <a:solidFill>
                  <a:srgbClr val="FFFF00"/>
                </a:solidFill>
                <a:latin typeface="Courier"/>
                <a:ea typeface="Courier"/>
                <a:cs typeface="Courier"/>
                <a:sym typeface="Courier New"/>
              </a:rPr>
              <a:t>open(name, 'r')</a:t>
            </a:r>
            <a:endParaRPr lang="en-US" sz="2800" dirty="0">
              <a:solidFill>
                <a:srgbClr val="FFFF00"/>
              </a:solidFill>
              <a:latin typeface="Courier"/>
              <a:ea typeface="Courier"/>
              <a:cs typeface="Courier"/>
              <a:sym typeface="Courier New"/>
            </a:endParaRP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smtClean="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smtClean="0">
                <a:solidFill>
                  <a:srgbClr val="FFFF00"/>
                </a:solidFill>
                <a:latin typeface="Courier"/>
                <a:ea typeface="Courier"/>
                <a:cs typeface="Courier"/>
                <a:sym typeface="Courier New"/>
              </a:rPr>
              <a:t>bigcount</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Interpreter vs Compilers</a:t>
            </a:r>
            <a:endParaRPr lang="en-US" dirty="0">
              <a:solidFill>
                <a:srgbClr val="FFC000"/>
              </a:solidFill>
            </a:endParaRPr>
          </a:p>
        </p:txBody>
      </p:sp>
      <p:pic>
        <p:nvPicPr>
          <p:cNvPr id="4" name="Picture 3"/>
          <p:cNvPicPr>
            <a:picLocks noChangeAspect="1"/>
          </p:cNvPicPr>
          <p:nvPr/>
        </p:nvPicPr>
        <p:blipFill>
          <a:blip r:embed="rId2"/>
          <a:stretch>
            <a:fillRect/>
          </a:stretch>
        </p:blipFill>
        <p:spPr>
          <a:xfrm>
            <a:off x="1550504" y="3264693"/>
            <a:ext cx="4724400" cy="1257300"/>
          </a:xfrm>
          <a:prstGeom prst="rect">
            <a:avLst/>
          </a:prstGeom>
        </p:spPr>
      </p:pic>
      <p:sp>
        <p:nvSpPr>
          <p:cNvPr id="3" name="Text Placeholder 2"/>
          <p:cNvSpPr>
            <a:spLocks noGrp="1"/>
          </p:cNvSpPr>
          <p:nvPr>
            <p:ph type="body" idx="1"/>
          </p:nvPr>
        </p:nvSpPr>
        <p:spPr/>
        <p:txBody>
          <a:bodyPr/>
          <a:lstStyle/>
          <a:p>
            <a:pPr marL="606806" indent="0">
              <a:buNone/>
            </a:pPr>
            <a:r>
              <a:rPr lang="en-US" dirty="0" smtClean="0">
                <a:solidFill>
                  <a:srgbClr val="FFC000"/>
                </a:solidFill>
              </a:rPr>
              <a:t>Interpreter</a:t>
            </a:r>
          </a:p>
          <a:p>
            <a:pPr marL="606806" indent="0">
              <a:buNone/>
            </a:pPr>
            <a:endParaRPr lang="en-US" dirty="0"/>
          </a:p>
          <a:p>
            <a:pPr marL="606806" indent="0">
              <a:buNone/>
            </a:pPr>
            <a:endParaRPr lang="en-US" dirty="0" smtClean="0"/>
          </a:p>
          <a:p>
            <a:pPr marL="606806" indent="0">
              <a:buNone/>
            </a:pPr>
            <a:r>
              <a:rPr lang="en-US" dirty="0" smtClean="0">
                <a:solidFill>
                  <a:srgbClr val="FFC000"/>
                </a:solidFill>
              </a:rPr>
              <a:t>Compiler</a:t>
            </a:r>
          </a:p>
          <a:p>
            <a:pPr marL="606806" indent="0">
              <a:buNone/>
            </a:pPr>
            <a:endParaRPr lang="en-US" dirty="0"/>
          </a:p>
        </p:txBody>
      </p:sp>
      <p:pic>
        <p:nvPicPr>
          <p:cNvPr id="5" name="Picture 4"/>
          <p:cNvPicPr>
            <a:picLocks noChangeAspect="1"/>
          </p:cNvPicPr>
          <p:nvPr/>
        </p:nvPicPr>
        <p:blipFill>
          <a:blip r:embed="rId3"/>
          <a:stretch>
            <a:fillRect/>
          </a:stretch>
        </p:blipFill>
        <p:spPr>
          <a:xfrm>
            <a:off x="1550504" y="6420884"/>
            <a:ext cx="9403034" cy="1318386"/>
          </a:xfrm>
          <a:prstGeom prst="rect">
            <a:avLst/>
          </a:prstGeom>
        </p:spPr>
      </p:pic>
    </p:spTree>
    <p:extLst>
      <p:ext uri="{BB962C8B-B14F-4D97-AF65-F5344CB8AC3E}">
        <p14:creationId xmlns:p14="http://schemas.microsoft.com/office/powerpoint/2010/main" val="1377178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What could possibly go wrong</a:t>
            </a:r>
            <a:r>
              <a:rPr lang="en-US" dirty="0" smtClean="0">
                <a:solidFill>
                  <a:srgbClr val="FFC000"/>
                </a:solidFill>
              </a:rPr>
              <a:t>?</a:t>
            </a:r>
            <a:endParaRPr lang="en-US" dirty="0">
              <a:solidFill>
                <a:srgbClr val="FFC000"/>
              </a:solidFill>
            </a:endParaRPr>
          </a:p>
        </p:txBody>
      </p:sp>
      <p:sp>
        <p:nvSpPr>
          <p:cNvPr id="3" name="Text Placeholder 2"/>
          <p:cNvSpPr>
            <a:spLocks noGrp="1"/>
          </p:cNvSpPr>
          <p:nvPr>
            <p:ph type="body" idx="1"/>
          </p:nvPr>
        </p:nvSpPr>
        <p:spPr/>
        <p:txBody>
          <a:bodyPr/>
          <a:lstStyle/>
          <a:p>
            <a:pPr marL="1349756" indent="-742950">
              <a:buFont typeface="+mj-lt"/>
              <a:buAutoNum type="arabicPeriod"/>
            </a:pPr>
            <a:r>
              <a:rPr lang="en-US" dirty="0" smtClean="0"/>
              <a:t>Syntax Error</a:t>
            </a:r>
          </a:p>
          <a:p>
            <a:pPr marL="1349756" indent="-742950">
              <a:buFont typeface="+mj-lt"/>
              <a:buAutoNum type="arabicPeriod"/>
            </a:pPr>
            <a:r>
              <a:rPr lang="en-US" dirty="0" smtClean="0"/>
              <a:t>Logic Error</a:t>
            </a:r>
          </a:p>
          <a:p>
            <a:pPr marL="1349756" indent="-742950">
              <a:buFont typeface="+mj-lt"/>
              <a:buAutoNum type="arabicPeriod"/>
            </a:pPr>
            <a:r>
              <a:rPr lang="en-US" dirty="0" smtClean="0"/>
              <a:t>Semantic Error</a:t>
            </a:r>
          </a:p>
          <a:p>
            <a:pPr marL="1349756" indent="-742950">
              <a:buFont typeface="+mj-lt"/>
              <a:buAutoNum type="arabicPeriod"/>
            </a:pPr>
            <a:r>
              <a:rPr lang="en-US" dirty="0" smtClean="0"/>
              <a:t>Runtime Error</a:t>
            </a:r>
            <a:endParaRPr lang="en-US" dirty="0"/>
          </a:p>
        </p:txBody>
      </p:sp>
    </p:spTree>
    <p:extLst>
      <p:ext uri="{BB962C8B-B14F-4D97-AF65-F5344CB8AC3E}">
        <p14:creationId xmlns:p14="http://schemas.microsoft.com/office/powerpoint/2010/main" val="1892293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875191"/>
            <a:ext cx="14630400" cy="3737643"/>
          </a:xfrm>
        </p:spPr>
        <p:txBody>
          <a:bodyPr/>
          <a:lstStyle/>
          <a:p>
            <a:r>
              <a:rPr lang="en-US" b="1" u="sng" dirty="0"/>
              <a:t>Start small, Get something working and Keep improving</a:t>
            </a:r>
            <a:r>
              <a:rPr lang="en-US" dirty="0"/>
              <a:t> it is a mantra that you can repeat throughout your career as a programmer.</a:t>
            </a:r>
            <a:endParaRPr lang="en-US" dirty="0"/>
          </a:p>
        </p:txBody>
      </p:sp>
    </p:spTree>
    <p:extLst>
      <p:ext uri="{BB962C8B-B14F-4D97-AF65-F5344CB8AC3E}">
        <p14:creationId xmlns:p14="http://schemas.microsoft.com/office/powerpoint/2010/main" val="3407730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follow these rules, you will be</a:t>
            </a:r>
            <a:endParaRPr lang="en-US" dirty="0"/>
          </a:p>
        </p:txBody>
      </p:sp>
    </p:spTree>
    <p:extLst>
      <p:ext uri="{BB962C8B-B14F-4D97-AF65-F5344CB8AC3E}">
        <p14:creationId xmlns:p14="http://schemas.microsoft.com/office/powerpoint/2010/main" val="1317976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o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411" y="375685"/>
            <a:ext cx="8807450" cy="836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588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Sorry, that’s before.</a:t>
            </a:r>
            <a:br>
              <a:rPr lang="en-US" dirty="0" smtClean="0"/>
            </a:br>
            <a:r>
              <a:rPr lang="en-US" dirty="0" smtClean="0"/>
              <a:t>But after, you will be …</a:t>
            </a:r>
            <a:endParaRPr lang="en-US" dirty="0"/>
          </a:p>
        </p:txBody>
      </p:sp>
    </p:spTree>
    <p:extLst>
      <p:ext uri="{BB962C8B-B14F-4D97-AF65-F5344CB8AC3E}">
        <p14:creationId xmlns:p14="http://schemas.microsoft.com/office/powerpoint/2010/main" val="2554453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eonardo dicaprio wall str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062" y="0"/>
            <a:ext cx="9144000" cy="9144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903304" y="384313"/>
            <a:ext cx="5592418" cy="271669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75000"/>
                  </a:schemeClr>
                </a:solidFill>
              </a:rPr>
              <a:t>The </a:t>
            </a:r>
            <a:r>
              <a:rPr lang="en-US" sz="4800" b="1" smtClean="0">
                <a:solidFill>
                  <a:schemeClr val="tx1">
                    <a:lumMod val="75000"/>
                  </a:schemeClr>
                </a:solidFill>
              </a:rPr>
              <a:t>best developers </a:t>
            </a:r>
            <a:r>
              <a:rPr lang="en-US" sz="4800" b="1" dirty="0" smtClean="0">
                <a:solidFill>
                  <a:schemeClr val="tx1">
                    <a:lumMod val="75000"/>
                  </a:schemeClr>
                </a:solidFill>
              </a:rPr>
              <a:t>in the world</a:t>
            </a:r>
            <a:endParaRPr lang="en-US" sz="4800" b="1" dirty="0">
              <a:solidFill>
                <a:schemeClr val="tx1">
                  <a:lumMod val="75000"/>
                </a:schemeClr>
              </a:solidFill>
            </a:endParaRPr>
          </a:p>
        </p:txBody>
      </p:sp>
    </p:spTree>
    <p:extLst>
      <p:ext uri="{BB962C8B-B14F-4D97-AF65-F5344CB8AC3E}">
        <p14:creationId xmlns:p14="http://schemas.microsoft.com/office/powerpoint/2010/main" val="426279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817" y="3053831"/>
            <a:ext cx="14630400" cy="1365504"/>
          </a:xfrm>
        </p:spPr>
        <p:txBody>
          <a:bodyPr/>
          <a:lstStyle/>
          <a:p>
            <a:r>
              <a:rPr lang="en-US" sz="13800" dirty="0" smtClean="0"/>
              <a:t>Let’s be groups</a:t>
            </a:r>
            <a:endParaRPr lang="en-US" sz="13800" dirty="0"/>
          </a:p>
        </p:txBody>
      </p:sp>
    </p:spTree>
    <p:extLst>
      <p:ext uri="{BB962C8B-B14F-4D97-AF65-F5344CB8AC3E}">
        <p14:creationId xmlns:p14="http://schemas.microsoft.com/office/powerpoint/2010/main" val="27114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1991</Words>
  <Application>Microsoft Office PowerPoint</Application>
  <PresentationFormat>Custom</PresentationFormat>
  <Paragraphs>380</Paragraphs>
  <Slides>50</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Cabin</vt:lpstr>
      <vt:lpstr>Courier</vt:lpstr>
      <vt:lpstr>Courier New</vt:lpstr>
      <vt:lpstr>Gill Sans</vt:lpstr>
      <vt:lpstr>Ovo</vt:lpstr>
      <vt:lpstr>ヒラギノ角ゴ ProN W3</vt:lpstr>
      <vt:lpstr>Title &amp; Subtitle</vt:lpstr>
      <vt:lpstr>“A journey of a 1000 miles starts with a single step."</vt:lpstr>
      <vt:lpstr>&gt;&gt;&gt; whoami ‘Mostafa Osama’ &gt;&gt;&gt;</vt:lpstr>
      <vt:lpstr>Rules</vt:lpstr>
      <vt:lpstr>PowerPoint Presentation</vt:lpstr>
      <vt:lpstr>If we follow these rules, you will be</vt:lpstr>
      <vt:lpstr>PowerPoint Presentation</vt:lpstr>
      <vt:lpstr>Sorry, that’s before. But after, you will be …</vt:lpstr>
      <vt:lpstr>PowerPoint Presentation</vt:lpstr>
      <vt:lpstr>Let’s be groups</vt:lpstr>
      <vt:lpstr>The Course is 2 Parts;</vt:lpstr>
      <vt:lpstr>References;</vt:lpstr>
      <vt:lpstr>Why Program?</vt:lpstr>
      <vt:lpstr>Computers Want to be Helpful...</vt:lpstr>
      <vt:lpstr>Programmers Anticipate Needs</vt:lpstr>
      <vt:lpstr>Users vs. Programmers</vt:lpstr>
      <vt:lpstr>PowerPoint Presentation</vt:lpstr>
      <vt:lpstr>What is Code?  Software? A Program?</vt:lpstr>
      <vt:lpstr>PowerPoint Presentation</vt:lpstr>
      <vt:lpstr>Hardware Architecture</vt:lpstr>
      <vt:lpstr>PowerPoint Presentation</vt:lpstr>
      <vt:lpstr>PowerPoint Presentation</vt:lpstr>
      <vt:lpstr>Definitions</vt:lpstr>
      <vt:lpstr>PowerPoint Presentation</vt:lpstr>
      <vt:lpstr>PowerPoint Presentation</vt:lpstr>
      <vt:lpstr>Python as a Language</vt:lpstr>
      <vt:lpstr>Understanding programming</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 “from top to bottom”</vt:lpstr>
      <vt:lpstr>Conditional Steps</vt:lpstr>
      <vt:lpstr>Repeated Steps</vt:lpstr>
      <vt:lpstr>PowerPoint Presentation</vt:lpstr>
      <vt:lpstr>PowerPoint Presentation</vt:lpstr>
      <vt:lpstr>Interpreter vs Compilers</vt:lpstr>
      <vt:lpstr>What could possibly go wrong?</vt:lpstr>
      <vt:lpstr>Start small, Get something working and Keep improving it is a mantra that you can repeat throughout your career as a programmer.</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Osama, Mostafa, Vodafone Group</cp:lastModifiedBy>
  <cp:revision>108</cp:revision>
  <dcterms:modified xsi:type="dcterms:W3CDTF">2019-08-18T14:24:41Z</dcterms:modified>
</cp:coreProperties>
</file>