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sf.io/preprints/paleorxiv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hyperlink" Target="https://twitter.com/paleorxiv" TargetMode="External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paywall.org/" TargetMode="External"/><Relationship Id="rId4" Type="http://schemas.openxmlformats.org/officeDocument/2006/relationships/hyperlink" Target="https://openaccessbutton.org/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witter.com/paleorxi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whyopenresearch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twitter.com/paleorxiv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asapbio.org/wp-content/uploads/2016/02/hhmi_feb16.pdf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paleorxi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fossilsandshit.com/paleorxiv/journal-policies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paleorxiv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fossilsandshit.com/paleorxiv/journal-policies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paleorxi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twitter.com/paleorxi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f.io/" TargetMode="External"/><Relationship Id="rId4" Type="http://schemas.openxmlformats.org/officeDocument/2006/relationships/hyperlink" Target="http://help.osf.io/m/addons/l/524148-connect-add-ons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witter.com/paleorxiv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fossilsandshit.com/paleorxiv/submission-guidelines-authors/" TargetMode="External"/><Relationship Id="rId4" Type="http://schemas.openxmlformats.org/officeDocument/2006/relationships/hyperlink" Target="http://fossilsandshit.com/paleorxiv/journal-policies/" TargetMode="External"/><Relationship Id="rId11" Type="http://schemas.openxmlformats.org/officeDocument/2006/relationships/image" Target="../media/image2.png"/><Relationship Id="rId10" Type="http://schemas.openxmlformats.org/officeDocument/2006/relationships/hyperlink" Target="http://asapbio.org/funder-policies" TargetMode="External"/><Relationship Id="rId12" Type="http://schemas.openxmlformats.org/officeDocument/2006/relationships/hyperlink" Target="https://twitter.com/paleorxiv" TargetMode="External"/><Relationship Id="rId9" Type="http://schemas.openxmlformats.org/officeDocument/2006/relationships/hyperlink" Target="http://asapbio.org/asapbio-ambassadors" TargetMode="External"/><Relationship Id="rId5" Type="http://schemas.openxmlformats.org/officeDocument/2006/relationships/hyperlink" Target="http://fossilsandshit.com/paleorxiv/diversity-statement/" TargetMode="External"/><Relationship Id="rId6" Type="http://schemas.openxmlformats.org/officeDocument/2006/relationships/hyperlink" Target="http://fossilsandshit.com/paleorxiv/code-of-conduct/" TargetMode="External"/><Relationship Id="rId7" Type="http://schemas.openxmlformats.org/officeDocument/2006/relationships/hyperlink" Target="https://twitter.com/paleorxiv" TargetMode="External"/><Relationship Id="rId8" Type="http://schemas.openxmlformats.org/officeDocument/2006/relationships/hyperlink" Target="http://fossilsandshit.com/should-we-cite-preprin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s://twitter.com/paleorxi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hyperlink" Target="http://www.nature.com/news/the-arxiv-preprint-server-hits-1-million-articles-1.16643" TargetMode="External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hyperlink" Target="http://asapbio.org/preprint-info/biology-preprints-over-time" TargetMode="External"/><Relationship Id="rId6" Type="http://schemas.openxmlformats.org/officeDocument/2006/relationships/image" Target="../media/image13.jpg"/><Relationship Id="rId7" Type="http://schemas.openxmlformats.org/officeDocument/2006/relationships/hyperlink" Target="http://www.prepubmed.org/monthly_sta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twitter.com/paleorxiv" TargetMode="External"/><Relationship Id="rId5" Type="http://schemas.openxmlformats.org/officeDocument/2006/relationships/hyperlink" Target="http://www.nature.com/news/does-it-take-too-long-to-publish-research-1.19320" TargetMode="External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subTitle"/>
          </p:nvPr>
        </p:nvSpPr>
        <p:spPr>
          <a:xfrm>
            <a:off x="875020" y="2776801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digital publishing platform for Paleontology</a:t>
            </a:r>
          </a:p>
          <a:p>
            <a:pPr indent="-11430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https://osf.io/preprints/paleorxiv/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8981" y="1055818"/>
            <a:ext cx="2901881" cy="144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7907323" y="4629025"/>
            <a:ext cx="109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@paleorXiv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9304" y="4170110"/>
            <a:ext cx="1155146" cy="73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should I use preprints?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free to publish and access</a:t>
            </a:r>
            <a:r>
              <a:rPr lang="en" sz="1900"/>
              <a:t>, and easy to submit.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own the rights to your work through CC-BY licenses.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indexed by Google Scholar</a:t>
            </a:r>
            <a:r>
              <a:rPr lang="en" sz="1900"/>
              <a:t>, and 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discoverable by tools such as </a:t>
            </a:r>
            <a:r>
              <a:rPr b="0" i="0" lang="en" sz="1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Unpaywall</a:t>
            </a:r>
            <a:r>
              <a:rPr lang="en" sz="1900"/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0" i="0" lang="en" sz="1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OA Button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major research funders now encourage preprint submissions in support of grant applications to aid authors in the process. E.g.:</a:t>
            </a:r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German Science Foundation (DFG)</a:t>
            </a:r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Wellcome Trust</a:t>
            </a:r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of Health (NIH)</a:t>
            </a:r>
          </a:p>
          <a:p>
            <a:pPr indent="-18415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 Research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@paleorXiv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Preprints accelerate your citations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907322" y="4629025"/>
            <a:ext cx="123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48" y="1359123"/>
            <a:ext cx="5591215" cy="31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013525" y="3163075"/>
            <a:ext cx="3293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http://whyopenresearch.org/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748500" y="1698850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More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Faster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Earlier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paleorXiv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17" y="1467826"/>
            <a:ext cx="7318789" cy="265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7907323" y="4629025"/>
            <a:ext cx="11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@paleorXiv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paleorXiv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 b="24389" l="0" r="74939" t="22927"/>
          <a:stretch/>
        </p:blipFill>
        <p:spPr>
          <a:xfrm>
            <a:off x="703613" y="1268016"/>
            <a:ext cx="2291575" cy="2702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6">
            <a:alphaModFix/>
          </a:blip>
          <a:srcRect b="21953" l="57622" r="3780" t="16746"/>
          <a:stretch/>
        </p:blipFill>
        <p:spPr>
          <a:xfrm>
            <a:off x="4572000" y="1087244"/>
            <a:ext cx="3529361" cy="31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381285" y="3425777"/>
            <a:ext cx="1639229" cy="70575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572000" y="1005963"/>
            <a:ext cx="3021980" cy="52454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paleorXiv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07337" y="4629032"/>
            <a:ext cx="953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6179" l="639" r="1858" t="16423"/>
          <a:stretch/>
        </p:blipFill>
        <p:spPr>
          <a:xfrm>
            <a:off x="114300" y="1001072"/>
            <a:ext cx="8915400" cy="397103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5335859" y="3370456"/>
            <a:ext cx="1522142" cy="110397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120876" y="1887595"/>
            <a:ext cx="825191" cy="72179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14300" y="1335610"/>
            <a:ext cx="2737625" cy="44579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1 – Why publish a paper if the work is already published as a preprint?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present reward system, journal publications influence funding and promotion decisions; the vast majority of research-paper preprints in physics are therefore </a:t>
            </a: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also submitted to journals</a:t>
            </a:r>
            <a:r>
              <a:rPr b="0" i="0" lang="e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Journals provide additional services including: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visibility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control and standards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Branding and marketing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@paleorXiv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2 - Will someone steal my work in my preprint?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experiences at very established (e.g., ArXiv) and newer, but rapidly growing preprint services (e.g. </a:t>
            </a:r>
            <a:r>
              <a:rPr lang="en"/>
              <a:t>B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iorXi</a:t>
            </a:r>
            <a:r>
              <a:rPr lang="en"/>
              <a:t>v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SocArXiv), there is no clear evidence that preprints lead to being scooped.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someone is prepared to steal ideas from a timestamped/’DOI’d’ preprint, they would likely do the same from material in a journal or from a conference presentation.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reputational damage associated with intellectual theft and plagiarism is significant and long-lasting</a:t>
            </a:r>
            <a:r>
              <a:rPr lang="en"/>
              <a:t>;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thus the latter is very rare.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482913" y="2433250"/>
            <a:ext cx="178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5" name="Shape 265"/>
          <p:cNvSpPr/>
          <p:nvPr/>
        </p:nvSpPr>
        <p:spPr>
          <a:xfrm>
            <a:off x="4482913" y="2433250"/>
            <a:ext cx="178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6" name="Shape 266"/>
          <p:cNvSpPr/>
          <p:nvPr/>
        </p:nvSpPr>
        <p:spPr>
          <a:xfrm>
            <a:off x="4482913" y="2433250"/>
            <a:ext cx="1781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3 - Will preprints lead to large volumes of  low-quality material on paleorXiv?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Anecdotal evidence suggests this behaviour has not emerged in the </a:t>
            </a:r>
            <a:r>
              <a:rPr lang="en"/>
              <a:t>communities that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"/>
              <a:t>the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a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rXiv.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preprinting requires public disclosure, authors are wary of developing a bad reputation</a:t>
            </a:r>
            <a:r>
              <a:rPr lang="en"/>
              <a:t>.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I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the work is poor, it will likely be ignored by the rest of the community</a:t>
            </a:r>
            <a:r>
              <a:rPr lang="en"/>
              <a:t>.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T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same appl</a:t>
            </a:r>
            <a:r>
              <a:rPr lang="en"/>
              <a:t>ies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material published in any journal.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feeds allow sorting of material </a:t>
            </a:r>
            <a:r>
              <a:rPr lang="en"/>
              <a:t>in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paleorXiv; cf. Google Scholar.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evidence and download statistics suggests paleorXiv is hosting high-quality, desirable material.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4 - Can paleorXiv host only preprints?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paleorXiv is also a </a:t>
            </a:r>
            <a:r>
              <a:rPr i="0" lang="en" sz="1900" u="none" cap="none" strike="noStrike">
                <a:solidFill>
                  <a:schemeClr val="dk1"/>
                </a:solidFill>
              </a:rPr>
              <a:t>repository for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postprints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 material already published in a journal).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journal policy, we can host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Accepted Manuscript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 accepted version of paper, but before publisher typesetting) (AAMs) or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of Record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(VoR) (i.e. published version of paper, after publisher typesetting).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journal’s pol</a:t>
            </a:r>
            <a:r>
              <a:rPr i="0" lang="en" sz="1900" u="none" cap="none" strike="noStrike">
                <a:solidFill>
                  <a:schemeClr val="dk1"/>
                </a:solidFill>
              </a:rPr>
              <a:t>icy on self-archiving </a:t>
            </a:r>
            <a:r>
              <a:rPr i="0" lang="en" sz="1900" u="sng" cap="none" strike="noStrike">
                <a:solidFill>
                  <a:schemeClr val="hlink"/>
                </a:solidFill>
                <a:hlinkClick r:id="rId3"/>
              </a:rPr>
              <a:t>using paleorXiv’s database</a:t>
            </a:r>
            <a:r>
              <a:rPr i="0" lang="en" sz="1900" u="none" cap="none" strike="noStrike">
                <a:solidFill>
                  <a:schemeClr val="dk1"/>
                </a:solidFill>
              </a:rPr>
              <a:t>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/>
              <a:t>PaleorXiv </a:t>
            </a:r>
            <a:r>
              <a:rPr i="0" lang="en" sz="1900" u="none" cap="none" strike="noStrike">
                <a:solidFill>
                  <a:schemeClr val="dk1"/>
                </a:solidFill>
              </a:rPr>
              <a:t>can also host datasets, textbooks, book chapters, etc. Please contact us if you have any queries!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@paleorXiv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5 - Will publishing a preprint mean I can’t publish in a journal?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0" lang="en" sz="2100" u="none" cap="none" strike="noStrike">
                <a:solidFill>
                  <a:schemeClr val="dk1"/>
                </a:solidFill>
              </a:rPr>
              <a:t>most cases, the answer is ‘no’. 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</a:rPr>
              <a:t>Use of preprints has been ongoing in other disciplines for, in some cases, a few decades, many publishers have preprint-friendly policies already in place for their journals.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please check your journal’s policy on our </a:t>
            </a: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database here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more information.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Check before you submit - if you’re unsure, ask!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@paleorXiv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paleorXiv!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001" y="1268016"/>
            <a:ext cx="7516818" cy="307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7907323" y="4629025"/>
            <a:ext cx="1093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@paleorXiv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6 - How do I link data to my preprint?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 Science Framework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infrastructure allows for an unlimited amount of space for direct uploading of publication-related data, but limited to 5GB per file.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commonly, data, and especially large volumes of data, are stored on external sites (e.g. Dropbox, GitHub, figshare, Google Drive) and linked back to the related preprint/postprint.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information on connecting these services via the OSF can be found </a:t>
            </a: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here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@paleorXiv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FAQ 7 - Does my preprint get a DOI and how might this impact citation count?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Preprints</a:t>
            </a:r>
            <a:r>
              <a:rPr lang="en"/>
              <a:t> are </a:t>
            </a:r>
            <a:r>
              <a:rPr i="0" lang="en" sz="2100" u="none" cap="none" strike="noStrike">
                <a:solidFill>
                  <a:schemeClr val="dk1"/>
                </a:solidFill>
              </a:rPr>
              <a:t>minted with a DOI upon submission</a:t>
            </a:r>
            <a:r>
              <a:rPr lang="en"/>
              <a:t>, which</a:t>
            </a:r>
            <a:r>
              <a:rPr b="1" lang="en"/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persist even if the research is eventually published in a journal.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0" lang="en" sz="2100" u="none" cap="none" strike="noStrike">
                <a:solidFill>
                  <a:schemeClr val="dk1"/>
                </a:solidFill>
              </a:rPr>
              <a:t>Preprints can collect citations,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count towards your </a:t>
            </a:r>
            <a:r>
              <a:rPr lang="en"/>
              <a:t>h</a:t>
            </a:r>
            <a:r>
              <a:rPr i="0" lang="en" sz="2100" u="none" cap="none" strike="noStrike">
                <a:solidFill>
                  <a:schemeClr val="dk1"/>
                </a:solidFill>
              </a:rPr>
              <a:t>-Index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Citations could, in theory, be split between preprints and the VoR. 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 is to aggregate the citations</a:t>
            </a:r>
            <a:r>
              <a:rPr lang="en"/>
              <a:t> through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Scholar</a:t>
            </a:r>
            <a:r>
              <a:rPr lang="en"/>
              <a:t>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Font typeface="Arial"/>
              <a:buChar char="•"/>
            </a:pPr>
            <a:r>
              <a:rPr lang="en"/>
              <a:t>P</a:t>
            </a:r>
            <a:r>
              <a:rPr i="0" lang="en" sz="2100" u="none" cap="none" strike="noStrike">
                <a:solidFill>
                  <a:schemeClr val="dk1"/>
                </a:solidFill>
              </a:rPr>
              <a:t>reprints can direct readers to the published version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(Version of Record or ‘VoR’) via</a:t>
            </a:r>
            <a:r>
              <a:rPr lang="en"/>
              <a:t> a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DOI; evidence indicates researchers typically cite the latter and not the former.</a:t>
            </a:r>
          </a:p>
          <a:p>
            <a:pPr indent="-171450" lvl="0" marL="177800" marR="0" rtl="0" algn="l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information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Submission guidelines for authors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Database of journal policies on Open Access and self-archiving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PaleorXiv’s Diversity Statement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PaleorXiv’s Code of Conduct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PaleorXiv on Twitter</a:t>
            </a:r>
          </a:p>
          <a:p>
            <a:pPr lvl="0" rtl="0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8"/>
              </a:rPr>
              <a:t>Should we cite preprints?</a:t>
            </a:r>
          </a:p>
          <a:p>
            <a:pPr lvl="0" rtl="0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9"/>
              </a:rPr>
              <a:t>ASAPbio Ambassadors</a:t>
            </a:r>
          </a:p>
          <a:p>
            <a:pPr lvl="0" rtl="0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10"/>
              </a:rPr>
              <a:t>Funder policies</a:t>
            </a:r>
            <a:r>
              <a:rPr lang="e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(ASAPbio)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6916" y="4553004"/>
            <a:ext cx="523231" cy="42733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7907324" y="4629025"/>
            <a:ext cx="107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@paleorXiv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we?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2694" t="0"/>
          <a:stretch/>
        </p:blipFill>
        <p:spPr>
          <a:xfrm>
            <a:off x="123205" y="1222017"/>
            <a:ext cx="8855916" cy="1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4058" y="2801804"/>
            <a:ext cx="3155541" cy="200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907323" y="4629025"/>
            <a:ext cx="107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@paleorXiv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‘preprint’ and a ‘preprint server’?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“</a:t>
            </a:r>
            <a:r>
              <a:rPr i="1" lang="en"/>
              <a:t>In academic publishing, a preprint is a version of a scholarly or scientific paper that precedes publication in a peer-reviewed scholarly or scientific journal. The preprint may be available, often as a non-typeset version available free, before and/or after a paper is published in a journal</a:t>
            </a:r>
            <a:r>
              <a:rPr lang="en"/>
              <a:t>.” (Wikipedia)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preprint server</a:t>
            </a:r>
            <a:r>
              <a:rPr lang="en"/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platform to host such preprints.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like paleorXiv also permit uploading of other content such as data, figures, code, and videos.</a:t>
            </a:r>
            <a:r>
              <a:rPr lang="en" sz="1100"/>
              <a:t> </a:t>
            </a:r>
            <a:r>
              <a:rPr lang="en"/>
              <a:t> S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ort of like a ‘Dropbox for science’</a:t>
            </a:r>
            <a:r>
              <a:rPr lang="en"/>
              <a:t>.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7907323" y="4629025"/>
            <a:ext cx="114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version control?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allows content to be updated online as you make additions or changes to it.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when an </a:t>
            </a:r>
            <a:r>
              <a:rPr lang="en"/>
              <a:t>preprint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been peer reviewed, you can update the preprint with the new version, often called the postprint.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allows authors to track the development of projects, and revert any changes if needed.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7907323" y="4629025"/>
            <a:ext cx="11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preprints new?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28650" y="1369225"/>
            <a:ext cx="4252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Nope. Preprints have been around for over 20 years, since the arXiv launched in 1991.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arXiv, covering many topics including Physics, Maths, and Computer Sciences, currently hosts more than 1.3 million articles.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growing at around 8,000 submissions a month.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907322" y="4629025"/>
            <a:ext cx="116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descr="http://www.nature.com/polopoly_fs/7.22729.1419887616!/image/nature-arxiv-graphic-29dec14.jpg_gen/derivatives/fullsize/nature-arxiv-graphic-29dec14.jpg" id="175" name="Shape 17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0100" y="728300"/>
            <a:ext cx="3442200" cy="38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growth of preprints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907323" y="4629025"/>
            <a:ext cx="111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id="183" name="Shape 18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725" y="1097525"/>
            <a:ext cx="6664200" cy="3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552025" y="3393875"/>
            <a:ext cx="402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http://www.prepubmed.org/monthly_stats/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explosion of new services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7907323" y="4629025"/>
            <a:ext cx="110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800" y="1110877"/>
            <a:ext cx="7886700" cy="352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should you use paleorXiv?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28650" y="1369225"/>
            <a:ext cx="506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1800"/>
              <a:t>accelerates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publication process, which can be very slow at some journals.</a:t>
            </a:r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Preprints speed up the dissemination, re-use, and citation of your research.</a:t>
            </a:r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Preprints define the undeniable priority of your research by assigning a DOI and stamp of authority, thereby preventing ‘scooping’.</a:t>
            </a:r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Preprints can be used to demonstrate ‘work in progress/press’ to your hiring and tenure committees, and granting agencies.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16" y="4553004"/>
            <a:ext cx="523230" cy="42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7907323" y="4629025"/>
            <a:ext cx="114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@paleorXiv</a:t>
            </a:r>
          </a:p>
        </p:txBody>
      </p:sp>
      <p:pic>
        <p:nvPicPr>
          <p:cNvPr id="201" name="Shape 20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8140" l="20000" r="56315" t="31144"/>
          <a:stretch/>
        </p:blipFill>
        <p:spPr>
          <a:xfrm>
            <a:off x="5872299" y="1331575"/>
            <a:ext cx="2772300" cy="3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